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handoutMasterIdLst>
    <p:handoutMasterId r:id="rId18"/>
  </p:handoutMasterIdLst>
  <p:sldIdLst>
    <p:sldId id="256" r:id="rId3"/>
    <p:sldId id="281" r:id="rId4"/>
    <p:sldId id="290" r:id="rId5"/>
    <p:sldId id="257" r:id="rId6"/>
    <p:sldId id="260" r:id="rId7"/>
    <p:sldId id="289" r:id="rId8"/>
    <p:sldId id="291" r:id="rId9"/>
    <p:sldId id="279" r:id="rId10"/>
    <p:sldId id="284" r:id="rId11"/>
    <p:sldId id="285" r:id="rId12"/>
    <p:sldId id="287" r:id="rId13"/>
    <p:sldId id="288" r:id="rId14"/>
    <p:sldId id="280" r:id="rId15"/>
    <p:sldId id="259" r:id="rId16"/>
  </p:sldIdLst>
  <p:sldSz cx="9144000" cy="6858000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2643"/>
  </p:normalViewPr>
  <p:slideViewPr>
    <p:cSldViewPr snapToGrid="0" snapToObjects="1">
      <p:cViewPr varScale="1">
        <p:scale>
          <a:sx n="51" d="100"/>
          <a:sy n="51" d="100"/>
        </p:scale>
        <p:origin x="11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EEB0D7AD-C654-36C2-D41C-B5FF3D2174B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C7AF23CC-3EC2-EF44-0A40-D9FEC80A70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3FC99-F83C-45F8-9499-1EC8401976C7}" type="datetimeFigureOut">
              <a:t>19/05/2022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D350BB3-A3B4-DE70-3AE0-29DFFF896D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1E3A57EB-CB89-7FA5-2D25-5A3773759B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9EDFF9-4831-4851-87DC-916378735BF7}" type="slidenum">
              <a:t>‹n.º›</a:t>
            </a:fld>
            <a:endParaRPr lang="en-US"/>
          </a:p>
        </p:txBody>
      </p:sp>
      <p:sp>
        <p:nvSpPr>
          <p:cNvPr id="6" name="Espaço Reservado para Cabeçalho 1">
            <a:extLst>
              <a:ext uri="{FF2B5EF4-FFF2-40B4-BE49-F238E27FC236}">
                <a16:creationId xmlns="" xmlns:a16="http://schemas.microsoft.com/office/drawing/2014/main" id="{A7ADC76C-0A44-71FE-1FF9-C7E3B2D83C57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7" name="Espaço Reservado para Data 2">
            <a:extLst>
              <a:ext uri="{FF2B5EF4-FFF2-40B4-BE49-F238E27FC236}">
                <a16:creationId xmlns="" xmlns:a16="http://schemas.microsoft.com/office/drawing/2014/main" id="{72D7C9E0-B91B-0B2B-484C-8C2F4F6FF300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8" name="Espaço Reservado para Rodapé 3">
            <a:extLst>
              <a:ext uri="{FF2B5EF4-FFF2-40B4-BE49-F238E27FC236}">
                <a16:creationId xmlns="" xmlns:a16="http://schemas.microsoft.com/office/drawing/2014/main" id="{9E8F69F3-8B25-5740-E82D-F6CE95F97469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  <p:sp>
        <p:nvSpPr>
          <p:cNvPr id="9" name="Espaço Reservado para Número de Slide 4">
            <a:extLst>
              <a:ext uri="{FF2B5EF4-FFF2-40B4-BE49-F238E27FC236}">
                <a16:creationId xmlns="" xmlns:a16="http://schemas.microsoft.com/office/drawing/2014/main" id="{95B565F1-0EC4-8255-E966-F15F9AFDF25A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ACF47E4-8119-439E-A3EA-E4297CB55D04}" type="slidenum">
              <a:t>‹n.º›</a:t>
            </a:fld>
            <a:endParaRPr lang="pt-BR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749793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Imagem de Slide 1">
            <a:extLst>
              <a:ext uri="{FF2B5EF4-FFF2-40B4-BE49-F238E27FC236}">
                <a16:creationId xmlns="" xmlns:a16="http://schemas.microsoft.com/office/drawing/2014/main" id="{EAB1B944-2BA0-3D3B-B854-672816F86CE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="" xmlns:a16="http://schemas.microsoft.com/office/drawing/2014/main" id="{2B9CB479-49B0-23A5-D8AC-53E3A5ED77C7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pt-BR"/>
          </a:p>
        </p:txBody>
      </p:sp>
      <p:sp>
        <p:nvSpPr>
          <p:cNvPr id="10" name="Espaço Reservado para Cabeçalho 3">
            <a:extLst>
              <a:ext uri="{FF2B5EF4-FFF2-40B4-BE49-F238E27FC236}">
                <a16:creationId xmlns="" xmlns:a16="http://schemas.microsoft.com/office/drawing/2014/main" id="{C445B486-7C91-FE0B-C6C8-F46D9C40CD3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11" name="Espaço Reservado para Data 4">
            <a:extLst>
              <a:ext uri="{FF2B5EF4-FFF2-40B4-BE49-F238E27FC236}">
                <a16:creationId xmlns="" xmlns:a16="http://schemas.microsoft.com/office/drawing/2014/main" id="{1B743018-2223-B58A-7662-400437ED36FD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12" name="Espaço Reservado para Rodapé 5">
            <a:extLst>
              <a:ext uri="{FF2B5EF4-FFF2-40B4-BE49-F238E27FC236}">
                <a16:creationId xmlns="" xmlns:a16="http://schemas.microsoft.com/office/drawing/2014/main" id="{624CC60D-FB4A-E752-7423-CDDC724EB320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13" name="Espaço Reservado para Número de Slide 6">
            <a:extLst>
              <a:ext uri="{FF2B5EF4-FFF2-40B4-BE49-F238E27FC236}">
                <a16:creationId xmlns="" xmlns:a16="http://schemas.microsoft.com/office/drawing/2014/main" id="{335B4DAD-55F7-A4EA-82C4-1958562416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47AC871F-ABD1-42A5-B1CE-E52560E23F96}" type="slidenum">
              <a:t>‹n.º›</a:t>
            </a:fld>
            <a:endParaRPr lang="pt-BR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0EB55-F352-4EB2-ACC1-96ADAB11F087}" type="datetimeFigureOut">
              <a:t>19/05/2022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B4A4F-B075-4575-9D42-6AE4A3D10BBA}" type="slidenum"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73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pt-BR" sz="20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6">
            <a:extLst>
              <a:ext uri="{FF2B5EF4-FFF2-40B4-BE49-F238E27FC236}">
                <a16:creationId xmlns="" xmlns:a16="http://schemas.microsoft.com/office/drawing/2014/main" id="{2505CB10-7A3B-8A73-D668-8C2D389C4B09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11CB823-3AAD-48AF-8738-E12D55F1BB9A}" type="slidenum">
              <a:t>1</a:t>
            </a:fld>
            <a:endParaRPr lang="pt-BR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Espaço Reservado para Imagem de Slide 1">
            <a:extLst>
              <a:ext uri="{FF2B5EF4-FFF2-40B4-BE49-F238E27FC236}">
                <a16:creationId xmlns="" xmlns:a16="http://schemas.microsoft.com/office/drawing/2014/main" id="{41A6F07F-1875-158B-63C0-C1017ABB2D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Espaço Reservado para Anotações 2">
            <a:extLst>
              <a:ext uri="{FF2B5EF4-FFF2-40B4-BE49-F238E27FC236}">
                <a16:creationId xmlns="" xmlns:a16="http://schemas.microsoft.com/office/drawing/2014/main" id="{925B32D5-146E-F005-6B75-A898B01CFEB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042"/>
          </a:xfrm>
          <a:noFill/>
          <a:ln>
            <a:noFill/>
          </a:ln>
        </p:spPr>
        <p:txBody>
          <a:bodyPr wrap="square" lIns="0" tIns="0" rIns="0" bIns="0" anchor="t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6">
            <a:extLst>
              <a:ext uri="{FF2B5EF4-FFF2-40B4-BE49-F238E27FC236}">
                <a16:creationId xmlns="" xmlns:a16="http://schemas.microsoft.com/office/drawing/2014/main" id="{180D6180-F1EE-3D78-7E3C-0692D9828A5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ECA583E-1B96-4DDA-8170-3208F68AAC65}" type="slidenum">
              <a:t>4</a:t>
            </a:fld>
            <a:endParaRPr lang="pt-BR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Espaço Reservado para Imagem de Slide 1">
            <a:extLst>
              <a:ext uri="{FF2B5EF4-FFF2-40B4-BE49-F238E27FC236}">
                <a16:creationId xmlns="" xmlns:a16="http://schemas.microsoft.com/office/drawing/2014/main" id="{C8F40D4A-D392-0BF3-B6D5-D6AEF678A5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Espaço Reservado para Anotações 2">
            <a:extLst>
              <a:ext uri="{FF2B5EF4-FFF2-40B4-BE49-F238E27FC236}">
                <a16:creationId xmlns="" xmlns:a16="http://schemas.microsoft.com/office/drawing/2014/main" id="{70FD7127-6C97-1EDB-4D4A-7BB5C07CC59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042"/>
          </a:xfrm>
          <a:noFill/>
          <a:ln>
            <a:noFill/>
          </a:ln>
        </p:spPr>
        <p:txBody>
          <a:bodyPr wrap="square" lIns="0" tIns="0" rIns="0" bIns="0" anchor="t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6">
            <a:extLst>
              <a:ext uri="{FF2B5EF4-FFF2-40B4-BE49-F238E27FC236}">
                <a16:creationId xmlns="" xmlns:a16="http://schemas.microsoft.com/office/drawing/2014/main" id="{437C63E0-55DB-BA92-9769-536C874A8CC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57CD90D-6488-483F-867C-D47BE8F2F358}" type="slidenum">
              <a:t>5</a:t>
            </a:fld>
            <a:endParaRPr lang="pt-BR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Espaço Reservado para Imagem de Slide 1">
            <a:extLst>
              <a:ext uri="{FF2B5EF4-FFF2-40B4-BE49-F238E27FC236}">
                <a16:creationId xmlns="" xmlns:a16="http://schemas.microsoft.com/office/drawing/2014/main" id="{266075FF-978D-3B16-0471-30A1692959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Espaço Reservado para Anotações 2">
            <a:extLst>
              <a:ext uri="{FF2B5EF4-FFF2-40B4-BE49-F238E27FC236}">
                <a16:creationId xmlns="" xmlns:a16="http://schemas.microsoft.com/office/drawing/2014/main" id="{31AAF7E9-C60D-BAEF-4E31-8F84C6E0E98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042"/>
          </a:xfrm>
          <a:noFill/>
          <a:ln>
            <a:noFill/>
          </a:ln>
        </p:spPr>
        <p:txBody>
          <a:bodyPr wrap="square" lIns="0" tIns="0" rIns="0" bIns="0" anchor="t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Número de Slide 6">
            <a:extLst>
              <a:ext uri="{FF2B5EF4-FFF2-40B4-BE49-F238E27FC236}">
                <a16:creationId xmlns="" xmlns:a16="http://schemas.microsoft.com/office/drawing/2014/main" id="{48D295BA-BB87-E54E-FCAD-BE6F0A2B3907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BC81745-C50F-4BF4-AF3B-418033A054E7}" type="slidenum">
              <a:t>14</a:t>
            </a:fld>
            <a:endParaRPr lang="pt-BR" sz="1400" b="0" i="0" u="none" strike="noStrike" kern="1200" cap="none" spc="0" baseline="0">
              <a:solidFill>
                <a:srgbClr val="000000"/>
              </a:solidFill>
              <a:uFillTx/>
              <a:latin typeface="Times New Roman" pitchFamily="18"/>
              <a:ea typeface="Lucida Sans Unicode" pitchFamily="2"/>
              <a:cs typeface="Tahoma" pitchFamily="2"/>
            </a:endParaRPr>
          </a:p>
        </p:txBody>
      </p:sp>
      <p:sp>
        <p:nvSpPr>
          <p:cNvPr id="3" name="Espaço Reservado para Imagem de Slide 1">
            <a:extLst>
              <a:ext uri="{FF2B5EF4-FFF2-40B4-BE49-F238E27FC236}">
                <a16:creationId xmlns="" xmlns:a16="http://schemas.microsoft.com/office/drawing/2014/main" id="{4B671139-8DB2-2F1A-E42C-C2766727AA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1"/>
            <a:ext cx="5345116" cy="4008436"/>
          </a:xfrm>
          <a:solidFill>
            <a:srgbClr val="4472C4"/>
          </a:solidFill>
          <a:ln w="25402">
            <a:solidFill>
              <a:srgbClr val="2F528F"/>
            </a:solidFill>
            <a:prstDash val="solid"/>
          </a:ln>
        </p:spPr>
      </p:sp>
      <p:sp>
        <p:nvSpPr>
          <p:cNvPr id="4" name="Espaço Reservado para Anotações 2">
            <a:extLst>
              <a:ext uri="{FF2B5EF4-FFF2-40B4-BE49-F238E27FC236}">
                <a16:creationId xmlns="" xmlns:a16="http://schemas.microsoft.com/office/drawing/2014/main" id="{A025EC1C-3AD7-D12E-C3E9-DDD038E79DE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5998" y="5078522"/>
            <a:ext cx="6047640" cy="4811042"/>
          </a:xfrm>
          <a:noFill/>
          <a:ln>
            <a:noFill/>
          </a:ln>
        </p:spPr>
        <p:txBody>
          <a:bodyPr wrap="square" lIns="0" tIns="0" rIns="0" bIns="0" anchor="t" anchorCtr="0" compatLnSpc="1">
            <a:no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5F401B7-5FE7-7CB6-844B-331498E504D5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43000" y="1122361"/>
            <a:ext cx="6858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AEB0518E-EBB2-DE0C-C642-A1CD4BA5359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algn="ctr">
              <a:defRPr sz="2400"/>
            </a:lvl1pPr>
          </a:lstStyle>
          <a:p>
            <a:pPr lvl="0"/>
            <a:r>
              <a:rPr lang="pt-BR"/>
              <a:t>Clique para editar o estilo do subtítulo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61346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D5B5180-B722-5D24-F2FA-FD4F8A84D6B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597"/>
            <a:ext cx="8229243" cy="11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32F0C23B-BAD9-0EFE-C1C8-B21A4D92F99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1604515"/>
            <a:ext cx="8229243" cy="452592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281901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E0992F59-A620-DD56-2855-6D26C0A24085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3048"/>
            <a:ext cx="2057400" cy="5857875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58B0BE9D-50BF-887C-605D-E42FE41FB121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3048"/>
            <a:ext cx="6019796" cy="585787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450641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D390CAA4-A4F4-31F9-1DDA-CB3217E1983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CE76EF0-9243-5B72-E8A7-6A24376663BC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43000" y="1122361"/>
            <a:ext cx="6858000" cy="2387598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7E2420D1-30CA-A8E9-5628-A9025D7B347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algn="ctr">
              <a:buNone/>
              <a:defRPr sz="2400"/>
            </a:lvl1pPr>
          </a:lstStyle>
          <a:p>
            <a:pPr lvl="0"/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0F04078E-C9C6-ED50-2FB8-1584AC4A52D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2D64ACD8-ED84-4F6D-B1D4-39F329BA5A6D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C7476F4D-0825-19C9-4030-16AFC8A45A6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075" y="6356515"/>
            <a:ext cx="2895118" cy="3646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2BAEF468-0CAC-F4C9-5907-8F302C13C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084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D275F9C2-7ACF-438A-B95E-D37712D8CA21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75590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7C97B140-5E46-AC85-E4E5-7683EF539903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73519032-FB05-4464-CF22-D5580354A2B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02003"/>
            <a:ext cx="8229243" cy="114264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39820E9-229D-C80B-3018-3E1CCB6680E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2133002"/>
            <a:ext cx="8229243" cy="3744001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A09F155F-BF1A-358F-05F2-DE42414B112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94005CEA-D239-4B9C-AE02-F3EDA36B4EC8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F20D4B8-6658-52DA-ADD2-9A7C74204BDA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075" y="6356515"/>
            <a:ext cx="2895118" cy="3646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DB1DD9EE-B59C-F417-614C-D215559C16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084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6728CB89-BFD9-4F51-966C-43FD6A019E23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74408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88771517-FD18-B838-9FD7-CDD00B06EBBA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196D9AE-89A3-69CC-265E-BF06ADF122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6914DBFE-287A-97B4-6860-00A46EE5D6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435F67C0-6CF8-64A6-6713-E84534FBC45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C5169130-D7F9-4EA4-898A-E95C2AA2ACFF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A44EBCE8-D888-80D7-5A81-7BA5D47F798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075" y="6356515"/>
            <a:ext cx="2895118" cy="3646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AFD3DF7-B51A-5A83-BFCF-BF7A7A8B49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084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DB443E23-7219-469D-B64F-27B14289E79A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5519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6">
            <a:extLst>
              <a:ext uri="{FF2B5EF4-FFF2-40B4-BE49-F238E27FC236}">
                <a16:creationId xmlns="" xmlns:a16="http://schemas.microsoft.com/office/drawing/2014/main" id="{BA5A1220-39C6-137E-F823-3828D0728C50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73DE551-645E-FBA5-6F39-164B2A611A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02003"/>
            <a:ext cx="8229243" cy="114264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074FE856-1FDD-BFE7-7C9E-7F2BA9A265A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2133596"/>
            <a:ext cx="4038603" cy="374332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1AC099E6-8B1B-F3E3-3F37-AEEECBE5D682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2133596"/>
            <a:ext cx="4038603" cy="374332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26D804CB-149F-B0A5-C1D8-A3418C1275E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4CB02584-F025-4A56-A10A-65A97DEBAD25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09360171-D1F6-FD4B-8294-3296EF41083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075" y="6356515"/>
            <a:ext cx="2895118" cy="3646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7C97156D-E972-142B-55F8-D61B7230B3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084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12EBAD61-98D9-4BD5-A02C-2805370BE438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31409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6">
            <a:extLst>
              <a:ext uri="{FF2B5EF4-FFF2-40B4-BE49-F238E27FC236}">
                <a16:creationId xmlns="" xmlns:a16="http://schemas.microsoft.com/office/drawing/2014/main" id="{D08CE976-DF79-3138-5B5B-8623F2A74458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4175F49-C372-1DD3-E018-4ED854F9A9C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1FA31C88-1F10-DB19-38AF-ADFC29081C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681160"/>
            <a:ext cx="3868734" cy="823910"/>
          </a:xfrm>
        </p:spPr>
        <p:txBody>
          <a:bodyPr anchor="b"/>
          <a:lstStyle>
            <a:lvl1pPr>
              <a:buNone/>
              <a:defRPr sz="2400" b="1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3F613BB3-8C64-DDE2-0278-414F0D9BFBD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2505071"/>
            <a:ext cx="386873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6CBFF8F5-6AD6-5BF7-BEFB-1F982C0F9A67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791" cy="823910"/>
          </a:xfrm>
        </p:spPr>
        <p:txBody>
          <a:bodyPr anchor="b"/>
          <a:lstStyle>
            <a:lvl1pPr>
              <a:buNone/>
              <a:defRPr sz="2400" b="1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F79579B8-7532-5162-3768-0E386EDAAEEB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79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EA89DAFB-931B-0251-E299-6934703BC92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DAE69D0C-7420-4594-99F1-47AD825FF90B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C8087459-0A3D-1DAC-CFAF-2AD33223F15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075" y="6356515"/>
            <a:ext cx="2895118" cy="3646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88C8E5F2-5DEC-D852-18AD-8FC39B2C2D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084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709E78E5-B4A7-4E86-BE7F-BAC1D198E044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343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6">
            <a:extLst>
              <a:ext uri="{FF2B5EF4-FFF2-40B4-BE49-F238E27FC236}">
                <a16:creationId xmlns="" xmlns:a16="http://schemas.microsoft.com/office/drawing/2014/main" id="{574B5FB7-22BD-4970-7472-B1D24920917E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61D80ED-0E4E-93DD-2EC6-9CA33B36A6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02003"/>
            <a:ext cx="8229243" cy="114264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19D55C76-D6BD-6133-2C01-ADDD464BEE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EA6C12FB-3588-48C2-AE10-585AE88E4757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1EB1C383-565B-B3BC-80B4-582BD45D05F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075" y="6356515"/>
            <a:ext cx="2895118" cy="3646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4A3CCEB6-BE38-A42D-BF48-958E36C1B7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084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2C67E654-B08D-4EC3-911F-675C4ACD84BE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477947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6">
            <a:extLst>
              <a:ext uri="{FF2B5EF4-FFF2-40B4-BE49-F238E27FC236}">
                <a16:creationId xmlns="" xmlns:a16="http://schemas.microsoft.com/office/drawing/2014/main" id="{6645ECF6-6EE8-8EFD-6CC2-296E2A4306B1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CE3C775E-1DB4-C399-0C08-DFB28567808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B3BFD0E8-EB1A-409E-B129-AE8B0F461DAD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C1F7BDA2-91FC-E165-C1F1-5EB830B1890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075" y="6356515"/>
            <a:ext cx="2895118" cy="3646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7DE550FD-41C9-1E8D-BF6D-E112DA20E6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084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C2BF3843-CF58-4F1A-BF39-EB4B23F612B3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6807079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6">
            <a:extLst>
              <a:ext uri="{FF2B5EF4-FFF2-40B4-BE49-F238E27FC236}">
                <a16:creationId xmlns="" xmlns:a16="http://schemas.microsoft.com/office/drawing/2014/main" id="{FC0927DA-2824-0B5C-493F-CBBBE76D5942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B7A7A0B-FF3A-F7FD-6B3F-55C200BE03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74FFA2BB-B394-BE46-7DCD-C404A34576B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5D21DA28-3A98-A0B7-12F8-8ADA535BFE3C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74E3D235-E29F-7402-1EB7-C14C069CB91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96091091-AB66-4DC9-96B5-B4D549B85384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6DC67AD4-5C2F-9A43-96DF-860EFC40FF6B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075" y="6356515"/>
            <a:ext cx="2895118" cy="3646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E972502B-F0B1-5C70-6E3E-3CD91453DB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084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59DE1680-5544-4905-98DC-2A4EE37E5446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9690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4C60C5A-0BF5-8C28-FE16-FE7D1A6FFC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597"/>
            <a:ext cx="8229243" cy="11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8BDC1E96-D5A8-697C-EB7F-A495ACC9E9D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4515"/>
            <a:ext cx="8229243" cy="452592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36877776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6">
            <a:extLst>
              <a:ext uri="{FF2B5EF4-FFF2-40B4-BE49-F238E27FC236}">
                <a16:creationId xmlns="" xmlns:a16="http://schemas.microsoft.com/office/drawing/2014/main" id="{634181FA-DC79-4E34-108B-539BEA7CB9B6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A59BA8F6-30A6-03E3-EA1C-9CC55EC40F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5AE29283-88FB-66CC-BAD1-2ABC38A6E58F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20DBF39E-6606-1A22-D871-DC021D5BDDD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buNone/>
              <a:defRPr sz="1600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B8296AF8-EF4E-72F1-A0AE-B859CE1A425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93E76E6A-DB71-43F0-88A6-E1A7F001579C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058FD7C5-9D3A-EA8A-016A-8471320BA58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075" y="6356515"/>
            <a:ext cx="2895118" cy="3646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BC647E4D-7AC9-2DA9-2372-7A3B4FBC11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084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2D088876-4BDE-4026-948F-2DE4A766E2C4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8849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3021B096-336F-AEAE-2FA3-864486C9C4D9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776DBEB-FBE7-0BA2-824D-7AF89314DD9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02003"/>
            <a:ext cx="8229243" cy="114264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430CA0E4-5B54-7524-B12C-B92984E9F059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133002"/>
            <a:ext cx="8229243" cy="3744001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18BEBB2D-4CF1-900D-B995-82DFF827F4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B893AD1F-B1C0-4636-A790-FE6F6D362CDC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5CBDF8F4-5A16-0F3E-FE6C-21AEA3298D7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075" y="6356515"/>
            <a:ext cx="2895118" cy="3646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7CBEFFD-BA13-7C3C-9DC2-9DC5B5B270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084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74BD9A4B-DBB6-4027-B1FE-4AB78AF0AEE4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858231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="" xmlns:a16="http://schemas.microsoft.com/office/drawing/2014/main" id="{16EC40E9-786A-5367-1D1F-C6EBCEE04966}"/>
              </a:ext>
            </a:extLst>
          </p:cNvPr>
          <p:cNvPicPr>
            <a:picLocks noChangeAspect="1"/>
          </p:cNvPicPr>
          <p:nvPr/>
        </p:nvPicPr>
        <p:blipFill>
          <a:blip r:embed="rId2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3576E33B-CADD-CEC0-0358-5D50F5173F99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701673"/>
            <a:ext cx="2057400" cy="5175247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8FCD271D-4F6F-3CBE-1A47-B283035C476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701673"/>
            <a:ext cx="6019796" cy="5175247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8D2C9BB0-D99F-BB98-3568-C4ABEE55AAE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457200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83AD0C54-027C-4403-992A-997CB098C830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6F056C3-ED1F-679E-248E-0838839CD7E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3124075" y="6356515"/>
            <a:ext cx="2895118" cy="364681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1DA3B73B-1DAB-C8D6-3557-9F8534C4EF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6553084" y="6356515"/>
            <a:ext cx="2133359" cy="364681"/>
          </a:xfrm>
        </p:spPr>
        <p:txBody>
          <a:bodyPr/>
          <a:lstStyle>
            <a:lvl1pPr>
              <a:defRPr/>
            </a:lvl1pPr>
          </a:lstStyle>
          <a:p>
            <a:pPr lvl="0"/>
            <a:fld id="{C50E1049-45EF-4C2C-8C4B-688212A9D240}" type="slidenum"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667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7C1F2EF-3349-93B3-4614-5D99C4493F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8EB30C8B-AAE3-3727-38DC-10FCC869F52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233024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C250E3A-819D-DF7C-5401-94CC62EB3C0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597"/>
            <a:ext cx="8229243" cy="11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19F777CE-34A1-83BD-1760-56FD9FC1D88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4964"/>
            <a:ext cx="4038603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24DAA9BB-05C0-8EC6-8A9D-C3028D9BB77F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4964"/>
            <a:ext cx="4038603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45613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0081E3A-6798-C2E1-FB1F-EE2123EF9B4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CBAD4F21-5A09-BA37-A150-D83242CDC2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681160"/>
            <a:ext cx="3868734" cy="823910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D10F173F-68FE-E2CE-2798-E1BF96F3EAE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2505071"/>
            <a:ext cx="386873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D46254BA-2343-E14A-7186-70E1607DCBF9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791" cy="823910"/>
          </a:xfrm>
        </p:spPr>
        <p:txBody>
          <a:bodyPr anchor="b"/>
          <a:lstStyle>
            <a:lvl1pPr>
              <a:defRPr sz="2400" b="1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AFBF6F1D-AAD8-75D7-E510-F3BFB622897E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79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895951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63CB9136-58FF-4D20-B21A-DE86C9C093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597"/>
            <a:ext cx="8229243" cy="114480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3758228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5512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AAD0088-3AB9-C665-B067-48DDA066A88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B1FDBF56-27DC-666E-1638-FB118978A39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defRPr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72BF1C74-E409-BE92-F3FE-FBA3B428B24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392314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6B5F722-0E2F-FF28-712F-3749B46D850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DAF6FF55-E7A9-2859-4E6B-D313D9BDA112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269BF578-744C-62C4-CE9A-F46DFD26D805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3430590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9199906B-E069-73EB-1757-4E3A1939B9F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3597"/>
            <a:ext cx="8229243" cy="11448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pt-BR"/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0469074-D501-9C8C-D967-FE85FF0DCF0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4515"/>
            <a:ext cx="822924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18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1pPr>
    </p:titleStyle>
    <p:body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None/>
        <a:tabLst/>
        <a:defRPr lang="pt-BR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pt-BR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6">
            <a:extLst>
              <a:ext uri="{FF2B5EF4-FFF2-40B4-BE49-F238E27FC236}">
                <a16:creationId xmlns="" xmlns:a16="http://schemas.microsoft.com/office/drawing/2014/main" id="{6A885795-6C48-B2D5-6CCC-A87F9DFCC2FE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-180356" y="0"/>
            <a:ext cx="9323999" cy="685764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ítulo 1">
            <a:extLst>
              <a:ext uri="{FF2B5EF4-FFF2-40B4-BE49-F238E27FC236}">
                <a16:creationId xmlns="" xmlns:a16="http://schemas.microsoft.com/office/drawing/2014/main" id="{163767D9-5203-6F14-C9F2-0E524F2A36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02003"/>
            <a:ext cx="8229243" cy="1142643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1" compatLnSpc="1">
            <a:noAutofit/>
          </a:bodyPr>
          <a:lstStyle/>
          <a:p>
            <a:pPr lvl="0"/>
            <a:r>
              <a:rPr lang="pt-BR"/>
              <a:t>Clique para editar o formato do texto do títuloClique para editar o título mestre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="" xmlns:a16="http://schemas.microsoft.com/office/drawing/2014/main" id="{2E6BEAA2-569D-0805-9B48-D4611829B68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2133002"/>
            <a:ext cx="8229243" cy="374400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/>
          <a:p>
            <a:pPr lvl="0"/>
            <a:r>
              <a:rPr lang="pt-BR"/>
              <a:t>Clique para editar o formato do texto da estrutura de tópicos</a:t>
            </a:r>
          </a:p>
          <a:p>
            <a:pPr lvl="1"/>
            <a:r>
              <a:rPr lang="pt-BR"/>
              <a:t>2.º Nível da estrutura de tópicos</a:t>
            </a:r>
          </a:p>
          <a:p>
            <a:pPr lvl="2"/>
            <a:r>
              <a:rPr lang="pt-BR"/>
              <a:t>3.º Nível da estrutura de tópicos</a:t>
            </a:r>
          </a:p>
          <a:p>
            <a:pPr lvl="3"/>
            <a:r>
              <a:rPr lang="pt-BR"/>
              <a:t>4.º Nível da estrutura de tópicos</a:t>
            </a:r>
          </a:p>
          <a:p>
            <a:pPr lvl="4"/>
            <a:r>
              <a:rPr lang="pt-BR"/>
              <a:t>5.º Nível da estrutura de tópicos</a:t>
            </a:r>
          </a:p>
          <a:p>
            <a:pPr lvl="5"/>
            <a:r>
              <a:rPr lang="pt-BR"/>
              <a:t>6.º Nível da estrutura de tópicos</a:t>
            </a:r>
          </a:p>
          <a:p>
            <a:pPr lvl="6"/>
            <a:r>
              <a:rPr lang="pt-BR"/>
              <a:t>7.º Nível da estrutura de tópicos</a:t>
            </a:r>
          </a:p>
          <a:p>
            <a:pPr lvl="7"/>
            <a:r>
              <a:rPr lang="pt-BR"/>
              <a:t>8.º Nível da estrutura de tópicos</a:t>
            </a:r>
          </a:p>
          <a:p>
            <a:pPr lvl="0"/>
            <a:r>
              <a:rPr lang="pt-BR"/>
              <a:t>9.º Nível da estrutura de tópicosClique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="" xmlns:a16="http://schemas.microsoft.com/office/drawing/2014/main" id="{92819783-5D41-FE6C-0421-46566C9C0F3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356515"/>
            <a:ext cx="2133359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8DDC055A-C858-46BF-80B9-D78997C0D234}" type="datetime1">
              <a:rPr lang="pt-BR"/>
              <a:pPr lvl="0"/>
              <a:t>19/05/2022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="" xmlns:a16="http://schemas.microsoft.com/office/drawing/2014/main" id="{A88B00E6-0191-0A58-6A88-3A516BFA8E2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075" y="6356515"/>
            <a:ext cx="2895118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2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="" xmlns:a16="http://schemas.microsoft.com/office/drawing/2014/main" id="{170391C4-EC8A-D55A-9A1B-EC73AE59710C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084" y="6356515"/>
            <a:ext cx="2133359" cy="36468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4" tIns="44997" rIns="90004" bIns="44997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B342934F-8C95-45A5-8E58-4C146B28C0B3}" type="slidenum">
              <a:t>‹n.º›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BR" sz="44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1pPr>
    </p:titleStyle>
    <p:body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pt-BR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1pPr>
      <a:lvl2pPr marL="0" marR="0" lvl="1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SzPct val="75000"/>
        <a:buFont typeface="StarSymbol"/>
        <a:buChar char="–"/>
        <a:tabLst/>
        <a:defRPr lang="pt-BR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2pPr>
      <a:lvl3pPr marL="0" marR="0" lvl="2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pt-BR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3pPr>
      <a:lvl4pPr marL="0" marR="0" lvl="3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SzPct val="75000"/>
        <a:buFont typeface="StarSymbol"/>
        <a:buChar char="–"/>
        <a:tabLst/>
        <a:defRPr lang="pt-BR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4pPr>
      <a:lvl5pPr marL="0" marR="0" lvl="4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pt-BR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5pPr>
      <a:lvl6pPr marL="0" marR="0" lvl="5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pt-BR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6pPr>
      <a:lvl7pPr marL="0" marR="0" lvl="6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pt-BR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7pPr>
      <a:lvl8pPr marL="0" marR="0" lvl="7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pt-BR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8pPr>
      <a:lvl9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1415"/>
        </a:spcAft>
        <a:buSzPct val="45000"/>
        <a:buFont typeface="StarSymbol"/>
        <a:buChar char="●"/>
        <a:tabLst/>
        <a:defRPr lang="pt-BR" sz="3200" b="0" i="0" u="none" strike="noStrike" kern="1200" cap="none" spc="0" baseline="0">
          <a:solidFill>
            <a:srgbClr val="000000"/>
          </a:solidFill>
          <a:uFillTx/>
          <a:latin typeface="Calibri" pitchFamily="18"/>
          <a:ea typeface="Microsoft YaHei" pitchFamily="2"/>
          <a:cs typeface="Arial" pitchFamily="2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hyperlink" Target="http://plataforma.saude.gov.br/vigitel/" TargetMode="External"/><Relationship Id="rId3" Type="http://schemas.openxmlformats.org/officeDocument/2006/relationships/hyperlink" Target="https://prefeitura.pbh.gov.br/saude/informacoes/vigilancia/vigilancia-epidemiologica/doencas-e-agravos-nao-transmissiveis/diabetes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hyperlink" Target="https://prefeitura.pbh.gov.br/saude/informacoes/vigilancia/vigilancia-epidemiologica/doencas-e-agravos-nao-transmissiveis/diabete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205ABE7F-8B5B-AD0F-C92E-FC905B350482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9143643" cy="683928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8B53673E-5D60-199F-75A4-35637D36F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2661"/>
            <a:ext cx="8802809" cy="4179374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08D272A-AD4B-1739-1F2D-1C70AB98BCF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2133002"/>
            <a:ext cx="8229243" cy="3744001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CB24CBF8-3514-F1C9-2DE7-B9174A8875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04" y="1091821"/>
            <a:ext cx="8686800" cy="4225497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7D925EFC-8667-D730-F2D0-77CDB310B1F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2133002"/>
            <a:ext cx="8229243" cy="3744001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E4FAF03E-5FA2-C132-AB7A-CD335F74AB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474" y="1164140"/>
            <a:ext cx="8720916" cy="4060356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="" xmlns:a16="http://schemas.microsoft.com/office/drawing/2014/main" id="{050F8DA6-3058-933F-899B-F8124DCAB32F}"/>
              </a:ext>
            </a:extLst>
          </p:cNvPr>
          <p:cNvSpPr/>
          <p:nvPr/>
        </p:nvSpPr>
        <p:spPr>
          <a:xfrm>
            <a:off x="109179" y="2156347"/>
            <a:ext cx="8761863" cy="3046991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b="0" i="0" u="none" strike="noStrike" kern="1200" cap="none" spc="0" baseline="0">
                <a:solidFill>
                  <a:srgbClr val="000000"/>
                </a:solidFill>
                <a:uFillTx/>
                <a:latin typeface="ArialMT"/>
              </a:rPr>
              <a:t>Brasil. Ministério da Saúde. Secretaria de Vigilância em Saúde. Departamento de Análise de Situação de Saúde. Plano de ações estratégicas para o enfrentamento das doenças crônicas não transmissíveis (DCNT) no Brasil 2011-2022 / Ministério da Saúde. Secretaria de Vigilância em Saúde. Departamento de Análise de Situação de Saúde. – Brasília : Ministério da Saúde, 2011.160 p. : il.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0" i="0" u="none" strike="noStrike" kern="1200" cap="none" spc="0" baseline="0">
              <a:solidFill>
                <a:srgbClr val="000000"/>
              </a:solidFill>
              <a:uFillTx/>
              <a:latin typeface="ArialMT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Sistema de Vigilância de Fatores de Risco e Proteção para Doenças Crônicas por Inquérito Telefônico. Disponível em: </a:t>
            </a:r>
            <a:r>
              <a:rPr lang="pt-BR" sz="16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hlinkClick r:id="rId2"/>
              </a:rPr>
              <a:t>http://plataforma.saude.gov.br/vigitel/</a:t>
            </a:r>
            <a:r>
              <a:rPr lang="pt-BR" sz="1600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 Acesso em 14/04/2022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600" b="0" i="0" u="none" strike="noStrike" kern="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600" b="0" i="0" u="none" strike="noStrike" kern="0" cap="none" spc="0" baseline="0">
                <a:solidFill>
                  <a:srgbClr val="000000"/>
                </a:solidFill>
                <a:uFillTx/>
                <a:latin typeface="Calibri"/>
                <a:hlinkClick r:id="rId3"/>
              </a:rPr>
              <a:t>https://prefeitura.pbh.gov.br/saude/informacoes/vigilancia/vigilancia-epidemiologica/doencas-e-agravos-nao-transmissiveis/diabetes</a:t>
            </a:r>
            <a:r>
              <a:rPr lang="pt-BR" sz="1600" b="0" i="0" u="none" strike="noStrike" kern="0" cap="none" spc="0" baseline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pt-BR" sz="16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Acesso em 14/04/2022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="" xmlns:a16="http://schemas.microsoft.com/office/drawing/2014/main" id="{5936E69E-0105-C237-43C1-E123C86B4E40}"/>
              </a:ext>
            </a:extLst>
          </p:cNvPr>
          <p:cNvSpPr txBox="1"/>
          <p:nvPr/>
        </p:nvSpPr>
        <p:spPr>
          <a:xfrm>
            <a:off x="518611" y="1201000"/>
            <a:ext cx="6537274" cy="58477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3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Referências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7BFC4200-210C-EB36-6C87-26E352592BB5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56" y="0"/>
            <a:ext cx="9143643" cy="683928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3">
            <a:extLst>
              <a:ext uri="{FF2B5EF4-FFF2-40B4-BE49-F238E27FC236}">
                <a16:creationId xmlns="" xmlns:a16="http://schemas.microsoft.com/office/drawing/2014/main" id="{67A91366-5F61-7250-C0A6-C63E94588903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0" y="1298210"/>
            <a:ext cx="8862648" cy="2387598"/>
          </a:xfrm>
        </p:spPr>
        <p:txBody>
          <a:bodyPr/>
          <a:lstStyle/>
          <a:p>
            <a:pPr lvl="0"/>
            <a:r>
              <a:rPr lang="pt-BR" b="1">
                <a:solidFill>
                  <a:srgbClr val="548235"/>
                </a:solidFill>
              </a:rPr>
              <a:t>O QUE A REDE MUNICIPAL</a:t>
            </a:r>
            <a:br>
              <a:rPr lang="pt-BR" b="1">
                <a:solidFill>
                  <a:srgbClr val="548235"/>
                </a:solidFill>
              </a:rPr>
            </a:br>
            <a:r>
              <a:rPr lang="pt-BR" b="1">
                <a:solidFill>
                  <a:srgbClr val="548235"/>
                </a:solidFill>
              </a:rPr>
              <a:t>SUS-BH OFERECE AO CIDADÃO COM DIABETES?</a:t>
            </a:r>
          </a:p>
        </p:txBody>
      </p:sp>
      <p:sp>
        <p:nvSpPr>
          <p:cNvPr id="3" name="Subtítulo 4">
            <a:extLst>
              <a:ext uri="{FF2B5EF4-FFF2-40B4-BE49-F238E27FC236}">
                <a16:creationId xmlns="" xmlns:a16="http://schemas.microsoft.com/office/drawing/2014/main" id="{C074B22D-43A2-9539-AC35-9250AE84874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286000" y="3685809"/>
            <a:ext cx="6858000" cy="1655758"/>
          </a:xfrm>
        </p:spPr>
        <p:txBody>
          <a:bodyPr/>
          <a:lstStyle/>
          <a:p>
            <a:pPr lvl="0" algn="r">
              <a:spcAft>
                <a:spcPts val="0"/>
              </a:spcAft>
            </a:pPr>
            <a:r>
              <a:rPr lang="pt-BR" sz="1800" b="1" kern="0">
                <a:solidFill>
                  <a:srgbClr val="7F7F7F"/>
                </a:solidFill>
                <a:latin typeface="Calibri"/>
              </a:rPr>
              <a:t>Secretaria Municipal de Saúde</a:t>
            </a:r>
          </a:p>
          <a:p>
            <a:pPr lvl="0" algn="r">
              <a:spcAft>
                <a:spcPts val="0"/>
              </a:spcAft>
            </a:pPr>
            <a:r>
              <a:rPr lang="pt-BR" sz="1800" b="1" kern="0">
                <a:solidFill>
                  <a:srgbClr val="7F7F7F"/>
                </a:solidFill>
                <a:latin typeface="Calibri"/>
              </a:rPr>
              <a:t>Diretoria de Assistência em Saúde </a:t>
            </a:r>
          </a:p>
          <a:p>
            <a:pPr lvl="0" algn="r">
              <a:spcAft>
                <a:spcPts val="0"/>
              </a:spcAft>
            </a:pPr>
            <a:r>
              <a:rPr lang="pt-BR" sz="1800" b="1" kern="0">
                <a:solidFill>
                  <a:srgbClr val="7F7F7F"/>
                </a:solidFill>
                <a:latin typeface="Calibri"/>
              </a:rPr>
              <a:t>Gerência de Integração do Cuidado em Saúde</a:t>
            </a:r>
          </a:p>
          <a:p>
            <a:pPr lvl="0" algn="r">
              <a:spcAft>
                <a:spcPts val="0"/>
              </a:spcAft>
            </a:pPr>
            <a:r>
              <a:rPr lang="pt-BR" sz="1800" b="1" kern="0">
                <a:solidFill>
                  <a:srgbClr val="7F7F7F"/>
                </a:solidFill>
                <a:latin typeface="Calibri"/>
              </a:rPr>
              <a:t>Coordenação de Atenção Integral à Saúde do Adulto e Idoso</a:t>
            </a:r>
          </a:p>
          <a:p>
            <a:pPr lvl="0" algn="r">
              <a:spcAft>
                <a:spcPts val="0"/>
              </a:spcAft>
            </a:pPr>
            <a:r>
              <a:rPr lang="pt-BR" sz="1800" b="1" kern="0">
                <a:solidFill>
                  <a:srgbClr val="7F7F7F"/>
                </a:solidFill>
                <a:latin typeface="Calibri"/>
              </a:rPr>
              <a:t>Doenças Crônicas Não Transmissíveis </a:t>
            </a:r>
          </a:p>
          <a:p>
            <a:pPr lvl="0"/>
            <a:endParaRPr lang="pt-BR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371DB26-7FD3-AA2D-9407-B838A1781E8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02003"/>
            <a:ext cx="8229243" cy="1142643"/>
          </a:xfrm>
        </p:spPr>
        <p:txBody>
          <a:bodyPr/>
          <a:lstStyle/>
          <a:p>
            <a:pPr lvl="0"/>
            <a:r>
              <a:rPr lang="pt-BR"/>
              <a:t>Qual a realidade do DM em BH?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53D67F5A-7A03-6BED-9BB3-4C5E133D8C43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2133002"/>
            <a:ext cx="8229243" cy="3744001"/>
          </a:xfrm>
        </p:spPr>
        <p:txBody>
          <a:bodyPr/>
          <a:lstStyle/>
          <a:p>
            <a:pPr lvl="0"/>
            <a:r>
              <a:rPr lang="pt-BR"/>
              <a:t> 11,8% dos adultos acima de 18 anos referiram ser portadores de DM</a:t>
            </a:r>
          </a:p>
          <a:p>
            <a:pPr lvl="0"/>
            <a:r>
              <a:rPr lang="pt-BR"/>
              <a:t> 12,43% homens</a:t>
            </a:r>
          </a:p>
          <a:p>
            <a:pPr lvl="0"/>
            <a:r>
              <a:rPr lang="pt-BR"/>
              <a:t> 10,32% mulheres </a:t>
            </a:r>
          </a:p>
          <a:p>
            <a:pPr lvl="0" algn="r">
              <a:buNone/>
            </a:pPr>
            <a:r>
              <a:rPr lang="pt-BR"/>
              <a:t>Vigitel, 2021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3E9A9B3E-BD0C-4325-9836-05D326A8037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64875"/>
            <a:ext cx="8229243" cy="1142643"/>
          </a:xfrm>
        </p:spPr>
        <p:txBody>
          <a:bodyPr/>
          <a:lstStyle/>
          <a:p>
            <a:pPr lvl="0"/>
            <a:r>
              <a:rPr lang="pt-BR" sz="3200" b="1">
                <a:solidFill>
                  <a:srgbClr val="548235"/>
                </a:solidFill>
              </a:rPr>
              <a:t>Plano de Ações Estratégicas para o Enfrentamento das DCNT no Brasil 2011-2022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628BB432-E995-C650-6B2C-89C8C6EB81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3500" y="2909492"/>
            <a:ext cx="3579537" cy="557848"/>
          </a:xfrm>
        </p:spPr>
        <p:txBody>
          <a:bodyPr/>
          <a:lstStyle/>
          <a:p>
            <a:pPr lvl="0"/>
            <a:r>
              <a:rPr lang="pt-BR"/>
              <a:t>As 4 principais doenças propostas:</a:t>
            </a:r>
          </a:p>
        </p:txBody>
      </p:sp>
      <p:grpSp>
        <p:nvGrpSpPr>
          <p:cNvPr id="4" name="Diagrama 3">
            <a:extLst>
              <a:ext uri="{FF2B5EF4-FFF2-40B4-BE49-F238E27FC236}">
                <a16:creationId xmlns="" xmlns:a16="http://schemas.microsoft.com/office/drawing/2014/main" id="{AB8B4BF7-D159-6DA1-C080-1298BB471851}"/>
              </a:ext>
            </a:extLst>
          </p:cNvPr>
          <p:cNvGrpSpPr/>
          <p:nvPr/>
        </p:nvGrpSpPr>
        <p:grpSpPr>
          <a:xfrm>
            <a:off x="4024054" y="1148577"/>
            <a:ext cx="4954210" cy="4954210"/>
            <a:chOff x="4024054" y="1148577"/>
            <a:chExt cx="4954210" cy="4954210"/>
          </a:xfrm>
        </p:grpSpPr>
        <p:sp>
          <p:nvSpPr>
            <p:cNvPr id="5" name="Forma Livre 4">
              <a:extLst>
                <a:ext uri="{FF2B5EF4-FFF2-40B4-BE49-F238E27FC236}">
                  <a16:creationId xmlns="" xmlns:a16="http://schemas.microsoft.com/office/drawing/2014/main" id="{D859A446-05E8-A5DB-21EF-289DE9BACE79}"/>
                </a:ext>
              </a:extLst>
            </p:cNvPr>
            <p:cNvSpPr/>
            <p:nvPr/>
          </p:nvSpPr>
          <p:spPr>
            <a:xfrm>
              <a:off x="4024054" y="1148577"/>
              <a:ext cx="4954210" cy="4954210"/>
            </a:xfrm>
            <a:custGeom>
              <a:avLst/>
              <a:gdLst>
                <a:gd name="f0" fmla="val w"/>
                <a:gd name="f1" fmla="val h"/>
                <a:gd name="f2" fmla="val ss"/>
                <a:gd name="f3" fmla="val 0"/>
                <a:gd name="f4" fmla="val 2000"/>
                <a:gd name="f5" fmla="val 4000"/>
                <a:gd name="f6" fmla="val 5000"/>
                <a:gd name="f7" fmla="abs f0"/>
                <a:gd name="f8" fmla="abs f1"/>
                <a:gd name="f9" fmla="abs f2"/>
                <a:gd name="f10" fmla="?: f7 f0 1"/>
                <a:gd name="f11" fmla="?: f8 f1 1"/>
                <a:gd name="f12" fmla="?: f9 f2 1"/>
                <a:gd name="f13" fmla="*/ f10 1 21600"/>
                <a:gd name="f14" fmla="*/ f11 1 21600"/>
                <a:gd name="f15" fmla="*/ 21600 f10 1"/>
                <a:gd name="f16" fmla="*/ 21600 f11 1"/>
                <a:gd name="f17" fmla="min f14 f13"/>
                <a:gd name="f18" fmla="*/ f15 1 f12"/>
                <a:gd name="f19" fmla="*/ f16 1 f12"/>
                <a:gd name="f20" fmla="val f18"/>
                <a:gd name="f21" fmla="val f19"/>
                <a:gd name="f22" fmla="*/ f3 f17 1"/>
                <a:gd name="f23" fmla="+- f21 0 f3"/>
                <a:gd name="f24" fmla="+- f20 0 f3"/>
                <a:gd name="f25" fmla="*/ f20 f17 1"/>
                <a:gd name="f26" fmla="*/ f21 f17 1"/>
                <a:gd name="f27" fmla="*/ f23 1 2"/>
                <a:gd name="f28" fmla="*/ f24 1 2"/>
                <a:gd name="f29" fmla="min f24 f23"/>
                <a:gd name="f30" fmla="+- f3 f27 0"/>
                <a:gd name="f31" fmla="+- f3 f28 0"/>
                <a:gd name="f32" fmla="*/ f29 f6 1"/>
                <a:gd name="f33" fmla="*/ f29 f5 1"/>
                <a:gd name="f34" fmla="*/ f29 f4 1"/>
                <a:gd name="f35" fmla="*/ f32 1 100000"/>
                <a:gd name="f36" fmla="*/ f33 1 100000"/>
                <a:gd name="f37" fmla="*/ f34 1 200000"/>
                <a:gd name="f38" fmla="*/ f30 f17 1"/>
                <a:gd name="f39" fmla="*/ f31 f17 1"/>
                <a:gd name="f40" fmla="+- f31 0 f36"/>
                <a:gd name="f41" fmla="+- f31 f36 0"/>
                <a:gd name="f42" fmla="+- f31 0 f37"/>
                <a:gd name="f43" fmla="+- f31 f37 0"/>
                <a:gd name="f44" fmla="+- f20 0 f35"/>
                <a:gd name="f45" fmla="+- f30 0 f36"/>
                <a:gd name="f46" fmla="+- f30 f36 0"/>
                <a:gd name="f47" fmla="+- f30 0 f37"/>
                <a:gd name="f48" fmla="+- f30 f37 0"/>
                <a:gd name="f49" fmla="+- f21 0 f35"/>
                <a:gd name="f50" fmla="*/ f37 f35 1"/>
                <a:gd name="f51" fmla="*/ f35 f17 1"/>
                <a:gd name="f52" fmla="*/ f50 1 f36"/>
                <a:gd name="f53" fmla="*/ f47 f17 1"/>
                <a:gd name="f54" fmla="*/ f48 f17 1"/>
                <a:gd name="f55" fmla="*/ f45 f17 1"/>
                <a:gd name="f56" fmla="*/ f42 f17 1"/>
                <a:gd name="f57" fmla="*/ f40 f17 1"/>
                <a:gd name="f58" fmla="*/ f41 f17 1"/>
                <a:gd name="f59" fmla="*/ f43 f17 1"/>
                <a:gd name="f60" fmla="*/ f44 f17 1"/>
                <a:gd name="f61" fmla="*/ f46 f17 1"/>
                <a:gd name="f62" fmla="*/ f49 f17 1"/>
                <a:gd name="f63" fmla="+- f20 0 f52"/>
                <a:gd name="f64" fmla="*/ f52 f17 1"/>
                <a:gd name="f65" fmla="*/ f63 f17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64" t="f53" r="f65" b="f54"/>
              <a:pathLst>
                <a:path>
                  <a:moveTo>
                    <a:pt x="f22" y="f38"/>
                  </a:moveTo>
                  <a:lnTo>
                    <a:pt x="f51" y="f55"/>
                  </a:lnTo>
                  <a:lnTo>
                    <a:pt x="f51" y="f53"/>
                  </a:lnTo>
                  <a:lnTo>
                    <a:pt x="f56" y="f53"/>
                  </a:lnTo>
                  <a:lnTo>
                    <a:pt x="f56" y="f51"/>
                  </a:lnTo>
                  <a:lnTo>
                    <a:pt x="f57" y="f51"/>
                  </a:lnTo>
                  <a:lnTo>
                    <a:pt x="f39" y="f22"/>
                  </a:lnTo>
                  <a:lnTo>
                    <a:pt x="f58" y="f51"/>
                  </a:lnTo>
                  <a:lnTo>
                    <a:pt x="f59" y="f51"/>
                  </a:lnTo>
                  <a:lnTo>
                    <a:pt x="f59" y="f53"/>
                  </a:lnTo>
                  <a:lnTo>
                    <a:pt x="f60" y="f53"/>
                  </a:lnTo>
                  <a:lnTo>
                    <a:pt x="f60" y="f55"/>
                  </a:lnTo>
                  <a:lnTo>
                    <a:pt x="f25" y="f38"/>
                  </a:lnTo>
                  <a:lnTo>
                    <a:pt x="f60" y="f61"/>
                  </a:lnTo>
                  <a:lnTo>
                    <a:pt x="f60" y="f54"/>
                  </a:lnTo>
                  <a:lnTo>
                    <a:pt x="f59" y="f54"/>
                  </a:lnTo>
                  <a:lnTo>
                    <a:pt x="f59" y="f62"/>
                  </a:lnTo>
                  <a:lnTo>
                    <a:pt x="f58" y="f62"/>
                  </a:lnTo>
                  <a:lnTo>
                    <a:pt x="f39" y="f26"/>
                  </a:lnTo>
                  <a:lnTo>
                    <a:pt x="f57" y="f62"/>
                  </a:lnTo>
                  <a:lnTo>
                    <a:pt x="f56" y="f62"/>
                  </a:lnTo>
                  <a:lnTo>
                    <a:pt x="f56" y="f54"/>
                  </a:lnTo>
                  <a:lnTo>
                    <a:pt x="f51" y="f54"/>
                  </a:lnTo>
                  <a:lnTo>
                    <a:pt x="f51" y="f61"/>
                  </a:lnTo>
                  <a:close/>
                </a:path>
              </a:pathLst>
            </a:custGeom>
            <a:solidFill>
              <a:srgbClr val="D5E3CF"/>
            </a:solidFill>
            <a:ln cap="flat">
              <a:noFill/>
              <a:prstDash val="solid"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6" name="Forma Livre 5">
              <a:extLst>
                <a:ext uri="{FF2B5EF4-FFF2-40B4-BE49-F238E27FC236}">
                  <a16:creationId xmlns="" xmlns:a16="http://schemas.microsoft.com/office/drawing/2014/main" id="{FE5FC9C7-992D-7336-D953-94C975BA04EA}"/>
                </a:ext>
              </a:extLst>
            </p:cNvPr>
            <p:cNvSpPr/>
            <p:nvPr/>
          </p:nvSpPr>
          <p:spPr>
            <a:xfrm>
              <a:off x="4346079" y="1470602"/>
              <a:ext cx="1981687" cy="198168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81684"/>
                <a:gd name="f7" fmla="val 330287"/>
                <a:gd name="f8" fmla="val 147875"/>
                <a:gd name="f9" fmla="val 1651397"/>
                <a:gd name="f10" fmla="val 1833809"/>
                <a:gd name="f11" fmla="+- 0 0 -90"/>
                <a:gd name="f12" fmla="*/ f3 1 1981684"/>
                <a:gd name="f13" fmla="*/ f4 1 1981684"/>
                <a:gd name="f14" fmla="+- f6 0 f5"/>
                <a:gd name="f15" fmla="*/ f11 f0 1"/>
                <a:gd name="f16" fmla="*/ f14 1 1981684"/>
                <a:gd name="f17" fmla="*/ 0 f14 1"/>
                <a:gd name="f18" fmla="*/ 330287 f14 1"/>
                <a:gd name="f19" fmla="*/ 1651397 f14 1"/>
                <a:gd name="f20" fmla="*/ 1981684 f14 1"/>
                <a:gd name="f21" fmla="*/ f15 1 f2"/>
                <a:gd name="f22" fmla="*/ f17 1 1981684"/>
                <a:gd name="f23" fmla="*/ f18 1 1981684"/>
                <a:gd name="f24" fmla="*/ f19 1 1981684"/>
                <a:gd name="f25" fmla="*/ f20 1 1981684"/>
                <a:gd name="f26" fmla="*/ f5 1 f16"/>
                <a:gd name="f27" fmla="*/ f6 1 f16"/>
                <a:gd name="f28" fmla="+- f21 0 f1"/>
                <a:gd name="f29" fmla="*/ f22 1 f16"/>
                <a:gd name="f30" fmla="*/ f23 1 f16"/>
                <a:gd name="f31" fmla="*/ f24 1 f16"/>
                <a:gd name="f32" fmla="*/ f25 1 f16"/>
                <a:gd name="f33" fmla="*/ f26 f12 1"/>
                <a:gd name="f34" fmla="*/ f27 f12 1"/>
                <a:gd name="f35" fmla="*/ f27 f13 1"/>
                <a:gd name="f36" fmla="*/ f26 f13 1"/>
                <a:gd name="f37" fmla="*/ f29 f12 1"/>
                <a:gd name="f38" fmla="*/ f30 f13 1"/>
                <a:gd name="f39" fmla="*/ f30 f12 1"/>
                <a:gd name="f40" fmla="*/ f29 f13 1"/>
                <a:gd name="f41" fmla="*/ f31 f12 1"/>
                <a:gd name="f42" fmla="*/ f32 f12 1"/>
                <a:gd name="f43" fmla="*/ f31 f13 1"/>
                <a:gd name="f44" fmla="*/ f32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8">
                  <a:pos x="f37" y="f38"/>
                </a:cxn>
                <a:cxn ang="f28">
                  <a:pos x="f39" y="f40"/>
                </a:cxn>
                <a:cxn ang="f28">
                  <a:pos x="f41" y="f40"/>
                </a:cxn>
                <a:cxn ang="f28">
                  <a:pos x="f42" y="f38"/>
                </a:cxn>
                <a:cxn ang="f28">
                  <a:pos x="f42" y="f43"/>
                </a:cxn>
                <a:cxn ang="f28">
                  <a:pos x="f41" y="f44"/>
                </a:cxn>
                <a:cxn ang="f28">
                  <a:pos x="f39" y="f44"/>
                </a:cxn>
                <a:cxn ang="f28">
                  <a:pos x="f37" y="f43"/>
                </a:cxn>
                <a:cxn ang="f28">
                  <a:pos x="f37" y="f38"/>
                </a:cxn>
              </a:cxnLst>
              <a:rect l="f33" t="f36" r="f34" b="f35"/>
              <a:pathLst>
                <a:path w="1981684" h="1981684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lnTo>
                    <a:pt x="f9" y="f5"/>
                  </a:lnTo>
                  <a:cubicBezTo>
                    <a:pt x="f10" y="f5"/>
                    <a:pt x="f6" y="f8"/>
                    <a:pt x="f6" y="f7"/>
                  </a:cubicBezTo>
                  <a:lnTo>
                    <a:pt x="f6" y="f9"/>
                  </a:lnTo>
                  <a:cubicBezTo>
                    <a:pt x="f6" y="f10"/>
                    <a:pt x="f10" y="f6"/>
                    <a:pt x="f9" y="f6"/>
                  </a:cubicBezTo>
                  <a:lnTo>
                    <a:pt x="f7" y="f6"/>
                  </a:lnTo>
                  <a:cubicBezTo>
                    <a:pt x="f8" y="f6"/>
                    <a:pt x="f5" y="f10"/>
                    <a:pt x="f5" y="f9"/>
                  </a:cubicBezTo>
                  <a:lnTo>
                    <a:pt x="f5" y="f7"/>
                  </a:lnTo>
                  <a:close/>
                </a:path>
              </a:pathLst>
            </a:custGeom>
            <a:solidFill>
              <a:srgbClr val="FFFFFF"/>
            </a:solidFill>
            <a:ln w="19046" cap="flat">
              <a:solidFill>
                <a:srgbClr val="659C3F"/>
              </a:solidFill>
              <a:prstDash val="solid"/>
              <a:miter/>
            </a:ln>
          </p:spPr>
          <p:txBody>
            <a:bodyPr vert="horz" wrap="square" lIns="188174" tIns="188174" rIns="188174" bIns="188174" anchor="ctr" anchorCtr="1" compatLnSpc="1">
              <a:noAutofit/>
            </a:bodyPr>
            <a:lstStyle/>
            <a:p>
              <a:pPr marL="0" marR="0" lvl="0" indent="0" algn="ctr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Doenças do aparelho circulatório </a:t>
              </a:r>
            </a:p>
          </p:txBody>
        </p:sp>
        <p:sp>
          <p:nvSpPr>
            <p:cNvPr id="7" name="Forma Livre 6">
              <a:extLst>
                <a:ext uri="{FF2B5EF4-FFF2-40B4-BE49-F238E27FC236}">
                  <a16:creationId xmlns="" xmlns:a16="http://schemas.microsoft.com/office/drawing/2014/main" id="{8F0B54EF-C7F7-371B-427A-2F5F28AF07D4}"/>
                </a:ext>
              </a:extLst>
            </p:cNvPr>
            <p:cNvSpPr/>
            <p:nvPr/>
          </p:nvSpPr>
          <p:spPr>
            <a:xfrm>
              <a:off x="6674562" y="1470602"/>
              <a:ext cx="1981687" cy="198168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81684"/>
                <a:gd name="f7" fmla="val 330287"/>
                <a:gd name="f8" fmla="val 147875"/>
                <a:gd name="f9" fmla="val 1651397"/>
                <a:gd name="f10" fmla="val 1833809"/>
                <a:gd name="f11" fmla="+- 0 0 -90"/>
                <a:gd name="f12" fmla="*/ f3 1 1981684"/>
                <a:gd name="f13" fmla="*/ f4 1 1981684"/>
                <a:gd name="f14" fmla="+- f6 0 f5"/>
                <a:gd name="f15" fmla="*/ f11 f0 1"/>
                <a:gd name="f16" fmla="*/ f14 1 1981684"/>
                <a:gd name="f17" fmla="*/ 0 f14 1"/>
                <a:gd name="f18" fmla="*/ 330287 f14 1"/>
                <a:gd name="f19" fmla="*/ 1651397 f14 1"/>
                <a:gd name="f20" fmla="*/ 1981684 f14 1"/>
                <a:gd name="f21" fmla="*/ f15 1 f2"/>
                <a:gd name="f22" fmla="*/ f17 1 1981684"/>
                <a:gd name="f23" fmla="*/ f18 1 1981684"/>
                <a:gd name="f24" fmla="*/ f19 1 1981684"/>
                <a:gd name="f25" fmla="*/ f20 1 1981684"/>
                <a:gd name="f26" fmla="*/ f5 1 f16"/>
                <a:gd name="f27" fmla="*/ f6 1 f16"/>
                <a:gd name="f28" fmla="+- f21 0 f1"/>
                <a:gd name="f29" fmla="*/ f22 1 f16"/>
                <a:gd name="f30" fmla="*/ f23 1 f16"/>
                <a:gd name="f31" fmla="*/ f24 1 f16"/>
                <a:gd name="f32" fmla="*/ f25 1 f16"/>
                <a:gd name="f33" fmla="*/ f26 f12 1"/>
                <a:gd name="f34" fmla="*/ f27 f12 1"/>
                <a:gd name="f35" fmla="*/ f27 f13 1"/>
                <a:gd name="f36" fmla="*/ f26 f13 1"/>
                <a:gd name="f37" fmla="*/ f29 f12 1"/>
                <a:gd name="f38" fmla="*/ f30 f13 1"/>
                <a:gd name="f39" fmla="*/ f30 f12 1"/>
                <a:gd name="f40" fmla="*/ f29 f13 1"/>
                <a:gd name="f41" fmla="*/ f31 f12 1"/>
                <a:gd name="f42" fmla="*/ f32 f12 1"/>
                <a:gd name="f43" fmla="*/ f31 f13 1"/>
                <a:gd name="f44" fmla="*/ f32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8">
                  <a:pos x="f37" y="f38"/>
                </a:cxn>
                <a:cxn ang="f28">
                  <a:pos x="f39" y="f40"/>
                </a:cxn>
                <a:cxn ang="f28">
                  <a:pos x="f41" y="f40"/>
                </a:cxn>
                <a:cxn ang="f28">
                  <a:pos x="f42" y="f38"/>
                </a:cxn>
                <a:cxn ang="f28">
                  <a:pos x="f42" y="f43"/>
                </a:cxn>
                <a:cxn ang="f28">
                  <a:pos x="f41" y="f44"/>
                </a:cxn>
                <a:cxn ang="f28">
                  <a:pos x="f39" y="f44"/>
                </a:cxn>
                <a:cxn ang="f28">
                  <a:pos x="f37" y="f43"/>
                </a:cxn>
                <a:cxn ang="f28">
                  <a:pos x="f37" y="f38"/>
                </a:cxn>
              </a:cxnLst>
              <a:rect l="f33" t="f36" r="f34" b="f35"/>
              <a:pathLst>
                <a:path w="1981684" h="1981684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lnTo>
                    <a:pt x="f9" y="f5"/>
                  </a:lnTo>
                  <a:cubicBezTo>
                    <a:pt x="f10" y="f5"/>
                    <a:pt x="f6" y="f8"/>
                    <a:pt x="f6" y="f7"/>
                  </a:cubicBezTo>
                  <a:lnTo>
                    <a:pt x="f6" y="f9"/>
                  </a:lnTo>
                  <a:cubicBezTo>
                    <a:pt x="f6" y="f10"/>
                    <a:pt x="f10" y="f6"/>
                    <a:pt x="f9" y="f6"/>
                  </a:cubicBezTo>
                  <a:lnTo>
                    <a:pt x="f7" y="f6"/>
                  </a:lnTo>
                  <a:cubicBezTo>
                    <a:pt x="f8" y="f6"/>
                    <a:pt x="f5" y="f10"/>
                    <a:pt x="f5" y="f9"/>
                  </a:cubicBezTo>
                  <a:lnTo>
                    <a:pt x="f5" y="f7"/>
                  </a:lnTo>
                  <a:close/>
                </a:path>
              </a:pathLst>
            </a:custGeom>
            <a:solidFill>
              <a:srgbClr val="FFFFFF"/>
            </a:solidFill>
            <a:ln w="19046" cap="flat">
              <a:solidFill>
                <a:srgbClr val="659C3F"/>
              </a:solidFill>
              <a:prstDash val="solid"/>
              <a:miter/>
            </a:ln>
          </p:spPr>
          <p:txBody>
            <a:bodyPr vert="horz" wrap="square" lIns="188174" tIns="188174" rIns="188174" bIns="188174" anchor="ctr" anchorCtr="1" compatLnSpc="1">
              <a:noAutofit/>
            </a:bodyPr>
            <a:lstStyle/>
            <a:p>
              <a:pPr marL="0" marR="0" lvl="0" indent="0" algn="ctr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Câncer;</a:t>
              </a:r>
            </a:p>
          </p:txBody>
        </p:sp>
        <p:sp>
          <p:nvSpPr>
            <p:cNvPr id="8" name="Forma Livre 7">
              <a:extLst>
                <a:ext uri="{FF2B5EF4-FFF2-40B4-BE49-F238E27FC236}">
                  <a16:creationId xmlns="" xmlns:a16="http://schemas.microsoft.com/office/drawing/2014/main" id="{5CBF5AFC-636F-BDB7-F4F4-FEEFEECB148E}"/>
                </a:ext>
              </a:extLst>
            </p:cNvPr>
            <p:cNvSpPr/>
            <p:nvPr/>
          </p:nvSpPr>
          <p:spPr>
            <a:xfrm>
              <a:off x="4315519" y="3799075"/>
              <a:ext cx="2042797" cy="198168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2042799"/>
                <a:gd name="f7" fmla="val 1981684"/>
                <a:gd name="f8" fmla="val 330287"/>
                <a:gd name="f9" fmla="val 147875"/>
                <a:gd name="f10" fmla="val 1712512"/>
                <a:gd name="f11" fmla="val 1894924"/>
                <a:gd name="f12" fmla="val 1651397"/>
                <a:gd name="f13" fmla="val 1833809"/>
                <a:gd name="f14" fmla="+- 0 0 -90"/>
                <a:gd name="f15" fmla="*/ f3 1 2042799"/>
                <a:gd name="f16" fmla="*/ f4 1 1981684"/>
                <a:gd name="f17" fmla="+- f7 0 f5"/>
                <a:gd name="f18" fmla="+- f6 0 f5"/>
                <a:gd name="f19" fmla="*/ f14 f0 1"/>
                <a:gd name="f20" fmla="*/ f18 1 2042799"/>
                <a:gd name="f21" fmla="*/ f17 1 1981684"/>
                <a:gd name="f22" fmla="*/ 0 f18 1"/>
                <a:gd name="f23" fmla="*/ 330287 f17 1"/>
                <a:gd name="f24" fmla="*/ 330287 f18 1"/>
                <a:gd name="f25" fmla="*/ 0 f17 1"/>
                <a:gd name="f26" fmla="*/ 1712512 f18 1"/>
                <a:gd name="f27" fmla="*/ 2042799 f18 1"/>
                <a:gd name="f28" fmla="*/ 1651397 f17 1"/>
                <a:gd name="f29" fmla="*/ 1981684 f17 1"/>
                <a:gd name="f30" fmla="*/ f19 1 f2"/>
                <a:gd name="f31" fmla="*/ f22 1 2042799"/>
                <a:gd name="f32" fmla="*/ f23 1 1981684"/>
                <a:gd name="f33" fmla="*/ f24 1 2042799"/>
                <a:gd name="f34" fmla="*/ f25 1 1981684"/>
                <a:gd name="f35" fmla="*/ f26 1 2042799"/>
                <a:gd name="f36" fmla="*/ f27 1 2042799"/>
                <a:gd name="f37" fmla="*/ f28 1 1981684"/>
                <a:gd name="f38" fmla="*/ f29 1 1981684"/>
                <a:gd name="f39" fmla="*/ f5 1 f20"/>
                <a:gd name="f40" fmla="*/ f6 1 f20"/>
                <a:gd name="f41" fmla="*/ f5 1 f21"/>
                <a:gd name="f42" fmla="*/ f7 1 f21"/>
                <a:gd name="f43" fmla="+- f30 0 f1"/>
                <a:gd name="f44" fmla="*/ f31 1 f20"/>
                <a:gd name="f45" fmla="*/ f32 1 f21"/>
                <a:gd name="f46" fmla="*/ f33 1 f20"/>
                <a:gd name="f47" fmla="*/ f34 1 f21"/>
                <a:gd name="f48" fmla="*/ f35 1 f20"/>
                <a:gd name="f49" fmla="*/ f36 1 f20"/>
                <a:gd name="f50" fmla="*/ f37 1 f21"/>
                <a:gd name="f51" fmla="*/ f38 1 f21"/>
                <a:gd name="f52" fmla="*/ f39 f15 1"/>
                <a:gd name="f53" fmla="*/ f40 f15 1"/>
                <a:gd name="f54" fmla="*/ f42 f16 1"/>
                <a:gd name="f55" fmla="*/ f41 f16 1"/>
                <a:gd name="f56" fmla="*/ f44 f15 1"/>
                <a:gd name="f57" fmla="*/ f45 f16 1"/>
                <a:gd name="f58" fmla="*/ f46 f15 1"/>
                <a:gd name="f59" fmla="*/ f47 f16 1"/>
                <a:gd name="f60" fmla="*/ f48 f15 1"/>
                <a:gd name="f61" fmla="*/ f49 f15 1"/>
                <a:gd name="f62" fmla="*/ f50 f16 1"/>
                <a:gd name="f63" fmla="*/ f51 f16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43">
                  <a:pos x="f56" y="f57"/>
                </a:cxn>
                <a:cxn ang="f43">
                  <a:pos x="f58" y="f59"/>
                </a:cxn>
                <a:cxn ang="f43">
                  <a:pos x="f60" y="f59"/>
                </a:cxn>
                <a:cxn ang="f43">
                  <a:pos x="f61" y="f57"/>
                </a:cxn>
                <a:cxn ang="f43">
                  <a:pos x="f61" y="f62"/>
                </a:cxn>
                <a:cxn ang="f43">
                  <a:pos x="f60" y="f63"/>
                </a:cxn>
                <a:cxn ang="f43">
                  <a:pos x="f58" y="f63"/>
                </a:cxn>
                <a:cxn ang="f43">
                  <a:pos x="f56" y="f62"/>
                </a:cxn>
                <a:cxn ang="f43">
                  <a:pos x="f56" y="f57"/>
                </a:cxn>
              </a:cxnLst>
              <a:rect l="f52" t="f55" r="f53" b="f54"/>
              <a:pathLst>
                <a:path w="2042799" h="1981684">
                  <a:moveTo>
                    <a:pt x="f5" y="f8"/>
                  </a:moveTo>
                  <a:cubicBezTo>
                    <a:pt x="f5" y="f9"/>
                    <a:pt x="f9" y="f5"/>
                    <a:pt x="f8" y="f5"/>
                  </a:cubicBezTo>
                  <a:lnTo>
                    <a:pt x="f10" y="f5"/>
                  </a:lnTo>
                  <a:cubicBezTo>
                    <a:pt x="f11" y="f5"/>
                    <a:pt x="f6" y="f9"/>
                    <a:pt x="f6" y="f8"/>
                  </a:cubicBezTo>
                  <a:lnTo>
                    <a:pt x="f6" y="f12"/>
                  </a:lnTo>
                  <a:cubicBezTo>
                    <a:pt x="f6" y="f13"/>
                    <a:pt x="f11" y="f7"/>
                    <a:pt x="f10" y="f7"/>
                  </a:cubicBezTo>
                  <a:lnTo>
                    <a:pt x="f8" y="f7"/>
                  </a:lnTo>
                  <a:cubicBezTo>
                    <a:pt x="f9" y="f7"/>
                    <a:pt x="f5" y="f13"/>
                    <a:pt x="f5" y="f12"/>
                  </a:cubicBezTo>
                  <a:lnTo>
                    <a:pt x="f5" y="f8"/>
                  </a:lnTo>
                  <a:close/>
                </a:path>
              </a:pathLst>
            </a:custGeom>
            <a:solidFill>
              <a:srgbClr val="FFFFFF"/>
            </a:solidFill>
            <a:ln w="19046" cap="flat">
              <a:solidFill>
                <a:srgbClr val="659C3F"/>
              </a:solidFill>
              <a:prstDash val="solid"/>
              <a:miter/>
            </a:ln>
          </p:spPr>
          <p:txBody>
            <a:bodyPr vert="horz" wrap="square" lIns="188174" tIns="188174" rIns="188174" bIns="188174" anchor="ctr" anchorCtr="1" compatLnSpc="1">
              <a:noAutofit/>
            </a:bodyPr>
            <a:lstStyle/>
            <a:p>
              <a:pPr marL="0" marR="0" lvl="0" indent="0" algn="ctr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Respiratórias crônicas </a:t>
              </a:r>
            </a:p>
          </p:txBody>
        </p:sp>
        <p:sp>
          <p:nvSpPr>
            <p:cNvPr id="9" name="Forma Livre 8">
              <a:extLst>
                <a:ext uri="{FF2B5EF4-FFF2-40B4-BE49-F238E27FC236}">
                  <a16:creationId xmlns="" xmlns:a16="http://schemas.microsoft.com/office/drawing/2014/main" id="{BFC4F366-4BCC-420B-8AE6-81CCE915E3C4}"/>
                </a:ext>
              </a:extLst>
            </p:cNvPr>
            <p:cNvSpPr/>
            <p:nvPr/>
          </p:nvSpPr>
          <p:spPr>
            <a:xfrm>
              <a:off x="6674562" y="3799075"/>
              <a:ext cx="1981687" cy="1981687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1981684"/>
                <a:gd name="f7" fmla="val 330287"/>
                <a:gd name="f8" fmla="val 147875"/>
                <a:gd name="f9" fmla="val 1651397"/>
                <a:gd name="f10" fmla="val 1833809"/>
                <a:gd name="f11" fmla="+- 0 0 -90"/>
                <a:gd name="f12" fmla="*/ f3 1 1981684"/>
                <a:gd name="f13" fmla="*/ f4 1 1981684"/>
                <a:gd name="f14" fmla="+- f6 0 f5"/>
                <a:gd name="f15" fmla="*/ f11 f0 1"/>
                <a:gd name="f16" fmla="*/ f14 1 1981684"/>
                <a:gd name="f17" fmla="*/ 0 f14 1"/>
                <a:gd name="f18" fmla="*/ 330287 f14 1"/>
                <a:gd name="f19" fmla="*/ 1651397 f14 1"/>
                <a:gd name="f20" fmla="*/ 1981684 f14 1"/>
                <a:gd name="f21" fmla="*/ f15 1 f2"/>
                <a:gd name="f22" fmla="*/ f17 1 1981684"/>
                <a:gd name="f23" fmla="*/ f18 1 1981684"/>
                <a:gd name="f24" fmla="*/ f19 1 1981684"/>
                <a:gd name="f25" fmla="*/ f20 1 1981684"/>
                <a:gd name="f26" fmla="*/ f5 1 f16"/>
                <a:gd name="f27" fmla="*/ f6 1 f16"/>
                <a:gd name="f28" fmla="+- f21 0 f1"/>
                <a:gd name="f29" fmla="*/ f22 1 f16"/>
                <a:gd name="f30" fmla="*/ f23 1 f16"/>
                <a:gd name="f31" fmla="*/ f24 1 f16"/>
                <a:gd name="f32" fmla="*/ f25 1 f16"/>
                <a:gd name="f33" fmla="*/ f26 f12 1"/>
                <a:gd name="f34" fmla="*/ f27 f12 1"/>
                <a:gd name="f35" fmla="*/ f27 f13 1"/>
                <a:gd name="f36" fmla="*/ f26 f13 1"/>
                <a:gd name="f37" fmla="*/ f29 f12 1"/>
                <a:gd name="f38" fmla="*/ f30 f13 1"/>
                <a:gd name="f39" fmla="*/ f30 f12 1"/>
                <a:gd name="f40" fmla="*/ f29 f13 1"/>
                <a:gd name="f41" fmla="*/ f31 f12 1"/>
                <a:gd name="f42" fmla="*/ f32 f12 1"/>
                <a:gd name="f43" fmla="*/ f31 f13 1"/>
                <a:gd name="f44" fmla="*/ f32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8">
                  <a:pos x="f37" y="f38"/>
                </a:cxn>
                <a:cxn ang="f28">
                  <a:pos x="f39" y="f40"/>
                </a:cxn>
                <a:cxn ang="f28">
                  <a:pos x="f41" y="f40"/>
                </a:cxn>
                <a:cxn ang="f28">
                  <a:pos x="f42" y="f38"/>
                </a:cxn>
                <a:cxn ang="f28">
                  <a:pos x="f42" y="f43"/>
                </a:cxn>
                <a:cxn ang="f28">
                  <a:pos x="f41" y="f44"/>
                </a:cxn>
                <a:cxn ang="f28">
                  <a:pos x="f39" y="f44"/>
                </a:cxn>
                <a:cxn ang="f28">
                  <a:pos x="f37" y="f43"/>
                </a:cxn>
                <a:cxn ang="f28">
                  <a:pos x="f37" y="f38"/>
                </a:cxn>
              </a:cxnLst>
              <a:rect l="f33" t="f36" r="f34" b="f35"/>
              <a:pathLst>
                <a:path w="1981684" h="1981684">
                  <a:moveTo>
                    <a:pt x="f5" y="f7"/>
                  </a:moveTo>
                  <a:cubicBezTo>
                    <a:pt x="f5" y="f8"/>
                    <a:pt x="f8" y="f5"/>
                    <a:pt x="f7" y="f5"/>
                  </a:cubicBezTo>
                  <a:lnTo>
                    <a:pt x="f9" y="f5"/>
                  </a:lnTo>
                  <a:cubicBezTo>
                    <a:pt x="f10" y="f5"/>
                    <a:pt x="f6" y="f8"/>
                    <a:pt x="f6" y="f7"/>
                  </a:cubicBezTo>
                  <a:lnTo>
                    <a:pt x="f6" y="f9"/>
                  </a:lnTo>
                  <a:cubicBezTo>
                    <a:pt x="f6" y="f10"/>
                    <a:pt x="f10" y="f6"/>
                    <a:pt x="f9" y="f6"/>
                  </a:cubicBezTo>
                  <a:lnTo>
                    <a:pt x="f7" y="f6"/>
                  </a:lnTo>
                  <a:cubicBezTo>
                    <a:pt x="f8" y="f6"/>
                    <a:pt x="f5" y="f10"/>
                    <a:pt x="f5" y="f9"/>
                  </a:cubicBezTo>
                  <a:lnTo>
                    <a:pt x="f5" y="f7"/>
                  </a:lnTo>
                  <a:close/>
                </a:path>
              </a:pathLst>
            </a:custGeom>
            <a:solidFill>
              <a:srgbClr val="FFFFFF"/>
            </a:solidFill>
            <a:ln w="19046" cap="flat">
              <a:solidFill>
                <a:srgbClr val="659C3F"/>
              </a:solidFill>
              <a:prstDash val="solid"/>
              <a:miter/>
            </a:ln>
          </p:spPr>
          <p:txBody>
            <a:bodyPr vert="horz" wrap="square" lIns="188174" tIns="188174" rIns="188174" bIns="188174" anchor="ctr" anchorCtr="1" compatLnSpc="1">
              <a:noAutofit/>
            </a:bodyPr>
            <a:lstStyle/>
            <a:p>
              <a:pPr marL="0" marR="0" lvl="0" indent="0" algn="ctr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Diabetes Mellitus</a:t>
              </a:r>
            </a:p>
          </p:txBody>
        </p:sp>
      </p:grpSp>
      <p:sp>
        <p:nvSpPr>
          <p:cNvPr id="10" name="CaixaDeTexto 9">
            <a:extLst>
              <a:ext uri="{FF2B5EF4-FFF2-40B4-BE49-F238E27FC236}">
                <a16:creationId xmlns="" xmlns:a16="http://schemas.microsoft.com/office/drawing/2014/main" id="{DF28C68B-96B5-29C6-519B-D11255E05A58}"/>
              </a:ext>
            </a:extLst>
          </p:cNvPr>
          <p:cNvSpPr txBox="1"/>
          <p:nvPr/>
        </p:nvSpPr>
        <p:spPr>
          <a:xfrm>
            <a:off x="283500" y="5733452"/>
            <a:ext cx="3244839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pt-BR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Ministério da Saúde, 2011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E4EA9B1-0818-FE12-7E3D-0988742F5BC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457200" y="164875"/>
            <a:ext cx="8229243" cy="1142643"/>
          </a:xfrm>
        </p:spPr>
        <p:txBody>
          <a:bodyPr/>
          <a:lstStyle/>
          <a:p>
            <a:pPr lvl="0"/>
            <a:r>
              <a:rPr lang="pt-BR" sz="3200" b="1">
                <a:solidFill>
                  <a:srgbClr val="548235"/>
                </a:solidFill>
              </a:rPr>
              <a:t>Plano de Ações Estratégicas para o Enfrentamento das DCNT no Brasil 2011-2022</a:t>
            </a:r>
          </a:p>
        </p:txBody>
      </p:sp>
      <p:grpSp>
        <p:nvGrpSpPr>
          <p:cNvPr id="3" name="Diagrama 4">
            <a:extLst>
              <a:ext uri="{FF2B5EF4-FFF2-40B4-BE49-F238E27FC236}">
                <a16:creationId xmlns="" xmlns:a16="http://schemas.microsoft.com/office/drawing/2014/main" id="{281EFDFE-E7D0-93AD-636B-D75511C5151A}"/>
              </a:ext>
            </a:extLst>
          </p:cNvPr>
          <p:cNvGrpSpPr/>
          <p:nvPr/>
        </p:nvGrpSpPr>
        <p:grpSpPr>
          <a:xfrm>
            <a:off x="-133813" y="1162046"/>
            <a:ext cx="9277813" cy="4745781"/>
            <a:chOff x="-133813" y="1162046"/>
            <a:chExt cx="9277813" cy="4745781"/>
          </a:xfrm>
        </p:grpSpPr>
        <p:sp>
          <p:nvSpPr>
            <p:cNvPr id="4" name="Forma Livre 3">
              <a:extLst>
                <a:ext uri="{FF2B5EF4-FFF2-40B4-BE49-F238E27FC236}">
                  <a16:creationId xmlns="" xmlns:a16="http://schemas.microsoft.com/office/drawing/2014/main" id="{01EF780F-2A62-7A65-700A-2601AD99CE85}"/>
                </a:ext>
              </a:extLst>
            </p:cNvPr>
            <p:cNvSpPr/>
            <p:nvPr/>
          </p:nvSpPr>
          <p:spPr>
            <a:xfrm>
              <a:off x="-133813" y="1162046"/>
              <a:ext cx="9277813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659C3F"/>
              </a:solidFill>
              <a:prstDash val="solid"/>
              <a:miter/>
            </a:ln>
            <a:effectLst>
              <a:outerShdw dist="19046" dir="5400000" algn="tl">
                <a:srgbClr val="000000">
                  <a:alpha val="63000"/>
                </a:srgbClr>
              </a:outerShdw>
            </a:effectLst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5" name="Forma Livre 4">
              <a:extLst>
                <a:ext uri="{FF2B5EF4-FFF2-40B4-BE49-F238E27FC236}">
                  <a16:creationId xmlns="" xmlns:a16="http://schemas.microsoft.com/office/drawing/2014/main" id="{A1E3A063-DC64-67BF-8956-98BC0E125F2C}"/>
                </a:ext>
              </a:extLst>
            </p:cNvPr>
            <p:cNvSpPr/>
            <p:nvPr/>
          </p:nvSpPr>
          <p:spPr>
            <a:xfrm>
              <a:off x="-133813" y="1162046"/>
              <a:ext cx="985092" cy="474578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985095"/>
                <a:gd name="f7" fmla="val 4745779"/>
                <a:gd name="f8" fmla="+- 0 0 -90"/>
                <a:gd name="f9" fmla="*/ f3 1 985095"/>
                <a:gd name="f10" fmla="*/ f4 1 4745779"/>
                <a:gd name="f11" fmla="+- f7 0 f5"/>
                <a:gd name="f12" fmla="+- f6 0 f5"/>
                <a:gd name="f13" fmla="*/ f8 f0 1"/>
                <a:gd name="f14" fmla="*/ f12 1 985095"/>
                <a:gd name="f15" fmla="*/ f11 1 4745779"/>
                <a:gd name="f16" fmla="*/ 0 f12 1"/>
                <a:gd name="f17" fmla="*/ 0 f11 1"/>
                <a:gd name="f18" fmla="*/ 985095 f12 1"/>
                <a:gd name="f19" fmla="*/ 4745779 f11 1"/>
                <a:gd name="f20" fmla="*/ f13 1 f2"/>
                <a:gd name="f21" fmla="*/ f16 1 985095"/>
                <a:gd name="f22" fmla="*/ f17 1 4745779"/>
                <a:gd name="f23" fmla="*/ f18 1 985095"/>
                <a:gd name="f24" fmla="*/ f19 1 474577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985095" h="474577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Metas MS</a:t>
              </a:r>
            </a:p>
          </p:txBody>
        </p:sp>
        <p:sp>
          <p:nvSpPr>
            <p:cNvPr id="6" name="Forma Livre 5">
              <a:extLst>
                <a:ext uri="{FF2B5EF4-FFF2-40B4-BE49-F238E27FC236}">
                  <a16:creationId xmlns="" xmlns:a16="http://schemas.microsoft.com/office/drawing/2014/main" id="{747C65CE-FE69-3797-8C02-64292217CC07}"/>
                </a:ext>
              </a:extLst>
            </p:cNvPr>
            <p:cNvSpPr/>
            <p:nvPr/>
          </p:nvSpPr>
          <p:spPr>
            <a:xfrm>
              <a:off x="984333" y="1180783"/>
              <a:ext cx="8157051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8157047"/>
                <a:gd name="f7" fmla="val 374819"/>
                <a:gd name="f8" fmla="+- 0 0 -90"/>
                <a:gd name="f9" fmla="*/ f3 1 8157047"/>
                <a:gd name="f10" fmla="*/ f4 1 374819"/>
                <a:gd name="f11" fmla="+- f7 0 f5"/>
                <a:gd name="f12" fmla="+- f6 0 f5"/>
                <a:gd name="f13" fmla="*/ f8 f0 1"/>
                <a:gd name="f14" fmla="*/ f12 1 8157047"/>
                <a:gd name="f15" fmla="*/ f11 1 374819"/>
                <a:gd name="f16" fmla="*/ 0 f12 1"/>
                <a:gd name="f17" fmla="*/ 0 f11 1"/>
                <a:gd name="f18" fmla="*/ 8157047 f12 1"/>
                <a:gd name="f19" fmla="*/ 374819 f11 1"/>
                <a:gd name="f20" fmla="*/ f13 1 f2"/>
                <a:gd name="f21" fmla="*/ f16 1 8157047"/>
                <a:gd name="f22" fmla="*/ f17 1 374819"/>
                <a:gd name="f23" fmla="*/ f18 1 8157047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8157047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↓ 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 tx mortalidade prematura (&lt;70 a) por DCNT em 2% ao ano;</a:t>
              </a:r>
            </a:p>
          </p:txBody>
        </p:sp>
        <p:sp>
          <p:nvSpPr>
            <p:cNvPr id="7" name="Forma Livre 6">
              <a:extLst>
                <a:ext uri="{FF2B5EF4-FFF2-40B4-BE49-F238E27FC236}">
                  <a16:creationId xmlns="" xmlns:a16="http://schemas.microsoft.com/office/drawing/2014/main" id="{958AEAEE-7A25-3DDB-8FF7-4A14BBE80752}"/>
                </a:ext>
              </a:extLst>
            </p:cNvPr>
            <p:cNvSpPr/>
            <p:nvPr/>
          </p:nvSpPr>
          <p:spPr>
            <a:xfrm>
              <a:off x="851278" y="1555604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8" name="Forma Livre 7">
              <a:extLst>
                <a:ext uri="{FF2B5EF4-FFF2-40B4-BE49-F238E27FC236}">
                  <a16:creationId xmlns="" xmlns:a16="http://schemas.microsoft.com/office/drawing/2014/main" id="{5139D7F2-4CE3-E7D1-EA64-B0CBCB615FAC}"/>
                </a:ext>
              </a:extLst>
            </p:cNvPr>
            <p:cNvSpPr/>
            <p:nvPr/>
          </p:nvSpPr>
          <p:spPr>
            <a:xfrm>
              <a:off x="984333" y="1574349"/>
              <a:ext cx="6963027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63027"/>
                <a:gd name="f7" fmla="val 374819"/>
                <a:gd name="f8" fmla="+- 0 0 -90"/>
                <a:gd name="f9" fmla="*/ f3 1 6963027"/>
                <a:gd name="f10" fmla="*/ f4 1 374819"/>
                <a:gd name="f11" fmla="+- f7 0 f5"/>
                <a:gd name="f12" fmla="+- f6 0 f5"/>
                <a:gd name="f13" fmla="*/ f8 f0 1"/>
                <a:gd name="f14" fmla="*/ f12 1 6963027"/>
                <a:gd name="f15" fmla="*/ f11 1 374819"/>
                <a:gd name="f16" fmla="*/ 0 f12 1"/>
                <a:gd name="f17" fmla="*/ 0 f11 1"/>
                <a:gd name="f18" fmla="*/ 6963027 f12 1"/>
                <a:gd name="f19" fmla="*/ 374819 f11 1"/>
                <a:gd name="f20" fmla="*/ f13 1 f2"/>
                <a:gd name="f21" fmla="*/ f16 1 6963027"/>
                <a:gd name="f22" fmla="*/ f17 1 374819"/>
                <a:gd name="f23" fmla="*/ f18 1 6963027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6963027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↓ 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prevalência de obesidade em crianças;</a:t>
              </a:r>
            </a:p>
          </p:txBody>
        </p:sp>
        <p:sp>
          <p:nvSpPr>
            <p:cNvPr id="9" name="Forma Livre 8">
              <a:extLst>
                <a:ext uri="{FF2B5EF4-FFF2-40B4-BE49-F238E27FC236}">
                  <a16:creationId xmlns="" xmlns:a16="http://schemas.microsoft.com/office/drawing/2014/main" id="{4D4B0722-DB31-292B-3C41-023B7882E535}"/>
                </a:ext>
              </a:extLst>
            </p:cNvPr>
            <p:cNvSpPr/>
            <p:nvPr/>
          </p:nvSpPr>
          <p:spPr>
            <a:xfrm>
              <a:off x="851278" y="1949162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0" name="Forma Livre 9">
              <a:extLst>
                <a:ext uri="{FF2B5EF4-FFF2-40B4-BE49-F238E27FC236}">
                  <a16:creationId xmlns="" xmlns:a16="http://schemas.microsoft.com/office/drawing/2014/main" id="{F1090846-D2AD-0603-5FFB-30AE4E039C6E}"/>
                </a:ext>
              </a:extLst>
            </p:cNvPr>
            <p:cNvSpPr/>
            <p:nvPr/>
          </p:nvSpPr>
          <p:spPr>
            <a:xfrm>
              <a:off x="984333" y="1967907"/>
              <a:ext cx="6963027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63027"/>
                <a:gd name="f7" fmla="val 374819"/>
                <a:gd name="f8" fmla="+- 0 0 -90"/>
                <a:gd name="f9" fmla="*/ f3 1 6963027"/>
                <a:gd name="f10" fmla="*/ f4 1 374819"/>
                <a:gd name="f11" fmla="+- f7 0 f5"/>
                <a:gd name="f12" fmla="+- f6 0 f5"/>
                <a:gd name="f13" fmla="*/ f8 f0 1"/>
                <a:gd name="f14" fmla="*/ f12 1 6963027"/>
                <a:gd name="f15" fmla="*/ f11 1 374819"/>
                <a:gd name="f16" fmla="*/ 0 f12 1"/>
                <a:gd name="f17" fmla="*/ 0 f11 1"/>
                <a:gd name="f18" fmla="*/ 6963027 f12 1"/>
                <a:gd name="f19" fmla="*/ 374819 f11 1"/>
                <a:gd name="f20" fmla="*/ f13 1 f2"/>
                <a:gd name="f21" fmla="*/ f16 1 6963027"/>
                <a:gd name="f22" fmla="*/ f17 1 374819"/>
                <a:gd name="f23" fmla="*/ f18 1 6963027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6963027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↓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 prevalência de obesidade em adolescentes;</a:t>
              </a:r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="" xmlns:a16="http://schemas.microsoft.com/office/drawing/2014/main" id="{CA45AF1C-7D0D-0218-C9F7-7C1E485D4BA7}"/>
                </a:ext>
              </a:extLst>
            </p:cNvPr>
            <p:cNvSpPr/>
            <p:nvPr/>
          </p:nvSpPr>
          <p:spPr>
            <a:xfrm>
              <a:off x="851278" y="2342729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="" xmlns:a16="http://schemas.microsoft.com/office/drawing/2014/main" id="{FCD15623-BE76-6FCB-8776-445B6F86975F}"/>
                </a:ext>
              </a:extLst>
            </p:cNvPr>
            <p:cNvSpPr/>
            <p:nvPr/>
          </p:nvSpPr>
          <p:spPr>
            <a:xfrm>
              <a:off x="984333" y="2361465"/>
              <a:ext cx="6963027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63027"/>
                <a:gd name="f7" fmla="val 374819"/>
                <a:gd name="f8" fmla="+- 0 0 -90"/>
                <a:gd name="f9" fmla="*/ f3 1 6963027"/>
                <a:gd name="f10" fmla="*/ f4 1 374819"/>
                <a:gd name="f11" fmla="+- f7 0 f5"/>
                <a:gd name="f12" fmla="+- f6 0 f5"/>
                <a:gd name="f13" fmla="*/ f8 f0 1"/>
                <a:gd name="f14" fmla="*/ f12 1 6963027"/>
                <a:gd name="f15" fmla="*/ f11 1 374819"/>
                <a:gd name="f16" fmla="*/ 0 f12 1"/>
                <a:gd name="f17" fmla="*/ 0 f11 1"/>
                <a:gd name="f18" fmla="*/ 6963027 f12 1"/>
                <a:gd name="f19" fmla="*/ 374819 f11 1"/>
                <a:gd name="f20" fmla="*/ f13 1 f2"/>
                <a:gd name="f21" fmla="*/ f16 1 6963027"/>
                <a:gd name="f22" fmla="*/ f17 1 374819"/>
                <a:gd name="f23" fmla="*/ f18 1 6963027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6963027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Deter o crescimento da obesidade em adultos;</a:t>
              </a:r>
            </a:p>
          </p:txBody>
        </p:sp>
        <p:sp>
          <p:nvSpPr>
            <p:cNvPr id="13" name="Forma Livre 12">
              <a:extLst>
                <a:ext uri="{FF2B5EF4-FFF2-40B4-BE49-F238E27FC236}">
                  <a16:creationId xmlns="" xmlns:a16="http://schemas.microsoft.com/office/drawing/2014/main" id="{AD3EBDCF-8BAA-4466-57A8-AA7C55959B1E}"/>
                </a:ext>
              </a:extLst>
            </p:cNvPr>
            <p:cNvSpPr/>
            <p:nvPr/>
          </p:nvSpPr>
          <p:spPr>
            <a:xfrm>
              <a:off x="851278" y="2736287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4" name="Forma Livre 13">
              <a:extLst>
                <a:ext uri="{FF2B5EF4-FFF2-40B4-BE49-F238E27FC236}">
                  <a16:creationId xmlns="" xmlns:a16="http://schemas.microsoft.com/office/drawing/2014/main" id="{DDF7CE4F-5826-D209-BF91-8F659533D572}"/>
                </a:ext>
              </a:extLst>
            </p:cNvPr>
            <p:cNvSpPr/>
            <p:nvPr/>
          </p:nvSpPr>
          <p:spPr>
            <a:xfrm>
              <a:off x="984333" y="2755032"/>
              <a:ext cx="6963027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63027"/>
                <a:gd name="f7" fmla="val 374819"/>
                <a:gd name="f8" fmla="+- 0 0 -90"/>
                <a:gd name="f9" fmla="*/ f3 1 6963027"/>
                <a:gd name="f10" fmla="*/ f4 1 374819"/>
                <a:gd name="f11" fmla="+- f7 0 f5"/>
                <a:gd name="f12" fmla="+- f6 0 f5"/>
                <a:gd name="f13" fmla="*/ f8 f0 1"/>
                <a:gd name="f14" fmla="*/ f12 1 6963027"/>
                <a:gd name="f15" fmla="*/ f11 1 374819"/>
                <a:gd name="f16" fmla="*/ 0 f12 1"/>
                <a:gd name="f17" fmla="*/ 0 f11 1"/>
                <a:gd name="f18" fmla="*/ 6963027 f12 1"/>
                <a:gd name="f19" fmla="*/ 374819 f11 1"/>
                <a:gd name="f20" fmla="*/ f13 1 f2"/>
                <a:gd name="f21" fmla="*/ f16 1 6963027"/>
                <a:gd name="f22" fmla="*/ f17 1 374819"/>
                <a:gd name="f23" fmla="*/ f18 1 6963027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6963027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↓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 prevalências de consumo nocivo de álcool;</a:t>
              </a:r>
            </a:p>
          </p:txBody>
        </p:sp>
        <p:sp>
          <p:nvSpPr>
            <p:cNvPr id="15" name="Forma Livre 14">
              <a:extLst>
                <a:ext uri="{FF2B5EF4-FFF2-40B4-BE49-F238E27FC236}">
                  <a16:creationId xmlns="" xmlns:a16="http://schemas.microsoft.com/office/drawing/2014/main" id="{8ED388B2-EE45-C73E-69EB-3AB63B1E64B4}"/>
                </a:ext>
              </a:extLst>
            </p:cNvPr>
            <p:cNvSpPr/>
            <p:nvPr/>
          </p:nvSpPr>
          <p:spPr>
            <a:xfrm>
              <a:off x="851278" y="3129844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6" name="Forma Livre 15">
              <a:extLst>
                <a:ext uri="{FF2B5EF4-FFF2-40B4-BE49-F238E27FC236}">
                  <a16:creationId xmlns="" xmlns:a16="http://schemas.microsoft.com/office/drawing/2014/main" id="{57FE5A7D-90BD-08EA-DF4B-234D820CA43D}"/>
                </a:ext>
              </a:extLst>
            </p:cNvPr>
            <p:cNvSpPr/>
            <p:nvPr/>
          </p:nvSpPr>
          <p:spPr>
            <a:xfrm>
              <a:off x="984333" y="3148590"/>
              <a:ext cx="6963027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63027"/>
                <a:gd name="f7" fmla="val 374819"/>
                <a:gd name="f8" fmla="+- 0 0 -90"/>
                <a:gd name="f9" fmla="*/ f3 1 6963027"/>
                <a:gd name="f10" fmla="*/ f4 1 374819"/>
                <a:gd name="f11" fmla="+- f7 0 f5"/>
                <a:gd name="f12" fmla="+- f6 0 f5"/>
                <a:gd name="f13" fmla="*/ f8 f0 1"/>
                <a:gd name="f14" fmla="*/ f12 1 6963027"/>
                <a:gd name="f15" fmla="*/ f11 1 374819"/>
                <a:gd name="f16" fmla="*/ 0 f12 1"/>
                <a:gd name="f17" fmla="*/ 0 f11 1"/>
                <a:gd name="f18" fmla="*/ 6963027 f12 1"/>
                <a:gd name="f19" fmla="*/ 374819 f11 1"/>
                <a:gd name="f20" fmla="*/ f13 1 f2"/>
                <a:gd name="f21" fmla="*/ f16 1 6963027"/>
                <a:gd name="f22" fmla="*/ f17 1 374819"/>
                <a:gd name="f23" fmla="*/ f18 1 6963027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6963027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↑ 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prevalência de atividade física no lazer;</a:t>
              </a:r>
            </a:p>
          </p:txBody>
        </p:sp>
        <p:sp>
          <p:nvSpPr>
            <p:cNvPr id="17" name="Forma Livre 16">
              <a:extLst>
                <a:ext uri="{FF2B5EF4-FFF2-40B4-BE49-F238E27FC236}">
                  <a16:creationId xmlns="" xmlns:a16="http://schemas.microsoft.com/office/drawing/2014/main" id="{7B1F0954-385D-A83F-D9B9-5F74C41C946D}"/>
                </a:ext>
              </a:extLst>
            </p:cNvPr>
            <p:cNvSpPr/>
            <p:nvPr/>
          </p:nvSpPr>
          <p:spPr>
            <a:xfrm>
              <a:off x="851278" y="3523411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8" name="Forma Livre 17">
              <a:extLst>
                <a:ext uri="{FF2B5EF4-FFF2-40B4-BE49-F238E27FC236}">
                  <a16:creationId xmlns="" xmlns:a16="http://schemas.microsoft.com/office/drawing/2014/main" id="{139D93B6-1BE2-5D45-A197-74DDD5959FA7}"/>
                </a:ext>
              </a:extLst>
            </p:cNvPr>
            <p:cNvSpPr/>
            <p:nvPr/>
          </p:nvSpPr>
          <p:spPr>
            <a:xfrm>
              <a:off x="984333" y="3542147"/>
              <a:ext cx="6963027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63027"/>
                <a:gd name="f7" fmla="val 374819"/>
                <a:gd name="f8" fmla="+- 0 0 -90"/>
                <a:gd name="f9" fmla="*/ f3 1 6963027"/>
                <a:gd name="f10" fmla="*/ f4 1 374819"/>
                <a:gd name="f11" fmla="+- f7 0 f5"/>
                <a:gd name="f12" fmla="+- f6 0 f5"/>
                <a:gd name="f13" fmla="*/ f8 f0 1"/>
                <a:gd name="f14" fmla="*/ f12 1 6963027"/>
                <a:gd name="f15" fmla="*/ f11 1 374819"/>
                <a:gd name="f16" fmla="*/ 0 f12 1"/>
                <a:gd name="f17" fmla="*/ 0 f11 1"/>
                <a:gd name="f18" fmla="*/ 6963027 f12 1"/>
                <a:gd name="f19" fmla="*/ 374819 f11 1"/>
                <a:gd name="f20" fmla="*/ f13 1 f2"/>
                <a:gd name="f21" fmla="*/ f16 1 6963027"/>
                <a:gd name="f22" fmla="*/ f17 1 374819"/>
                <a:gd name="f23" fmla="*/ f18 1 6963027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6963027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↑ 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consumo de frutas e hortaliças;</a:t>
              </a:r>
            </a:p>
          </p:txBody>
        </p:sp>
        <p:sp>
          <p:nvSpPr>
            <p:cNvPr id="19" name="Forma Livre 18">
              <a:extLst>
                <a:ext uri="{FF2B5EF4-FFF2-40B4-BE49-F238E27FC236}">
                  <a16:creationId xmlns="" xmlns:a16="http://schemas.microsoft.com/office/drawing/2014/main" id="{BC1B7AEE-407D-4FF6-B9CD-A00D6A6ADC32}"/>
                </a:ext>
              </a:extLst>
            </p:cNvPr>
            <p:cNvSpPr/>
            <p:nvPr/>
          </p:nvSpPr>
          <p:spPr>
            <a:xfrm>
              <a:off x="851278" y="3916969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0" name="Forma Livre 19">
              <a:extLst>
                <a:ext uri="{FF2B5EF4-FFF2-40B4-BE49-F238E27FC236}">
                  <a16:creationId xmlns="" xmlns:a16="http://schemas.microsoft.com/office/drawing/2014/main" id="{8B50C4F6-F504-D63D-C179-D14073AB9D15}"/>
                </a:ext>
              </a:extLst>
            </p:cNvPr>
            <p:cNvSpPr/>
            <p:nvPr/>
          </p:nvSpPr>
          <p:spPr>
            <a:xfrm>
              <a:off x="984333" y="3935705"/>
              <a:ext cx="6963027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63027"/>
                <a:gd name="f7" fmla="val 374819"/>
                <a:gd name="f8" fmla="+- 0 0 -90"/>
                <a:gd name="f9" fmla="*/ f3 1 6963027"/>
                <a:gd name="f10" fmla="*/ f4 1 374819"/>
                <a:gd name="f11" fmla="+- f7 0 f5"/>
                <a:gd name="f12" fmla="+- f6 0 f5"/>
                <a:gd name="f13" fmla="*/ f8 f0 1"/>
                <a:gd name="f14" fmla="*/ f12 1 6963027"/>
                <a:gd name="f15" fmla="*/ f11 1 374819"/>
                <a:gd name="f16" fmla="*/ 0 f12 1"/>
                <a:gd name="f17" fmla="*/ 0 f11 1"/>
                <a:gd name="f18" fmla="*/ 6963027 f12 1"/>
                <a:gd name="f19" fmla="*/ 374819 f11 1"/>
                <a:gd name="f20" fmla="*/ f13 1 f2"/>
                <a:gd name="f21" fmla="*/ f16 1 6963027"/>
                <a:gd name="f22" fmla="*/ f17 1 374819"/>
                <a:gd name="f23" fmla="*/ f18 1 6963027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6963027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↓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 consumo médio de sal;</a:t>
              </a:r>
            </a:p>
          </p:txBody>
        </p:sp>
        <p:sp>
          <p:nvSpPr>
            <p:cNvPr id="21" name="Forma Livre 20">
              <a:extLst>
                <a:ext uri="{FF2B5EF4-FFF2-40B4-BE49-F238E27FC236}">
                  <a16:creationId xmlns="" xmlns:a16="http://schemas.microsoft.com/office/drawing/2014/main" id="{AA1E2C07-C314-AB6B-B3C0-4E138D1A42AF}"/>
                </a:ext>
              </a:extLst>
            </p:cNvPr>
            <p:cNvSpPr/>
            <p:nvPr/>
          </p:nvSpPr>
          <p:spPr>
            <a:xfrm>
              <a:off x="851278" y="4310527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2" name="Forma Livre 21">
              <a:extLst>
                <a:ext uri="{FF2B5EF4-FFF2-40B4-BE49-F238E27FC236}">
                  <a16:creationId xmlns="" xmlns:a16="http://schemas.microsoft.com/office/drawing/2014/main" id="{0FB1E4EA-3531-6284-950E-7C1A931EA9FD}"/>
                </a:ext>
              </a:extLst>
            </p:cNvPr>
            <p:cNvSpPr/>
            <p:nvPr/>
          </p:nvSpPr>
          <p:spPr>
            <a:xfrm>
              <a:off x="984333" y="4329272"/>
              <a:ext cx="6963027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63027"/>
                <a:gd name="f7" fmla="val 374819"/>
                <a:gd name="f8" fmla="+- 0 0 -90"/>
                <a:gd name="f9" fmla="*/ f3 1 6963027"/>
                <a:gd name="f10" fmla="*/ f4 1 374819"/>
                <a:gd name="f11" fmla="+- f7 0 f5"/>
                <a:gd name="f12" fmla="+- f6 0 f5"/>
                <a:gd name="f13" fmla="*/ f8 f0 1"/>
                <a:gd name="f14" fmla="*/ f12 1 6963027"/>
                <a:gd name="f15" fmla="*/ f11 1 374819"/>
                <a:gd name="f16" fmla="*/ 0 f12 1"/>
                <a:gd name="f17" fmla="*/ 0 f11 1"/>
                <a:gd name="f18" fmla="*/ 6963027 f12 1"/>
                <a:gd name="f19" fmla="*/ 374819 f11 1"/>
                <a:gd name="f20" fmla="*/ f13 1 f2"/>
                <a:gd name="f21" fmla="*/ f16 1 6963027"/>
                <a:gd name="f22" fmla="*/ f17 1 374819"/>
                <a:gd name="f23" fmla="*/ f18 1 6963027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6963027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↓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 prevalência de tabagismo;</a:t>
              </a:r>
            </a:p>
          </p:txBody>
        </p:sp>
        <p:sp>
          <p:nvSpPr>
            <p:cNvPr id="23" name="Forma Livre 22">
              <a:extLst>
                <a:ext uri="{FF2B5EF4-FFF2-40B4-BE49-F238E27FC236}">
                  <a16:creationId xmlns="" xmlns:a16="http://schemas.microsoft.com/office/drawing/2014/main" id="{D3A9DB9A-A0B5-933D-31C5-5576547CBC47}"/>
                </a:ext>
              </a:extLst>
            </p:cNvPr>
            <p:cNvSpPr/>
            <p:nvPr/>
          </p:nvSpPr>
          <p:spPr>
            <a:xfrm>
              <a:off x="851278" y="4704085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4" name="Forma Livre 23">
              <a:extLst>
                <a:ext uri="{FF2B5EF4-FFF2-40B4-BE49-F238E27FC236}">
                  <a16:creationId xmlns="" xmlns:a16="http://schemas.microsoft.com/office/drawing/2014/main" id="{DED8245A-AF14-31A2-7477-EA13599BE764}"/>
                </a:ext>
              </a:extLst>
            </p:cNvPr>
            <p:cNvSpPr/>
            <p:nvPr/>
          </p:nvSpPr>
          <p:spPr>
            <a:xfrm>
              <a:off x="984333" y="4722830"/>
              <a:ext cx="6963027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63027"/>
                <a:gd name="f7" fmla="val 374819"/>
                <a:gd name="f8" fmla="+- 0 0 -90"/>
                <a:gd name="f9" fmla="*/ f3 1 6963027"/>
                <a:gd name="f10" fmla="*/ f4 1 374819"/>
                <a:gd name="f11" fmla="+- f7 0 f5"/>
                <a:gd name="f12" fmla="+- f6 0 f5"/>
                <a:gd name="f13" fmla="*/ f8 f0 1"/>
                <a:gd name="f14" fmla="*/ f12 1 6963027"/>
                <a:gd name="f15" fmla="*/ f11 1 374819"/>
                <a:gd name="f16" fmla="*/ 0 f12 1"/>
                <a:gd name="f17" fmla="*/ 0 f11 1"/>
                <a:gd name="f18" fmla="*/ 6963027 f12 1"/>
                <a:gd name="f19" fmla="*/ 374819 f11 1"/>
                <a:gd name="f20" fmla="*/ f13 1 f2"/>
                <a:gd name="f21" fmla="*/ f16 1 6963027"/>
                <a:gd name="f22" fmla="*/ f17 1 374819"/>
                <a:gd name="f23" fmla="*/ f18 1 6963027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6963027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↑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 cobertura mamografia em 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♀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 entre 50 e 69 anos;</a:t>
              </a:r>
            </a:p>
          </p:txBody>
        </p:sp>
        <p:sp>
          <p:nvSpPr>
            <p:cNvPr id="25" name="Forma Livre 24">
              <a:extLst>
                <a:ext uri="{FF2B5EF4-FFF2-40B4-BE49-F238E27FC236}">
                  <a16:creationId xmlns="" xmlns:a16="http://schemas.microsoft.com/office/drawing/2014/main" id="{020F4B61-5877-F90A-DC9B-EC9BB0246C03}"/>
                </a:ext>
              </a:extLst>
            </p:cNvPr>
            <p:cNvSpPr/>
            <p:nvPr/>
          </p:nvSpPr>
          <p:spPr>
            <a:xfrm>
              <a:off x="851278" y="5097651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6" name="Forma Livre 25">
              <a:extLst>
                <a:ext uri="{FF2B5EF4-FFF2-40B4-BE49-F238E27FC236}">
                  <a16:creationId xmlns="" xmlns:a16="http://schemas.microsoft.com/office/drawing/2014/main" id="{5FEC1DEB-23F6-BEC7-15A9-C91320F71818}"/>
                </a:ext>
              </a:extLst>
            </p:cNvPr>
            <p:cNvSpPr/>
            <p:nvPr/>
          </p:nvSpPr>
          <p:spPr>
            <a:xfrm>
              <a:off x="984333" y="5116388"/>
              <a:ext cx="7594430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7594434"/>
                <a:gd name="f7" fmla="val 374819"/>
                <a:gd name="f8" fmla="+- 0 0 -90"/>
                <a:gd name="f9" fmla="*/ f3 1 7594434"/>
                <a:gd name="f10" fmla="*/ f4 1 374819"/>
                <a:gd name="f11" fmla="+- f7 0 f5"/>
                <a:gd name="f12" fmla="+- f6 0 f5"/>
                <a:gd name="f13" fmla="*/ f8 f0 1"/>
                <a:gd name="f14" fmla="*/ f12 1 7594434"/>
                <a:gd name="f15" fmla="*/ f11 1 374819"/>
                <a:gd name="f16" fmla="*/ 0 f12 1"/>
                <a:gd name="f17" fmla="*/ 0 f11 1"/>
                <a:gd name="f18" fmla="*/ 7594434 f12 1"/>
                <a:gd name="f19" fmla="*/ 374819 f11 1"/>
                <a:gd name="f20" fmla="*/ f13 1 f2"/>
                <a:gd name="f21" fmla="*/ f16 1 7594434"/>
                <a:gd name="f22" fmla="*/ f17 1 374819"/>
                <a:gd name="f23" fmla="*/ f18 1 7594434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7594434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↑ 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cobertura preventivo de CA colo útero 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♀ 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de 25 a 64a;</a:t>
              </a:r>
            </a:p>
          </p:txBody>
        </p:sp>
        <p:sp>
          <p:nvSpPr>
            <p:cNvPr id="27" name="Forma Livre 26">
              <a:extLst>
                <a:ext uri="{FF2B5EF4-FFF2-40B4-BE49-F238E27FC236}">
                  <a16:creationId xmlns="" xmlns:a16="http://schemas.microsoft.com/office/drawing/2014/main" id="{C38478CC-CAF8-7D53-61BA-5028AF2F6438}"/>
                </a:ext>
              </a:extLst>
            </p:cNvPr>
            <p:cNvSpPr/>
            <p:nvPr/>
          </p:nvSpPr>
          <p:spPr>
            <a:xfrm>
              <a:off x="851278" y="5491209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8" name="Forma Livre 27">
              <a:extLst>
                <a:ext uri="{FF2B5EF4-FFF2-40B4-BE49-F238E27FC236}">
                  <a16:creationId xmlns="" xmlns:a16="http://schemas.microsoft.com/office/drawing/2014/main" id="{03B75131-A42D-D23B-6FB9-D1560E30A56D}"/>
                </a:ext>
              </a:extLst>
            </p:cNvPr>
            <p:cNvSpPr/>
            <p:nvPr/>
          </p:nvSpPr>
          <p:spPr>
            <a:xfrm>
              <a:off x="984333" y="5509945"/>
              <a:ext cx="6963027" cy="374821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0"/>
                <a:gd name="f6" fmla="val 6963027"/>
                <a:gd name="f7" fmla="val 374819"/>
                <a:gd name="f8" fmla="+- 0 0 -90"/>
                <a:gd name="f9" fmla="*/ f3 1 6963027"/>
                <a:gd name="f10" fmla="*/ f4 1 374819"/>
                <a:gd name="f11" fmla="+- f7 0 f5"/>
                <a:gd name="f12" fmla="+- f6 0 f5"/>
                <a:gd name="f13" fmla="*/ f8 f0 1"/>
                <a:gd name="f14" fmla="*/ f12 1 6963027"/>
                <a:gd name="f15" fmla="*/ f11 1 374819"/>
                <a:gd name="f16" fmla="*/ 0 f12 1"/>
                <a:gd name="f17" fmla="*/ 0 f11 1"/>
                <a:gd name="f18" fmla="*/ 6963027 f12 1"/>
                <a:gd name="f19" fmla="*/ 374819 f11 1"/>
                <a:gd name="f20" fmla="*/ f13 1 f2"/>
                <a:gd name="f21" fmla="*/ f16 1 6963027"/>
                <a:gd name="f22" fmla="*/ f17 1 374819"/>
                <a:gd name="f23" fmla="*/ f18 1 6963027"/>
                <a:gd name="f24" fmla="*/ f19 1 374819"/>
                <a:gd name="f25" fmla="*/ f5 1 f14"/>
                <a:gd name="f26" fmla="*/ f6 1 f14"/>
                <a:gd name="f27" fmla="*/ f5 1 f15"/>
                <a:gd name="f28" fmla="*/ f7 1 f15"/>
                <a:gd name="f29" fmla="+- f20 0 f1"/>
                <a:gd name="f30" fmla="*/ f21 1 f14"/>
                <a:gd name="f31" fmla="*/ f22 1 f15"/>
                <a:gd name="f32" fmla="*/ f23 1 f14"/>
                <a:gd name="f33" fmla="*/ f24 1 f15"/>
                <a:gd name="f34" fmla="*/ f25 f9 1"/>
                <a:gd name="f35" fmla="*/ f26 f9 1"/>
                <a:gd name="f36" fmla="*/ f28 f10 1"/>
                <a:gd name="f37" fmla="*/ f27 f10 1"/>
                <a:gd name="f38" fmla="*/ f30 f9 1"/>
                <a:gd name="f39" fmla="*/ f31 f10 1"/>
                <a:gd name="f40" fmla="*/ f32 f9 1"/>
                <a:gd name="f41" fmla="*/ f33 f10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9">
                  <a:pos x="f38" y="f39"/>
                </a:cxn>
                <a:cxn ang="f29">
                  <a:pos x="f40" y="f39"/>
                </a:cxn>
                <a:cxn ang="f29">
                  <a:pos x="f40" y="f41"/>
                </a:cxn>
                <a:cxn ang="f29">
                  <a:pos x="f38" y="f41"/>
                </a:cxn>
                <a:cxn ang="f29">
                  <a:pos x="f38" y="f39"/>
                </a:cxn>
              </a:cxnLst>
              <a:rect l="f34" t="f37" r="f35" b="f36"/>
              <a:pathLst>
                <a:path w="6963027" h="374819">
                  <a:moveTo>
                    <a:pt x="f5" y="f5"/>
                  </a:moveTo>
                  <a:lnTo>
                    <a:pt x="f6" y="f5"/>
                  </a:lnTo>
                  <a:lnTo>
                    <a:pt x="f6" y="f7"/>
                  </a:lnTo>
                  <a:lnTo>
                    <a:pt x="f5" y="f7"/>
                  </a:lnTo>
                  <a:lnTo>
                    <a:pt x="f5" y="f5"/>
                  </a:lnTo>
                  <a:close/>
                </a:path>
              </a:pathLst>
            </a:custGeom>
            <a:noFill/>
            <a:ln cap="flat">
              <a:noFill/>
              <a:prstDash val="solid"/>
            </a:ln>
          </p:spPr>
          <p:txBody>
            <a:bodyPr vert="horz" wrap="square" lIns="91440" tIns="91440" rIns="91440" bIns="91440" anchor="t" anchorCtr="0" compatLnSpc="1">
              <a:noAutofit/>
            </a:bodyPr>
            <a:lstStyle/>
            <a:p>
              <a:pPr marL="0" marR="0" lvl="0" indent="0" algn="l" defTabSz="1066803" rtl="0" fontAlgn="auto" hangingPunct="1">
                <a:lnSpc>
                  <a:spcPct val="90000"/>
                </a:lnSpc>
                <a:spcBef>
                  <a:spcPts val="0"/>
                </a:spcBef>
                <a:spcAft>
                  <a:spcPts val="100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Tratar 100% das 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Times New Roman" pitchFamily="18"/>
                  <a:cs typeface="Times New Roman" pitchFamily="18"/>
                </a:rPr>
                <a:t>♀ </a:t>
              </a:r>
              <a:r>
                <a:rPr lang="pt-BR" sz="2400" b="0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com lesões precursoras de câncer.</a:t>
              </a:r>
            </a:p>
          </p:txBody>
        </p:sp>
        <p:sp>
          <p:nvSpPr>
            <p:cNvPr id="29" name="Forma Livre 28">
              <a:extLst>
                <a:ext uri="{FF2B5EF4-FFF2-40B4-BE49-F238E27FC236}">
                  <a16:creationId xmlns="" xmlns:a16="http://schemas.microsoft.com/office/drawing/2014/main" id="{6EECDA05-6F41-4C4E-EE3A-19B5C0DC9F91}"/>
                </a:ext>
              </a:extLst>
            </p:cNvPr>
            <p:cNvSpPr/>
            <p:nvPr/>
          </p:nvSpPr>
          <p:spPr>
            <a:xfrm>
              <a:off x="851278" y="5884767"/>
              <a:ext cx="7096082" cy="0"/>
            </a:xfrm>
            <a:custGeom>
              <a:avLst/>
              <a:gdLst>
                <a:gd name="f0" fmla="val 10800000"/>
                <a:gd name="f1" fmla="val 5400000"/>
                <a:gd name="f2" fmla="val 180"/>
                <a:gd name="f3" fmla="val w"/>
                <a:gd name="f4" fmla="val h"/>
                <a:gd name="f5" fmla="val ss"/>
                <a:gd name="f6" fmla="val 0"/>
                <a:gd name="f7" fmla="+- 0 0 -180"/>
                <a:gd name="f8" fmla="+- 0 0 -360"/>
                <a:gd name="f9" fmla="abs f3"/>
                <a:gd name="f10" fmla="abs f4"/>
                <a:gd name="f11" fmla="abs f5"/>
                <a:gd name="f12" fmla="*/ f7 f0 1"/>
                <a:gd name="f13" fmla="*/ f8 f0 1"/>
                <a:gd name="f14" fmla="?: f9 f3 1"/>
                <a:gd name="f15" fmla="?: f10 f4 1"/>
                <a:gd name="f16" fmla="?: f11 f5 1"/>
                <a:gd name="f17" fmla="*/ f12 1 f2"/>
                <a:gd name="f18" fmla="*/ f13 1 f2"/>
                <a:gd name="f19" fmla="*/ f14 1 21600"/>
                <a:gd name="f20" fmla="*/ f15 1 21600"/>
                <a:gd name="f21" fmla="*/ 21600 f14 1"/>
                <a:gd name="f22" fmla="*/ 21600 f15 1"/>
                <a:gd name="f23" fmla="+- f17 0 f1"/>
                <a:gd name="f24" fmla="+- f18 0 f1"/>
                <a:gd name="f25" fmla="min f20 f19"/>
                <a:gd name="f26" fmla="*/ f21 1 f16"/>
                <a:gd name="f27" fmla="*/ f22 1 f16"/>
                <a:gd name="f28" fmla="val f26"/>
                <a:gd name="f29" fmla="val f27"/>
                <a:gd name="f30" fmla="*/ f6 f25 1"/>
                <a:gd name="f31" fmla="*/ f28 f25 1"/>
                <a:gd name="f32" fmla="*/ f29 f2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  <a:cxn ang="f23">
                  <a:pos x="f30" y="f30"/>
                </a:cxn>
                <a:cxn ang="f24">
                  <a:pos x="f31" y="f32"/>
                </a:cxn>
              </a:cxnLst>
              <a:rect l="f30" t="f30" r="f31" b="f32"/>
              <a:pathLst>
                <a:path>
                  <a:moveTo>
                    <a:pt x="f30" y="f30"/>
                  </a:moveTo>
                  <a:lnTo>
                    <a:pt x="f31" y="f32"/>
                  </a:lnTo>
                </a:path>
              </a:pathLst>
            </a:custGeom>
            <a:noFill/>
            <a:ln w="6345" cap="flat">
              <a:solidFill>
                <a:srgbClr val="70AD47"/>
              </a:solidFill>
              <a:prstDash val="solid"/>
              <a:miter/>
            </a:ln>
          </p:spPr>
          <p:txBody>
            <a:bodyPr vert="horz" wrap="square" lIns="0" tIns="0" rIns="0" bIns="0" anchor="t" anchorCtr="0" compatLnSpc="1">
              <a:no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pt-BR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84CA6E-0582-11AC-F30E-F4301CFEB4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702003"/>
            <a:ext cx="8229243" cy="1142643"/>
          </a:xfrm>
        </p:spPr>
        <p:txBody>
          <a:bodyPr/>
          <a:lstStyle/>
          <a:p>
            <a:pPr lvl="0"/>
            <a:r>
              <a:rPr lang="pt-BR"/>
              <a:t>Serviços oferecidos pela SMSA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5396C970-48B9-A325-EC80-78C03AB241B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2133002"/>
            <a:ext cx="8229243" cy="3744001"/>
          </a:xfrm>
        </p:spPr>
        <p:txBody>
          <a:bodyPr/>
          <a:lstStyle/>
          <a:p>
            <a:pPr lvl="0"/>
            <a:r>
              <a:rPr lang="pt-BR"/>
              <a:t> Diretoria de Assistência à Saúde</a:t>
            </a:r>
          </a:p>
          <a:p>
            <a:pPr lvl="0"/>
            <a:r>
              <a:rPr lang="pt-BR"/>
              <a:t> Gerência de Integração do Cuidado em Saúde</a:t>
            </a:r>
          </a:p>
          <a:p>
            <a:pPr lvl="0"/>
            <a:r>
              <a:rPr lang="pt-BR"/>
              <a:t>Coordenação de Atenção Integral à Saúde do Adulto e Idoso</a:t>
            </a:r>
          </a:p>
          <a:p>
            <a:pPr lvl="0"/>
            <a:r>
              <a:rPr lang="pt-BR"/>
              <a:t>Doenças Crônicas Não-Transmissíveis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13766EED-F120-CA4F-4830-76180CB4DE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5315" y="2162318"/>
            <a:ext cx="8229243" cy="1142643"/>
          </a:xfrm>
        </p:spPr>
        <p:txBody>
          <a:bodyPr/>
          <a:lstStyle/>
          <a:p>
            <a:pPr lvl="0"/>
            <a:r>
              <a:rPr lang="pt-BR" sz="3600">
                <a:hlinkClick r:id="rId2"/>
              </a:rPr>
              <a:t>https://prefeitura.pbh.gov.br/saude/informacoesvigilancia/vigilancia-epidemiologica/doencas-e-agravos-nao-transmissiveis/diabetes</a:t>
            </a:r>
            <a:r>
              <a:rPr lang="pt-BR" sz="3600"/>
              <a:t/>
            </a:r>
            <a:br>
              <a:rPr lang="pt-BR" sz="3600"/>
            </a:br>
            <a:endParaRPr lang="pt-BR" sz="3600"/>
          </a:p>
        </p:txBody>
      </p:sp>
      <p:sp>
        <p:nvSpPr>
          <p:cNvPr id="3" name="AutoShape 2" descr="https://lh6.googleusercontent.com/qfjt-fUry74m1-XpU0jH_-VGsacptJaWMb2enDAwyqlkGQVkyNG1k3W_g7VzeIirfuhfnzy6M76SUuzrWYvHmmkOgM7kRcKf-zvCmQ750JdJFMZ1cVv7-r54M7sZtjEaL6igcEoyz5YS9LJSdg">
            <a:extLst>
              <a:ext uri="{FF2B5EF4-FFF2-40B4-BE49-F238E27FC236}">
                <a16:creationId xmlns="" xmlns:a16="http://schemas.microsoft.com/office/drawing/2014/main" id="{F72CA840-1A6B-0625-AA8F-599585E6BA9D}"/>
              </a:ext>
            </a:extLst>
          </p:cNvPr>
          <p:cNvSpPr/>
          <p:nvPr/>
        </p:nvSpPr>
        <p:spPr>
          <a:xfrm>
            <a:off x="155576" y="84133"/>
            <a:ext cx="304796" cy="30479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pt-BR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721DDD5D-6147-3574-7FB8-CEBEF7DC8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831" y="871011"/>
            <a:ext cx="8789157" cy="435170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="" xmlns:a16="http://schemas.microsoft.com/office/drawing/2014/main" id="{2C912850-88AE-F7F7-5EDB-9FFC9977A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208" y="968989"/>
            <a:ext cx="8576486" cy="392408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363</Words>
  <Application>Microsoft Macintosh PowerPoint</Application>
  <PresentationFormat>Apresentação na tela (4:3)</PresentationFormat>
  <Paragraphs>49</Paragraphs>
  <Slides>14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14</vt:i4>
      </vt:variant>
    </vt:vector>
  </HeadingPairs>
  <TitlesOfParts>
    <vt:vector size="24" baseType="lpstr">
      <vt:lpstr>ArialMT</vt:lpstr>
      <vt:lpstr>Calibri</vt:lpstr>
      <vt:lpstr>Lucida Sans Unicode</vt:lpstr>
      <vt:lpstr>Microsoft YaHei</vt:lpstr>
      <vt:lpstr>StarSymbol</vt:lpstr>
      <vt:lpstr>Tahoma</vt:lpstr>
      <vt:lpstr>Times New Roman</vt:lpstr>
      <vt:lpstr>Arial</vt:lpstr>
      <vt:lpstr>Padrão</vt:lpstr>
      <vt:lpstr>Padrão 1</vt:lpstr>
      <vt:lpstr>Apresentação do PowerPoint</vt:lpstr>
      <vt:lpstr>O QUE A REDE MUNICIPAL SUS-BH OFERECE AO CIDADÃO COM DIABETES?</vt:lpstr>
      <vt:lpstr>Qual a realidade do DM em BH? </vt:lpstr>
      <vt:lpstr>Plano de Ações Estratégicas para o Enfrentamento das DCNT no Brasil 2011-2022</vt:lpstr>
      <vt:lpstr>Plano de Ações Estratégicas para o Enfrentamento das DCNT no Brasil 2011-2022</vt:lpstr>
      <vt:lpstr>Serviços oferecidos pela SMSA</vt:lpstr>
      <vt:lpstr>https://prefeitura.pbh.gov.br/saude/informacoesvigilancia/vigilancia-epidemiologica/doencas-e-agravos-nao-transmissiveis/diabetes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Alessandra</dc:creator>
  <cp:lastModifiedBy>Ana Candida Bracarense</cp:lastModifiedBy>
  <cp:revision>13</cp:revision>
  <dcterms:modified xsi:type="dcterms:W3CDTF">2022-05-19T16:55:38Z</dcterms:modified>
</cp:coreProperties>
</file>