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975" r:id="rId2"/>
    <p:sldId id="991" r:id="rId3"/>
    <p:sldId id="977" r:id="rId4"/>
    <p:sldId id="993" r:id="rId5"/>
    <p:sldId id="989" r:id="rId6"/>
    <p:sldId id="980" r:id="rId7"/>
    <p:sldId id="981" r:id="rId8"/>
    <p:sldId id="986" r:id="rId9"/>
    <p:sldId id="984" r:id="rId10"/>
    <p:sldId id="982" r:id="rId11"/>
    <p:sldId id="988" r:id="rId12"/>
    <p:sldId id="983" r:id="rId13"/>
    <p:sldId id="987" r:id="rId14"/>
    <p:sldId id="995" r:id="rId15"/>
    <p:sldId id="828" r:id="rId16"/>
  </p:sldIdLst>
  <p:sldSz cx="9144000" cy="6858000" type="screen4x3"/>
  <p:notesSz cx="6819900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21" userDrawn="1">
          <p15:clr>
            <a:srgbClr val="A4A3A4"/>
          </p15:clr>
        </p15:guide>
        <p15:guide id="4" pos="21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48"/>
    <a:srgbClr val="114070"/>
    <a:srgbClr val="5A99AF"/>
    <a:srgbClr val="D07AF2"/>
    <a:srgbClr val="FFFFFF"/>
    <a:srgbClr val="4D9FB4"/>
    <a:srgbClr val="89BECD"/>
    <a:srgbClr val="0C183E"/>
    <a:srgbClr val="FFDDFF"/>
    <a:srgbClr val="FFE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1" autoAdjust="0"/>
    <p:restoredTop sz="76522" autoAdjust="0"/>
  </p:normalViewPr>
  <p:slideViewPr>
    <p:cSldViewPr>
      <p:cViewPr varScale="1">
        <p:scale>
          <a:sx n="63" d="100"/>
          <a:sy n="63" d="100"/>
        </p:scale>
        <p:origin x="2064" y="53"/>
      </p:cViewPr>
      <p:guideLst>
        <p:guide orient="horz" pos="2160"/>
        <p:guide pos="158"/>
        <p:guide pos="521"/>
        <p:guide pos="2109"/>
      </p:guideLst>
    </p:cSldViewPr>
  </p:slideViewPr>
  <p:outlineViewPr>
    <p:cViewPr>
      <p:scale>
        <a:sx n="33" d="100"/>
        <a:sy n="33" d="100"/>
      </p:scale>
      <p:origin x="48" y="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53" d="100"/>
          <a:sy n="53" d="100"/>
        </p:scale>
        <p:origin x="-2664" y="-84"/>
      </p:cViewPr>
      <p:guideLst>
        <p:guide orient="horz" pos="312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FC3A8-2D58-4BE8-B934-2CFA0CB8BD3F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CE0CC01-053C-43DA-904B-2EA080E08476}">
      <dgm:prSet phldrT="[Texto]"/>
      <dgm:spPr/>
      <dgm:t>
        <a:bodyPr/>
        <a:lstStyle/>
        <a:p>
          <a:r>
            <a:rPr lang="pt-BR" dirty="0"/>
            <a:t>Centro de Saúde</a:t>
          </a:r>
        </a:p>
      </dgm:t>
    </dgm:pt>
    <dgm:pt modelId="{86ABA358-F52B-472A-9868-83360262FCF5}" type="parTrans" cxnId="{307944B6-BED1-440B-B9E8-8B2919D53FBB}">
      <dgm:prSet/>
      <dgm:spPr/>
      <dgm:t>
        <a:bodyPr/>
        <a:lstStyle/>
        <a:p>
          <a:endParaRPr lang="pt-BR"/>
        </a:p>
      </dgm:t>
    </dgm:pt>
    <dgm:pt modelId="{072019AD-E656-4CA9-B5FC-AEF3968F449B}" type="sibTrans" cxnId="{307944B6-BED1-440B-B9E8-8B2919D53FBB}">
      <dgm:prSet/>
      <dgm:spPr/>
      <dgm:t>
        <a:bodyPr/>
        <a:lstStyle/>
        <a:p>
          <a:endParaRPr lang="pt-BR"/>
        </a:p>
      </dgm:t>
    </dgm:pt>
    <dgm:pt modelId="{FC976240-2EB7-4381-9F0D-793056DC2B73}">
      <dgm:prSet phldrT="[Texto]"/>
      <dgm:spPr/>
      <dgm:t>
        <a:bodyPr/>
        <a:lstStyle/>
        <a:p>
          <a:r>
            <a:rPr lang="pt-BR" dirty="0"/>
            <a:t>Endocrinologia</a:t>
          </a:r>
        </a:p>
      </dgm:t>
    </dgm:pt>
    <dgm:pt modelId="{F29306CC-484A-4C8B-9C32-3E83FEE1D219}" type="parTrans" cxnId="{1FC130F8-894E-4800-A408-7F2A2D16D96D}">
      <dgm:prSet/>
      <dgm:spPr/>
      <dgm:t>
        <a:bodyPr/>
        <a:lstStyle/>
        <a:p>
          <a:endParaRPr lang="pt-BR"/>
        </a:p>
      </dgm:t>
    </dgm:pt>
    <dgm:pt modelId="{C742EFCB-E387-4A1B-BCED-7F4DFD3D8ABC}" type="sibTrans" cxnId="{1FC130F8-894E-4800-A408-7F2A2D16D96D}">
      <dgm:prSet/>
      <dgm:spPr/>
      <dgm:t>
        <a:bodyPr/>
        <a:lstStyle/>
        <a:p>
          <a:endParaRPr lang="pt-BR"/>
        </a:p>
      </dgm:t>
    </dgm:pt>
    <dgm:pt modelId="{F64DF673-6A9C-4C4E-9E51-204F95F25264}">
      <dgm:prSet phldrT="[Texto]"/>
      <dgm:spPr/>
      <dgm:t>
        <a:bodyPr/>
        <a:lstStyle/>
        <a:p>
          <a:r>
            <a:rPr lang="pt-BR" dirty="0"/>
            <a:t>Oftalmologia</a:t>
          </a:r>
        </a:p>
      </dgm:t>
    </dgm:pt>
    <dgm:pt modelId="{43B3B10D-3044-409C-8EDB-8A0D6D0488A6}" type="parTrans" cxnId="{7A1AA20E-28E5-4E5F-943B-2B8C26735A64}">
      <dgm:prSet/>
      <dgm:spPr/>
      <dgm:t>
        <a:bodyPr/>
        <a:lstStyle/>
        <a:p>
          <a:endParaRPr lang="pt-BR"/>
        </a:p>
      </dgm:t>
    </dgm:pt>
    <dgm:pt modelId="{0C08431B-EAEA-41AD-8955-02FE1CDC9429}" type="sibTrans" cxnId="{7A1AA20E-28E5-4E5F-943B-2B8C26735A64}">
      <dgm:prSet/>
      <dgm:spPr/>
      <dgm:t>
        <a:bodyPr/>
        <a:lstStyle/>
        <a:p>
          <a:endParaRPr lang="pt-BR"/>
        </a:p>
      </dgm:t>
    </dgm:pt>
    <dgm:pt modelId="{409D10D2-4C8D-4AC6-89FD-73FC0BD3A957}">
      <dgm:prSet phldrT="[Texto]"/>
      <dgm:spPr/>
      <dgm:t>
        <a:bodyPr/>
        <a:lstStyle/>
        <a:p>
          <a:r>
            <a:rPr lang="pt-BR" dirty="0"/>
            <a:t>Nefrologia</a:t>
          </a:r>
        </a:p>
      </dgm:t>
    </dgm:pt>
    <dgm:pt modelId="{E0DBE257-2392-428C-9568-C8E0D956C774}" type="parTrans" cxnId="{40C351DC-23C0-4432-A7D5-ABC6FB5DC250}">
      <dgm:prSet/>
      <dgm:spPr/>
      <dgm:t>
        <a:bodyPr/>
        <a:lstStyle/>
        <a:p>
          <a:endParaRPr lang="pt-BR"/>
        </a:p>
      </dgm:t>
    </dgm:pt>
    <dgm:pt modelId="{63C16CEC-CD39-4FEF-BAD6-30DF7E876B7C}" type="sibTrans" cxnId="{40C351DC-23C0-4432-A7D5-ABC6FB5DC250}">
      <dgm:prSet/>
      <dgm:spPr/>
      <dgm:t>
        <a:bodyPr/>
        <a:lstStyle/>
        <a:p>
          <a:endParaRPr lang="pt-BR"/>
        </a:p>
      </dgm:t>
    </dgm:pt>
    <dgm:pt modelId="{A22F04F0-1CE4-4D35-B26E-C562457B80BB}">
      <dgm:prSet phldrT="[Texto]"/>
      <dgm:spPr/>
      <dgm:t>
        <a:bodyPr/>
        <a:lstStyle/>
        <a:p>
          <a:r>
            <a:rPr lang="pt-BR" dirty="0"/>
            <a:t>Neurologia</a:t>
          </a:r>
        </a:p>
      </dgm:t>
    </dgm:pt>
    <dgm:pt modelId="{F0D2E700-DA05-4AA5-A2BF-427EC63C2B17}" type="parTrans" cxnId="{18ADC346-9B45-4D1C-A992-FDE627EF0E78}">
      <dgm:prSet/>
      <dgm:spPr/>
      <dgm:t>
        <a:bodyPr/>
        <a:lstStyle/>
        <a:p>
          <a:endParaRPr lang="pt-BR"/>
        </a:p>
      </dgm:t>
    </dgm:pt>
    <dgm:pt modelId="{27F67ABD-327C-422A-89D7-D2A4DD20ED76}" type="sibTrans" cxnId="{18ADC346-9B45-4D1C-A992-FDE627EF0E78}">
      <dgm:prSet/>
      <dgm:spPr/>
      <dgm:t>
        <a:bodyPr/>
        <a:lstStyle/>
        <a:p>
          <a:endParaRPr lang="pt-BR"/>
        </a:p>
      </dgm:t>
    </dgm:pt>
    <dgm:pt modelId="{9A1E8613-2FAF-4BFF-AAF2-B9CE2B155214}">
      <dgm:prSet phldrT="[Texto]"/>
      <dgm:spPr/>
      <dgm:t>
        <a:bodyPr/>
        <a:lstStyle/>
        <a:p>
          <a:r>
            <a:rPr lang="pt-BR" dirty="0"/>
            <a:t>Cirurgia vascular</a:t>
          </a:r>
        </a:p>
      </dgm:t>
    </dgm:pt>
    <dgm:pt modelId="{271564EE-0238-4152-8C0A-102CBB27DBEA}" type="parTrans" cxnId="{FF4DED28-FDCB-4D4A-9B77-38B13AA3DB9E}">
      <dgm:prSet/>
      <dgm:spPr/>
      <dgm:t>
        <a:bodyPr/>
        <a:lstStyle/>
        <a:p>
          <a:endParaRPr lang="pt-BR"/>
        </a:p>
      </dgm:t>
    </dgm:pt>
    <dgm:pt modelId="{87CC87E6-CEBD-42C6-9D1B-D888D7102EFB}" type="sibTrans" cxnId="{FF4DED28-FDCB-4D4A-9B77-38B13AA3DB9E}">
      <dgm:prSet/>
      <dgm:spPr/>
      <dgm:t>
        <a:bodyPr/>
        <a:lstStyle/>
        <a:p>
          <a:endParaRPr lang="pt-BR"/>
        </a:p>
      </dgm:t>
    </dgm:pt>
    <dgm:pt modelId="{03226244-E9FA-4FBA-8692-EFBD494AFA8E}">
      <dgm:prSet phldrT="[Texto]"/>
      <dgm:spPr/>
      <dgm:t>
        <a:bodyPr/>
        <a:lstStyle/>
        <a:p>
          <a:r>
            <a:rPr lang="pt-BR" dirty="0"/>
            <a:t>Cardiologia</a:t>
          </a:r>
        </a:p>
      </dgm:t>
    </dgm:pt>
    <dgm:pt modelId="{2DB1C7B4-474C-44B6-B007-66F1CC75AEDD}" type="parTrans" cxnId="{1FFDF4EC-AA66-4871-8458-82E0C3615BDB}">
      <dgm:prSet/>
      <dgm:spPr/>
      <dgm:t>
        <a:bodyPr/>
        <a:lstStyle/>
        <a:p>
          <a:endParaRPr lang="pt-BR"/>
        </a:p>
      </dgm:t>
    </dgm:pt>
    <dgm:pt modelId="{3E105BE6-5994-4A05-91EA-4742F1FAAEF5}" type="sibTrans" cxnId="{1FFDF4EC-AA66-4871-8458-82E0C3615BDB}">
      <dgm:prSet/>
      <dgm:spPr/>
      <dgm:t>
        <a:bodyPr/>
        <a:lstStyle/>
        <a:p>
          <a:endParaRPr lang="pt-BR"/>
        </a:p>
      </dgm:t>
    </dgm:pt>
    <dgm:pt modelId="{FD2ED25F-A77A-47D8-82B4-FF7EEB293262}">
      <dgm:prSet phldrT="[Texto]"/>
      <dgm:spPr/>
      <dgm:t>
        <a:bodyPr/>
        <a:lstStyle/>
        <a:p>
          <a:r>
            <a:rPr lang="pt-BR" dirty="0"/>
            <a:t>Ambulatório do pé diabético</a:t>
          </a:r>
        </a:p>
      </dgm:t>
    </dgm:pt>
    <dgm:pt modelId="{BD37FC15-61E1-43A4-AE01-A6E486973739}" type="parTrans" cxnId="{58798D05-0529-4316-AB81-2D8AFDA5289A}">
      <dgm:prSet/>
      <dgm:spPr/>
      <dgm:t>
        <a:bodyPr/>
        <a:lstStyle/>
        <a:p>
          <a:endParaRPr lang="pt-BR"/>
        </a:p>
      </dgm:t>
    </dgm:pt>
    <dgm:pt modelId="{7AAD155A-9322-4370-83EC-F744963588C2}" type="sibTrans" cxnId="{58798D05-0529-4316-AB81-2D8AFDA5289A}">
      <dgm:prSet/>
      <dgm:spPr/>
      <dgm:t>
        <a:bodyPr/>
        <a:lstStyle/>
        <a:p>
          <a:endParaRPr lang="pt-BR"/>
        </a:p>
      </dgm:t>
    </dgm:pt>
    <dgm:pt modelId="{A91DE096-09A1-4CFD-89F0-6690E651D946}">
      <dgm:prSet phldrT="[Texto]"/>
      <dgm:spPr/>
      <dgm:t>
        <a:bodyPr/>
        <a:lstStyle/>
        <a:p>
          <a:r>
            <a:rPr lang="pt-BR" dirty="0"/>
            <a:t>NASF</a:t>
          </a:r>
        </a:p>
      </dgm:t>
    </dgm:pt>
    <dgm:pt modelId="{134C27CB-9F31-4DEA-8313-7CCA8C3EE237}" type="parTrans" cxnId="{CC9FAFF5-1A9A-45B9-810E-9EC4E53326CD}">
      <dgm:prSet/>
      <dgm:spPr/>
      <dgm:t>
        <a:bodyPr/>
        <a:lstStyle/>
        <a:p>
          <a:endParaRPr lang="pt-BR"/>
        </a:p>
      </dgm:t>
    </dgm:pt>
    <dgm:pt modelId="{7BE3DC8B-EB61-4C0E-9C64-1874A14D46FE}" type="sibTrans" cxnId="{CC9FAFF5-1A9A-45B9-810E-9EC4E53326CD}">
      <dgm:prSet/>
      <dgm:spPr/>
      <dgm:t>
        <a:bodyPr/>
        <a:lstStyle/>
        <a:p>
          <a:endParaRPr lang="pt-BR"/>
        </a:p>
      </dgm:t>
    </dgm:pt>
    <dgm:pt modelId="{3D3E6FAC-4ACB-4D25-800A-AA8B0217A8AA}">
      <dgm:prSet phldrT="[Texto]"/>
      <dgm:spPr/>
      <dgm:t>
        <a:bodyPr/>
        <a:lstStyle/>
        <a:p>
          <a:r>
            <a:rPr lang="pt-BR" dirty="0"/>
            <a:t>UPA</a:t>
          </a:r>
        </a:p>
      </dgm:t>
    </dgm:pt>
    <dgm:pt modelId="{55BC3FDC-311B-4AD8-9D72-6E736FBC3F0C}" type="parTrans" cxnId="{280D4AAD-E82B-4B56-B3AF-FF2840563A89}">
      <dgm:prSet/>
      <dgm:spPr/>
      <dgm:t>
        <a:bodyPr/>
        <a:lstStyle/>
        <a:p>
          <a:endParaRPr lang="pt-BR"/>
        </a:p>
      </dgm:t>
    </dgm:pt>
    <dgm:pt modelId="{CF338BB4-5859-4BF4-A4C2-E8B387EF46A5}" type="sibTrans" cxnId="{280D4AAD-E82B-4B56-B3AF-FF2840563A89}">
      <dgm:prSet/>
      <dgm:spPr/>
      <dgm:t>
        <a:bodyPr/>
        <a:lstStyle/>
        <a:p>
          <a:endParaRPr lang="pt-BR"/>
        </a:p>
      </dgm:t>
    </dgm:pt>
    <dgm:pt modelId="{DDC65ED9-7DEC-4C97-B64C-DEFE407C6E33}">
      <dgm:prSet phldrT="[Texto]"/>
      <dgm:spPr/>
      <dgm:t>
        <a:bodyPr/>
        <a:lstStyle/>
        <a:p>
          <a:r>
            <a:rPr lang="pt-BR" dirty="0"/>
            <a:t>Saúde Bucal</a:t>
          </a:r>
        </a:p>
      </dgm:t>
    </dgm:pt>
    <dgm:pt modelId="{CDA25D9F-1E8E-46AD-B8DB-44467CA2DEB5}" type="parTrans" cxnId="{96114245-F7F7-4A75-8DEC-C20157653878}">
      <dgm:prSet/>
      <dgm:spPr/>
      <dgm:t>
        <a:bodyPr/>
        <a:lstStyle/>
        <a:p>
          <a:endParaRPr lang="pt-BR"/>
        </a:p>
      </dgm:t>
    </dgm:pt>
    <dgm:pt modelId="{0525DA05-83A0-4C73-90B1-10C3A1274FD0}" type="sibTrans" cxnId="{96114245-F7F7-4A75-8DEC-C20157653878}">
      <dgm:prSet/>
      <dgm:spPr/>
      <dgm:t>
        <a:bodyPr/>
        <a:lstStyle/>
        <a:p>
          <a:endParaRPr lang="pt-BR"/>
        </a:p>
      </dgm:t>
    </dgm:pt>
    <dgm:pt modelId="{E215EFA2-389D-4937-B1F0-47D243643132}">
      <dgm:prSet phldrT="[Texto]"/>
      <dgm:spPr/>
      <dgm:t>
        <a:bodyPr/>
        <a:lstStyle/>
        <a:p>
          <a:endParaRPr lang="pt-BR" dirty="0"/>
        </a:p>
      </dgm:t>
    </dgm:pt>
    <dgm:pt modelId="{B2E99F09-BDCE-4541-8FD3-A3BC836A69AF}" type="parTrans" cxnId="{D9B9A21C-6A4B-4B01-B5F0-101C8A1737F7}">
      <dgm:prSet/>
      <dgm:spPr/>
      <dgm:t>
        <a:bodyPr/>
        <a:lstStyle/>
        <a:p>
          <a:endParaRPr lang="pt-BR"/>
        </a:p>
      </dgm:t>
    </dgm:pt>
    <dgm:pt modelId="{80A2A8DA-3141-443A-93CF-0DE0BB011035}" type="sibTrans" cxnId="{D9B9A21C-6A4B-4B01-B5F0-101C8A1737F7}">
      <dgm:prSet/>
      <dgm:spPr/>
      <dgm:t>
        <a:bodyPr/>
        <a:lstStyle/>
        <a:p>
          <a:endParaRPr lang="pt-BR"/>
        </a:p>
      </dgm:t>
    </dgm:pt>
    <dgm:pt modelId="{B75606BE-5A2F-44D2-B3C3-5D7B0BC271FD}" type="pres">
      <dgm:prSet presAssocID="{9E4FC3A8-2D58-4BE8-B934-2CFA0CB8BD3F}" presName="composite" presStyleCnt="0">
        <dgm:presLayoutVars>
          <dgm:chMax val="1"/>
          <dgm:dir/>
          <dgm:resizeHandles val="exact"/>
        </dgm:presLayoutVars>
      </dgm:prSet>
      <dgm:spPr/>
    </dgm:pt>
    <dgm:pt modelId="{09D749EF-0763-48C3-B601-438E529A4C06}" type="pres">
      <dgm:prSet presAssocID="{9E4FC3A8-2D58-4BE8-B934-2CFA0CB8BD3F}" presName="radial" presStyleCnt="0">
        <dgm:presLayoutVars>
          <dgm:animLvl val="ctr"/>
        </dgm:presLayoutVars>
      </dgm:prSet>
      <dgm:spPr/>
    </dgm:pt>
    <dgm:pt modelId="{905DBFE1-8547-47BD-9B94-1B8B9AC32165}" type="pres">
      <dgm:prSet presAssocID="{4CE0CC01-053C-43DA-904B-2EA080E08476}" presName="centerShape" presStyleLbl="vennNode1" presStyleIdx="0" presStyleCnt="11"/>
      <dgm:spPr/>
    </dgm:pt>
    <dgm:pt modelId="{F81C5F18-9904-4B2A-8230-DCBEB559EACD}" type="pres">
      <dgm:prSet presAssocID="{FC976240-2EB7-4381-9F0D-793056DC2B73}" presName="node" presStyleLbl="vennNode1" presStyleIdx="1" presStyleCnt="11" custRadScaleRad="100029" custRadScaleInc="766">
        <dgm:presLayoutVars>
          <dgm:bulletEnabled val="1"/>
        </dgm:presLayoutVars>
      </dgm:prSet>
      <dgm:spPr/>
    </dgm:pt>
    <dgm:pt modelId="{4F40194A-8262-49B1-A954-B13CD76EF26D}" type="pres">
      <dgm:prSet presAssocID="{F64DF673-6A9C-4C4E-9E51-204F95F25264}" presName="node" presStyleLbl="vennNode1" presStyleIdx="2" presStyleCnt="11">
        <dgm:presLayoutVars>
          <dgm:bulletEnabled val="1"/>
        </dgm:presLayoutVars>
      </dgm:prSet>
      <dgm:spPr/>
    </dgm:pt>
    <dgm:pt modelId="{10705078-AA21-4276-99D0-07E62ED46D88}" type="pres">
      <dgm:prSet presAssocID="{409D10D2-4C8D-4AC6-89FD-73FC0BD3A957}" presName="node" presStyleLbl="vennNode1" presStyleIdx="3" presStyleCnt="11">
        <dgm:presLayoutVars>
          <dgm:bulletEnabled val="1"/>
        </dgm:presLayoutVars>
      </dgm:prSet>
      <dgm:spPr/>
    </dgm:pt>
    <dgm:pt modelId="{8239C75F-E601-474C-8CBE-3C29A2DD2145}" type="pres">
      <dgm:prSet presAssocID="{A22F04F0-1CE4-4D35-B26E-C562457B80BB}" presName="node" presStyleLbl="vennNode1" presStyleIdx="4" presStyleCnt="11">
        <dgm:presLayoutVars>
          <dgm:bulletEnabled val="1"/>
        </dgm:presLayoutVars>
      </dgm:prSet>
      <dgm:spPr/>
    </dgm:pt>
    <dgm:pt modelId="{F5D3D5FE-A2C6-4968-A514-4FB1665D571E}" type="pres">
      <dgm:prSet presAssocID="{9A1E8613-2FAF-4BFF-AAF2-B9CE2B155214}" presName="node" presStyleLbl="vennNode1" presStyleIdx="5" presStyleCnt="11">
        <dgm:presLayoutVars>
          <dgm:bulletEnabled val="1"/>
        </dgm:presLayoutVars>
      </dgm:prSet>
      <dgm:spPr/>
    </dgm:pt>
    <dgm:pt modelId="{1B225B9B-79B2-47DA-AE59-7BF349E4A34A}" type="pres">
      <dgm:prSet presAssocID="{03226244-E9FA-4FBA-8692-EFBD494AFA8E}" presName="node" presStyleLbl="vennNode1" presStyleIdx="6" presStyleCnt="11">
        <dgm:presLayoutVars>
          <dgm:bulletEnabled val="1"/>
        </dgm:presLayoutVars>
      </dgm:prSet>
      <dgm:spPr/>
    </dgm:pt>
    <dgm:pt modelId="{AE2FD0F7-6387-44C9-BCE8-C41CDCC50FA1}" type="pres">
      <dgm:prSet presAssocID="{FD2ED25F-A77A-47D8-82B4-FF7EEB293262}" presName="node" presStyleLbl="vennNode1" presStyleIdx="7" presStyleCnt="11">
        <dgm:presLayoutVars>
          <dgm:bulletEnabled val="1"/>
        </dgm:presLayoutVars>
      </dgm:prSet>
      <dgm:spPr/>
    </dgm:pt>
    <dgm:pt modelId="{50E6B72E-471B-4902-A8E5-51F9C86C86B9}" type="pres">
      <dgm:prSet presAssocID="{A91DE096-09A1-4CFD-89F0-6690E651D946}" presName="node" presStyleLbl="vennNode1" presStyleIdx="8" presStyleCnt="11">
        <dgm:presLayoutVars>
          <dgm:bulletEnabled val="1"/>
        </dgm:presLayoutVars>
      </dgm:prSet>
      <dgm:spPr/>
    </dgm:pt>
    <dgm:pt modelId="{ACCDFF4F-54FC-4AB4-905F-65F13A156CB9}" type="pres">
      <dgm:prSet presAssocID="{3D3E6FAC-4ACB-4D25-800A-AA8B0217A8AA}" presName="node" presStyleLbl="vennNode1" presStyleIdx="9" presStyleCnt="11">
        <dgm:presLayoutVars>
          <dgm:bulletEnabled val="1"/>
        </dgm:presLayoutVars>
      </dgm:prSet>
      <dgm:spPr/>
    </dgm:pt>
    <dgm:pt modelId="{D2BD38DC-35BF-468E-B469-46C5E068965F}" type="pres">
      <dgm:prSet presAssocID="{DDC65ED9-7DEC-4C97-B64C-DEFE407C6E33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58798D05-0529-4316-AB81-2D8AFDA5289A}" srcId="{4CE0CC01-053C-43DA-904B-2EA080E08476}" destId="{FD2ED25F-A77A-47D8-82B4-FF7EEB293262}" srcOrd="6" destOrd="0" parTransId="{BD37FC15-61E1-43A4-AE01-A6E486973739}" sibTransId="{7AAD155A-9322-4370-83EC-F744963588C2}"/>
    <dgm:cxn modelId="{7A1AA20E-28E5-4E5F-943B-2B8C26735A64}" srcId="{4CE0CC01-053C-43DA-904B-2EA080E08476}" destId="{F64DF673-6A9C-4C4E-9E51-204F95F25264}" srcOrd="1" destOrd="0" parTransId="{43B3B10D-3044-409C-8EDB-8A0D6D0488A6}" sibTransId="{0C08431B-EAEA-41AD-8955-02FE1CDC9429}"/>
    <dgm:cxn modelId="{D9B9A21C-6A4B-4B01-B5F0-101C8A1737F7}" srcId="{9E4FC3A8-2D58-4BE8-B934-2CFA0CB8BD3F}" destId="{E215EFA2-389D-4937-B1F0-47D243643132}" srcOrd="1" destOrd="0" parTransId="{B2E99F09-BDCE-4541-8FD3-A3BC836A69AF}" sibTransId="{80A2A8DA-3141-443A-93CF-0DE0BB011035}"/>
    <dgm:cxn modelId="{C5F4E224-C90C-4DB9-A769-59F0302510EB}" type="presOf" srcId="{DDC65ED9-7DEC-4C97-B64C-DEFE407C6E33}" destId="{D2BD38DC-35BF-468E-B469-46C5E068965F}" srcOrd="0" destOrd="0" presId="urn:microsoft.com/office/officeart/2005/8/layout/radial3"/>
    <dgm:cxn modelId="{FF4DED28-FDCB-4D4A-9B77-38B13AA3DB9E}" srcId="{4CE0CC01-053C-43DA-904B-2EA080E08476}" destId="{9A1E8613-2FAF-4BFF-AAF2-B9CE2B155214}" srcOrd="4" destOrd="0" parTransId="{271564EE-0238-4152-8C0A-102CBB27DBEA}" sibTransId="{87CC87E6-CEBD-42C6-9D1B-D888D7102EFB}"/>
    <dgm:cxn modelId="{9ABC955C-FCBD-48DE-AC6A-F8B35BF40EFD}" type="presOf" srcId="{F64DF673-6A9C-4C4E-9E51-204F95F25264}" destId="{4F40194A-8262-49B1-A954-B13CD76EF26D}" srcOrd="0" destOrd="0" presId="urn:microsoft.com/office/officeart/2005/8/layout/radial3"/>
    <dgm:cxn modelId="{96114245-F7F7-4A75-8DEC-C20157653878}" srcId="{4CE0CC01-053C-43DA-904B-2EA080E08476}" destId="{DDC65ED9-7DEC-4C97-B64C-DEFE407C6E33}" srcOrd="9" destOrd="0" parTransId="{CDA25D9F-1E8E-46AD-B8DB-44467CA2DEB5}" sibTransId="{0525DA05-83A0-4C73-90B1-10C3A1274FD0}"/>
    <dgm:cxn modelId="{18ADC346-9B45-4D1C-A992-FDE627EF0E78}" srcId="{4CE0CC01-053C-43DA-904B-2EA080E08476}" destId="{A22F04F0-1CE4-4D35-B26E-C562457B80BB}" srcOrd="3" destOrd="0" parTransId="{F0D2E700-DA05-4AA5-A2BF-427EC63C2B17}" sibTransId="{27F67ABD-327C-422A-89D7-D2A4DD20ED76}"/>
    <dgm:cxn modelId="{32C7046C-2C11-4953-969F-090BA1F48D81}" type="presOf" srcId="{409D10D2-4C8D-4AC6-89FD-73FC0BD3A957}" destId="{10705078-AA21-4276-99D0-07E62ED46D88}" srcOrd="0" destOrd="0" presId="urn:microsoft.com/office/officeart/2005/8/layout/radial3"/>
    <dgm:cxn modelId="{F0DFD581-FC8C-47EC-8D6B-627B8C0117E8}" type="presOf" srcId="{9E4FC3A8-2D58-4BE8-B934-2CFA0CB8BD3F}" destId="{B75606BE-5A2F-44D2-B3C3-5D7B0BC271FD}" srcOrd="0" destOrd="0" presId="urn:microsoft.com/office/officeart/2005/8/layout/radial3"/>
    <dgm:cxn modelId="{FEE21183-1CEF-4E31-91B7-8DA1066B187A}" type="presOf" srcId="{A22F04F0-1CE4-4D35-B26E-C562457B80BB}" destId="{8239C75F-E601-474C-8CBE-3C29A2DD2145}" srcOrd="0" destOrd="0" presId="urn:microsoft.com/office/officeart/2005/8/layout/radial3"/>
    <dgm:cxn modelId="{E382B89D-67CB-4BFC-9D0C-19263931B331}" type="presOf" srcId="{FD2ED25F-A77A-47D8-82B4-FF7EEB293262}" destId="{AE2FD0F7-6387-44C9-BCE8-C41CDCC50FA1}" srcOrd="0" destOrd="0" presId="urn:microsoft.com/office/officeart/2005/8/layout/radial3"/>
    <dgm:cxn modelId="{70F764A6-8ED2-451C-AA77-9695CE82650A}" type="presOf" srcId="{03226244-E9FA-4FBA-8692-EFBD494AFA8E}" destId="{1B225B9B-79B2-47DA-AE59-7BF349E4A34A}" srcOrd="0" destOrd="0" presId="urn:microsoft.com/office/officeart/2005/8/layout/radial3"/>
    <dgm:cxn modelId="{280D4AAD-E82B-4B56-B3AF-FF2840563A89}" srcId="{4CE0CC01-053C-43DA-904B-2EA080E08476}" destId="{3D3E6FAC-4ACB-4D25-800A-AA8B0217A8AA}" srcOrd="8" destOrd="0" parTransId="{55BC3FDC-311B-4AD8-9D72-6E736FBC3F0C}" sibTransId="{CF338BB4-5859-4BF4-A4C2-E8B387EF46A5}"/>
    <dgm:cxn modelId="{307944B6-BED1-440B-B9E8-8B2919D53FBB}" srcId="{9E4FC3A8-2D58-4BE8-B934-2CFA0CB8BD3F}" destId="{4CE0CC01-053C-43DA-904B-2EA080E08476}" srcOrd="0" destOrd="0" parTransId="{86ABA358-F52B-472A-9868-83360262FCF5}" sibTransId="{072019AD-E656-4CA9-B5FC-AEF3968F449B}"/>
    <dgm:cxn modelId="{456212BE-7F13-4F44-BB68-F2C5A3224479}" type="presOf" srcId="{3D3E6FAC-4ACB-4D25-800A-AA8B0217A8AA}" destId="{ACCDFF4F-54FC-4AB4-905F-65F13A156CB9}" srcOrd="0" destOrd="0" presId="urn:microsoft.com/office/officeart/2005/8/layout/radial3"/>
    <dgm:cxn modelId="{342F12D2-7631-4EE6-A069-4C309E923F3A}" type="presOf" srcId="{9A1E8613-2FAF-4BFF-AAF2-B9CE2B155214}" destId="{F5D3D5FE-A2C6-4968-A514-4FB1665D571E}" srcOrd="0" destOrd="0" presId="urn:microsoft.com/office/officeart/2005/8/layout/radial3"/>
    <dgm:cxn modelId="{1D7BAED5-D378-47F5-A4D0-4477ABCE55E9}" type="presOf" srcId="{4CE0CC01-053C-43DA-904B-2EA080E08476}" destId="{905DBFE1-8547-47BD-9B94-1B8B9AC32165}" srcOrd="0" destOrd="0" presId="urn:microsoft.com/office/officeart/2005/8/layout/radial3"/>
    <dgm:cxn modelId="{40C351DC-23C0-4432-A7D5-ABC6FB5DC250}" srcId="{4CE0CC01-053C-43DA-904B-2EA080E08476}" destId="{409D10D2-4C8D-4AC6-89FD-73FC0BD3A957}" srcOrd="2" destOrd="0" parTransId="{E0DBE257-2392-428C-9568-C8E0D956C774}" sibTransId="{63C16CEC-CD39-4FEF-BAD6-30DF7E876B7C}"/>
    <dgm:cxn modelId="{1FFDF4EC-AA66-4871-8458-82E0C3615BDB}" srcId="{4CE0CC01-053C-43DA-904B-2EA080E08476}" destId="{03226244-E9FA-4FBA-8692-EFBD494AFA8E}" srcOrd="5" destOrd="0" parTransId="{2DB1C7B4-474C-44B6-B007-66F1CC75AEDD}" sibTransId="{3E105BE6-5994-4A05-91EA-4742F1FAAEF5}"/>
    <dgm:cxn modelId="{3CE62EF1-B212-43E9-9CA2-330727E7C2E8}" type="presOf" srcId="{FC976240-2EB7-4381-9F0D-793056DC2B73}" destId="{F81C5F18-9904-4B2A-8230-DCBEB559EACD}" srcOrd="0" destOrd="0" presId="urn:microsoft.com/office/officeart/2005/8/layout/radial3"/>
    <dgm:cxn modelId="{CC9FAFF5-1A9A-45B9-810E-9EC4E53326CD}" srcId="{4CE0CC01-053C-43DA-904B-2EA080E08476}" destId="{A91DE096-09A1-4CFD-89F0-6690E651D946}" srcOrd="7" destOrd="0" parTransId="{134C27CB-9F31-4DEA-8313-7CCA8C3EE237}" sibTransId="{7BE3DC8B-EB61-4C0E-9C64-1874A14D46FE}"/>
    <dgm:cxn modelId="{2F039BF7-02F5-49FD-959E-B30A34C68982}" type="presOf" srcId="{A91DE096-09A1-4CFD-89F0-6690E651D946}" destId="{50E6B72E-471B-4902-A8E5-51F9C86C86B9}" srcOrd="0" destOrd="0" presId="urn:microsoft.com/office/officeart/2005/8/layout/radial3"/>
    <dgm:cxn modelId="{1FC130F8-894E-4800-A408-7F2A2D16D96D}" srcId="{4CE0CC01-053C-43DA-904B-2EA080E08476}" destId="{FC976240-2EB7-4381-9F0D-793056DC2B73}" srcOrd="0" destOrd="0" parTransId="{F29306CC-484A-4C8B-9C32-3E83FEE1D219}" sibTransId="{C742EFCB-E387-4A1B-BCED-7F4DFD3D8ABC}"/>
    <dgm:cxn modelId="{B57D658B-0927-4318-9F5E-589697655E81}" type="presParOf" srcId="{B75606BE-5A2F-44D2-B3C3-5D7B0BC271FD}" destId="{09D749EF-0763-48C3-B601-438E529A4C06}" srcOrd="0" destOrd="0" presId="urn:microsoft.com/office/officeart/2005/8/layout/radial3"/>
    <dgm:cxn modelId="{48929B43-0A0B-4557-A225-D85E7187C473}" type="presParOf" srcId="{09D749EF-0763-48C3-B601-438E529A4C06}" destId="{905DBFE1-8547-47BD-9B94-1B8B9AC32165}" srcOrd="0" destOrd="0" presId="urn:microsoft.com/office/officeart/2005/8/layout/radial3"/>
    <dgm:cxn modelId="{07D0BDD6-47B2-4D10-BABD-2433FAA7579E}" type="presParOf" srcId="{09D749EF-0763-48C3-B601-438E529A4C06}" destId="{F81C5F18-9904-4B2A-8230-DCBEB559EACD}" srcOrd="1" destOrd="0" presId="urn:microsoft.com/office/officeart/2005/8/layout/radial3"/>
    <dgm:cxn modelId="{03C94CD7-7C62-497B-A7DC-107EB5124DEE}" type="presParOf" srcId="{09D749EF-0763-48C3-B601-438E529A4C06}" destId="{4F40194A-8262-49B1-A954-B13CD76EF26D}" srcOrd="2" destOrd="0" presId="urn:microsoft.com/office/officeart/2005/8/layout/radial3"/>
    <dgm:cxn modelId="{D7E98CBF-AE2A-4507-81CB-D0AF6557FFEE}" type="presParOf" srcId="{09D749EF-0763-48C3-B601-438E529A4C06}" destId="{10705078-AA21-4276-99D0-07E62ED46D88}" srcOrd="3" destOrd="0" presId="urn:microsoft.com/office/officeart/2005/8/layout/radial3"/>
    <dgm:cxn modelId="{86D0131A-5201-44AC-BEA8-019D9F25CF9B}" type="presParOf" srcId="{09D749EF-0763-48C3-B601-438E529A4C06}" destId="{8239C75F-E601-474C-8CBE-3C29A2DD2145}" srcOrd="4" destOrd="0" presId="urn:microsoft.com/office/officeart/2005/8/layout/radial3"/>
    <dgm:cxn modelId="{D4E12D85-E3CB-4AC7-9CCD-B7CE9490A313}" type="presParOf" srcId="{09D749EF-0763-48C3-B601-438E529A4C06}" destId="{F5D3D5FE-A2C6-4968-A514-4FB1665D571E}" srcOrd="5" destOrd="0" presId="urn:microsoft.com/office/officeart/2005/8/layout/radial3"/>
    <dgm:cxn modelId="{9FE0D9BB-3C61-4A03-8966-59662139E7FE}" type="presParOf" srcId="{09D749EF-0763-48C3-B601-438E529A4C06}" destId="{1B225B9B-79B2-47DA-AE59-7BF349E4A34A}" srcOrd="6" destOrd="0" presId="urn:microsoft.com/office/officeart/2005/8/layout/radial3"/>
    <dgm:cxn modelId="{2CAE78F0-5EF9-4A4F-B3CB-090B18426AFF}" type="presParOf" srcId="{09D749EF-0763-48C3-B601-438E529A4C06}" destId="{AE2FD0F7-6387-44C9-BCE8-C41CDCC50FA1}" srcOrd="7" destOrd="0" presId="urn:microsoft.com/office/officeart/2005/8/layout/radial3"/>
    <dgm:cxn modelId="{F487C5B3-1262-4A6D-8748-DA99B91F73AB}" type="presParOf" srcId="{09D749EF-0763-48C3-B601-438E529A4C06}" destId="{50E6B72E-471B-4902-A8E5-51F9C86C86B9}" srcOrd="8" destOrd="0" presId="urn:microsoft.com/office/officeart/2005/8/layout/radial3"/>
    <dgm:cxn modelId="{F2B839FD-08DF-4214-93A3-3B0F55DF8A6A}" type="presParOf" srcId="{09D749EF-0763-48C3-B601-438E529A4C06}" destId="{ACCDFF4F-54FC-4AB4-905F-65F13A156CB9}" srcOrd="9" destOrd="0" presId="urn:microsoft.com/office/officeart/2005/8/layout/radial3"/>
    <dgm:cxn modelId="{AA3D7C1D-306D-4E0A-97E2-9FBC34170F61}" type="presParOf" srcId="{09D749EF-0763-48C3-B601-438E529A4C06}" destId="{D2BD38DC-35BF-468E-B469-46C5E068965F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DBFE1-8547-47BD-9B94-1B8B9AC32165}">
      <dsp:nvSpPr>
        <dsp:cNvPr id="0" name=""/>
        <dsp:cNvSpPr/>
      </dsp:nvSpPr>
      <dsp:spPr>
        <a:xfrm>
          <a:off x="2669976" y="1526976"/>
          <a:ext cx="3804046" cy="380404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kern="1200" dirty="0"/>
            <a:t>Centro de Saúde</a:t>
          </a:r>
        </a:p>
      </dsp:txBody>
      <dsp:txXfrm>
        <a:off x="3227066" y="2084066"/>
        <a:ext cx="2689866" cy="2689866"/>
      </dsp:txXfrm>
    </dsp:sp>
    <dsp:sp modelId="{F81C5F18-9904-4B2A-8230-DCBEB559EACD}">
      <dsp:nvSpPr>
        <dsp:cNvPr id="0" name=""/>
        <dsp:cNvSpPr/>
      </dsp:nvSpPr>
      <dsp:spPr>
        <a:xfrm>
          <a:off x="3632914" y="0"/>
          <a:ext cx="1902023" cy="1902023"/>
        </a:xfrm>
        <a:prstGeom prst="ellipse">
          <a:avLst/>
        </a:prstGeom>
        <a:solidFill>
          <a:schemeClr val="accent5">
            <a:alpha val="50000"/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Endocrinologia</a:t>
          </a:r>
        </a:p>
      </dsp:txBody>
      <dsp:txXfrm>
        <a:off x="3911459" y="278545"/>
        <a:ext cx="1344933" cy="1344933"/>
      </dsp:txXfrm>
    </dsp:sp>
    <dsp:sp modelId="{4F40194A-8262-49B1-A954-B13CD76EF26D}">
      <dsp:nvSpPr>
        <dsp:cNvPr id="0" name=""/>
        <dsp:cNvSpPr/>
      </dsp:nvSpPr>
      <dsp:spPr>
        <a:xfrm>
          <a:off x="5077114" y="473802"/>
          <a:ext cx="1902023" cy="1902023"/>
        </a:xfrm>
        <a:prstGeom prst="ellipse">
          <a:avLst/>
        </a:prstGeom>
        <a:solidFill>
          <a:schemeClr val="accent5">
            <a:alpha val="50000"/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Oftalmologia</a:t>
          </a:r>
        </a:p>
      </dsp:txBody>
      <dsp:txXfrm>
        <a:off x="5355659" y="752347"/>
        <a:ext cx="1344933" cy="1344933"/>
      </dsp:txXfrm>
    </dsp:sp>
    <dsp:sp modelId="{10705078-AA21-4276-99D0-07E62ED46D88}">
      <dsp:nvSpPr>
        <dsp:cNvPr id="0" name=""/>
        <dsp:cNvSpPr/>
      </dsp:nvSpPr>
      <dsp:spPr>
        <a:xfrm>
          <a:off x="5977049" y="1712457"/>
          <a:ext cx="1902023" cy="1902023"/>
        </a:xfrm>
        <a:prstGeom prst="ellipse">
          <a:avLst/>
        </a:prstGeom>
        <a:solidFill>
          <a:schemeClr val="accent5">
            <a:alpha val="50000"/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Nefrologia</a:t>
          </a:r>
        </a:p>
      </dsp:txBody>
      <dsp:txXfrm>
        <a:off x="6255594" y="1991002"/>
        <a:ext cx="1344933" cy="1344933"/>
      </dsp:txXfrm>
    </dsp:sp>
    <dsp:sp modelId="{8239C75F-E601-474C-8CBE-3C29A2DD2145}">
      <dsp:nvSpPr>
        <dsp:cNvPr id="0" name=""/>
        <dsp:cNvSpPr/>
      </dsp:nvSpPr>
      <dsp:spPr>
        <a:xfrm>
          <a:off x="5977049" y="3243518"/>
          <a:ext cx="1902023" cy="1902023"/>
        </a:xfrm>
        <a:prstGeom prst="ellipse">
          <a:avLst/>
        </a:prstGeom>
        <a:solidFill>
          <a:schemeClr val="accent5">
            <a:alpha val="50000"/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Neurologia</a:t>
          </a:r>
        </a:p>
      </dsp:txBody>
      <dsp:txXfrm>
        <a:off x="6255594" y="3522063"/>
        <a:ext cx="1344933" cy="1344933"/>
      </dsp:txXfrm>
    </dsp:sp>
    <dsp:sp modelId="{F5D3D5FE-A2C6-4968-A514-4FB1665D571E}">
      <dsp:nvSpPr>
        <dsp:cNvPr id="0" name=""/>
        <dsp:cNvSpPr/>
      </dsp:nvSpPr>
      <dsp:spPr>
        <a:xfrm>
          <a:off x="5077114" y="4482173"/>
          <a:ext cx="1902023" cy="1902023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Cirurgia vascular</a:t>
          </a:r>
        </a:p>
      </dsp:txBody>
      <dsp:txXfrm>
        <a:off x="5355659" y="4760718"/>
        <a:ext cx="1344933" cy="1344933"/>
      </dsp:txXfrm>
    </dsp:sp>
    <dsp:sp modelId="{1B225B9B-79B2-47DA-AE59-7BF349E4A34A}">
      <dsp:nvSpPr>
        <dsp:cNvPr id="0" name=""/>
        <dsp:cNvSpPr/>
      </dsp:nvSpPr>
      <dsp:spPr>
        <a:xfrm>
          <a:off x="3620988" y="4955297"/>
          <a:ext cx="1902023" cy="1902023"/>
        </a:xfrm>
        <a:prstGeom prst="ellipse">
          <a:avLst/>
        </a:prstGeom>
        <a:solidFill>
          <a:schemeClr val="accent5">
            <a:alpha val="50000"/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Cardiologia</a:t>
          </a:r>
        </a:p>
      </dsp:txBody>
      <dsp:txXfrm>
        <a:off x="3899533" y="5233842"/>
        <a:ext cx="1344933" cy="1344933"/>
      </dsp:txXfrm>
    </dsp:sp>
    <dsp:sp modelId="{AE2FD0F7-6387-44C9-BCE8-C41CDCC50FA1}">
      <dsp:nvSpPr>
        <dsp:cNvPr id="0" name=""/>
        <dsp:cNvSpPr/>
      </dsp:nvSpPr>
      <dsp:spPr>
        <a:xfrm>
          <a:off x="2164862" y="4482173"/>
          <a:ext cx="1902023" cy="1902023"/>
        </a:xfrm>
        <a:prstGeom prst="ellipse">
          <a:avLst/>
        </a:prstGeom>
        <a:solidFill>
          <a:schemeClr val="accent5">
            <a:alpha val="50000"/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Ambulatório do pé diabético</a:t>
          </a:r>
        </a:p>
      </dsp:txBody>
      <dsp:txXfrm>
        <a:off x="2443407" y="4760718"/>
        <a:ext cx="1344933" cy="1344933"/>
      </dsp:txXfrm>
    </dsp:sp>
    <dsp:sp modelId="{50E6B72E-471B-4902-A8E5-51F9C86C86B9}">
      <dsp:nvSpPr>
        <dsp:cNvPr id="0" name=""/>
        <dsp:cNvSpPr/>
      </dsp:nvSpPr>
      <dsp:spPr>
        <a:xfrm>
          <a:off x="1264927" y="3243518"/>
          <a:ext cx="1902023" cy="1902023"/>
        </a:xfrm>
        <a:prstGeom prst="ellipse">
          <a:avLst/>
        </a:prstGeom>
        <a:solidFill>
          <a:schemeClr val="accent5">
            <a:alpha val="50000"/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NASF</a:t>
          </a:r>
        </a:p>
      </dsp:txBody>
      <dsp:txXfrm>
        <a:off x="1543472" y="3522063"/>
        <a:ext cx="1344933" cy="1344933"/>
      </dsp:txXfrm>
    </dsp:sp>
    <dsp:sp modelId="{ACCDFF4F-54FC-4AB4-905F-65F13A156CB9}">
      <dsp:nvSpPr>
        <dsp:cNvPr id="0" name=""/>
        <dsp:cNvSpPr/>
      </dsp:nvSpPr>
      <dsp:spPr>
        <a:xfrm>
          <a:off x="1264927" y="1712457"/>
          <a:ext cx="1902023" cy="1902023"/>
        </a:xfrm>
        <a:prstGeom prst="ellipse">
          <a:avLst/>
        </a:prstGeom>
        <a:solidFill>
          <a:schemeClr val="accent5">
            <a:alpha val="50000"/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UPA</a:t>
          </a:r>
        </a:p>
      </dsp:txBody>
      <dsp:txXfrm>
        <a:off x="1543472" y="1991002"/>
        <a:ext cx="1344933" cy="1344933"/>
      </dsp:txXfrm>
    </dsp:sp>
    <dsp:sp modelId="{D2BD38DC-35BF-468E-B469-46C5E068965F}">
      <dsp:nvSpPr>
        <dsp:cNvPr id="0" name=""/>
        <dsp:cNvSpPr/>
      </dsp:nvSpPr>
      <dsp:spPr>
        <a:xfrm>
          <a:off x="2164862" y="473802"/>
          <a:ext cx="1902023" cy="1902023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Saúde Bucal</a:t>
          </a:r>
        </a:p>
      </dsp:txBody>
      <dsp:txXfrm>
        <a:off x="2443407" y="752347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 defTabSz="914688" eaLnBrk="1" hangingPunct="1">
              <a:defRPr sz="1200" b="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 bwMode="auto">
          <a:xfrm>
            <a:off x="0" y="9421176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l" defTabSz="914688" eaLnBrk="1" hangingPunct="1">
              <a:defRPr sz="1200" b="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 bwMode="auto">
          <a:xfrm>
            <a:off x="3860985" y="9421176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4688" eaLnBrk="1" hangingPunct="1">
              <a:defRPr b="0"/>
            </a:lvl1pPr>
          </a:lstStyle>
          <a:p>
            <a:pPr>
              <a:defRPr/>
            </a:pPr>
            <a:fld id="{DBE2A450-C127-44B4-98B6-DD57750815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quarter" idx="1"/>
          </p:nvPr>
        </p:nvSpPr>
        <p:spPr bwMode="auto">
          <a:xfrm>
            <a:off x="3860985" y="0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4688" eaLnBrk="1" hangingPunct="1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fld id="{05AD3F0B-2D20-45F2-ADD8-6D40E1EFB7CA}" type="datetime1">
              <a:rPr lang="pt-BR"/>
              <a:pPr>
                <a:defRPr/>
              </a:pPr>
              <a:t>17/05/2022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53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 defTabSz="914688" eaLnBrk="1" hangingPunct="1">
              <a:defRPr sz="1200" b="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3860985" y="0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4688" eaLnBrk="1" hangingPunct="1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fld id="{33E78605-28FF-4D5D-A035-57AD3A32A21B}" type="datetime1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6125"/>
            <a:ext cx="4957762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787" tIns="45894" rIns="91787" bIns="4589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682951" y="4709793"/>
            <a:ext cx="5454001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421176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l" defTabSz="914688" eaLnBrk="1" hangingPunct="1">
              <a:defRPr sz="1200" b="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3860985" y="9421176"/>
            <a:ext cx="295731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4688" eaLnBrk="1" hangingPunct="1">
              <a:defRPr b="0"/>
            </a:lvl1pPr>
          </a:lstStyle>
          <a:p>
            <a:pPr>
              <a:defRPr/>
            </a:pPr>
            <a:fld id="{4C4A2053-B2C3-4FB5-B2B6-DF25AE245F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6182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250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falas vou definir o que é:</a:t>
            </a:r>
          </a:p>
          <a:p>
            <a:r>
              <a:rPr lang="pt-BR" dirty="0"/>
              <a:t>HbA1c</a:t>
            </a:r>
            <a:r>
              <a:rPr lang="pt-BR" baseline="0" dirty="0"/>
              <a:t> e hipoglicemias.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25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91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falas vou definir o que é:</a:t>
            </a:r>
          </a:p>
          <a:p>
            <a:r>
              <a:rPr lang="pt-BR" dirty="0" err="1"/>
              <a:t>microalbuminúria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61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falas vou definir o que é:</a:t>
            </a:r>
          </a:p>
          <a:p>
            <a:r>
              <a:rPr lang="pt-BR" dirty="0"/>
              <a:t>Retinopatia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09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366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224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A2053-B2C3-4FB5-B2B6-DF25AE245FAB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68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2A39-A23C-495F-80AB-4733FB05DEAD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223C-2CA9-45D0-8BE3-7845672348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377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C90E-B7CB-4CB3-89E6-22D9385C2A7C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7C54-B340-4991-A492-7A32DCD59F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51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5674-E34C-4335-8ABD-8BB100FB2FC0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9E4B-8EF5-4E6A-99D4-426DC0662F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51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648E-FA83-4363-B31C-3F8C21EFB21D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A438-609E-4073-BF9C-1BFBF3E9B0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85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33338"/>
            <a:ext cx="916781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2720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D4FA32E4-ECD0-4A05-B1B2-5A3BDD6E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6988"/>
            <a:ext cx="92424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199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2BA9-1DFE-47AD-B021-024A7D7E2225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19B3-660A-4736-8649-F64FE9F076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408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5C77-5658-4898-9A7F-B4D30E483F7E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4591-5721-46D2-B9B7-BB80DCDDF4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341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FFDF-3A19-48D0-B923-099CE2468BBF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67A3-8290-4E67-B791-00031CA5C9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23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CE68-CD41-4582-B5A7-F32BC398122F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616D-340A-4FEB-BB56-21BB41B49D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78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07E2-D97C-4530-8522-0FDD091F4058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E64E-B433-46DB-81A5-FED5A2B021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683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5880-5FF9-4162-BFD9-107958433772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C9E7-CC3F-4C08-8925-861633F26D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259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E50D-59D0-4995-9096-B36784A0CE5C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D3EE-F421-4BF0-B378-9A52AD05B7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38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D880-2FC6-48B3-B2DF-26B9049B6CEC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A9BF-8C70-491D-9A97-DDEA8EDFB6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13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33338"/>
            <a:ext cx="916781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B08C1B-61A4-475A-8E72-B05A962D5E42}" type="datetimeFigureOut">
              <a:rPr lang="pt-BR"/>
              <a:pPr>
                <a:defRPr/>
              </a:pPr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73A08B-0AA0-46DC-963A-0CA8B13D9A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ítulo 2"/>
          <p:cNvSpPr txBox="1">
            <a:spLocks/>
          </p:cNvSpPr>
          <p:nvPr/>
        </p:nvSpPr>
        <p:spPr bwMode="auto">
          <a:xfrm>
            <a:off x="1559146" y="5085184"/>
            <a:ext cx="5702179" cy="9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A48"/>
                </a:solidFill>
                <a:effectLst/>
                <a:uLnTx/>
                <a:uFillTx/>
                <a:latin typeface="+mn-lt"/>
              </a:rPr>
              <a:t>Raiza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/>
                <a:uLnTx/>
                <a:uFillTx/>
                <a:latin typeface="+mn-lt"/>
              </a:rPr>
              <a:t> Aranha Nascimento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altLang="pt-BR" sz="2000" b="0" dirty="0">
                <a:solidFill>
                  <a:srgbClr val="004A48"/>
                </a:solidFill>
                <a:latin typeface="+mn-lt"/>
              </a:rPr>
              <a:t>Endocrinologista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/>
                <a:uLnTx/>
                <a:uFillTx/>
                <a:latin typeface="+mn-lt"/>
              </a:rPr>
              <a:t>19/05/2022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602" t="13120" r="33086" b="38160"/>
          <a:stretch>
            <a:fillRect/>
          </a:stretch>
        </p:blipFill>
        <p:spPr bwMode="auto">
          <a:xfrm>
            <a:off x="2862063" y="1844824"/>
            <a:ext cx="3096344" cy="2473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/>
          <p:cNvSpPr txBox="1"/>
          <p:nvPr/>
        </p:nvSpPr>
        <p:spPr>
          <a:xfrm>
            <a:off x="0" y="782373"/>
            <a:ext cx="8820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rgbClr val="114070"/>
                </a:solidFill>
                <a:latin typeface="+mn-lt"/>
              </a:rPr>
              <a:t>Diretoria de Regulação de Média e Alta Complexidade – DMAC </a:t>
            </a:r>
          </a:p>
          <a:p>
            <a:pPr algn="ctr"/>
            <a:r>
              <a:rPr lang="pt-BR" sz="2500" dirty="0">
                <a:solidFill>
                  <a:srgbClr val="114070"/>
                </a:solidFill>
                <a:latin typeface="+mn-lt"/>
              </a:rPr>
              <a:t>Gerência de Atenção ambulatorial Especializada - GERAE</a:t>
            </a:r>
          </a:p>
        </p:txBody>
      </p:sp>
    </p:spTree>
    <p:extLst>
      <p:ext uri="{BB962C8B-B14F-4D97-AF65-F5344CB8AC3E}">
        <p14:creationId xmlns:p14="http://schemas.microsoft.com/office/powerpoint/2010/main" val="258045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29090"/>
            <a:ext cx="7886700" cy="3168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O acometimento dos neurônios por causa do diabetes deva a neuropatia diabética.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Pacientes com sintomas de polineuropatia com características típicas e etiologia definida (como DM, abuso de álcool, quimioterapia, entre outros) devem inicialmente ser manejados na APS.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Sempre lembrar de outras causas (deficiência de vitamina B12, doenças da tireoide, HIV, </a:t>
            </a:r>
            <a:r>
              <a:rPr lang="pt-BR" sz="2200" dirty="0" err="1">
                <a:solidFill>
                  <a:srgbClr val="004A48"/>
                </a:solidFill>
              </a:rPr>
              <a:t>etc</a:t>
            </a:r>
            <a:r>
              <a:rPr lang="pt-BR" sz="2200" dirty="0">
                <a:solidFill>
                  <a:srgbClr val="004A48"/>
                </a:solidFill>
              </a:rPr>
              <a:t>)</a:t>
            </a:r>
          </a:p>
          <a:p>
            <a:pPr>
              <a:buNone/>
            </a:pPr>
            <a:endParaRPr lang="pt-BR" sz="2200" dirty="0"/>
          </a:p>
        </p:txBody>
      </p:sp>
      <p:pic>
        <p:nvPicPr>
          <p:cNvPr id="7170" name="Picture 2" descr="NUTRIÇÃO NO TRATAMENTO DA NEUROPATIA — ANDREIA TOR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14" y="3863085"/>
            <a:ext cx="5184576" cy="212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2034630" y="5877272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/>
              <a:t>https://www.google.com/url?sa=i&amp;url=https%3A%2F%2Fandreiatorres.com%2Fblog%2F2021%2F1%2F26%2Ftratamento-da-europatia&amp;psig=AOvVaw0cn_u4ayiOc2Dq4Vh6IW4U&amp;ust=1650540366297000&amp;source=images&amp;cd=vfe&amp;ved=0CAwQjRxqFwoTCOCK5aPEovcCFQAAAAAdAAAAABAD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79512" y="0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Neurologia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375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004A48"/>
                </a:solidFill>
              </a:rPr>
              <a:t>Encaminhar ao neurologista: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4A48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pt-BR" sz="2600" dirty="0">
                <a:solidFill>
                  <a:srgbClr val="004A48"/>
                </a:solidFill>
              </a:rPr>
              <a:t>Sintomas atípicos: graves ou rapidamente progressivos, assimétricos ou não comprimento dependente, predominantemente motores, início agudo, predomínio de manifestações clínicas autonômicas. </a:t>
            </a:r>
          </a:p>
          <a:p>
            <a:pPr lvl="1">
              <a:buFont typeface="Wingdings" pitchFamily="2" charset="2"/>
              <a:buChar char="Ø"/>
            </a:pPr>
            <a:r>
              <a:rPr lang="pt-BR" sz="2600" dirty="0">
                <a:solidFill>
                  <a:srgbClr val="004A48"/>
                </a:solidFill>
              </a:rPr>
              <a:t>Sintomas refratários mesmo com tratamento da causa base e uso de medicamentos como tricíclicos ou </a:t>
            </a:r>
            <a:r>
              <a:rPr lang="pt-BR" sz="2600" dirty="0" err="1">
                <a:solidFill>
                  <a:srgbClr val="004A48"/>
                </a:solidFill>
              </a:rPr>
              <a:t>gabapentina</a:t>
            </a:r>
            <a:r>
              <a:rPr lang="pt-BR" sz="2600" dirty="0">
                <a:solidFill>
                  <a:srgbClr val="004A48"/>
                </a:solidFill>
              </a:rPr>
              <a:t>. 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79512" y="0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Neurologia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400" y="1181994"/>
            <a:ext cx="5965104" cy="397963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A48"/>
                </a:solidFill>
              </a:rPr>
              <a:t>Dor nas pernas ao caminhar (claudicação intermitente).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err="1">
                <a:solidFill>
                  <a:srgbClr val="004A48"/>
                </a:solidFill>
              </a:rPr>
              <a:t>Dermatoesclerose</a:t>
            </a:r>
            <a:r>
              <a:rPr lang="pt-BR" dirty="0">
                <a:solidFill>
                  <a:srgbClr val="004A48"/>
                </a:solidFill>
              </a:rPr>
              <a:t> e hiperpigmentação ocre em porção distal da perna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A48"/>
                </a:solidFill>
              </a:rPr>
              <a:t>Cicatriz de úlcera ou úlcera em atividade, para investigação e avaliação da necessidade de tratamento invasivo. </a:t>
            </a:r>
          </a:p>
        </p:txBody>
      </p:sp>
      <p:sp>
        <p:nvSpPr>
          <p:cNvPr id="4098" name="AutoShape 2" descr="PROCESSO SELETIVO 2010/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PROCESSO SELETIVO 2010/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PROCESSO SELETIVO 2010/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Dermatite ocr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8640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Úlcera venosa: o que é, como identificar e tratamento - Tua Saú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323564"/>
            <a:ext cx="2520280" cy="16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Apresentação do Power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1607" y="4277443"/>
            <a:ext cx="2028825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6372200" y="649572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" dirty="0"/>
              <a:t>https</a:t>
            </a:r>
            <a:r>
              <a:rPr lang="pt-BR" sz="400" dirty="0"/>
              <a:t>://www.google.com/url?sa=i&amp;url=https%3A%2F%2Fwww.ufrgs.br%2Ftelessauders%2Fdocumentos%2Fcursos%2Fcurso_de_feridas_2014%2Fcurso_ead_tratamento_feridas_modulo_4_novo_2016.pdf&amp;psig=AOvVaw3eOaop88RZ9UNRQHePzCbE&amp;ust=1649940093332000&amp;source=images&amp;cd=vfe&amp;ved=0CAoQjRxqFwoTCLjX6Y6JkfcCFQAAAAAdAAAAABAD</a:t>
            </a:r>
          </a:p>
          <a:p>
            <a:endParaRPr lang="pt-BR" sz="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398590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/>
              <a:t>https://wwvenosa%2F&amp;psig=AOvVaw33nYZ-9v1jVto_XpkvMC2A&amp;ust=1649940011595000&amp;source=images&amp;cd=vfe&amp;ved=0CAoQjRxqFwoTCMCs2_2JkfcCFQAAAAAdAAAAABADw.google.com/url?sa=i&amp;url=https%3A%2F%2Fwww.tuasaude.com%2Fulcera-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44209" y="1988840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/>
              <a:t>https://www.google.com/url?sa=i&amp;url=http%3A%2F%2Fcoleciona-sus.bvs.br%2Flildbi%2Fdocsonline%2Fget.php%3Fid%3D1174&amp;psig=AOvVaw1Z-9SEwo7CDAVELS8TFlMg&amp;ust=1649939889906000&amp;source=images&amp;cd=vfe&amp;ved=0CAoQjRxqFwoTCJCEp9qKkfcCFQAAAAAdAAAAABAD</a:t>
            </a:r>
          </a:p>
          <a:p>
            <a:endParaRPr lang="pt-BR" dirty="0"/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179512" y="0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Cirurgia Vascular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6047193" cy="4351338"/>
          </a:xfrm>
        </p:spPr>
        <p:txBody>
          <a:bodyPr/>
          <a:lstStyle/>
          <a:p>
            <a:pPr>
              <a:buNone/>
            </a:pPr>
            <a:r>
              <a:rPr lang="pt-BR" sz="2400" b="1" dirty="0">
                <a:solidFill>
                  <a:srgbClr val="004A48"/>
                </a:solidFill>
              </a:rPr>
              <a:t>OBS: Devem ser encaminhados para </a:t>
            </a:r>
            <a:r>
              <a:rPr lang="pt-BR" sz="2400" b="1" dirty="0">
                <a:solidFill>
                  <a:srgbClr val="FF0000"/>
                </a:solidFill>
              </a:rPr>
              <a:t>urgência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Suspeita de Trombose venosa profunda.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Suspeita de insuficiência arterial aguda (dor aguda de membro seguida de cianose, hipotermia e palidez).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Lesão ulcerada recente com forte dor e PULSOS NÃO PALPÁVEIS.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Sinais de isquemia e necrose de pododáctilos de evolução recente</a:t>
            </a:r>
            <a:r>
              <a:rPr lang="pt-BR" dirty="0">
                <a:solidFill>
                  <a:srgbClr val="004A48"/>
                </a:solidFill>
              </a:rPr>
              <a:t>. </a:t>
            </a:r>
          </a:p>
        </p:txBody>
      </p:sp>
      <p:pic>
        <p:nvPicPr>
          <p:cNvPr id="1026" name="Picture 2" descr="SciELO - Brazil - Atenção integral ao portador de pé diabético Atenção  integral ao portador de pé diabético"/>
          <p:cNvPicPr>
            <a:picLocks noChangeAspect="1" noChangeArrowheads="1"/>
          </p:cNvPicPr>
          <p:nvPr/>
        </p:nvPicPr>
        <p:blipFill>
          <a:blip r:embed="rId3" cstate="print"/>
          <a:srcRect b="11879"/>
          <a:stretch>
            <a:fillRect/>
          </a:stretch>
        </p:blipFill>
        <p:spPr bwMode="auto">
          <a:xfrm>
            <a:off x="6516216" y="1340768"/>
            <a:ext cx="214462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6444208" y="306896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/>
              <a:t>https://www.google.com/url?sa=i&amp;url=https%3A%2F%2Fwww.scielo.br%2Fj%2Fjvb%2Fa%2FFJDCG7NGR8npLL5MbTbCczr%2F%3Flang%3Dpt&amp;psig=AOvVaw2l61IYAERmuzn1kicK-ell&amp;ust=1649940964867000&amp;source=images&amp;cd=vfe&amp;ved=0CAoQjRxqFwoTCLjEyKOLkfcCFQAAAAAdAAAAABAD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79512" y="0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Cirurgia Vascular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883905"/>
            <a:ext cx="51816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2266256" y="4653136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Obrigada!</a:t>
            </a:r>
          </a:p>
          <a:p>
            <a:pPr algn="ctr"/>
            <a:endParaRPr lang="pt-B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0716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18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0521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" y="260648"/>
            <a:ext cx="7886700" cy="836712"/>
          </a:xfrm>
        </p:spPr>
        <p:txBody>
          <a:bodyPr/>
          <a:lstStyle/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Endocrinologia e Metabologia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102724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Especialidade médica que trata das glândulas endócrinas, entre elas o pâncreas que produz insulina.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Ou seja, é o médico especialista em diabetes (além de outras doenças como as da tireoide)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O médico endocrinologista atende nos Centros de Especialidades Médicas (</a:t>
            </a:r>
            <a:r>
              <a:rPr lang="pt-BR" sz="2400" dirty="0" err="1">
                <a:solidFill>
                  <a:srgbClr val="004A48"/>
                </a:solidFill>
              </a:rPr>
              <a:t>CEMs</a:t>
            </a:r>
            <a:r>
              <a:rPr lang="pt-BR" sz="2400" dirty="0">
                <a:solidFill>
                  <a:srgbClr val="004A48"/>
                </a:solidFill>
              </a:rPr>
              <a:t>) das nove regionais de Belo Horizonte.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As consultas são agendadas mediante um encaminhamento do médico.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A maioria dos pacientes com diabetes atinge um bom controle com o acompanhamento no centro de saúde. </a:t>
            </a:r>
          </a:p>
          <a:p>
            <a:pPr>
              <a:buNone/>
            </a:pPr>
            <a:endParaRPr 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A48"/>
                </a:solidFill>
              </a:rPr>
              <a:t>Devem ser encaminhados pacientes diabéticos de difícil controle.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A48"/>
                </a:solidFill>
              </a:rPr>
              <a:t>Hemoglobina </a:t>
            </a:r>
            <a:r>
              <a:rPr lang="pt-BR" dirty="0" err="1">
                <a:solidFill>
                  <a:srgbClr val="004A48"/>
                </a:solidFill>
              </a:rPr>
              <a:t>glicada</a:t>
            </a:r>
            <a:r>
              <a:rPr lang="pt-BR" dirty="0">
                <a:solidFill>
                  <a:srgbClr val="004A48"/>
                </a:solidFill>
              </a:rPr>
              <a:t> (HbA1c) fora da meta a pesar da otimização do tratamento.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A48"/>
                </a:solidFill>
              </a:rPr>
              <a:t>Hipoglicemias frequentes.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A48"/>
                </a:solidFill>
              </a:rPr>
              <a:t>Paciente com complicações crônicas do DM de difícil manejo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A48"/>
                </a:solidFill>
              </a:rPr>
              <a:t>O cuidado deve ser realizado de forma compartilhada com o centro de saúde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336" y="332656"/>
            <a:ext cx="7886700" cy="836712"/>
          </a:xfrm>
        </p:spPr>
        <p:txBody>
          <a:bodyPr/>
          <a:lstStyle/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Endocrinologia e Metabologia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60" y="1230545"/>
            <a:ext cx="4421165" cy="4431829"/>
          </a:xfrm>
        </p:spPr>
        <p:txBody>
          <a:bodyPr/>
          <a:lstStyle/>
          <a:p>
            <a:pPr marL="457200" lvl="1" indent="0">
              <a:buNone/>
            </a:pPr>
            <a:r>
              <a:rPr lang="pt-BR" sz="2600" b="1" dirty="0">
                <a:solidFill>
                  <a:srgbClr val="004A48"/>
                </a:solidFill>
              </a:rPr>
              <a:t>Microvasculares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rgbClr val="004A48"/>
                </a:solidFill>
              </a:rPr>
              <a:t>Nefropatia</a:t>
            </a:r>
            <a:r>
              <a:rPr lang="pt-BR" sz="2400" dirty="0">
                <a:solidFill>
                  <a:srgbClr val="004A48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Retinopatia;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Neuropatia.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4A48"/>
              </a:solidFill>
            </a:endParaRPr>
          </a:p>
          <a:p>
            <a:pPr marL="457200" lvl="1" indent="0">
              <a:buNone/>
            </a:pPr>
            <a:r>
              <a:rPr lang="pt-BR" sz="2600" b="1" dirty="0">
                <a:solidFill>
                  <a:srgbClr val="004A48"/>
                </a:solidFill>
              </a:rPr>
              <a:t>Macrovasculares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Doença coronariana;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Doença cerebrovascular;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A48"/>
                </a:solidFill>
              </a:rPr>
              <a:t>Doenças vasculares periféricas.</a:t>
            </a:r>
          </a:p>
        </p:txBody>
      </p:sp>
      <p:pic>
        <p:nvPicPr>
          <p:cNvPr id="31746" name="Picture 2" descr="Complicações crônicas do diabetes - Diabetes Saúde"/>
          <p:cNvPicPr>
            <a:picLocks noChangeAspect="1" noChangeArrowheads="1"/>
          </p:cNvPicPr>
          <p:nvPr/>
        </p:nvPicPr>
        <p:blipFill>
          <a:blip r:embed="rId3" cstate="print"/>
          <a:srcRect r="2332" b="4054"/>
          <a:stretch>
            <a:fillRect/>
          </a:stretch>
        </p:blipFill>
        <p:spPr bwMode="auto">
          <a:xfrm>
            <a:off x="4672685" y="958067"/>
            <a:ext cx="4471315" cy="439248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72686" y="5361955"/>
            <a:ext cx="447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https://www.google.com/url?sa=i&amp;url=https%3A%2F%2Fdiabetessaude.com.br%2Fcomplicacoes-cronicas-diabetes%2F&amp;psig=AOvVaw30bWd75DAXprtEgJvgMbXQ&amp;ust=1650541538730000&amp;source=images&amp;cd=vfe&amp;ved=0CAwQjRxqFwoTCIiBitfJovcCFQAAAAAdAAAAABAD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5480" y="101574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Complicaç</a:t>
            </a:r>
            <a:r>
              <a:rPr lang="pt-BR" sz="3500" dirty="0">
                <a:solidFill>
                  <a:srgbClr val="114070"/>
                </a:solidFill>
                <a:latin typeface="+mn-lt"/>
              </a:rPr>
              <a:t>ões Crônicas dos Diabetes</a:t>
            </a:r>
            <a:endParaRPr lang="pt-BR" sz="3500" b="1" dirty="0">
              <a:solidFill>
                <a:srgbClr val="11407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27046"/>
            <a:ext cx="8280920" cy="46805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O Diabetes pode levar a </a:t>
            </a:r>
            <a:r>
              <a:rPr lang="pt-BR" sz="2200" dirty="0" err="1">
                <a:solidFill>
                  <a:srgbClr val="004A48"/>
                </a:solidFill>
              </a:rPr>
              <a:t>nefropatia</a:t>
            </a:r>
            <a:r>
              <a:rPr lang="pt-BR" sz="2200" dirty="0">
                <a:solidFill>
                  <a:srgbClr val="004A48"/>
                </a:solidFill>
              </a:rPr>
              <a:t> diabética ou doença renal do diabetes.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Todo paciente com diabetes deve realizar anualmente: urina rotina, </a:t>
            </a:r>
            <a:r>
              <a:rPr lang="pt-BR" sz="2200" dirty="0" err="1">
                <a:solidFill>
                  <a:srgbClr val="004A48"/>
                </a:solidFill>
              </a:rPr>
              <a:t>microalbuminúria</a:t>
            </a:r>
            <a:r>
              <a:rPr lang="pt-BR" sz="2200" dirty="0">
                <a:solidFill>
                  <a:srgbClr val="004A48"/>
                </a:solidFill>
              </a:rPr>
              <a:t>, </a:t>
            </a:r>
            <a:r>
              <a:rPr lang="pt-BR" sz="2200" dirty="0" err="1">
                <a:solidFill>
                  <a:srgbClr val="004A48"/>
                </a:solidFill>
              </a:rPr>
              <a:t>uréia</a:t>
            </a:r>
            <a:r>
              <a:rPr lang="pt-BR" sz="2200" dirty="0">
                <a:solidFill>
                  <a:srgbClr val="004A48"/>
                </a:solidFill>
              </a:rPr>
              <a:t> e </a:t>
            </a:r>
            <a:r>
              <a:rPr lang="pt-BR" sz="2200" dirty="0" err="1">
                <a:solidFill>
                  <a:srgbClr val="004A48"/>
                </a:solidFill>
              </a:rPr>
              <a:t>creatinina</a:t>
            </a:r>
            <a:r>
              <a:rPr lang="pt-BR" sz="2200" dirty="0">
                <a:solidFill>
                  <a:srgbClr val="004A48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pt-BR" sz="2200" b="1" dirty="0">
                <a:solidFill>
                  <a:srgbClr val="004A48"/>
                </a:solidFill>
              </a:rPr>
              <a:t>Paciente com diabetes devem ser encaminhados ao nefrologista: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>
                <a:solidFill>
                  <a:srgbClr val="004A48"/>
                </a:solidFill>
              </a:rPr>
              <a:t>Função renal comprometida (avaliada pela dosagem de </a:t>
            </a:r>
            <a:r>
              <a:rPr lang="pt-BR" sz="2200" dirty="0" err="1">
                <a:solidFill>
                  <a:srgbClr val="004A48"/>
                </a:solidFill>
              </a:rPr>
              <a:t>creatinina</a:t>
            </a:r>
            <a:r>
              <a:rPr lang="pt-BR" sz="2200" dirty="0">
                <a:solidFill>
                  <a:srgbClr val="004A48"/>
                </a:solidFill>
              </a:rPr>
              <a:t> no sangue) ou em piora rápida.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>
                <a:solidFill>
                  <a:srgbClr val="004A48"/>
                </a:solidFill>
              </a:rPr>
              <a:t>Presença de proteína na urina (</a:t>
            </a:r>
            <a:r>
              <a:rPr lang="pt-BR" sz="2200" dirty="0" err="1">
                <a:solidFill>
                  <a:srgbClr val="004A48"/>
                </a:solidFill>
              </a:rPr>
              <a:t>albuminúria</a:t>
            </a:r>
            <a:r>
              <a:rPr lang="pt-BR" sz="2200" dirty="0">
                <a:solidFill>
                  <a:srgbClr val="004A48"/>
                </a:solidFill>
              </a:rPr>
              <a:t> &gt;300 </a:t>
            </a:r>
            <a:r>
              <a:rPr lang="pt-BR" sz="2200" dirty="0" err="1">
                <a:solidFill>
                  <a:srgbClr val="004A48"/>
                </a:solidFill>
              </a:rPr>
              <a:t>mg</a:t>
            </a:r>
            <a:r>
              <a:rPr lang="pt-BR" sz="2200" dirty="0">
                <a:solidFill>
                  <a:srgbClr val="004A48"/>
                </a:solidFill>
              </a:rPr>
              <a:t>/g).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>
                <a:solidFill>
                  <a:srgbClr val="004A48"/>
                </a:solidFill>
              </a:rPr>
              <a:t>Hipertensão resistente: geralmente quando não melhora com mais de 3 medicações anti-hipertensivas.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>
                <a:solidFill>
                  <a:srgbClr val="004A48"/>
                </a:solidFill>
              </a:rPr>
              <a:t>Algumas alterações no exame de urina que sugerem outras doenças renais que não o diabetes.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37531"/>
          </a:xfrm>
        </p:spPr>
        <p:txBody>
          <a:bodyPr/>
          <a:lstStyle/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Nefrologia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48696"/>
            <a:ext cx="5472608" cy="50725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A48"/>
                </a:solidFill>
              </a:rPr>
              <a:t>O diabetes pode causar a retinopatia diabética.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A48"/>
                </a:solidFill>
              </a:rPr>
              <a:t>Avaliação oftalmológica anual (fundo de olho) em todos os pacientes com DM2 e após 5 anos de diagnóstico do DM1: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A48"/>
                </a:solidFill>
              </a:rPr>
              <a:t>Agendamento através do SISREG na oferta de consulta para oftalmologia/diabetes/ </a:t>
            </a:r>
            <a:r>
              <a:rPr lang="pt-BR" sz="2000" dirty="0" err="1">
                <a:solidFill>
                  <a:srgbClr val="004A48"/>
                </a:solidFill>
              </a:rPr>
              <a:t>fundoscopia</a:t>
            </a:r>
            <a:r>
              <a:rPr lang="pt-BR" sz="2000" dirty="0">
                <a:solidFill>
                  <a:srgbClr val="004A48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A48"/>
                </a:solidFill>
              </a:rPr>
              <a:t>Será realizada medida da acuidade visual e avaliação do quadro </a:t>
            </a:r>
            <a:r>
              <a:rPr lang="pt-BR" sz="2000" dirty="0" err="1">
                <a:solidFill>
                  <a:srgbClr val="004A48"/>
                </a:solidFill>
              </a:rPr>
              <a:t>fundoscópico</a:t>
            </a:r>
            <a:r>
              <a:rPr lang="pt-BR" sz="2000" dirty="0">
                <a:solidFill>
                  <a:srgbClr val="004A48"/>
                </a:solidFill>
              </a:rPr>
              <a:t> através de mapeamento de retina e/ou </a:t>
            </a:r>
            <a:r>
              <a:rPr lang="pt-BR" sz="2000" dirty="0" err="1">
                <a:solidFill>
                  <a:srgbClr val="004A48"/>
                </a:solidFill>
              </a:rPr>
              <a:t>retinografia</a:t>
            </a:r>
            <a:r>
              <a:rPr lang="pt-BR" sz="2000" dirty="0">
                <a:solidFill>
                  <a:srgbClr val="004A48"/>
                </a:solidFill>
              </a:rPr>
              <a:t> simples.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A48"/>
                </a:solidFill>
              </a:rPr>
              <a:t>Pacientes que apresentarem a Glicemia de jejum de até 200 </a:t>
            </a:r>
            <a:r>
              <a:rPr lang="pt-BR" sz="2000" dirty="0" err="1">
                <a:solidFill>
                  <a:srgbClr val="004A48"/>
                </a:solidFill>
              </a:rPr>
              <a:t>mg</a:t>
            </a:r>
            <a:r>
              <a:rPr lang="pt-BR" sz="2000" dirty="0">
                <a:solidFill>
                  <a:srgbClr val="004A48"/>
                </a:solidFill>
              </a:rPr>
              <a:t>/dL e/ou HbA1c de até 8,0% receberão a correção óptica.</a:t>
            </a:r>
          </a:p>
        </p:txBody>
      </p:sp>
      <p:pic>
        <p:nvPicPr>
          <p:cNvPr id="10242" name="Picture 2" descr="Diabetes afeta saúde do olho - Ícone - Instituto de Cirurgia Ocular do  Nordeste, Especial do J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643984" cy="198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347864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/>
              <a:t>https://www.google.com/url?sa=i&amp;url=https%3A%2F%2Fprodutos.ne10.uol.com.br%2Ficone%2Fdiabetes-afeta-saude-do-olho.php&amp;psig=AOvVaw34WU7WqnkyddkQp57YD2zW&amp;ust=1650541840461000&amp;source=images&amp;cd=vfe&amp;ved=0CAwQjRxqFwoTCOC3p_fJovcCFQAAAAAdAAAAABAD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5184" y="0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Oftalmologia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45563"/>
            <a:ext cx="8136904" cy="4680520"/>
          </a:xfrm>
        </p:spPr>
        <p:txBody>
          <a:bodyPr/>
          <a:lstStyle/>
          <a:p>
            <a:pPr marL="712788" indent="0" algn="just">
              <a:buNone/>
            </a:pPr>
            <a:r>
              <a:rPr lang="pt-BR" sz="2400" b="1" dirty="0">
                <a:solidFill>
                  <a:srgbClr val="FF0000"/>
                </a:solidFill>
              </a:rPr>
              <a:t>OBS: pacientes com diabetes descompensado </a:t>
            </a:r>
          </a:p>
          <a:p>
            <a:pPr marL="712788" indent="0" algn="just">
              <a:buNone/>
            </a:pPr>
            <a:r>
              <a:rPr lang="pt-BR" sz="2400" b="1" dirty="0">
                <a:solidFill>
                  <a:srgbClr val="FF0000"/>
                </a:solidFill>
              </a:rPr>
              <a:t>(HbA1c &gt; 8%) devem ser encaminhados para o FO. </a:t>
            </a:r>
            <a:endParaRPr lang="pt-BR" sz="24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Todos os pacientes atendidos deverão receber laudo informativo sobre o quadro </a:t>
            </a:r>
            <a:r>
              <a:rPr lang="pt-BR" sz="2200" dirty="0" err="1">
                <a:solidFill>
                  <a:srgbClr val="004A48"/>
                </a:solidFill>
              </a:rPr>
              <a:t>fundoscópico</a:t>
            </a:r>
            <a:r>
              <a:rPr lang="pt-BR" sz="2200" dirty="0">
                <a:solidFill>
                  <a:srgbClr val="004A48"/>
                </a:solidFill>
              </a:rPr>
              <a:t> e ser orientados a entregar o mesmo para a </a:t>
            </a:r>
            <a:r>
              <a:rPr lang="pt-BR" sz="2200" dirty="0" err="1">
                <a:solidFill>
                  <a:srgbClr val="004A48"/>
                </a:solidFill>
              </a:rPr>
              <a:t>eSF</a:t>
            </a:r>
            <a:r>
              <a:rPr lang="pt-BR" sz="2200" dirty="0">
                <a:solidFill>
                  <a:srgbClr val="004A48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Se o exame apresentar alteração, os pacientes serão encaminhados internamente para avaliação especializada na unidade de retina.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O tratamento disponível é a realização de </a:t>
            </a:r>
            <a:r>
              <a:rPr lang="pt-BR" sz="2200" dirty="0" err="1">
                <a:solidFill>
                  <a:srgbClr val="004A48"/>
                </a:solidFill>
              </a:rPr>
              <a:t>fotocoagulação</a:t>
            </a:r>
            <a:r>
              <a:rPr lang="pt-BR" sz="2200" dirty="0">
                <a:solidFill>
                  <a:srgbClr val="004A48"/>
                </a:solidFill>
              </a:rPr>
              <a:t> à laser e cirurgia quando necessário.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4A48"/>
                </a:solidFill>
              </a:rPr>
              <a:t>Todos os pacientes que apresentarem baixa de visão significativa e súbita deverão ser encaminhados para atendimento na </a:t>
            </a:r>
            <a:r>
              <a:rPr lang="pt-BR" sz="2200" b="1" dirty="0">
                <a:solidFill>
                  <a:srgbClr val="004A48"/>
                </a:solidFill>
              </a:rPr>
              <a:t>urgência</a:t>
            </a:r>
            <a:r>
              <a:rPr lang="pt-BR" sz="2200" dirty="0">
                <a:solidFill>
                  <a:srgbClr val="004A48"/>
                </a:solidFill>
              </a:rPr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5184" y="0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Oftalmologia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37531"/>
            <a:ext cx="7886700" cy="475252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4A48"/>
                </a:solidFill>
              </a:rPr>
              <a:t>Encaminhar usuários diabéticos com ulceras ativas (neuropáticas, isquêmicas ou neuroisquêmicas), feridas cirúrgicas por amputação e/ou </a:t>
            </a:r>
            <a:r>
              <a:rPr lang="pt-BR" sz="2600" dirty="0" err="1">
                <a:solidFill>
                  <a:srgbClr val="004A48"/>
                </a:solidFill>
              </a:rPr>
              <a:t>desbridamento</a:t>
            </a:r>
            <a:r>
              <a:rPr lang="pt-BR" sz="2600" dirty="0">
                <a:solidFill>
                  <a:srgbClr val="004A48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4A48"/>
                </a:solidFill>
              </a:rPr>
              <a:t>Não encaminhar pacientes com úlceras de outra etiologia não diabética (como de estase).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4A48"/>
                </a:solidFill>
              </a:rPr>
              <a:t>Após avaliação inicial, os pacientes são encaminhados para ortopedia, angiologia e CREAB (Centro de Reabilitação) para confecção de </a:t>
            </a:r>
            <a:r>
              <a:rPr lang="pt-BR" sz="2600" dirty="0" err="1">
                <a:solidFill>
                  <a:srgbClr val="004A48"/>
                </a:solidFill>
              </a:rPr>
              <a:t>órteses</a:t>
            </a:r>
            <a:r>
              <a:rPr lang="pt-BR" sz="2600" dirty="0">
                <a:solidFill>
                  <a:srgbClr val="004A48"/>
                </a:solidFill>
              </a:rPr>
              <a:t>, conforme necessidade.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4A48"/>
                </a:solidFill>
              </a:rPr>
              <a:t>Qualquer infecção no pé diabético deve ser tratada rapidamente no centro de saúde ou no serviço de emergência.</a:t>
            </a:r>
          </a:p>
          <a:p>
            <a:pPr>
              <a:buNone/>
            </a:pP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336" y="116632"/>
            <a:ext cx="7886700" cy="10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3500" b="1" dirty="0">
                <a:solidFill>
                  <a:srgbClr val="114070"/>
                </a:solidFill>
                <a:latin typeface="+mn-lt"/>
              </a:rPr>
              <a:t>Ambulatório do Pé Diabético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1233</Words>
  <Application>Microsoft Office PowerPoint</Application>
  <PresentationFormat>Apresentação na tela (4:3)</PresentationFormat>
  <Paragraphs>105</Paragraphs>
  <Slides>15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2_Personalizar design</vt:lpstr>
      <vt:lpstr>Apresentação do PowerPoint</vt:lpstr>
      <vt:lpstr>Apresentação do PowerPoint</vt:lpstr>
      <vt:lpstr>Endocrinologia e Metabologia</vt:lpstr>
      <vt:lpstr>Endocrinologia e Metabologia</vt:lpstr>
      <vt:lpstr>Apresentação do PowerPoint</vt:lpstr>
      <vt:lpstr>Nefrologia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Ribeiro</dc:creator>
  <cp:lastModifiedBy>Raiza Aranha Nascimento</cp:lastModifiedBy>
  <cp:revision>272</cp:revision>
  <dcterms:created xsi:type="dcterms:W3CDTF">2019-10-19T21:36:35Z</dcterms:created>
  <dcterms:modified xsi:type="dcterms:W3CDTF">2022-05-17T22:43:58Z</dcterms:modified>
</cp:coreProperties>
</file>