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26"/>
  </p:notesMasterIdLst>
  <p:sldIdLst>
    <p:sldId id="256" r:id="rId2"/>
    <p:sldId id="307" r:id="rId3"/>
    <p:sldId id="308" r:id="rId4"/>
    <p:sldId id="309" r:id="rId5"/>
    <p:sldId id="310" r:id="rId6"/>
    <p:sldId id="324" r:id="rId7"/>
    <p:sldId id="311" r:id="rId8"/>
    <p:sldId id="312" r:id="rId9"/>
    <p:sldId id="313" r:id="rId10"/>
    <p:sldId id="314" r:id="rId11"/>
    <p:sldId id="315" r:id="rId12"/>
    <p:sldId id="316" r:id="rId13"/>
    <p:sldId id="325" r:id="rId14"/>
    <p:sldId id="317" r:id="rId15"/>
    <p:sldId id="326" r:id="rId16"/>
    <p:sldId id="327" r:id="rId17"/>
    <p:sldId id="328" r:id="rId18"/>
    <p:sldId id="329" r:id="rId19"/>
    <p:sldId id="318" r:id="rId20"/>
    <p:sldId id="319" r:id="rId21"/>
    <p:sldId id="320" r:id="rId22"/>
    <p:sldId id="322" r:id="rId23"/>
    <p:sldId id="323" r:id="rId24"/>
    <p:sldId id="291" r:id="rId2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Trebuchet MS" panose="020B060302020202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 snapToGrid="0"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font" Target="fonts/font8.fntdata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font" Target="fonts/font7.fntdata" /><Relationship Id="rId38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font" Target="fonts/font3.fntdata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font" Target="fonts/font6.fntdata" /><Relationship Id="rId37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font" Target="fonts/font2.fntdata" /><Relationship Id="rId36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font" Target="fonts/font5.fntdata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font" Target="fonts/font1.fntdata" /><Relationship Id="rId30" Type="http://schemas.openxmlformats.org/officeDocument/2006/relationships/font" Target="fonts/font4.fntdata" /><Relationship Id="rId35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86954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7174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4016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3.jpe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4.jpe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5.jpe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6.jpe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 descr="S:\MKT\ÚTEIS\TEMPLATES 2014\OPCAO_3\PPT_3\PPT3-0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475656" y="1628800"/>
            <a:ext cx="6120680" cy="15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BED700"/>
              </a:buClr>
              <a:buSzPts val="4400"/>
              <a:buFont typeface="Trebuchet MS"/>
              <a:buNone/>
              <a:defRPr>
                <a:solidFill>
                  <a:srgbClr val="BED7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475656" y="3212976"/>
            <a:ext cx="6120680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A0A0"/>
              </a:buClr>
              <a:buSzPts val="2800"/>
              <a:buNone/>
              <a:defRPr>
                <a:solidFill>
                  <a:srgbClr val="88A0A0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A0A0"/>
              </a:buClr>
              <a:buSzPts val="2400"/>
              <a:buNone/>
              <a:defRPr>
                <a:solidFill>
                  <a:srgbClr val="88A0A0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A0A0"/>
              </a:buClr>
              <a:buSzPts val="2000"/>
              <a:buNone/>
              <a:defRPr>
                <a:solidFill>
                  <a:srgbClr val="88A0A0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A0A0"/>
              </a:buClr>
              <a:buSzPts val="2000"/>
              <a:buNone/>
              <a:defRPr>
                <a:solidFill>
                  <a:srgbClr val="88A0A0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A0A0"/>
              </a:buClr>
              <a:buSzPts val="2000"/>
              <a:buNone/>
              <a:defRPr>
                <a:solidFill>
                  <a:srgbClr val="88A0A0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A0A0"/>
              </a:buClr>
              <a:buSzPts val="2000"/>
              <a:buNone/>
              <a:defRPr>
                <a:solidFill>
                  <a:srgbClr val="88A0A0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A0A0"/>
              </a:buClr>
              <a:buSzPts val="2000"/>
              <a:buNone/>
              <a:defRPr>
                <a:solidFill>
                  <a:srgbClr val="88A0A0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A0A0"/>
              </a:buClr>
              <a:buSzPts val="2000"/>
              <a:buNone/>
              <a:defRPr>
                <a:solidFill>
                  <a:srgbClr val="88A0A0"/>
                </a:solidFill>
              </a:defRPr>
            </a:lvl9pPr>
          </a:lstStyle>
          <a:p>
            <a:endParaRPr/>
          </a:p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4288" y="5805264"/>
            <a:ext cx="1728192" cy="805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3" descr="S:\MKT\ÚTEIS\TEMPLATES 2014\OPCAO_3\PPT_3\PPT3-0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969"/>
              </a:buClr>
              <a:buSzPts val="3200"/>
              <a:buFont typeface="Trebuchet MS"/>
              <a:buNone/>
              <a:defRPr sz="3200">
                <a:solidFill>
                  <a:srgbClr val="00696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323528" y="1412776"/>
            <a:ext cx="8352928" cy="41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rgbClr val="006969"/>
              </a:buClr>
              <a:buSzPts val="3200"/>
              <a:buChar char="•"/>
              <a:defRPr>
                <a:solidFill>
                  <a:srgbClr val="00696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006969"/>
              </a:buClr>
              <a:buSzPts val="2800"/>
              <a:buChar char="–"/>
              <a:defRPr>
                <a:solidFill>
                  <a:srgbClr val="006969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006969"/>
              </a:buClr>
              <a:buSzPts val="2400"/>
              <a:buChar char="•"/>
              <a:defRPr>
                <a:solidFill>
                  <a:srgbClr val="006969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006969"/>
              </a:buClr>
              <a:buSzPts val="2000"/>
              <a:buChar char="–"/>
              <a:defRPr>
                <a:solidFill>
                  <a:srgbClr val="006969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006969"/>
              </a:buClr>
              <a:buSzPts val="2000"/>
              <a:buChar char="»"/>
              <a:defRPr>
                <a:solidFill>
                  <a:srgbClr val="006969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4288" y="5805264"/>
            <a:ext cx="1728192" cy="805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4" descr="S:\MKT\ÚTEIS\TEMPLATES 2014\OPCAO_3\PPT_3\PPT3-05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2051720" y="3356992"/>
            <a:ext cx="5112568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BED700"/>
              </a:buClr>
              <a:buSzPts val="4400"/>
              <a:buFont typeface="Trebuchet MS"/>
              <a:buNone/>
              <a:defRPr>
                <a:solidFill>
                  <a:srgbClr val="BED7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8" name="Google Shape;2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5856" y="5402436"/>
            <a:ext cx="2592288" cy="12084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e conteúdo">
  <p:cSld name="1_Título e conteúdo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5" descr="S:\MKT\ÚTEIS\TEMPLATES 2014\OPCAO_3\PPT_3\PPT3-03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Trebuchet MS"/>
              <a:buNone/>
              <a:defRPr sz="3200">
                <a:solidFill>
                  <a:srgbClr val="0066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23528" y="1412776"/>
            <a:ext cx="8352928" cy="41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rgbClr val="006600"/>
              </a:buClr>
              <a:buSzPts val="3200"/>
              <a:buChar char="•"/>
              <a:defRPr>
                <a:solidFill>
                  <a:srgbClr val="0066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006600"/>
              </a:buClr>
              <a:buSzPts val="2800"/>
              <a:buChar char="–"/>
              <a:defRPr>
                <a:solidFill>
                  <a:srgbClr val="0066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006600"/>
              </a:buClr>
              <a:buSzPts val="2400"/>
              <a:buChar char="•"/>
              <a:defRPr>
                <a:solidFill>
                  <a:srgbClr val="0066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006600"/>
              </a:buClr>
              <a:buSzPts val="2000"/>
              <a:buChar char="–"/>
              <a:defRPr>
                <a:solidFill>
                  <a:srgbClr val="0066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006600"/>
              </a:buClr>
              <a:buSzPts val="2000"/>
              <a:buChar char="»"/>
              <a:defRPr>
                <a:solidFill>
                  <a:srgbClr val="0066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3" name="Google Shape;3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4288" y="5805264"/>
            <a:ext cx="1728192" cy="805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ítulo e conteúdo">
  <p:cSld name="2_Título e conteúdo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6" descr="S:\MKT\ÚTEIS\TEMPLATES 2014\OPCAO_3\PPT_3\PPT3-04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  <a:defRPr sz="3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323528" y="1412776"/>
            <a:ext cx="8352928" cy="41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rgbClr val="006969"/>
              </a:buClr>
              <a:buSzPts val="3200"/>
              <a:buChar char="•"/>
              <a:defRPr>
                <a:solidFill>
                  <a:srgbClr val="00696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006969"/>
              </a:buClr>
              <a:buSzPts val="2800"/>
              <a:buChar char="–"/>
              <a:defRPr>
                <a:solidFill>
                  <a:srgbClr val="006969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006969"/>
              </a:buClr>
              <a:buSzPts val="2400"/>
              <a:buChar char="•"/>
              <a:defRPr>
                <a:solidFill>
                  <a:srgbClr val="006969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006969"/>
              </a:buClr>
              <a:buSzPts val="2000"/>
              <a:buChar char="–"/>
              <a:defRPr>
                <a:solidFill>
                  <a:srgbClr val="006969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006969"/>
              </a:buClr>
              <a:buSzPts val="2000"/>
              <a:buChar char="»"/>
              <a:defRPr>
                <a:solidFill>
                  <a:srgbClr val="006969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8" name="Google Shape;3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4288" y="5805264"/>
            <a:ext cx="1728192" cy="805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A0A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A0A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A0A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A0A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A0A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A0A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A0A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A0A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A0A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A0A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A0A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3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ctrTitle"/>
          </p:nvPr>
        </p:nvSpPr>
        <p:spPr>
          <a:xfrm>
            <a:off x="796200" y="1082850"/>
            <a:ext cx="7770900" cy="3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BED700"/>
              </a:buClr>
              <a:buSzPts val="4400"/>
              <a:buFont typeface="Trebuchet MS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BED700"/>
              </a:buClr>
              <a:buSzPts val="4400"/>
              <a:buFont typeface="Trebuchet MS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BED700"/>
              </a:buClr>
              <a:buSzPts val="4400"/>
              <a:buFont typeface="Trebuchet MS"/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BED700"/>
              </a:buClr>
              <a:buSzPts val="4400"/>
              <a:buFont typeface="Trebuchet MS"/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BED700"/>
              </a:buClr>
              <a:buSzPts val="4400"/>
              <a:buFont typeface="Trebuchet MS"/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BED700"/>
              </a:buClr>
              <a:buSzPts val="4400"/>
              <a:buFont typeface="Trebuchet MS"/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BED700"/>
              </a:buClr>
              <a:buSzPts val="4400"/>
              <a:buFont typeface="Trebuchet MS"/>
              <a:buNone/>
            </a:pPr>
            <a:br>
              <a:rPr lang="pt-BR" dirty="0"/>
            </a:br>
            <a:br>
              <a:rPr lang="pt-BR" dirty="0"/>
            </a:b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BED700"/>
              </a:buClr>
              <a:buSzPts val="4400"/>
              <a:buFont typeface="Trebuchet MS"/>
              <a:buNone/>
            </a:pPr>
            <a:r>
              <a:rPr lang="pt-BR" dirty="0"/>
              <a:t>LEITURA DE RÓTULOS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BED700"/>
              </a:buClr>
              <a:buSzPts val="4400"/>
              <a:buFont typeface="Trebuchet MS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BED700"/>
              </a:buClr>
              <a:buSzPts val="4400"/>
              <a:buFont typeface="Trebuchet MS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BED700"/>
              </a:buClr>
              <a:buSzPts val="4400"/>
              <a:buFont typeface="Trebuchet MS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BED700"/>
              </a:buClr>
              <a:buSzPts val="4400"/>
              <a:buFont typeface="Trebuchet MS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BED700"/>
              </a:buClr>
              <a:buSzPts val="4400"/>
              <a:buFont typeface="Trebuchet MS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BED700"/>
              </a:buClr>
              <a:buSzPts val="4400"/>
              <a:buFont typeface="Trebuchet MS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BED700"/>
              </a:buClr>
              <a:buSzPts val="4400"/>
              <a:buFont typeface="Trebuchet MS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BED700"/>
              </a:buClr>
              <a:buSzPts val="4400"/>
              <a:buFont typeface="Trebuchet MS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BED700"/>
              </a:buClr>
              <a:buSzPts val="4400"/>
              <a:buFont typeface="Trebuchet MS"/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7" y="404664"/>
            <a:ext cx="7670545" cy="648072"/>
          </a:xfrm>
        </p:spPr>
        <p:txBody>
          <a:bodyPr/>
          <a:lstStyle/>
          <a:p>
            <a:r>
              <a:rPr lang="pt-BR" sz="4400" b="1" dirty="0">
                <a:latin typeface="Times New Roman" pitchFamily="18" charset="0"/>
                <a:cs typeface="Times New Roman" pitchFamily="18" charset="0"/>
              </a:rPr>
              <a:t>Informação nutricional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95819" y="1177249"/>
            <a:ext cx="8352928" cy="4104456"/>
          </a:xfrm>
        </p:spPr>
        <p:txBody>
          <a:bodyPr/>
          <a:lstStyle/>
          <a:p>
            <a:r>
              <a:rPr lang="pt-BR" b="1" dirty="0">
                <a:latin typeface="Times New Roman" pitchFamily="18" charset="0"/>
                <a:cs typeface="Times New Roman" pitchFamily="18" charset="0"/>
              </a:rPr>
              <a:t>Nutrientes</a:t>
            </a:r>
          </a:p>
          <a:p>
            <a:endParaRPr lang="pt-BR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É indicada a quantidade de carboidratos, gorduras, proteínas, fibras, vitaminas e minerais que o produto contém por porção ou por cada porção.</a:t>
            </a:r>
          </a:p>
          <a:p>
            <a:pPr>
              <a:buNone/>
            </a:pPr>
            <a:r>
              <a:rPr lang="pt-BR" dirty="0"/>
              <a:t>	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999" y="4003964"/>
            <a:ext cx="3155629" cy="27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7" y="404664"/>
            <a:ext cx="7670545" cy="648072"/>
          </a:xfrm>
        </p:spPr>
        <p:txBody>
          <a:bodyPr/>
          <a:lstStyle/>
          <a:p>
            <a:r>
              <a:rPr lang="pt-BR" sz="4400" b="1" dirty="0">
                <a:latin typeface="Times New Roman" pitchFamily="18" charset="0"/>
                <a:cs typeface="Times New Roman" pitchFamily="18" charset="0"/>
              </a:rPr>
              <a:t>Informação nutricional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>
                <a:latin typeface="Times New Roman" pitchFamily="18" charset="0"/>
                <a:cs typeface="Times New Roman" pitchFamily="18" charset="0"/>
              </a:rPr>
              <a:t>Nutrientes</a:t>
            </a:r>
          </a:p>
          <a:p>
            <a:endParaRPr lang="pt-BR" b="1" dirty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pt-BR" dirty="0">
                <a:latin typeface="Times New Roman" pitchFamily="18" charset="0"/>
                <a:cs typeface="Times New Roman" pitchFamily="18" charset="0"/>
              </a:rPr>
              <a:t>Gorduras totais, saturadas e trans;</a:t>
            </a:r>
          </a:p>
          <a:p>
            <a:pPr fontAlgn="t"/>
            <a:r>
              <a:rPr lang="pt-BR" dirty="0">
                <a:latin typeface="Times New Roman" pitchFamily="18" charset="0"/>
                <a:cs typeface="Times New Roman" pitchFamily="18" charset="0"/>
              </a:rPr>
              <a:t>Sódio; </a:t>
            </a:r>
          </a:p>
          <a:p>
            <a:pPr fontAlgn="t"/>
            <a:r>
              <a:rPr lang="pt-BR" dirty="0">
                <a:latin typeface="Times New Roman" pitchFamily="18" charset="0"/>
                <a:cs typeface="Times New Roman" pitchFamily="18" charset="0"/>
              </a:rPr>
              <a:t>Açúcares, tanto o presente naturalmente, em alimentos como o leite ou a fruta, como o adicionado durante o processo de fabricação.</a:t>
            </a:r>
          </a:p>
          <a:p>
            <a:pPr>
              <a:buNone/>
            </a:pPr>
            <a:r>
              <a:rPr lang="pt-BR" dirty="0"/>
              <a:t>	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7723" y="1177636"/>
            <a:ext cx="1463999" cy="15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7" y="404664"/>
            <a:ext cx="7670545" cy="648072"/>
          </a:xfrm>
        </p:spPr>
        <p:txBody>
          <a:bodyPr/>
          <a:lstStyle/>
          <a:p>
            <a:r>
              <a:rPr lang="pt-BR" sz="4400" b="1" dirty="0">
                <a:latin typeface="Times New Roman" pitchFamily="18" charset="0"/>
                <a:cs typeface="Times New Roman" pitchFamily="18" charset="0"/>
              </a:rPr>
              <a:t>Informação nutricional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>
                <a:latin typeface="Times New Roman" pitchFamily="18" charset="0"/>
                <a:cs typeface="Times New Roman" pitchFamily="18" charset="0"/>
              </a:rPr>
              <a:t>Porcentagem de valor diário</a:t>
            </a:r>
          </a:p>
          <a:p>
            <a:endParaRPr lang="pt-BR" b="1" dirty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pt-BR" dirty="0">
                <a:latin typeface="Times New Roman" pitchFamily="18" charset="0"/>
                <a:cs typeface="Times New Roman" pitchFamily="18" charset="0"/>
              </a:rPr>
              <a:t>Representada como %VD, indica a concentração de cada nutriente por porção de alimento baseado em uma dieta de 2000 calorias por dia. </a:t>
            </a:r>
            <a:r>
              <a:rPr lang="pt-BR" dirty="0"/>
              <a:t>	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7243" y="4812290"/>
            <a:ext cx="24955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7" y="404664"/>
            <a:ext cx="7670545" cy="648072"/>
          </a:xfrm>
        </p:spPr>
        <p:txBody>
          <a:bodyPr/>
          <a:lstStyle/>
          <a:p>
            <a:r>
              <a:rPr lang="pt-BR" sz="4400" b="1" dirty="0">
                <a:latin typeface="Times New Roman" pitchFamily="18" charset="0"/>
                <a:cs typeface="Times New Roman" pitchFamily="18" charset="0"/>
              </a:rPr>
              <a:t>Informação nutricional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5315" y="1407968"/>
            <a:ext cx="584835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7" y="404664"/>
            <a:ext cx="7670545" cy="648072"/>
          </a:xfrm>
        </p:spPr>
        <p:txBody>
          <a:bodyPr/>
          <a:lstStyle/>
          <a:p>
            <a:r>
              <a:rPr lang="pt-BR" sz="4400" b="1" dirty="0">
                <a:latin typeface="Times New Roman" pitchFamily="18" charset="0"/>
                <a:cs typeface="Times New Roman" pitchFamily="18" charset="0"/>
              </a:rPr>
              <a:t>Lista de ingredientes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Indica quais ingredientes presentes no alimento;</a:t>
            </a: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Ordem decrescente;</a:t>
            </a:r>
          </a:p>
          <a:p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685742" y="3798744"/>
            <a:ext cx="18002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7" y="404664"/>
            <a:ext cx="7670545" cy="648072"/>
          </a:xfrm>
        </p:spPr>
        <p:txBody>
          <a:bodyPr/>
          <a:lstStyle/>
          <a:p>
            <a:r>
              <a:rPr lang="pt-BR" sz="4400" b="1" dirty="0">
                <a:latin typeface="Times New Roman" pitchFamily="18" charset="0"/>
                <a:cs typeface="Times New Roman" pitchFamily="18" charset="0"/>
              </a:rPr>
              <a:t>Alimentos light e </a:t>
            </a:r>
            <a:r>
              <a:rPr lang="pt-BR" sz="4400" b="1" dirty="0" err="1">
                <a:latin typeface="Times New Roman" pitchFamily="18" charset="0"/>
                <a:cs typeface="Times New Roman" pitchFamily="18" charset="0"/>
              </a:rPr>
              <a:t>diet</a:t>
            </a:r>
            <a:endParaRPr lang="pt-BR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4700" y="1595438"/>
            <a:ext cx="25146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7" y="404664"/>
            <a:ext cx="7670545" cy="648072"/>
          </a:xfrm>
        </p:spPr>
        <p:txBody>
          <a:bodyPr/>
          <a:lstStyle/>
          <a:p>
            <a:r>
              <a:rPr lang="pt-BR" sz="4400" b="1" dirty="0">
                <a:latin typeface="Times New Roman" pitchFamily="18" charset="0"/>
                <a:cs typeface="Times New Roman" pitchFamily="18" charset="0"/>
              </a:rPr>
              <a:t>Alimentos tradicional 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4982" y="1519238"/>
            <a:ext cx="2598593" cy="423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7" y="404664"/>
            <a:ext cx="7670545" cy="648072"/>
          </a:xfrm>
        </p:spPr>
        <p:txBody>
          <a:bodyPr/>
          <a:lstStyle/>
          <a:p>
            <a:r>
              <a:rPr lang="pt-BR" sz="4400" b="1" dirty="0">
                <a:latin typeface="Times New Roman" pitchFamily="18" charset="0"/>
                <a:cs typeface="Times New Roman" pitchFamily="18" charset="0"/>
              </a:rPr>
              <a:t>Alimentos </a:t>
            </a:r>
            <a:r>
              <a:rPr lang="pt-BR" sz="4400" b="1" dirty="0" err="1">
                <a:latin typeface="Times New Roman" pitchFamily="18" charset="0"/>
                <a:cs typeface="Times New Roman" pitchFamily="18" charset="0"/>
              </a:rPr>
              <a:t>diet</a:t>
            </a:r>
            <a:r>
              <a:rPr lang="pt-BR" sz="4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1964" y="1374422"/>
            <a:ext cx="2798618" cy="4716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7" y="404664"/>
            <a:ext cx="7670545" cy="648072"/>
          </a:xfrm>
        </p:spPr>
        <p:txBody>
          <a:bodyPr/>
          <a:lstStyle/>
          <a:p>
            <a:r>
              <a:rPr lang="pt-BR" sz="4400" b="1" dirty="0">
                <a:latin typeface="Times New Roman" pitchFamily="18" charset="0"/>
                <a:cs typeface="Times New Roman" pitchFamily="18" charset="0"/>
              </a:rPr>
              <a:t>Alimentos light 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0292" y="1354281"/>
            <a:ext cx="2632362" cy="4695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900" b="1" dirty="0">
                <a:latin typeface="Times New Roman" pitchFamily="18" charset="0"/>
                <a:cs typeface="Times New Roman" pitchFamily="18" charset="0"/>
              </a:rPr>
              <a:t>Como escolher o melhor produto?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6582" y="1761258"/>
            <a:ext cx="7800109" cy="380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7" y="404664"/>
            <a:ext cx="7670545" cy="648072"/>
          </a:xfrm>
        </p:spPr>
        <p:txBody>
          <a:bodyPr/>
          <a:lstStyle/>
          <a:p>
            <a:r>
              <a:rPr lang="pt-BR" sz="4400" b="1" dirty="0">
                <a:latin typeface="Times New Roman" pitchFamily="18" charset="0"/>
                <a:cs typeface="Times New Roman" pitchFamily="18" charset="0"/>
              </a:rPr>
              <a:t>Rótulo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É um sistema obrigatório que permite conhecer as informações nutricionais de um produto industrializado, já que indica quais são os seus componentes e em que quantidade se encontram, além de ser informado quais são os ingredientes utilizados em sua preparação.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8909" y="4567670"/>
            <a:ext cx="30384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182" y="1285875"/>
            <a:ext cx="7730837" cy="447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/>
          <a:lstStyle/>
          <a:p>
            <a:r>
              <a:rPr lang="pt-BR" sz="3900" b="1" dirty="0">
                <a:latin typeface="Times New Roman" pitchFamily="18" charset="0"/>
                <a:cs typeface="Times New Roman" pitchFamily="18" charset="0"/>
              </a:rPr>
              <a:t>Como escolher o melhor produto?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453" y="1838759"/>
            <a:ext cx="7730837" cy="259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/>
          <a:lstStyle/>
          <a:p>
            <a:r>
              <a:rPr lang="pt-BR" sz="3900" b="1" dirty="0">
                <a:latin typeface="Times New Roman" pitchFamily="18" charset="0"/>
                <a:cs typeface="Times New Roman" pitchFamily="18" charset="0"/>
              </a:rPr>
              <a:t>Como escolher o melhor produto?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>
                <a:latin typeface="Times New Roman" pitchFamily="18" charset="0"/>
                <a:cs typeface="Times New Roman" pitchFamily="18" charset="0"/>
              </a:rPr>
              <a:t>Aditivos alimentares</a:t>
            </a:r>
          </a:p>
        </p:txBody>
      </p:sp>
      <p:sp>
        <p:nvSpPr>
          <p:cNvPr id="4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23528" y="1412776"/>
            <a:ext cx="8352928" cy="4104456"/>
          </a:xfrm>
        </p:spPr>
        <p:txBody>
          <a:bodyPr/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Corantes;</a:t>
            </a: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Edulcorantes;</a:t>
            </a: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Conservantes.</a:t>
            </a:r>
          </a:p>
          <a:p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4863" y="3156672"/>
            <a:ext cx="23622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>
                <a:latin typeface="Times New Roman" pitchFamily="18" charset="0"/>
                <a:cs typeface="Times New Roman" pitchFamily="18" charset="0"/>
              </a:rPr>
              <a:t>Faça melhores escolhas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3083" y="1590675"/>
            <a:ext cx="450532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2"/>
          <p:cNvSpPr txBox="1">
            <a:spLocks noGrp="1"/>
          </p:cNvSpPr>
          <p:nvPr>
            <p:ph type="title"/>
          </p:nvPr>
        </p:nvSpPr>
        <p:spPr>
          <a:xfrm>
            <a:off x="453900" y="3384600"/>
            <a:ext cx="8308500" cy="17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959"/>
              <a:buFont typeface="Trebuchet MS"/>
              <a:buNone/>
            </a:pPr>
            <a:r>
              <a:rPr lang="pt-BR" sz="3200" dirty="0">
                <a:solidFill>
                  <a:schemeClr val="accent1"/>
                </a:solidFill>
              </a:rPr>
              <a:t>A Unimed BH agradece e deseja a todos um excelente dia</a:t>
            </a:r>
            <a:br>
              <a:rPr lang="pt-BR" sz="3200" dirty="0">
                <a:solidFill>
                  <a:schemeClr val="accent1"/>
                </a:solidFill>
              </a:rPr>
            </a:br>
            <a:r>
              <a:rPr lang="pt-BR" sz="3200" dirty="0">
                <a:solidFill>
                  <a:schemeClr val="accent1"/>
                </a:solidFill>
              </a:rPr>
              <a:t> com muita saúde e bem-estar!</a:t>
            </a:r>
            <a:endParaRPr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7" y="404664"/>
            <a:ext cx="7670545" cy="648072"/>
          </a:xfrm>
        </p:spPr>
        <p:txBody>
          <a:bodyPr/>
          <a:lstStyle/>
          <a:p>
            <a:r>
              <a:rPr lang="pt-BR" sz="4400" b="1" dirty="0">
                <a:latin typeface="Times New Roman" pitchFamily="18" charset="0"/>
                <a:cs typeface="Times New Roman" pitchFamily="18" charset="0"/>
              </a:rPr>
              <a:t>Você sabe o que está comendo?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7075" y="1514475"/>
            <a:ext cx="260985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7" y="404664"/>
            <a:ext cx="7670545" cy="648072"/>
          </a:xfrm>
        </p:spPr>
        <p:txBody>
          <a:bodyPr/>
          <a:lstStyle/>
          <a:p>
            <a:r>
              <a:rPr lang="pt-BR" sz="4400" b="1" dirty="0">
                <a:latin typeface="Times New Roman" pitchFamily="18" charset="0"/>
                <a:cs typeface="Times New Roman" pitchFamily="18" charset="0"/>
              </a:rPr>
              <a:t>Por que ler rótulos?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Conhecer o que existe dentro da embalagem;</a:t>
            </a: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Guiar a tomada de decisões;</a:t>
            </a: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Comparar produtos semelhantes;</a:t>
            </a: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Fazer escolhas mais saudáveis;</a:t>
            </a: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Beneficiar a saúde.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4667" y="2229716"/>
            <a:ext cx="19335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7" y="404664"/>
            <a:ext cx="7670545" cy="648072"/>
          </a:xfrm>
        </p:spPr>
        <p:txBody>
          <a:bodyPr/>
          <a:lstStyle/>
          <a:p>
            <a:r>
              <a:rPr lang="pt-BR" sz="4400" b="1" dirty="0">
                <a:latin typeface="Times New Roman" pitchFamily="18" charset="0"/>
                <a:cs typeface="Times New Roman" pitchFamily="18" charset="0"/>
              </a:rPr>
              <a:t>Quais informações?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Prazo de validade;</a:t>
            </a: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Conteúdo líquido;</a:t>
            </a: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Número do lote;</a:t>
            </a: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Procedência;</a:t>
            </a:r>
          </a:p>
          <a:p>
            <a:r>
              <a:rPr lang="pt-BR" b="1" dirty="0">
                <a:latin typeface="Times New Roman" pitchFamily="18" charset="0"/>
                <a:cs typeface="Times New Roman" pitchFamily="18" charset="0"/>
              </a:rPr>
              <a:t>Informação nutricional;</a:t>
            </a:r>
          </a:p>
          <a:p>
            <a:r>
              <a:rPr lang="pt-BR" b="1" dirty="0">
                <a:latin typeface="Times New Roman" pitchFamily="18" charset="0"/>
                <a:cs typeface="Times New Roman" pitchFamily="18" charset="0"/>
              </a:rPr>
              <a:t>Lista de ingredientes (decrescente).</a:t>
            </a:r>
          </a:p>
          <a:p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5884" y="1659948"/>
            <a:ext cx="1870632" cy="264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7" y="404664"/>
            <a:ext cx="7670545" cy="648072"/>
          </a:xfrm>
        </p:spPr>
        <p:txBody>
          <a:bodyPr/>
          <a:lstStyle/>
          <a:p>
            <a:r>
              <a:rPr lang="pt-BR" sz="4400" b="1" dirty="0">
                <a:latin typeface="Times New Roman" pitchFamily="18" charset="0"/>
                <a:cs typeface="Times New Roman" pitchFamily="18" charset="0"/>
              </a:rPr>
              <a:t>Quais informações?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789" y="1743075"/>
            <a:ext cx="706755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7" y="404664"/>
            <a:ext cx="7670545" cy="648072"/>
          </a:xfrm>
        </p:spPr>
        <p:txBody>
          <a:bodyPr/>
          <a:lstStyle/>
          <a:p>
            <a:r>
              <a:rPr lang="pt-BR" sz="4400" b="1" dirty="0">
                <a:latin typeface="Times New Roman" pitchFamily="18" charset="0"/>
                <a:cs typeface="Times New Roman" pitchFamily="18" charset="0"/>
              </a:rPr>
              <a:t>Informação nutricional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Geralmente está indicada dentro de uma tabela onde é possível encontrar as seguintes informações:</a:t>
            </a:r>
            <a:br>
              <a:rPr lang="pt-BR" dirty="0">
                <a:latin typeface="Times New Roman" pitchFamily="18" charset="0"/>
                <a:cs typeface="Times New Roman" pitchFamily="18" charset="0"/>
              </a:rPr>
            </a:br>
            <a:r>
              <a:rPr lang="pt-BR" dirty="0">
                <a:latin typeface="Times New Roman" pitchFamily="18" charset="0"/>
                <a:cs typeface="Times New Roman" pitchFamily="18" charset="0"/>
              </a:rPr>
              <a:t>- Porção;</a:t>
            </a:r>
          </a:p>
          <a:p>
            <a:pPr>
              <a:buNone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	- Valor </a:t>
            </a:r>
            <a:r>
              <a:rPr lang="pt-BR" dirty="0" err="1">
                <a:latin typeface="Times New Roman" pitchFamily="18" charset="0"/>
                <a:cs typeface="Times New Roman" pitchFamily="18" charset="0"/>
              </a:rPr>
              <a:t>enérgético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/calorias;</a:t>
            </a:r>
          </a:p>
          <a:p>
            <a:pPr>
              <a:buNone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    - Nutrientes;</a:t>
            </a:r>
          </a:p>
          <a:p>
            <a:pPr>
              <a:buNone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    - Porcentagem de valor diário;</a:t>
            </a:r>
          </a:p>
          <a:p>
            <a:pPr>
              <a:buNone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7744" y="2477366"/>
            <a:ext cx="1793587" cy="269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194597">
            <a:off x="6690678" y="3487904"/>
            <a:ext cx="1202485" cy="54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7" y="404664"/>
            <a:ext cx="7670545" cy="648072"/>
          </a:xfrm>
        </p:spPr>
        <p:txBody>
          <a:bodyPr/>
          <a:lstStyle/>
          <a:p>
            <a:r>
              <a:rPr lang="pt-BR" sz="4400" b="1" dirty="0">
                <a:latin typeface="Times New Roman" pitchFamily="18" charset="0"/>
                <a:cs typeface="Times New Roman" pitchFamily="18" charset="0"/>
              </a:rPr>
              <a:t>Informação nutricional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>
                <a:latin typeface="Times New Roman" pitchFamily="18" charset="0"/>
                <a:cs typeface="Times New Roman" pitchFamily="18" charset="0"/>
              </a:rPr>
              <a:t>Porção</a:t>
            </a:r>
          </a:p>
          <a:p>
            <a:endParaRPr lang="pt-BR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De forma geral é padronizada;</a:t>
            </a:r>
          </a:p>
          <a:p>
            <a:pPr>
              <a:buFontTx/>
              <a:buChar char="-"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Normalmente em medidas caseiras, unidade do alimento ou gramas;</a:t>
            </a:r>
          </a:p>
          <a:p>
            <a:pPr>
              <a:buFontTx/>
              <a:buChar char="-"/>
            </a:pPr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dirty="0"/>
              <a:t>	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75854" y="4317422"/>
            <a:ext cx="1288470" cy="206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2286000" y="4322618"/>
            <a:ext cx="48906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rgbClr val="006969"/>
                </a:solidFill>
                <a:latin typeface="Times New Roman" pitchFamily="18" charset="0"/>
                <a:ea typeface="Trebuchet MS"/>
                <a:cs typeface="Times New Roman" pitchFamily="18" charset="0"/>
                <a:sym typeface="Trebuchet MS"/>
              </a:rPr>
              <a:t>A porção influencia a quantidade de calorias e todas as outras informações nutricionais do produto.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7" y="404664"/>
            <a:ext cx="7670545" cy="648072"/>
          </a:xfrm>
        </p:spPr>
        <p:txBody>
          <a:bodyPr/>
          <a:lstStyle/>
          <a:p>
            <a:r>
              <a:rPr lang="pt-BR" sz="4400" b="1" dirty="0">
                <a:latin typeface="Times New Roman" pitchFamily="18" charset="0"/>
                <a:cs typeface="Times New Roman" pitchFamily="18" charset="0"/>
              </a:rPr>
              <a:t>Informação nutricional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>
                <a:latin typeface="Times New Roman" pitchFamily="18" charset="0"/>
                <a:cs typeface="Times New Roman" pitchFamily="18" charset="0"/>
              </a:rPr>
              <a:t>Valor energético/calorias</a:t>
            </a:r>
          </a:p>
          <a:p>
            <a:endParaRPr lang="pt-BR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quantidade de energia que um alimento proporciona ao organismo.</a:t>
            </a:r>
          </a:p>
          <a:p>
            <a:pPr>
              <a:buNone/>
            </a:pPr>
            <a:r>
              <a:rPr lang="pt-BR" dirty="0"/>
              <a:t>	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5486" y="3827318"/>
            <a:ext cx="27051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UNIMED">
      <a:dk1>
        <a:srgbClr val="006969"/>
      </a:dk1>
      <a:lt1>
        <a:srgbClr val="FFFFFF"/>
      </a:lt1>
      <a:dk2>
        <a:srgbClr val="410050"/>
      </a:dk2>
      <a:lt2>
        <a:srgbClr val="EBDCB9"/>
      </a:lt2>
      <a:accent1>
        <a:srgbClr val="BED700"/>
      </a:accent1>
      <a:accent2>
        <a:srgbClr val="EB0A64"/>
      </a:accent2>
      <a:accent3>
        <a:srgbClr val="006600"/>
      </a:accent3>
      <a:accent4>
        <a:srgbClr val="F5781E"/>
      </a:accent4>
      <a:accent5>
        <a:srgbClr val="A0238C"/>
      </a:accent5>
      <a:accent6>
        <a:srgbClr val="FFC30F"/>
      </a:accent6>
      <a:hlink>
        <a:srgbClr val="693C0F"/>
      </a:hlink>
      <a:folHlink>
        <a:srgbClr val="00502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1455</TotalTime>
  <Words>342</Words>
  <Application>Microsoft Office PowerPoint</Application>
  <PresentationFormat>Apresentação na tela (4:3)</PresentationFormat>
  <Paragraphs>104</Paragraphs>
  <Slides>24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         LEITURA DE RÓTULOS         </vt:lpstr>
      <vt:lpstr>Rótulo</vt:lpstr>
      <vt:lpstr>Você sabe o que está comendo?</vt:lpstr>
      <vt:lpstr>Por que ler rótulos?</vt:lpstr>
      <vt:lpstr>Quais informações?</vt:lpstr>
      <vt:lpstr>Quais informações?</vt:lpstr>
      <vt:lpstr>Informação nutricional</vt:lpstr>
      <vt:lpstr>Informação nutricional</vt:lpstr>
      <vt:lpstr>Informação nutricional</vt:lpstr>
      <vt:lpstr>Informação nutricional</vt:lpstr>
      <vt:lpstr>Informação nutricional</vt:lpstr>
      <vt:lpstr>Informação nutricional</vt:lpstr>
      <vt:lpstr>Informação nutricional</vt:lpstr>
      <vt:lpstr>Lista de ingredientes</vt:lpstr>
      <vt:lpstr>Alimentos light e diet</vt:lpstr>
      <vt:lpstr>Alimentos tradicional </vt:lpstr>
      <vt:lpstr>Alimentos diet </vt:lpstr>
      <vt:lpstr>Alimentos light </vt:lpstr>
      <vt:lpstr>Como escolher o melhor produto?</vt:lpstr>
      <vt:lpstr>Como escolher o melhor produto?</vt:lpstr>
      <vt:lpstr>Como escolher o melhor produto?</vt:lpstr>
      <vt:lpstr>Aditivos alimentares</vt:lpstr>
      <vt:lpstr>Faça melhores escolhas</vt:lpstr>
      <vt:lpstr>A Unimed BH agradece e deseja a todos um excelente dia  com muita saúde e bem-estar!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NUTRIÇÃO E SAÚDE</dc:title>
  <dc:creator>Anna Paula</dc:creator>
  <cp:lastModifiedBy>cleunice silva castro</cp:lastModifiedBy>
  <cp:revision>85</cp:revision>
  <dcterms:modified xsi:type="dcterms:W3CDTF">2021-03-12T15:07:14Z</dcterms:modified>
</cp:coreProperties>
</file>