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1" r:id="rId2"/>
    <p:sldId id="262" r:id="rId3"/>
    <p:sldId id="263" r:id="rId4"/>
    <p:sldId id="258" r:id="rId5"/>
    <p:sldId id="265" r:id="rId6"/>
    <p:sldId id="266" r:id="rId7"/>
    <p:sldId id="269" r:id="rId8"/>
    <p:sldId id="267" r:id="rId9"/>
    <p:sldId id="268" r:id="rId10"/>
    <p:sldId id="264" r:id="rId11"/>
    <p:sldId id="271" r:id="rId12"/>
    <p:sldId id="270" r:id="rId13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/>
    <p:restoredTop sz="94663"/>
  </p:normalViewPr>
  <p:slideViewPr>
    <p:cSldViewPr snapToGrid="0">
      <p:cViewPr varScale="1">
        <p:scale>
          <a:sx n="90" d="100"/>
          <a:sy n="90" d="100"/>
        </p:scale>
        <p:origin x="82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430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70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767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f8c1501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3f8c1501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57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82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9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08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270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72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70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24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46567" y="1828419"/>
            <a:ext cx="7600950" cy="1622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lt1"/>
                </a:solidFill>
                <a:latin typeface="Tahoma"/>
                <a:ea typeface="Tahoma"/>
                <a:cs typeface="Tahoma"/>
              </a:rPr>
              <a:t>ROMANTIZAÇÃO DA MATERNIDADE E SUAS CONSEQUÊNCIAS PARA A MULHER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Palestrante: Renata Rabelo – Psicóloga Clínica</a:t>
            </a:r>
          </a:p>
        </p:txBody>
      </p:sp>
    </p:spTree>
    <p:extLst>
      <p:ext uri="{BB962C8B-B14F-4D97-AF65-F5344CB8AC3E}">
        <p14:creationId xmlns:p14="http://schemas.microsoft.com/office/powerpoint/2010/main" val="263690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2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Como tornar esse período mais leve</a:t>
            </a:r>
            <a:endParaRPr sz="105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24A46-BE3B-4C69-E987-B7DCA1347738}"/>
              </a:ext>
            </a:extLst>
          </p:cNvPr>
          <p:cNvSpPr txBox="1"/>
          <p:nvPr/>
        </p:nvSpPr>
        <p:spPr>
          <a:xfrm>
            <a:off x="742950" y="1257300"/>
            <a:ext cx="68824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/>
              <a:t>Preparação emocional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/>
              <a:t>Alinhamento de expectativas e comunicação do casal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/>
              <a:t>Conhecimento em relação aos cuidados com o filho e formas de criação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/>
              <a:t>Conversar com pais de referência (diferentes pontos de vista)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/>
              <a:t>Falar sobre medos e angustias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/>
              <a:t>Rever estratégias e caminhos sempre que necessário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/>
              <a:t>Rede de apoio pessoal e profissional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/>
              <a:t>Busca por ajuda profissional caso necessário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37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1870950"/>
            <a:ext cx="760095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OBRIGADA!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Renata Rabelo</a:t>
            </a:r>
          </a:p>
          <a:p>
            <a:pPr algn="ctr"/>
            <a:r>
              <a:rPr lang="pt-BR" sz="1800" b="1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renatarabelo.psi@gmail.com</a:t>
            </a:r>
            <a:endParaRPr lang="pt-BR" sz="1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9333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27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603275" y="367325"/>
            <a:ext cx="3049500" cy="170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Tahoma"/>
                <a:ea typeface="Tahoma"/>
                <a:cs typeface="Tahoma"/>
              </a:rPr>
              <a:t>Ideias romantizadas em relação à maternidade</a:t>
            </a:r>
            <a:endParaRPr lang="pt-BR" sz="38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5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6"/>
          <p:cNvSpPr txBox="1"/>
          <p:nvPr/>
        </p:nvSpPr>
        <p:spPr>
          <a:xfrm>
            <a:off x="603275" y="1226014"/>
            <a:ext cx="3217500" cy="308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050" dirty="0" err="1">
                <a:solidFill>
                  <a:schemeClr val="lt1"/>
                </a:solidFill>
              </a:rPr>
              <a:t>Periodo</a:t>
            </a:r>
            <a:r>
              <a:rPr lang="pt-BR" sz="1050" dirty="0">
                <a:solidFill>
                  <a:schemeClr val="lt1"/>
                </a:solidFill>
              </a:rPr>
              <a:t> de plenitude na vida da mulher</a:t>
            </a:r>
          </a:p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050" dirty="0">
                <a:solidFill>
                  <a:schemeClr val="lt1"/>
                </a:solidFill>
              </a:rPr>
              <a:t>Instinto materno</a:t>
            </a:r>
          </a:p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050" dirty="0">
                <a:solidFill>
                  <a:schemeClr val="lt1"/>
                </a:solidFill>
              </a:rPr>
              <a:t>Possibilidade de conciliar os desejos da mulher com os deveres de mães (Elisabeth Badinter)</a:t>
            </a:r>
          </a:p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050" dirty="0">
                <a:solidFill>
                  <a:schemeClr val="lt1"/>
                </a:solidFill>
              </a:rPr>
              <a:t>Decisão por ter filhos baseada no afeto e nas normas</a:t>
            </a:r>
          </a:p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050" dirty="0">
                <a:solidFill>
                  <a:schemeClr val="lt1"/>
                </a:solidFill>
              </a:rPr>
              <a:t>Fantasia apenas em relação ao amor e à felicidade</a:t>
            </a:r>
          </a:p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050" dirty="0">
                <a:solidFill>
                  <a:schemeClr val="lt1"/>
                </a:solidFill>
              </a:rPr>
              <a:t>O filho irá fortalecer o casamento</a:t>
            </a:r>
          </a:p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050" dirty="0">
                <a:solidFill>
                  <a:schemeClr val="lt1"/>
                </a:solidFill>
              </a:rPr>
              <a:t>Enquadramento em um padrão de criação esperado pela sociedade</a:t>
            </a: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4" descr="A picture containing text, indoor, wall, person&#10;&#10;Description automatically generated">
            <a:extLst>
              <a:ext uri="{FF2B5EF4-FFF2-40B4-BE49-F238E27FC236}">
                <a16:creationId xmlns:a16="http://schemas.microsoft.com/office/drawing/2014/main" id="{BE1D0F10-A54B-282E-62BC-5CC0D1627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050" y="750901"/>
            <a:ext cx="4808437" cy="320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3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603275" y="367325"/>
            <a:ext cx="3049500" cy="170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Tahoma"/>
                <a:ea typeface="Tahoma"/>
                <a:cs typeface="Tahoma"/>
              </a:rPr>
              <a:t>A realidade em relação à maternidade</a:t>
            </a:r>
            <a:endParaRPr lang="pt-BR" sz="38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5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6"/>
          <p:cNvSpPr txBox="1"/>
          <p:nvPr/>
        </p:nvSpPr>
        <p:spPr>
          <a:xfrm>
            <a:off x="603275" y="1226014"/>
            <a:ext cx="3217500" cy="294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050" dirty="0">
                <a:solidFill>
                  <a:schemeClr val="lt1"/>
                </a:solidFill>
              </a:rPr>
              <a:t>Maior período de instabilidade emocional da vida da mulher</a:t>
            </a:r>
          </a:p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050" dirty="0">
                <a:solidFill>
                  <a:schemeClr val="lt1"/>
                </a:solidFill>
              </a:rPr>
              <a:t>Toda a carga mental em relação aos cuidados com o bebê em cima dessa mãe</a:t>
            </a:r>
          </a:p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050" dirty="0">
                <a:solidFill>
                  <a:schemeClr val="lt1"/>
                </a:solidFill>
              </a:rPr>
              <a:t>Mito do instinto materno</a:t>
            </a:r>
          </a:p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050" dirty="0">
                <a:solidFill>
                  <a:schemeClr val="lt1"/>
                </a:solidFill>
              </a:rPr>
              <a:t>Mudança drástica do “Eu quero tudo” – “Eu lhe devo tudo”</a:t>
            </a:r>
          </a:p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050" dirty="0">
                <a:solidFill>
                  <a:schemeClr val="lt1"/>
                </a:solidFill>
              </a:rPr>
              <a:t>Instabilidade no relacionamento do casal</a:t>
            </a:r>
          </a:p>
          <a:p>
            <a:pPr marL="171450" lvl="0" indent="-171450" algn="just">
              <a:lnSpc>
                <a:spcPct val="115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1050" dirty="0">
                <a:solidFill>
                  <a:schemeClr val="lt1"/>
                </a:solidFill>
              </a:rPr>
              <a:t>Tentativa de se enquadrar nas expectativas da sociedade e esconder os sentimentos ruins em relação à maternidade (esgotamento, frustração, solidão, alienação e culpa)</a:t>
            </a: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 picture containing text, wall, indoor, baby&#10;&#10;Description automatically generated">
            <a:extLst>
              <a:ext uri="{FF2B5EF4-FFF2-40B4-BE49-F238E27FC236}">
                <a16:creationId xmlns:a16="http://schemas.microsoft.com/office/drawing/2014/main" id="{AEDC36BC-EA52-3C71-49A9-4E4D919E9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443" y="704628"/>
            <a:ext cx="4947557" cy="32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2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2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Transtornos mentais perinatais</a:t>
            </a:r>
            <a:endParaRPr sz="105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E2C79C4-A7C9-2C59-B047-92082BC2E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3" y="1152475"/>
            <a:ext cx="3950787" cy="3513379"/>
          </a:xfrm>
          <a:prstGeom prst="rect">
            <a:avLst/>
          </a:prstGeom>
        </p:spPr>
      </p:pic>
      <p:sp>
        <p:nvSpPr>
          <p:cNvPr id="9" name="Google Shape;80;p16">
            <a:extLst>
              <a:ext uri="{FF2B5EF4-FFF2-40B4-BE49-F238E27FC236}">
                <a16:creationId xmlns:a16="http://schemas.microsoft.com/office/drawing/2014/main" id="{B44A9500-9ED9-B39B-C814-DE293865333B}"/>
              </a:ext>
            </a:extLst>
          </p:cNvPr>
          <p:cNvSpPr txBox="1"/>
          <p:nvPr/>
        </p:nvSpPr>
        <p:spPr>
          <a:xfrm>
            <a:off x="4473605" y="1153786"/>
            <a:ext cx="3217500" cy="241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7145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Depressão na gestação</a:t>
            </a:r>
          </a:p>
          <a:p>
            <a:pPr marL="171450" lvl="0" indent="-17145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Depressão “pós parto”</a:t>
            </a:r>
          </a:p>
          <a:p>
            <a:pPr marL="171450" lvl="0" indent="-17145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Transtornos de Ansiedade</a:t>
            </a:r>
          </a:p>
          <a:p>
            <a:pPr marL="171450" lvl="0" indent="-17145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Psicose Puerperal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2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Carga mental materna</a:t>
            </a:r>
            <a:endParaRPr sz="105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D3933-C187-4C75-B3B0-DE7DE600F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825" y="1232140"/>
            <a:ext cx="5587476" cy="32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0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2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Mito do Instinto Materno</a:t>
            </a:r>
            <a:endParaRPr sz="105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 lion and a cub&#10;&#10;Description automatically generated with low confidence">
            <a:extLst>
              <a:ext uri="{FF2B5EF4-FFF2-40B4-BE49-F238E27FC236}">
                <a16:creationId xmlns:a16="http://schemas.microsoft.com/office/drawing/2014/main" id="{197E86B5-FE86-1D1A-7F95-2E95AE9A9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492" y="1152475"/>
            <a:ext cx="2960781" cy="34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2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“Eu quero tudo” – “Eu lhe devo tudo”</a:t>
            </a:r>
            <a:endParaRPr sz="105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 descr="A picture containing person, indoor, bedclothes&#10;&#10;Description automatically generated">
            <a:extLst>
              <a:ext uri="{FF2B5EF4-FFF2-40B4-BE49-F238E27FC236}">
                <a16:creationId xmlns:a16="http://schemas.microsoft.com/office/drawing/2014/main" id="{6C5B75A8-195B-478F-C39F-54E14A1EA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564" y="1210325"/>
            <a:ext cx="5551786" cy="34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2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75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Instabilidade no relacionamento do casal</a:t>
            </a:r>
            <a:endParaRPr sz="1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 descr="A person and person holding hands&#10;&#10;Description automatically generated with low confidence">
            <a:extLst>
              <a:ext uri="{FF2B5EF4-FFF2-40B4-BE49-F238E27FC236}">
                <a16:creationId xmlns:a16="http://schemas.microsoft.com/office/drawing/2014/main" id="{5414841B-4A94-0B4B-02F3-4C7D4F736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657" y="1152475"/>
            <a:ext cx="5553622" cy="35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9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103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Busca por atender às expectativas da sociedade e esconder os próprios sentimentos</a:t>
            </a:r>
            <a:endParaRPr sz="9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 person in a yellow shirt&#10;&#10;Description automatically generated with low confidence">
            <a:extLst>
              <a:ext uri="{FF2B5EF4-FFF2-40B4-BE49-F238E27FC236}">
                <a16:creationId xmlns:a16="http://schemas.microsoft.com/office/drawing/2014/main" id="{D173212D-BBF3-7A21-805E-5C5CD6CEE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614" y="1210325"/>
            <a:ext cx="5548994" cy="335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621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290</Words>
  <Application>Microsoft Office PowerPoint</Application>
  <PresentationFormat>Apresentação na tela (16:9)</PresentationFormat>
  <Paragraphs>44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Tahoma</vt:lpstr>
      <vt:lpstr>Courier New</vt:lpstr>
      <vt:lpstr>Arial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</dc:creator>
  <cp:lastModifiedBy>Bruna Santos Amaral Morais (GRCC)</cp:lastModifiedBy>
  <cp:revision>7</cp:revision>
  <dcterms:modified xsi:type="dcterms:W3CDTF">2022-05-05T19:37:25Z</dcterms:modified>
</cp:coreProperties>
</file>