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</p:sldIdLst>
  <p:sldSz cy="13716000" cx="24384000"/>
  <p:notesSz cx="6858000" cy="9144000"/>
  <p:embeddedFontLst>
    <p:embeddedFont>
      <p:font typeface="Roboto"/>
      <p:regular r:id="rId100"/>
      <p:bold r:id="rId101"/>
      <p:italic r:id="rId102"/>
      <p:boldItalic r:id="rId103"/>
    </p:embeddedFont>
    <p:embeddedFont>
      <p:font typeface="Roboto Mono"/>
      <p:regular r:id="rId104"/>
      <p:bold r:id="rId105"/>
      <p:italic r:id="rId106"/>
      <p:boldItalic r:id="rId107"/>
    </p:embeddedFont>
    <p:embeddedFont>
      <p:font typeface="Gill Sans"/>
      <p:regular r:id="rId108"/>
      <p:bold r:id="rId109"/>
    </p:embeddedFont>
    <p:embeddedFont>
      <p:font typeface="Open Sans Light"/>
      <p:regular r:id="rId110"/>
      <p:bold r:id="rId111"/>
      <p:italic r:id="rId112"/>
      <p:boldItalic r:id="rId1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RobotoMono-boldItalic.fntdata"/><Relationship Id="rId106" Type="http://schemas.openxmlformats.org/officeDocument/2006/relationships/font" Target="fonts/RobotoMono-italic.fntdata"/><Relationship Id="rId105" Type="http://schemas.openxmlformats.org/officeDocument/2006/relationships/font" Target="fonts/RobotoMono-bold.fntdata"/><Relationship Id="rId104" Type="http://schemas.openxmlformats.org/officeDocument/2006/relationships/font" Target="fonts/RobotoMono-regular.fntdata"/><Relationship Id="rId109" Type="http://schemas.openxmlformats.org/officeDocument/2006/relationships/font" Target="fonts/GillSans-bold.fntdata"/><Relationship Id="rId108" Type="http://schemas.openxmlformats.org/officeDocument/2006/relationships/font" Target="fonts/GillSans-regular.fnt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Roboto-boldItalic.fntdata"/><Relationship Id="rId102" Type="http://schemas.openxmlformats.org/officeDocument/2006/relationships/font" Target="fonts/Roboto-italic.fntdata"/><Relationship Id="rId101" Type="http://schemas.openxmlformats.org/officeDocument/2006/relationships/font" Target="fonts/Roboto-bold.fntdata"/><Relationship Id="rId100" Type="http://schemas.openxmlformats.org/officeDocument/2006/relationships/font" Target="fonts/Roboto-regular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slide" Target="slides/slide87.xml"/><Relationship Id="rId94" Type="http://schemas.openxmlformats.org/officeDocument/2006/relationships/slide" Target="slides/slide86.xml"/><Relationship Id="rId97" Type="http://schemas.openxmlformats.org/officeDocument/2006/relationships/slide" Target="slides/slide89.xml"/><Relationship Id="rId96" Type="http://schemas.openxmlformats.org/officeDocument/2006/relationships/slide" Target="slides/slide88.xml"/><Relationship Id="rId11" Type="http://schemas.openxmlformats.org/officeDocument/2006/relationships/slide" Target="slides/slide3.xml"/><Relationship Id="rId99" Type="http://schemas.openxmlformats.org/officeDocument/2006/relationships/slide" Target="slides/slide91.xml"/><Relationship Id="rId10" Type="http://schemas.openxmlformats.org/officeDocument/2006/relationships/slide" Target="slides/slide2.xml"/><Relationship Id="rId98" Type="http://schemas.openxmlformats.org/officeDocument/2006/relationships/slide" Target="slides/slide90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5" Type="http://schemas.openxmlformats.org/officeDocument/2006/relationships/slide" Target="slides/slide7.xml"/><Relationship Id="rId110" Type="http://schemas.openxmlformats.org/officeDocument/2006/relationships/font" Target="fonts/OpenSansLight-regular.fntdata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13" Type="http://schemas.openxmlformats.org/officeDocument/2006/relationships/font" Target="fonts/OpenSansLight-boldItalic.fntdata"/><Relationship Id="rId112" Type="http://schemas.openxmlformats.org/officeDocument/2006/relationships/font" Target="fonts/OpenSansLight-italic.fntdata"/><Relationship Id="rId111" Type="http://schemas.openxmlformats.org/officeDocument/2006/relationships/font" Target="fonts/OpenSansLight-bold.fntdata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b49cb9e55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8b49cb9e55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b49cb9e55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8b49cb9e55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b49cb9e55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8b49cb9e55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b49cb9e55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8b49cb9e55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b49cb9e55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8b49cb9e55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b49cb9e55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8b49cb9e55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b49cb9e55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8b49cb9e55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b49cb9e55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8b49cb9e55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b49cb9e55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8b49cb9e55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49cb9e55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8b49cb9e55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d6fcdbab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6d6fcdbab7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243fc0129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8243fc0129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b49cb9e55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8b49cb9e55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c2fb94eb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8c2fb94eb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b49cb9e55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8b49cb9e55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b49cb9e55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8b49cb9e55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b49cb9e55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8b49cb9e55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b49cb9e55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8b49cb9e55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b49cb9e55_0_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8b49cb9e55_0_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b49cb9e55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8b49cb9e55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b49cb9e55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8b49cb9e55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dd8da302e_0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6dd8da302e_0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b49cb9e55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8b49cb9e55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c2fb94ebe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8c2fb94ebe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b49cb9e55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8b49cb9e55_0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243fc012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8243fc0129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243fc0129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8243fc0129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8243fc0129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8243fc0129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c2fb94ebe_1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8c2fb94ebe_1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243fc012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8243fc0129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c2fb94ebe_1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8c2fb94ebe_1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f4aded704_1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g8f4aded704_1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b49cb9e5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8b49cb9e5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f4aded704_1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4" name="Google Shape;484;g8f4aded704_1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f4aded704_1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2" name="Google Shape;492;g8f4aded704_1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f4aded704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g8f4aded704_1_3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8f4aded704_1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5" name="Google Shape;505;g8f4aded704_1_3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f4aded704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3" name="Google Shape;513;g8f4aded704_1_3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8f4aded704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1" name="Google Shape;521;g8f4aded704_1_3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f4aded704_6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9" name="Google Shape;529;g8f4aded704_6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f4aded704_1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7" name="Google Shape;537;g8f4aded704_1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8f4aded704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8f4aded704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f4aded704_1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8f4aded704_1_5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b49cb9e55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8b49cb9e55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65e2fdb9b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865e2fdb9b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8f4aded704_1_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8f4aded704_1_4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f4aded704_1_4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8f4aded704_1_4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8f4aded704_1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8f4aded704_1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8f4aded704_1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8f4aded704_1_5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8f4aded704_1_4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8f4aded704_1_4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8f4aded704_1_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8f4aded704_1_5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f4aded704_1_5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8f4aded704_1_5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8f4aded704_1_5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8f4aded704_1_5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f4aded704_1_5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8f4aded704_1_5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b49cb9e55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8b49cb9e55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923263a7a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923263a7ae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923263a7ae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923263a7ae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923263a7ae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923263a7ae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923263a7ae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923263a7ae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923263a7ae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923263a7ae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23263a7ae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923263a7ae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923263a7ae_0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923263a7ae_0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23263a7ae_0_2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g923263a7ae_0_2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923263a7ae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g923263a7ae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923263a7ae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923263a7ae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b49cb9e55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8b49cb9e55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923263a7ae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g923263a7ae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23263a7ae_0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g923263a7ae_0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923263a7ae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923263a7ae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923263a7ae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923263a7ae_0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923263a7ae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923263a7ae_0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923263a7ae_0_3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923263a7ae_0_3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923263a7ae_0_3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g923263a7ae_0_3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923263a7ae_0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g923263a7ae_0_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923263a7ae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g923263a7ae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923263a7ae_0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g923263a7ae_0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b49cb9e55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8b49cb9e55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923263a7ae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g923263a7ae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923263a7ae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923263a7ae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923263a7ae_0_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g923263a7ae_0_3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923263a7ae_0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g923263a7ae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23263a7ae_0_3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g923263a7ae_0_3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23263a7ae_0_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g923263a7ae_0_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923263a7ae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923263a7ae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23263a7ae_0_4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g923263a7ae_0_4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923263a7ae_0_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g923263a7ae_0_4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23263a7ae_0_4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g923263a7ae_0_4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b49cb9e55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8b49cb9e55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923263a7ae_0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g923263a7ae_0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body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 rot="5400000">
            <a:off x="7666038" y="-3246437"/>
            <a:ext cx="9051925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 rot="5400000">
            <a:off x="14570075" y="3657600"/>
            <a:ext cx="117030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 rot="5400000">
            <a:off x="3521075" y="-1752600"/>
            <a:ext cx="11703050" cy="1630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1219200" y="3200400"/>
            <a:ext cx="21945600" cy="9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ctrTitle"/>
          </p:nvPr>
        </p:nvSpPr>
        <p:spPr>
          <a:xfrm>
            <a:off x="1828800" y="4260850"/>
            <a:ext cx="207264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" name="Google Shape;51;p15"/>
          <p:cNvSpPr txBox="1"/>
          <p:nvPr>
            <p:ph idx="1" type="subTitle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1925638" y="8813800"/>
            <a:ext cx="20726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1925638" y="5813425"/>
            <a:ext cx="207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1219200" y="3200400"/>
            <a:ext cx="10896600" cy="9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12268200" y="3200400"/>
            <a:ext cx="10896600" cy="9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1219200" y="3070225"/>
            <a:ext cx="107745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1219200" y="4349750"/>
            <a:ext cx="107745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8"/>
          <p:cNvSpPr txBox="1"/>
          <p:nvPr>
            <p:ph idx="3" type="body"/>
          </p:nvPr>
        </p:nvSpPr>
        <p:spPr>
          <a:xfrm>
            <a:off x="12387263" y="3070225"/>
            <a:ext cx="107775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4" type="body"/>
          </p:nvPr>
        </p:nvSpPr>
        <p:spPr>
          <a:xfrm>
            <a:off x="12387263" y="4349750"/>
            <a:ext cx="107775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1219200" y="546100"/>
            <a:ext cx="80217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9532938" y="546100"/>
            <a:ext cx="13632000" cy="11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1219200" y="2870200"/>
            <a:ext cx="8021700" cy="9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779963" y="9601200"/>
            <a:ext cx="146304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p22"/>
          <p:cNvSpPr/>
          <p:nvPr>
            <p:ph idx="2" type="pic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4779963" y="10734675"/>
            <a:ext cx="146304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7666050" y="-3246450"/>
            <a:ext cx="9051900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 rot="5400000">
            <a:off x="14570100" y="3657575"/>
            <a:ext cx="1170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 rot="5400000">
            <a:off x="3521100" y="-1752625"/>
            <a:ext cx="11703000" cy="16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95" name="Google Shape;95;p2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p27"/>
          <p:cNvCxnSpPr/>
          <p:nvPr/>
        </p:nvCxnSpPr>
        <p:spPr>
          <a:xfrm>
            <a:off x="1676400" y="2777062"/>
            <a:ext cx="21031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o">
  <p:cSld name="Interno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28"/>
          <p:cNvCxnSpPr/>
          <p:nvPr/>
        </p:nvCxnSpPr>
        <p:spPr>
          <a:xfrm>
            <a:off x="1676400" y="2743190"/>
            <a:ext cx="21031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128" name="Google Shape;128;p31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130" name="Google Shape;130;p31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" type="subTitle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146" name="Google Shape;146;p34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47" name="Google Shape;147;p3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35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54" name="Google Shape;154;p3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3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5" name="Google Shape;175;p39"/>
          <p:cNvSpPr txBox="1"/>
          <p:nvPr>
            <p:ph idx="1" type="body"/>
          </p:nvPr>
        </p:nvSpPr>
        <p:spPr>
          <a:xfrm>
            <a:off x="1219200" y="3200400"/>
            <a:ext cx="21945600" cy="9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/>
          <p:nvPr>
            <p:ph type="ctrTitle"/>
          </p:nvPr>
        </p:nvSpPr>
        <p:spPr>
          <a:xfrm>
            <a:off x="1828800" y="4260850"/>
            <a:ext cx="207264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8" name="Google Shape;178;p40"/>
          <p:cNvSpPr txBox="1"/>
          <p:nvPr>
            <p:ph idx="1" type="subTitle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>
            <p:ph type="title"/>
          </p:nvPr>
        </p:nvSpPr>
        <p:spPr>
          <a:xfrm>
            <a:off x="1925638" y="8813800"/>
            <a:ext cx="20726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1" name="Google Shape;181;p41"/>
          <p:cNvSpPr txBox="1"/>
          <p:nvPr>
            <p:ph idx="1" type="body"/>
          </p:nvPr>
        </p:nvSpPr>
        <p:spPr>
          <a:xfrm>
            <a:off x="1925638" y="5813425"/>
            <a:ext cx="207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4" name="Google Shape;184;p42"/>
          <p:cNvSpPr txBox="1"/>
          <p:nvPr>
            <p:ph idx="1" type="body"/>
          </p:nvPr>
        </p:nvSpPr>
        <p:spPr>
          <a:xfrm>
            <a:off x="1219200" y="3200400"/>
            <a:ext cx="10896600" cy="9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5" name="Google Shape;185;p42"/>
          <p:cNvSpPr txBox="1"/>
          <p:nvPr>
            <p:ph idx="2" type="body"/>
          </p:nvPr>
        </p:nvSpPr>
        <p:spPr>
          <a:xfrm>
            <a:off x="12268200" y="3200400"/>
            <a:ext cx="10896600" cy="9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8" name="Google Shape;188;p43"/>
          <p:cNvSpPr txBox="1"/>
          <p:nvPr>
            <p:ph idx="1" type="body"/>
          </p:nvPr>
        </p:nvSpPr>
        <p:spPr>
          <a:xfrm>
            <a:off x="1219200" y="3070225"/>
            <a:ext cx="107745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9" name="Google Shape;189;p43"/>
          <p:cNvSpPr txBox="1"/>
          <p:nvPr>
            <p:ph idx="2" type="body"/>
          </p:nvPr>
        </p:nvSpPr>
        <p:spPr>
          <a:xfrm>
            <a:off x="1219200" y="4349750"/>
            <a:ext cx="107745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0" name="Google Shape;190;p43"/>
          <p:cNvSpPr txBox="1"/>
          <p:nvPr>
            <p:ph idx="3" type="body"/>
          </p:nvPr>
        </p:nvSpPr>
        <p:spPr>
          <a:xfrm>
            <a:off x="12387263" y="3070225"/>
            <a:ext cx="107775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1" name="Google Shape;191;p43"/>
          <p:cNvSpPr txBox="1"/>
          <p:nvPr>
            <p:ph idx="4" type="body"/>
          </p:nvPr>
        </p:nvSpPr>
        <p:spPr>
          <a:xfrm>
            <a:off x="12387263" y="4349750"/>
            <a:ext cx="107775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/>
          <p:nvPr>
            <p:ph type="title"/>
          </p:nvPr>
        </p:nvSpPr>
        <p:spPr>
          <a:xfrm>
            <a:off x="1219200" y="546100"/>
            <a:ext cx="80217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7" name="Google Shape;197;p46"/>
          <p:cNvSpPr txBox="1"/>
          <p:nvPr>
            <p:ph idx="1" type="body"/>
          </p:nvPr>
        </p:nvSpPr>
        <p:spPr>
          <a:xfrm>
            <a:off x="9532938" y="546100"/>
            <a:ext cx="13632000" cy="11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8" name="Google Shape;198;p46"/>
          <p:cNvSpPr txBox="1"/>
          <p:nvPr>
            <p:ph idx="2" type="body"/>
          </p:nvPr>
        </p:nvSpPr>
        <p:spPr>
          <a:xfrm>
            <a:off x="1219200" y="2870200"/>
            <a:ext cx="8021700" cy="9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7"/>
          <p:cNvSpPr txBox="1"/>
          <p:nvPr>
            <p:ph type="title"/>
          </p:nvPr>
        </p:nvSpPr>
        <p:spPr>
          <a:xfrm>
            <a:off x="4779963" y="9601200"/>
            <a:ext cx="146304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1" name="Google Shape;201;p47"/>
          <p:cNvSpPr/>
          <p:nvPr>
            <p:ph idx="2" type="pic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2" name="Google Shape;202;p47"/>
          <p:cNvSpPr txBox="1"/>
          <p:nvPr>
            <p:ph idx="1" type="body"/>
          </p:nvPr>
        </p:nvSpPr>
        <p:spPr>
          <a:xfrm>
            <a:off x="4779963" y="10734675"/>
            <a:ext cx="146304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8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5" name="Google Shape;205;p48"/>
          <p:cNvSpPr txBox="1"/>
          <p:nvPr>
            <p:ph idx="1" type="body"/>
          </p:nvPr>
        </p:nvSpPr>
        <p:spPr>
          <a:xfrm rot="5400000">
            <a:off x="7666050" y="-3246450"/>
            <a:ext cx="9051900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9"/>
          <p:cNvSpPr txBox="1"/>
          <p:nvPr>
            <p:ph type="title"/>
          </p:nvPr>
        </p:nvSpPr>
        <p:spPr>
          <a:xfrm rot="5400000">
            <a:off x="14570100" y="3657575"/>
            <a:ext cx="1170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8" name="Google Shape;208;p49"/>
          <p:cNvSpPr txBox="1"/>
          <p:nvPr>
            <p:ph idx="1" type="body"/>
          </p:nvPr>
        </p:nvSpPr>
        <p:spPr>
          <a:xfrm rot="5400000">
            <a:off x="3521100" y="-1752625"/>
            <a:ext cx="11703000" cy="16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2" type="body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3" type="body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4" type="body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10"/>
          <p:cNvSpPr/>
          <p:nvPr>
            <p:ph idx="2" type="pic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10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14300" y="-88900"/>
            <a:ext cx="24612600" cy="13842900"/>
          </a:xfrm>
          <a:prstGeom prst="rect">
            <a:avLst/>
          </a:prstGeom>
          <a:solidFill>
            <a:srgbClr val="22223B"/>
          </a:solidFill>
          <a:ln cap="flat" cmpd="sng" w="25400">
            <a:solidFill>
              <a:schemeClr val="dk1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5950" y="64770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98275" y="219153"/>
            <a:ext cx="4619475" cy="17143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5"/>
          <p:cNvSpPr/>
          <p:nvPr/>
        </p:nvSpPr>
        <p:spPr>
          <a:xfrm>
            <a:off x="-114300" y="-88900"/>
            <a:ext cx="24612600" cy="13842900"/>
          </a:xfrm>
          <a:prstGeom prst="rect">
            <a:avLst/>
          </a:prstGeom>
          <a:solidFill>
            <a:srgbClr val="22223B"/>
          </a:solidFill>
          <a:ln cap="flat" cmpd="sng" w="25400">
            <a:solidFill>
              <a:schemeClr val="dk1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2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0" name="Google Shape;9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5950" y="64770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92900" y="666750"/>
            <a:ext cx="3924300" cy="704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/>
          <p:nvPr/>
        </p:nvSpPr>
        <p:spPr>
          <a:xfrm>
            <a:off x="-114300" y="-88900"/>
            <a:ext cx="24612600" cy="13842900"/>
          </a:xfrm>
          <a:prstGeom prst="rect">
            <a:avLst/>
          </a:prstGeom>
          <a:solidFill>
            <a:srgbClr val="22223B"/>
          </a:solidFill>
          <a:ln cap="flat" cmpd="sng" w="25400">
            <a:solidFill>
              <a:schemeClr val="dk1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1" name="Google Shape;171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5950" y="64770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92900" y="666750"/>
            <a:ext cx="3924300" cy="704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ervicedesk.sydle.com/portal/i/5d9f63db3bb1220267f8b63c/sydle-one+getting-started+dados+automatizacao-de-classes#chamada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bhdigital-dsv.pbh.gov.br/api/1/main/_location/regional/_get" TargetMode="External"/><Relationship Id="rId4" Type="http://schemas.openxmlformats.org/officeDocument/2006/relationships/hyperlink" Target="https://bhdigital-dsv.pbh.gov.br/api/1/main/_location/regional/_get" TargetMode="External"/><Relationship Id="rId5" Type="http://schemas.openxmlformats.org/officeDocument/2006/relationships/hyperlink" Target="https://bhdigital-dsv.pbh.gov.br/api/1/main/_location/regional/_get" TargetMode="External"/><Relationship Id="rId6" Type="http://schemas.openxmlformats.org/officeDocument/2006/relationships/hyperlink" Target="https://bhdigital-dsv.pbh.gov.br/api/1/main/_location/regional/_get" TargetMode="External"/><Relationship Id="rId7" Type="http://schemas.openxmlformats.org/officeDocument/2006/relationships/hyperlink" Target="https://servicedesk.sydle.com/portal/i/5d9f63db3bb1220267f8b63c/sydle-one+getting-started+dados+automatizacao-de-classes#api" TargetMode="External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ervicedesk.sydle.com/portal/i/5d9f78333bb1220267f9be77/sydle-one+full-docs+ecm+metodos-via-tela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ervicedesk.sydle.com/portal/i/5d9f63db3bb1220267f8b63c/sydle-one+getting-started+dados+automatizacao-de-class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ervicedesk.sydle.com/portal/i/5d9f78343bb1220267f9bf03/sydle-one+getting-started+admin+permissoes-de-acesso#n%C3%ADvel-de-acesso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hyperlink" Target="https://www.elastic.co/guide/en/elasticsearch/reference/5.4/query-dsl-range-query.html#ranges-on-date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servicedesk.sydle.com/portal/i/5da4dd8ae414bc54cb3387f3/sydle-one+full-docs+ecm+queries-de-consulta" TargetMode="External"/><Relationship Id="rId4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servicedesk.sydle.com/portal/i/5d9f782b3bb1220267f9bbdc/sydle-one+perguntas-frequentes+como-enviar-e-mail-em-processo" TargetMode="External"/><Relationship Id="rId4" Type="http://schemas.openxmlformats.org/officeDocument/2006/relationships/hyperlink" Target="https://servicedesk.sydle.com/portal/i/5dd472afdfac43707b4081a6/sybox+crm+gerenciando-seu-crm+configuracao-de-notificacao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servicedesk.sydle.com/portal/i/5d9f63db3bb1220267f8b64a/sydle-one+getting-started+analista-de-processos+automatizacao-de-processos#evento-temporizador" TargetMode="External"/><Relationship Id="rId4" Type="http://schemas.openxmlformats.org/officeDocument/2006/relationships/image" Target="../media/image41.png"/><Relationship Id="rId5" Type="http://schemas.openxmlformats.org/officeDocument/2006/relationships/image" Target="../media/image5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servicedesk.sydle.com/portal/i/5d9f63db3bb1220267f8b64a/sydle-one+getting-started+analista-de-processos+automatizacao-de-processos#evento-de-mensagem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itlab.pbh.gov.br/estruturantes/bh-digital/BH-Digital/tree/master/docs/requisitos/processos/Prepara%C3%A7%C3%A3o%20de%20Ambiente/BHDIGITAL-ESP0002-PreparacaoAmbienteUsuarios.docx" TargetMode="External"/><Relationship Id="rId4" Type="http://schemas.openxmlformats.org/officeDocument/2006/relationships/hyperlink" Target="https://gitlab.pbh.gov.br/estruturantes/bh-digital/BH-Digital/tree/master/docs/requisitos/processos/Prepara%C3%A7%C3%A3o%20de%20Ambiente/BHDIGITAL-ESP0003-PreparacaoAmbienteOutros.docx" TargetMode="External"/><Relationship Id="rId5" Type="http://schemas.openxmlformats.org/officeDocument/2006/relationships/hyperlink" Target="https://gitlab.pbh.gov.br/estruturantes/bh-digital/BH-Digital/tree/master/docs/requisitos/processos/Prepara%C3%A7%C3%A3o%20de%20Ambiente/BHDIGITAL-ESP0004-PreparacaoAmbienteClassificacaoTemporalidadeArquivos.docx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5" Type="http://schemas.openxmlformats.org/officeDocument/2006/relationships/hyperlink" Target="http://siomexterno.pbh.gov.br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elogroup.sharepoint.com/:b:/r/sites/tecnologia/Documentos%20Compartilhados/BH%20Digital/BH%20Digital/BH%20Digital_Sydle_Elogroup/BH%20digital%20-%20Treinamento%20Tramitador%20Fazenda/Bh%20Digital%20-%20Tramitador%20-%20Parametrizac%CC%A7a%CC%83o%20de%20Servic%CC%A7os.pdf?csf=1&amp;web=1&amp;e=5RAfP1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gitlab.pbh.gov.br/estruturantes/bh-digital/BH-Digital/tree/master/docs/requisitos/tramitador/BHDIGITAL-ESP0006-TramitadorSprint1.docx" TargetMode="External"/><Relationship Id="rId4" Type="http://schemas.openxmlformats.org/officeDocument/2006/relationships/hyperlink" Target="https://gitlab.pbh.gov.br/estruturantes/bh-digital/BH-Digital/tree/master/docs/requisitos/tramitador/BHDIGITAL-ESP0007-TramitadorSprint2.docx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gitlab.pbh.gov.br/estruturantes/bh-digital/BH-Digital/tree/master/docs/requisitos/tramitador/BHDIGITAL-ESP0006-TramitadorSprint1.docx" TargetMode="External"/><Relationship Id="rId4" Type="http://schemas.openxmlformats.org/officeDocument/2006/relationships/hyperlink" Target="https://gitlab.pbh.gov.br/estruturantes/bh-digital/BH-Digital/tree/master/docs/requisitos/tramitador/BHDIGITAL-ESP0007-TramitadorSprint2.docx" TargetMode="External"/><Relationship Id="rId5" Type="http://schemas.openxmlformats.org/officeDocument/2006/relationships/hyperlink" Target="https://gitlab.pbh.gov.br/estruturantes/bh-digital/BH-Digital/tree/master/docs/requisitos/tramitador/BHDIGITAL-ESP0006-TramitadorSprint1.docx" TargetMode="External"/><Relationship Id="rId6" Type="http://schemas.openxmlformats.org/officeDocument/2006/relationships/hyperlink" Target="https://gitlab.pbh.gov.br/estruturantes/bh-digital/BH-Digital/tree/master/docs/requisitos/tramitador/BHDIGITAL-ESP0007-TramitadorSprint2.docx" TargetMode="External"/><Relationship Id="rId7" Type="http://schemas.openxmlformats.org/officeDocument/2006/relationships/image" Target="../media/image5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ervicedesk.sydle.com/portal/i/5d9f78343bb1220267f9bf03/sydle-one+getting-started+admin+permissoes-de-acesso" TargetMode="External"/><Relationship Id="rId4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mustache.github.io/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ervicedesk.sydle.com/portal/i/5d9f63db3bb1220267f8b63c/sydle-one+getting-started+dados+automatizacao-de-classes#m%C3%A9todos-personalizados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drive.google.com/file/d/13gUsl6QQJ6HeklK2rz_2ozSN3aItuB63/view?usp=sharing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4.xml"/><Relationship Id="rId3" Type="http://schemas.openxmlformats.org/officeDocument/2006/relationships/hyperlink" Target="https://drive.google.com/file/d/13gUsl6QQJ6HeklK2rz_2ozSN3aItuB63/view?usp=sharing" TargetMode="Externa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5.png"/><Relationship Id="rId4" Type="http://schemas.openxmlformats.org/officeDocument/2006/relationships/hyperlink" Target="https://drive.google.com/file/d/13gUsl6QQJ6HeklK2rz_2ozSN3aItuB63/view?usp=sharing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6.xml"/><Relationship Id="rId3" Type="http://schemas.openxmlformats.org/officeDocument/2006/relationships/hyperlink" Target="https://drive.google.com/file/d/13gUsl6QQJ6HeklK2rz_2ozSN3aItuB63/view?usp=sharing" TargetMode="External"/><Relationship Id="rId4" Type="http://schemas.openxmlformats.org/officeDocument/2006/relationships/hyperlink" Target="https://drive.google.com/file/d/1SqB_ziAC6IvNvEXkaSDrVqM4ahXMtFz4/view?usp=sharing" TargetMode="External"/><Relationship Id="rId5" Type="http://schemas.openxmlformats.org/officeDocument/2006/relationships/image" Target="../media/image52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drive.google.com/file/d/13gUsl6QQJ6HeklK2rz_2ozSN3aItuB63/view?usp=sharing" TargetMode="External"/><Relationship Id="rId4" Type="http://schemas.openxmlformats.org/officeDocument/2006/relationships/hyperlink" Target="https://drive.google.com/file/d/1SqB_ziAC6IvNvEXkaSDrVqM4ahXMtFz4/view?usp=sharing" TargetMode="Externa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3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3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-keynote_dark.ppt_media/preview-2.mov" id="213" name="Google Shape;21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0"/>
          <p:cNvSpPr/>
          <p:nvPr/>
        </p:nvSpPr>
        <p:spPr>
          <a:xfrm>
            <a:off x="-114300" y="-88900"/>
            <a:ext cx="24612599" cy="13842999"/>
          </a:xfrm>
          <a:prstGeom prst="rect">
            <a:avLst/>
          </a:prstGeom>
          <a:solidFill>
            <a:srgbClr val="22223B"/>
          </a:solidFill>
          <a:ln cap="flat" cmpd="sng" w="254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21216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5" name="Google Shape;2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14600" y="-1066800"/>
            <a:ext cx="15849600" cy="158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87800" y="11458406"/>
            <a:ext cx="3886200" cy="136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800" y="11915818"/>
            <a:ext cx="5430498" cy="45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95322" y="11687006"/>
            <a:ext cx="4380407" cy="97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6375" y="2158063"/>
            <a:ext cx="21431250" cy="79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9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- Consumo Interno - Exemplo 1I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8" name="Google Shape;278;p59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Lógica do método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9" name="Google Shape;27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53" y="2863875"/>
            <a:ext cx="22401299" cy="96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- Consumo Interno - Exemplo 1I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5" name="Google Shape;285;p60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Trabalhando com o retorno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6" name="Google Shape;2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735" y="4079300"/>
            <a:ext cx="21905951" cy="69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1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- Consumo Interno (Padrões)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2" name="Google Shape;292;p61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Exemplos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3" name="Google Shape;29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948" y="3211800"/>
            <a:ext cx="22263176" cy="29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71" y="7110300"/>
            <a:ext cx="22263176" cy="24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2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API - SYDLE ONE (Consumo externo)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0" name="Google Shape;300;p6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5600">
                <a:latin typeface="Gill Sans"/>
                <a:ea typeface="Gill Sans"/>
                <a:cs typeface="Gill Sans"/>
                <a:sym typeface="Gill Sans"/>
              </a:rPr>
              <a:t>Todos os métodos são automaticamente disponibilizados via API.</a:t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5600">
                <a:latin typeface="Gill Sans"/>
                <a:ea typeface="Gill Sans"/>
                <a:cs typeface="Gill Sans"/>
                <a:sym typeface="Gill Sans"/>
              </a:rPr>
              <a:t>A API respeita as permissões configuradas em cada método; caso o usuário não possua a permissão é retornada a mensagem “Usuário não autorizado”.</a:t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5600">
                <a:latin typeface="Gill Sans"/>
                <a:ea typeface="Gill Sans"/>
                <a:cs typeface="Gill Sans"/>
                <a:sym typeface="Gill Sans"/>
              </a:rPr>
              <a:t>O endpoint da API é gerado com base nos identificadores do Pacote, Classe e Método.</a:t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3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API - SYDLE ONE (Consumo externo)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6" name="Google Shape;306;p63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Método: POST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Headers: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18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ourier New"/>
              <a:buChar char="○"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Authorization: Basic &lt;TOKEN&gt; (Credenciais em base 64 no formato usuário:senha)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318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ourier New"/>
              <a:buChar char="○"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X-Explorer-Account-Token: &lt;org&gt;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318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ourier New"/>
              <a:buChar char="○"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Content-Type: application/json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Padrão de URL: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URL’s (PBH):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https://bhdigital-dsv.pbh.gov.br/api/1/main/_location/regional/_get</a:t>
            </a:r>
            <a:endParaRPr sz="2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https://bhdigital-hml.pbh.gov.br/api/1/main/_location/regional/_get</a:t>
            </a:r>
            <a:endParaRPr sz="2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https://bhdigital-stg.pbh.gov.br/api/1/main/_location/regional/_get</a:t>
            </a:r>
            <a:endParaRPr sz="2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https://bhdigital.pbh.gov.br/api/1/main/_location/regional/_get</a:t>
            </a:r>
            <a:endParaRPr sz="2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Parâmetros (body)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igual ao consumo interno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39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Service Desk</a:t>
            </a:r>
            <a:r>
              <a:rPr lang="en-US" sz="3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7" name="Google Shape;307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2875" y="6329226"/>
            <a:ext cx="15275575" cy="18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4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Via tela</a:t>
            </a: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(métodos via tela)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6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5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Menu</a:t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5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Destaque</a:t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4" name="Google Shape;31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576" y="2231501"/>
            <a:ext cx="9542215" cy="530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873" y="7906550"/>
            <a:ext cx="74368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Via tela (métodos via tela)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1" name="Google Shape;321;p6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●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Contexto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Classe: Método estático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Char char="●"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Executado baseado somente na classe, ou seja, não possui informações de objetos em seu parâmetro de entrada.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l Sans"/>
              <a:buChar char="○"/>
            </a:pPr>
            <a:r>
              <a:rPr lang="en-US" sz="3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Exemplo de uso: Geração de estatísticas a respeito dos objetos de sua classe.</a:t>
            </a:r>
            <a:endParaRPr sz="3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Objeto: Método dinâmico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Char char="●"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Executado baseado em um ou mais objetos selecionados. Então em seu script é possível acessar as informações destes objetos.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Char char="○"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Número mínimo e máximo de objetos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2860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2" name="Google Shape;32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2787" y="8988837"/>
            <a:ext cx="15414599" cy="23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6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Exercícios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8" name="Google Shape;328;p66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9" name="Google Shape;32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291" y="4528963"/>
            <a:ext cx="20281425" cy="60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Exercícios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5" name="Google Shape;335;p67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 1 (Métodos customizados, método via tela):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uma classe “Cidadão - &lt;Seu nome&gt;” que possui no mínimo os campos: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Nome &lt;texto&gt;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Estado Civil &lt;texto&gt; Opções: Solteiro, Casado, Separado, Viúvo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Conjuge (Marido / Esposa) &lt;texto&gt;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Idade &lt;numérico&gt;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Possui pendências? &lt;booleano&gt;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vários objetos desta classe com valores diversos.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um método "meuMetodo" na classe que calcula a média das idades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algum objeto estiver selecionado, calcular a média dos valores destes objetos;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nenhum objeto selecionado, calcular a média de todos os objetos desta classe;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 2 (chamada externa, permissionamento de métodos):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Chamar este método através da ferramenta postman (ou outra disponível).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Alterar a configuração de permissão (Público, Explícito) do método e realizar novas chamadas via tela e/ou postman e analisar os resultados.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 3 (Chamada interna):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outro método "meuOutroMetodo" dentro da mesma classe (ou em outra classe) que como lógica interna irá apenas chamar o método criado anteriormente "meuMetodo".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Realizar a chamada deste “meuOutroMetodo” via postman (externamente) e via tela.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8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Automatização de formulários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Google Shape;341;p68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Métodos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Atualizar Rascunho (_updateDraft)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Chamado sempre que ocorrer uma ação na interface (criação ou edição de um objeto);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Permite alterar valores no objeto que está sendo criado / editado;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Rascunho (_createDraft)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Chamado logo antes da exibição de um objeto em modo de inserção / edição;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Permite alterar valores no objeto que está sendo criado / editado;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Obter Metadata (_getMetadata)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Chamado sempre que ocorrer uma ação na interface ou quando um objeto é visualizado;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Permite alterar aspectos visuais do formulário (name, required, hidden, etc..);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Remover (_delete)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Chamado logo antes da remoção de um objeto;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Permite fazer validações;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Salvar (_save)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Chamado antes de persistir um objeto no sistema;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37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ao ar livre&#10;&#10;Descrição gerada automaticamente" id="224" name="Google Shape;224;p51"/>
          <p:cNvPicPr preferRelativeResize="0"/>
          <p:nvPr/>
        </p:nvPicPr>
        <p:blipFill rotWithShape="1">
          <a:blip r:embed="rId3">
            <a:alphaModFix amt="20000"/>
          </a:blip>
          <a:srcRect b="21417" l="2318" r="16906" t="14611"/>
          <a:stretch/>
        </p:blipFill>
        <p:spPr>
          <a:xfrm>
            <a:off x="-1" y="0"/>
            <a:ext cx="24460200" cy="137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1"/>
          <p:cNvSpPr/>
          <p:nvPr/>
        </p:nvSpPr>
        <p:spPr>
          <a:xfrm>
            <a:off x="0" y="2765175"/>
            <a:ext cx="24460200" cy="61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F7AA0F"/>
                </a:solidFill>
              </a:rPr>
              <a:t>Treinamento - Área II</a:t>
            </a:r>
            <a:endParaRPr sz="13800"/>
          </a:p>
        </p:txBody>
      </p:sp>
      <p:sp>
        <p:nvSpPr>
          <p:cNvPr id="226" name="Google Shape;226;p51"/>
          <p:cNvSpPr/>
          <p:nvPr/>
        </p:nvSpPr>
        <p:spPr>
          <a:xfrm>
            <a:off x="-150725" y="9552850"/>
            <a:ext cx="243840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</a:rPr>
              <a:t>Julho / Agosto 2020</a:t>
            </a:r>
            <a:endParaRPr sz="6000"/>
          </a:p>
        </p:txBody>
      </p:sp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9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Níveis de Acesso (Público, Explícito, Dinâmico)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7" name="Google Shape;347;p69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Público: Permite qualquer usuário executar o método ou atividade.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Explícito: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Permite definir explicitamente quais os Grupos de usuários e/ou Usuários que poderão executar o método ou atividade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 resultado final da permissão será a união (ou) destes campos.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Dinâmico: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Permite configurar regras específicas para o acesso à operação. Exemplos de uso: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Só poderão remover objetos os Usuários que possuem o e-mail cadastrado com domínio @pbh.gov.br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Objetos da mesma classe poderão possuir acessos distintos: O Grupo de Usuário “Comercial” só terá acesso de leitura aos objetos da Classe Contrato cujo valor é menor que R$10.000.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Os níveis de acessos são aplicados ao métodos de classes e também aos papéis envolvidos em um processo.</a:t>
            </a:r>
            <a:endParaRPr sz="37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37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0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 que é </a:t>
            </a: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Elastic Search?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3" name="Google Shape;353;p70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Mecanismo de busca e análise de dados distribuído;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 open source;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Trabalha com todos os tipos de dados: textos, números, geoespaciais;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Lançado em 2010 pela Elasticsearch N.V. (agora conhecida como Elastic);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Conhecido por sua velocidade e escalabilidade distribuídas;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1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9" name="Google Shape;359;p71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Ordenação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“sort”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0" name="Google Shape;36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534" y="3959146"/>
            <a:ext cx="21144925" cy="4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2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6" name="Google Shape;366;p7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Paginação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“size”: Número de itens a serem retornados pela busca. O padrão é 10, e o máximo é 9999.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“from”: Retorna os resultados a partir de um offset do primeiro item encontrado. O padrão é 0.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7" name="Google Shape;36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375" y="3623375"/>
            <a:ext cx="15306650" cy="34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112" y="8069925"/>
            <a:ext cx="14335175" cy="48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3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4" name="Google Shape;374;p73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Busca por valores específicos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query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“term”: Buscas por termos exatos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“match”: Buscas em textos. T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ambém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pode ser utilizado o “term” associado ao “keyword”.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5" name="Google Shape;37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36" y="4130436"/>
            <a:ext cx="14911549" cy="29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236" y="8751261"/>
            <a:ext cx="14911500" cy="29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4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2" name="Google Shape;382;p7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Busca por valores específicos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“query”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“terms”: Semelhante ao “term”, porém “terms” retornará os resultados que possuem qualquer um dos valores parametrizados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3" name="Google Shape;38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485" y="4657235"/>
            <a:ext cx="14447049" cy="28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510" y="9016860"/>
            <a:ext cx="14447000" cy="28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5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0" name="Google Shape;390;p7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Faixa de valores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“range”: retorna os objetos cujo valor do campo está entre a variação especificada.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gte”: Maior ou igual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“gt”: Maior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“lte”: Menor ou igual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“lt”: Menor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1" name="Google Shape;39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651" y="6397250"/>
            <a:ext cx="8374525" cy="55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8226" y="4739638"/>
            <a:ext cx="10670984" cy="55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5"/>
          <p:cNvSpPr txBox="1"/>
          <p:nvPr/>
        </p:nvSpPr>
        <p:spPr>
          <a:xfrm>
            <a:off x="11999150" y="10659625"/>
            <a:ext cx="103389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Referência para estudo de outras possibilidades: </a:t>
            </a:r>
            <a:r>
              <a:rPr lang="en-US" sz="2600" u="sng">
                <a:solidFill>
                  <a:schemeClr val="hlink"/>
                </a:solidFill>
                <a:hlinkClick r:id="rId5"/>
              </a:rPr>
              <a:t>https://www.elastic.co/guide/en/elasticsearch/reference/5.4/query-dsl-range-query.html#ranges-on-dates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6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9" name="Google Shape;399;p76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Campo preenchido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“exists”: 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retorna os objetos que o campo especificado possui pelo menos um valor </a:t>
            </a:r>
            <a:r>
              <a:rPr b="1"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não-nulo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0" name="Google Shape;40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337" y="4128962"/>
            <a:ext cx="15678750" cy="31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7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6" name="Google Shape;406;p77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Buscas booleanas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○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“bool”: permite criar combinações booleanas entre queries. As combinações booleanas são: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must”: A cláusula (query) deve ser satisfeita, semelhante ao AND. Resultado </a:t>
            </a:r>
            <a:r>
              <a:rPr b="1"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contribui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para o score dos objetos encontrados.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“filter”: A cláusula (query) deve ser satisfeita, semelhante ao AND. Resultado </a:t>
            </a:r>
            <a:r>
              <a:rPr b="1"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 contribui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para o score dos objetos encontrados e este resultado é armazenado automaticamente no cache, aumentando a performance.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“should”: A cláusula (query) pode ser satisfeita, semelhante ao OR.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■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“must_not”: A cláusula (query) não deve ser satisfeita, semelhante ao NOT.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8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2" name="Google Shape;412;p78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Buscas booleanas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3" name="Google Shape;41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279" y="2906925"/>
            <a:ext cx="13339326" cy="9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8"/>
          <p:cNvSpPr txBox="1"/>
          <p:nvPr/>
        </p:nvSpPr>
        <p:spPr>
          <a:xfrm>
            <a:off x="14980050" y="3056375"/>
            <a:ext cx="8301300" cy="9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Traduzindo…...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Obter todos os “Pedidos” onde:</a:t>
            </a:r>
            <a:endParaRPr sz="4000"/>
          </a:p>
          <a:p>
            <a:pPr indent="-482600" lvl="0" marL="13716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O status da fatura é “Emitida” ou “Erro de cobrança” </a:t>
            </a:r>
            <a:r>
              <a:rPr b="1" lang="en-US" sz="4000" u="sng"/>
              <a:t>e</a:t>
            </a:r>
            <a:endParaRPr b="1" sz="4000" u="sng"/>
          </a:p>
          <a:p>
            <a:pPr indent="-482600" lvl="0" marL="13716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sz="4000">
                <a:solidFill>
                  <a:schemeClr val="dk1"/>
                </a:solidFill>
              </a:rPr>
              <a:t>A forma de pagamento e “Boleto Bancário” </a:t>
            </a:r>
            <a:r>
              <a:rPr b="1" lang="en-US" sz="4000" u="sng">
                <a:solidFill>
                  <a:schemeClr val="dk1"/>
                </a:solidFill>
              </a:rPr>
              <a:t>e</a:t>
            </a:r>
            <a:endParaRPr sz="4000">
              <a:solidFill>
                <a:schemeClr val="dk1"/>
              </a:solidFill>
            </a:endParaRPr>
          </a:p>
          <a:p>
            <a:pPr indent="-4826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>
                <a:solidFill>
                  <a:schemeClr val="dk1"/>
                </a:solidFill>
              </a:rPr>
              <a:t>O status do produto </a:t>
            </a:r>
            <a:r>
              <a:rPr b="1" lang="en-US" sz="4000">
                <a:solidFill>
                  <a:schemeClr val="dk1"/>
                </a:solidFill>
              </a:rPr>
              <a:t>não</a:t>
            </a:r>
            <a:r>
              <a:rPr lang="en-US" sz="4000">
                <a:solidFill>
                  <a:schemeClr val="dk1"/>
                </a:solidFill>
              </a:rPr>
              <a:t> está “Provisionado” </a:t>
            </a:r>
            <a:r>
              <a:rPr b="1" lang="en-US" sz="4000" u="sng">
                <a:solidFill>
                  <a:schemeClr val="dk1"/>
                </a:solidFill>
              </a:rPr>
              <a:t>e</a:t>
            </a:r>
            <a:endParaRPr b="1" sz="4000" u="sng">
              <a:solidFill>
                <a:schemeClr val="dk1"/>
              </a:solidFill>
            </a:endParaRPr>
          </a:p>
          <a:p>
            <a:pPr indent="-4826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>
                <a:solidFill>
                  <a:schemeClr val="dk1"/>
                </a:solidFill>
              </a:rPr>
              <a:t>A data da venda ocorreu “ontem” </a:t>
            </a:r>
            <a:r>
              <a:rPr b="1" lang="en-US" sz="4000" u="sng">
                <a:solidFill>
                  <a:schemeClr val="dk1"/>
                </a:solidFill>
              </a:rPr>
              <a:t>ou</a:t>
            </a:r>
            <a:endParaRPr sz="4000">
              <a:solidFill>
                <a:schemeClr val="dk1"/>
              </a:solidFill>
            </a:endParaRPr>
          </a:p>
          <a:p>
            <a:pPr indent="-4826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>
                <a:solidFill>
                  <a:schemeClr val="dk1"/>
                </a:solidFill>
              </a:rPr>
              <a:t>A data de criação do “Pedido” ocorreu “ontem”</a:t>
            </a:r>
            <a:r>
              <a:rPr lang="en-US" sz="4000">
                <a:solidFill>
                  <a:schemeClr val="dk1"/>
                </a:solidFill>
              </a:rPr>
              <a:t> </a:t>
            </a:r>
            <a:endParaRPr b="1" sz="4000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</a:rPr>
              <a:t>Ementa</a:t>
            </a:r>
            <a:endParaRPr/>
          </a:p>
        </p:txBody>
      </p:sp>
      <p:sp>
        <p:nvSpPr>
          <p:cNvPr id="232" name="Google Shape;232;p5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Gill Sans"/>
                <a:ea typeface="Gill Sans"/>
                <a:cs typeface="Gill Sans"/>
                <a:sym typeface="Gill Sans"/>
              </a:rPr>
              <a:t>Treinamento Área II</a:t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Gill Sans"/>
                <a:ea typeface="Gill Sans"/>
                <a:cs typeface="Gill Sans"/>
                <a:sym typeface="Gill Sans"/>
              </a:rPr>
              <a:t>Módulo I - Tópicos de BPM e ECM</a:t>
            </a:r>
            <a:r>
              <a:rPr lang="en-US" sz="5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Módulo II - Preparação do Ambiente </a:t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Módulo III - Configuração de Processos – Tramitador </a:t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Módulo IV - Portal de Serviços</a:t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9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 - Exemplos práticos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0" name="Google Shape;420;p79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Char char="●"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Buscas em referências múltiplas (documentos de uma pessoa)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37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21" name="Google Shape;42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049" y="3283525"/>
            <a:ext cx="15254900" cy="83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0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Funcionalidades avançadas - Envio de e-mails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7" name="Google Shape;427;p80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Demonstração das classes: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■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Mailbox / ECM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■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Configuração de notificação / CRM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Exemplo - Criar um novo método na classe “Cidadão” com o objetivo de enviar um e-mail.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1 (</a:t>
            </a:r>
            <a:r>
              <a:rPr lang="en-US" sz="37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Material 2 (</a:t>
            </a:r>
            <a:r>
              <a:rPr lang="en-US" sz="37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Service Desk</a:t>
            </a: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Funcionalidades avançadas - Eventos temporizados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3" name="Google Shape;433;p81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Pode ser inicial ou intermediário: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■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Inicial: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○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Usado para criar novas instâncias de um processo de tempos em tempos.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○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Pode ser configurado com base em um agendamento para uma data e hora ou com base em uma expressão de recorrência (Cron).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743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743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■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Intermediário: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○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Pausa a execução do processo até um momento agendado.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4" marL="22860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○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Configurado para uma data e hora.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37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34" name="Google Shape;43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694" y="5152050"/>
            <a:ext cx="9907300" cy="4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81"/>
          <p:cNvSpPr txBox="1"/>
          <p:nvPr/>
        </p:nvSpPr>
        <p:spPr>
          <a:xfrm>
            <a:off x="12678325" y="5019875"/>
            <a:ext cx="10508700" cy="4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Gill Sans"/>
                <a:ea typeface="Gill Sans"/>
                <a:cs typeface="Gill Sans"/>
                <a:sym typeface="Gill Sans"/>
              </a:rPr>
              <a:t>Exemplos de expressões: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ourier New"/>
                <a:ea typeface="Courier New"/>
                <a:cs typeface="Courier New"/>
                <a:sym typeface="Courier New"/>
              </a:rPr>
              <a:t>0 0 12 * * ?: Diariamente às 12hs.</a:t>
            </a:r>
            <a:endParaRPr sz="3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ourier New"/>
                <a:ea typeface="Courier New"/>
                <a:cs typeface="Courier New"/>
                <a:sym typeface="Courier New"/>
              </a:rPr>
              <a:t>0 30 2 1 * ?: Todo dia 1º às 02:30.</a:t>
            </a:r>
            <a:endParaRPr sz="3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ourier New"/>
                <a:ea typeface="Courier New"/>
                <a:cs typeface="Courier New"/>
                <a:sym typeface="Courier New"/>
              </a:rPr>
              <a:t>0 0/5 * * * ?: A cada 5 minutos.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36" name="Google Shape;436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25625" y="10208275"/>
            <a:ext cx="9172575" cy="17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2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Funcionalidades avançadas - </a:t>
            </a: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Eventos de mensagem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2" name="Google Shape;442;p8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Eventos de mensagem são usados para transmissão/recebimento de informações entre processos. Ou seja, permite a comunicação de instâncias do mesmo ou distintos processos.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Um importante aspecto destes eventos é a que a mensagem só pode ser recebida por um receptor. Então mesmo que duas instâncias sejam válidas para o recebimento, somente uma delas terá acesso à mensagem.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0" marL="4572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●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Tipos: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■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Evento de mensagem inicial: Usado para a criação de instâncias.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63550" lvl="2" marL="1371600" rtl="0" algn="just">
              <a:spcBef>
                <a:spcPts val="0"/>
              </a:spcBef>
              <a:spcAft>
                <a:spcPts val="0"/>
              </a:spcAft>
              <a:buSzPts val="3700"/>
              <a:buFont typeface="Gill Sans"/>
              <a:buChar char="■"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Evento </a:t>
            </a:r>
            <a:r>
              <a:rPr lang="en-US"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 mensagem </a:t>
            </a: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intermediário: O fluxo permanece em espera até o evento ser ativado.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37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37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Exercícios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8" name="Google Shape;448;p83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49" name="Google Shape;44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291" y="4528963"/>
            <a:ext cx="20281425" cy="60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4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Exercícios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5" name="Google Shape;455;p8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 4 (Automatização de formulários):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novos campos na classe “Cidadão - &lt;Seu nome&gt;” e fazer novas automatizações na classe utilizando os métodos abaixo: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Atualizar Rascunho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Obter Metadata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 5 (Níveis de Acesso)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Implementar regra: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um cidadão possuir pendências só poderá ser alterado/editado se o usuário autenticado possuir o grupo: “Editar pessoa com pendência“. Caso contrário poderá ser editado pelos grupos 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“Editar pessoa com pendência“ e “Editar pessoa sem pendência“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 6 (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Consultas do Elastic Search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Realizar buscas de dados (utilizando Postman) na classe “Cidadão” com as diversas estratégias citadas no treinamento.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 7 (Envio de e-mails):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um novo 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método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na classe “Cidadão” que envia um e-mail/notificação por e-mail.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5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Exercícios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1" name="Google Shape;461;p8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Exercício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para fazermos juntos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Utilizaremos a classe Cidadão criada nos encontros anteriores;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classe Produto (Campos: Nome e Estoque disponível);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classe Item do pedido (Campos: Produto, Quantidade solicitada, Quantidade atendida);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Classe não buscável;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Regra: Só posso escolher produtos que possuem estoque no momento da criação do pedido;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Regra: Item de pedido sempre é criado com o campo “Quantidade atendida” com valor “0”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(campo somente leitura)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classe Pedido (Campos: Cliente, Itens do pedido, Estoque reservado?);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Regra: Pedido sempre é criado com o campo “Estoque Reservado?” com valor falso (campo somente leitura);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um processo (temporizado) que faz a validação e reserva do estoque.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●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 todos os pedidos que 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possuírem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 campo 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“Estoque Reservado?” igual a falso: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5" marL="2743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Percorrer todos os itens destes pedidos: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7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Validar se o estoque de cada produto adquirido será atendido completamente, parcialmente ou não será atendido;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7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○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 cada uma destas situações preencher o campo </a:t>
            </a: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“Quantidade atendida”;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5" marL="2743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Alterar o campo “Estoque Reservado?” do pedido para o valor verdadeiro;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8150" lvl="5" marL="2743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Char char="■"/>
            </a:pPr>
            <a:r>
              <a:rPr lang="en-U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Enviar e-mail com um resumo de como foi a execução da reserva do estoque.</a:t>
            </a:r>
            <a:endParaRPr sz="3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ao ar livre&#10;&#10;Descrição gerada automaticamente" id="466" name="Google Shape;466;p86"/>
          <p:cNvPicPr preferRelativeResize="0"/>
          <p:nvPr/>
        </p:nvPicPr>
        <p:blipFill rotWithShape="1">
          <a:blip r:embed="rId3">
            <a:alphaModFix amt="20000"/>
          </a:blip>
          <a:srcRect b="21417" l="2318" r="16906" t="14611"/>
          <a:stretch/>
        </p:blipFill>
        <p:spPr>
          <a:xfrm>
            <a:off x="-1" y="0"/>
            <a:ext cx="24460200" cy="137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6"/>
          <p:cNvSpPr/>
          <p:nvPr/>
        </p:nvSpPr>
        <p:spPr>
          <a:xfrm>
            <a:off x="2004600" y="4765675"/>
            <a:ext cx="2045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7AA0F"/>
                </a:solidFill>
              </a:rPr>
              <a:t>Módulo II - Preparação do Ambiente</a:t>
            </a:r>
            <a:endParaRPr b="1" sz="9600">
              <a:solidFill>
                <a:srgbClr val="F7AA0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7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Módulo II - Preparação de Ambiente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3" name="Google Shape;473;p87"/>
          <p:cNvSpPr/>
          <p:nvPr/>
        </p:nvSpPr>
        <p:spPr>
          <a:xfrm>
            <a:off x="12344400" y="2108200"/>
            <a:ext cx="117348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■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Web Services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EndCorp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2)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EndereçoPBH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2)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API Cidadão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1)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2" marL="1371600" rtl="0" algn="just">
              <a:spcBef>
                <a:spcPts val="0"/>
              </a:spcBef>
              <a:spcAft>
                <a:spcPts val="0"/>
              </a:spcAft>
              <a:buSzPts val="4200"/>
              <a:buFont typeface="Gill Sans"/>
              <a:buChar char="■"/>
            </a:pPr>
            <a:r>
              <a:rPr lang="en-US" sz="4200">
                <a:latin typeface="Gill Sans"/>
                <a:ea typeface="Gill Sans"/>
                <a:cs typeface="Gill Sans"/>
                <a:sym typeface="Gill Sans"/>
              </a:rPr>
              <a:t>Autenticadores</a:t>
            </a: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1)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SzPts val="4200"/>
              <a:buFont typeface="Gill Sans"/>
              <a:buChar char="●"/>
            </a:pPr>
            <a:r>
              <a:rPr lang="en-US" sz="4200">
                <a:latin typeface="Gill Sans"/>
                <a:ea typeface="Gill Sans"/>
                <a:cs typeface="Gill Sans"/>
                <a:sym typeface="Gill Sans"/>
              </a:rPr>
              <a:t>Cidadão - (AcessoPBH / Gov.br)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SzPts val="4200"/>
              <a:buFont typeface="Gill Sans"/>
              <a:buChar char="●"/>
            </a:pPr>
            <a:r>
              <a:rPr lang="en-US" sz="4200">
                <a:latin typeface="Gill Sans"/>
                <a:ea typeface="Gill Sans"/>
                <a:cs typeface="Gill Sans"/>
                <a:sym typeface="Gill Sans"/>
              </a:rPr>
              <a:t>Servidor - (AcessoPBH / AD)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2" marL="1371600" rtl="0" algn="just">
              <a:spcBef>
                <a:spcPts val="0"/>
              </a:spcBef>
              <a:spcAft>
                <a:spcPts val="0"/>
              </a:spcAft>
              <a:buSzPts val="4200"/>
              <a:buFont typeface="Gill Sans"/>
              <a:buChar char="■"/>
            </a:pPr>
            <a:r>
              <a:rPr lang="en-US" sz="4200">
                <a:latin typeface="Gill Sans"/>
                <a:ea typeface="Gill Sans"/>
                <a:cs typeface="Gill Sans"/>
                <a:sym typeface="Gill Sans"/>
              </a:rPr>
              <a:t>Classificação arquivística</a:t>
            </a: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3)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p87"/>
          <p:cNvSpPr/>
          <p:nvPr/>
        </p:nvSpPr>
        <p:spPr>
          <a:xfrm>
            <a:off x="228600" y="2108200"/>
            <a:ext cx="117348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■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Gerais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2)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Feriado e ponto facultativo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Regional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Pesquisa de Endereço Corporativo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Unidade Organizacional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■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Permissionamento de Servidores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1)</a:t>
            </a:r>
            <a:endParaRPr sz="4200">
              <a:solidFill>
                <a:srgbClr val="38761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Perfil e Atribuição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●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Servidor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953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ill Sans"/>
              <a:buChar char="■"/>
            </a:pPr>
            <a:r>
              <a:rPr lang="en-US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Pessoa </a:t>
            </a:r>
            <a:r>
              <a:rPr lang="en-US" sz="4200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(Material 1)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1 (</a:t>
            </a:r>
            <a:r>
              <a:rPr lang="en-US" sz="45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GitLab - PBH</a:t>
            </a: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2 (</a:t>
            </a:r>
            <a:r>
              <a:rPr lang="en-US" sz="45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GitLab - PBH</a:t>
            </a: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3 (</a:t>
            </a:r>
            <a:r>
              <a:rPr lang="en-US" sz="45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GitLab - PBH</a:t>
            </a: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8"/>
          <p:cNvSpPr txBox="1"/>
          <p:nvPr>
            <p:ph type="ctrTitle"/>
          </p:nvPr>
        </p:nvSpPr>
        <p:spPr>
          <a:xfrm>
            <a:off x="3048000" y="310377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Autorização de Servidores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8"/>
          <p:cNvSpPr txBox="1"/>
          <p:nvPr>
            <p:ph idx="1" type="subTitle"/>
          </p:nvPr>
        </p:nvSpPr>
        <p:spPr>
          <a:xfrm>
            <a:off x="4292868" y="10121502"/>
            <a:ext cx="17043000" cy="23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685800" lvl="0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rgbClr val="3F3F3F"/>
                </a:solidFill>
              </a:rPr>
              <a:t>Unidade Organizacional</a:t>
            </a:r>
            <a:endParaRPr/>
          </a:p>
          <a:p>
            <a:pPr indent="-685800" lvl="0" marL="6858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rgbClr val="3F3F3F"/>
                </a:solidFill>
              </a:rPr>
              <a:t>Perfis de Usuário</a:t>
            </a:r>
            <a:endParaRPr/>
          </a:p>
          <a:p>
            <a:pPr indent="-685800" lvl="0" marL="6858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rgbClr val="3F3F3F"/>
                </a:solidFill>
              </a:rPr>
              <a:t>Atribuições na Unidade Organizacional</a:t>
            </a:r>
            <a:endParaRPr/>
          </a:p>
        </p:txBody>
      </p:sp>
      <p:sp>
        <p:nvSpPr>
          <p:cNvPr id="481" name="Google Shape;481;p88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 - Preparação de Ambiente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ao ar livre&#10;&#10;Descrição gerada automaticamente" id="237" name="Google Shape;237;p53"/>
          <p:cNvPicPr preferRelativeResize="0"/>
          <p:nvPr/>
        </p:nvPicPr>
        <p:blipFill rotWithShape="1">
          <a:blip r:embed="rId3">
            <a:alphaModFix amt="20000"/>
          </a:blip>
          <a:srcRect b="21417" l="2318" r="16906" t="14611"/>
          <a:stretch/>
        </p:blipFill>
        <p:spPr>
          <a:xfrm>
            <a:off x="-1" y="0"/>
            <a:ext cx="24460200" cy="137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3"/>
          <p:cNvSpPr/>
          <p:nvPr/>
        </p:nvSpPr>
        <p:spPr>
          <a:xfrm>
            <a:off x="2004600" y="4765675"/>
            <a:ext cx="2045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7AA0F"/>
                </a:solidFill>
              </a:rPr>
              <a:t>Módulo I - Tópicos de BPM e ECM</a:t>
            </a:r>
            <a:endParaRPr b="1" sz="9600">
              <a:solidFill>
                <a:srgbClr val="F7AA0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475" y="2303543"/>
            <a:ext cx="22924650" cy="86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86575" y="5523300"/>
            <a:ext cx="901065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9"/>
          <p:cNvSpPr txBox="1"/>
          <p:nvPr/>
        </p:nvSpPr>
        <p:spPr>
          <a:xfrm>
            <a:off x="653486" y="12297461"/>
            <a:ext cx="17043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600"/>
              <a:buFont typeface="Arial"/>
              <a:buNone/>
            </a:pPr>
            <a:r>
              <a:rPr b="0" i="0" lang="en-US" sz="3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b="0" i="0" lang="en-US" sz="3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http://siomexterno.pbh.gov.br</a:t>
            </a: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89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Necessidade Prefeitura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0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lang="en-US" sz="5200"/>
              <a:t>Agrupamento de usuário em:</a:t>
            </a:r>
            <a:endParaRPr/>
          </a:p>
          <a:p>
            <a:pPr indent="-457200" lvl="1" marL="1371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/>
              <a:t>Órgãos</a:t>
            </a:r>
            <a:endParaRPr/>
          </a:p>
          <a:p>
            <a:pPr indent="-457200" lvl="1" marL="1371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/>
              <a:t>Atribuições “Grupos de Trabalho” </a:t>
            </a:r>
            <a:r>
              <a:rPr lang="en-US" sz="4400"/>
              <a:t>(dentro dos órgãos)</a:t>
            </a:r>
            <a:endParaRPr/>
          </a:p>
          <a:p>
            <a:pPr indent="-457200" lvl="0" marL="45720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b="1" lang="en-US" sz="5200"/>
              <a:t>Hierarquia</a:t>
            </a:r>
            <a:r>
              <a:rPr lang="en-US" sz="5200"/>
              <a:t> Organizacional</a:t>
            </a:r>
            <a:endParaRPr/>
          </a:p>
          <a:p>
            <a:pPr indent="-457200" lvl="0" marL="45720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lang="en-US" sz="5200"/>
              <a:t>Representação de </a:t>
            </a:r>
            <a:r>
              <a:rPr b="1" lang="en-US" sz="5200"/>
              <a:t>grupos </a:t>
            </a:r>
            <a:r>
              <a:rPr lang="en-US" sz="5200"/>
              <a:t>mais comuns:</a:t>
            </a:r>
            <a:endParaRPr/>
          </a:p>
          <a:p>
            <a:pPr indent="-457200" lvl="1" marL="1371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Atendentes</a:t>
            </a:r>
            <a:endParaRPr/>
          </a:p>
          <a:p>
            <a:pPr indent="-457200" lvl="1" marL="1371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Executores</a:t>
            </a:r>
            <a:endParaRPr/>
          </a:p>
          <a:p>
            <a:pPr indent="-457200" lvl="1" marL="1371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Gestores de Atendimento </a:t>
            </a:r>
            <a:endParaRPr/>
          </a:p>
          <a:p>
            <a:pPr indent="-457200" lvl="1" marL="1371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Gestores de Execução</a:t>
            </a:r>
            <a:endParaRPr/>
          </a:p>
          <a:p>
            <a:pPr indent="-457200" lvl="0" marL="45720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lang="en-US" sz="5200"/>
              <a:t>Permissionamento </a:t>
            </a:r>
            <a:r>
              <a:rPr b="1" lang="en-US" sz="5200"/>
              <a:t>distribuído</a:t>
            </a:r>
            <a:endParaRPr/>
          </a:p>
          <a:p>
            <a:pPr indent="-457200" lvl="0" marL="45720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lang="en-US" sz="5200"/>
              <a:t>Permissões compostas</a:t>
            </a:r>
            <a:endParaRPr/>
          </a:p>
          <a:p>
            <a:pPr indent="0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Ex.:</a:t>
            </a:r>
            <a:r>
              <a:rPr i="1" lang="en-US" sz="4400"/>
              <a:t> </a:t>
            </a:r>
            <a:r>
              <a:rPr i="1" lang="en-US" sz="4400">
                <a:solidFill>
                  <a:schemeClr val="accent5"/>
                </a:solidFill>
              </a:rPr>
              <a:t>Interlocutores da Ouvidoria </a:t>
            </a:r>
            <a:r>
              <a:rPr lang="en-US" sz="4400"/>
              <a:t>na</a:t>
            </a:r>
            <a:r>
              <a:rPr i="1" lang="en-US" sz="4400"/>
              <a:t> </a:t>
            </a:r>
            <a:r>
              <a:rPr i="1" lang="en-US" sz="4400">
                <a:solidFill>
                  <a:schemeClr val="accent6"/>
                </a:solidFill>
              </a:rPr>
              <a:t>SUMOG</a:t>
            </a:r>
            <a:endParaRPr sz="4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</a:pPr>
            <a:r>
              <a:t/>
            </a:r>
            <a:endParaRPr sz="5200"/>
          </a:p>
        </p:txBody>
      </p:sp>
      <p:sp>
        <p:nvSpPr>
          <p:cNvPr id="495" name="Google Shape;495;p90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Necessidade Prefeitura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1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b="1" lang="en-US"/>
              <a:t>Unidade Organizacional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Não editável (exceto por processo)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Importado do SIOM</a:t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b="1" lang="en-US"/>
              <a:t>Perfis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Permissões de caráter genérico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Permite agrupamento de permissões do sistema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Gestão e permissionamento centralizados</a:t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b="1" lang="en-US"/>
              <a:t>Atribuições</a:t>
            </a:r>
            <a:r>
              <a:rPr lang="en-US"/>
              <a:t> na Unidade Organizacional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Perfis específicos complementares às Unidades Organizacionais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lang="en-US"/>
              <a:t>Podem</a:t>
            </a:r>
            <a:r>
              <a:rPr lang="en-US"/>
              <a:t> ser exclusivos de Unidades Organizacionais</a:t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Gestão centralizada e </a:t>
            </a:r>
            <a:r>
              <a:rPr b="1" lang="en-US"/>
              <a:t>Permissionamento Descentralizado</a:t>
            </a:r>
            <a:endParaRPr/>
          </a:p>
          <a:p>
            <a:pPr indent="-1524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/>
          </a:p>
          <a:p>
            <a:pPr indent="-1524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01" name="Google Shape;501;p91"/>
          <p:cNvSpPr txBox="1"/>
          <p:nvPr/>
        </p:nvSpPr>
        <p:spPr>
          <a:xfrm>
            <a:off x="1676400" y="2792942"/>
            <a:ext cx="210312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Entidades de Permissionamento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91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Solução Prefeitura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2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101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</a:pPr>
            <a:r>
              <a:t/>
            </a:r>
            <a:endParaRPr/>
          </a:p>
        </p:txBody>
      </p:sp>
      <p:sp>
        <p:nvSpPr>
          <p:cNvPr id="508" name="Google Shape;508;p92"/>
          <p:cNvSpPr txBox="1"/>
          <p:nvPr/>
        </p:nvSpPr>
        <p:spPr>
          <a:xfrm>
            <a:off x="1676400" y="2183342"/>
            <a:ext cx="210312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Unidade Organizacional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041650"/>
            <a:ext cx="21031200" cy="92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92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Gestão de Permissões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101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</a:pPr>
            <a:r>
              <a:t/>
            </a:r>
            <a:endParaRPr/>
          </a:p>
        </p:txBody>
      </p:sp>
      <p:sp>
        <p:nvSpPr>
          <p:cNvPr id="516" name="Google Shape;516;p93"/>
          <p:cNvSpPr txBox="1"/>
          <p:nvPr/>
        </p:nvSpPr>
        <p:spPr>
          <a:xfrm>
            <a:off x="1676400" y="2183342"/>
            <a:ext cx="210312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Perfil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974" y="3030374"/>
            <a:ext cx="20974050" cy="92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93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Gestão de Permissões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4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101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</a:pPr>
            <a:r>
              <a:t/>
            </a:r>
            <a:endParaRPr/>
          </a:p>
        </p:txBody>
      </p:sp>
      <p:sp>
        <p:nvSpPr>
          <p:cNvPr id="524" name="Google Shape;524;p94"/>
          <p:cNvSpPr txBox="1"/>
          <p:nvPr/>
        </p:nvSpPr>
        <p:spPr>
          <a:xfrm>
            <a:off x="1676400" y="2107142"/>
            <a:ext cx="210312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Atribuição na Unidade Organizacional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774" y="2915928"/>
            <a:ext cx="21126450" cy="101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94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Gestão de Permissões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101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</a:pPr>
            <a:r>
              <a:t/>
            </a:r>
            <a:endParaRPr/>
          </a:p>
        </p:txBody>
      </p:sp>
      <p:sp>
        <p:nvSpPr>
          <p:cNvPr id="532" name="Google Shape;532;p95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Gestão de Permissões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33" name="Google Shape;53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724" y="2850536"/>
            <a:ext cx="21164550" cy="101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95"/>
          <p:cNvSpPr txBox="1"/>
          <p:nvPr/>
        </p:nvSpPr>
        <p:spPr>
          <a:xfrm>
            <a:off x="1676400" y="2052550"/>
            <a:ext cx="21031200" cy="615600"/>
          </a:xfrm>
          <a:prstGeom prst="rect">
            <a:avLst/>
          </a:prstGeom>
          <a:solidFill>
            <a:srgbClr val="000000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Grupos Consolidados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6"/>
          <p:cNvSpPr txBox="1"/>
          <p:nvPr>
            <p:ph idx="1" type="body"/>
          </p:nvPr>
        </p:nvSpPr>
        <p:spPr>
          <a:xfrm>
            <a:off x="1676400" y="3651250"/>
            <a:ext cx="101598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rPr b="1" lang="en-US"/>
              <a:t>Perfil:</a:t>
            </a:r>
            <a:endParaRPr b="1"/>
          </a:p>
          <a:p>
            <a:pPr indent="0" lvl="0" marL="4572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Necessário </a:t>
            </a:r>
            <a:r>
              <a:rPr b="1" lang="en-US"/>
              <a:t>permissionamento centralizado</a:t>
            </a:r>
            <a:endParaRPr b="1"/>
          </a:p>
          <a:p>
            <a:pPr indent="0" lvl="0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800"/>
              <a:buChar char="•"/>
            </a:pPr>
            <a:r>
              <a:rPr lang="en-US"/>
              <a:t>Usado em </a:t>
            </a:r>
            <a:r>
              <a:rPr b="1" lang="en-US"/>
              <a:t>toda Organização</a:t>
            </a:r>
            <a:endParaRPr b="1"/>
          </a:p>
          <a:p>
            <a:pPr indent="0" lvl="0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800"/>
              <a:buChar char="•"/>
            </a:pPr>
            <a:r>
              <a:rPr lang="en-US"/>
              <a:t>Agregar permissões do sistema já existentes</a:t>
            </a:r>
            <a:endParaRPr/>
          </a:p>
          <a:p>
            <a:pPr indent="-1524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/>
          </a:p>
          <a:p>
            <a:pPr indent="-1524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40" name="Google Shape;540;p96"/>
          <p:cNvSpPr txBox="1"/>
          <p:nvPr/>
        </p:nvSpPr>
        <p:spPr>
          <a:xfrm>
            <a:off x="1676400" y="2107142"/>
            <a:ext cx="210312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Permissão Vs Atribuição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6"/>
          <p:cNvSpPr txBox="1"/>
          <p:nvPr>
            <p:ph idx="1" type="body"/>
          </p:nvPr>
        </p:nvSpPr>
        <p:spPr>
          <a:xfrm>
            <a:off x="12547800" y="3651250"/>
            <a:ext cx="101598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rPr b="1" lang="en-US"/>
              <a:t>Atribuição</a:t>
            </a:r>
            <a:r>
              <a:rPr lang="en-US"/>
              <a:t> </a:t>
            </a:r>
            <a:r>
              <a:rPr lang="en-US" sz="4000"/>
              <a:t>na Unidade Organizacional</a:t>
            </a:r>
            <a:endParaRPr sz="4000"/>
          </a:p>
          <a:p>
            <a:pPr indent="0" lvl="0" marL="4572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/>
              <a:t>Necessário </a:t>
            </a:r>
            <a:r>
              <a:rPr b="1" lang="en-US"/>
              <a:t>permissionamento distribuído</a:t>
            </a:r>
            <a:endParaRPr b="1"/>
          </a:p>
          <a:p>
            <a:pPr indent="0" lvl="0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800"/>
              <a:buChar char="•"/>
            </a:pPr>
            <a:r>
              <a:rPr b="1" lang="en-US"/>
              <a:t>Específico </a:t>
            </a:r>
            <a:r>
              <a:rPr lang="en-US"/>
              <a:t>de uma UO</a:t>
            </a:r>
            <a:endParaRPr/>
          </a:p>
          <a:p>
            <a:pPr indent="0" lvl="0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800"/>
              <a:buChar char="•"/>
            </a:pPr>
            <a:r>
              <a:rPr lang="en-US"/>
              <a:t>Nova permissão relacionada ao negócio</a:t>
            </a:r>
            <a:endParaRPr/>
          </a:p>
          <a:p>
            <a:pPr indent="-152400" lvl="1" marL="1371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/>
          </a:p>
        </p:txBody>
      </p:sp>
      <p:cxnSp>
        <p:nvCxnSpPr>
          <p:cNvPr id="542" name="Google Shape;542;p96"/>
          <p:cNvCxnSpPr/>
          <p:nvPr/>
        </p:nvCxnSpPr>
        <p:spPr>
          <a:xfrm>
            <a:off x="12192000" y="3408542"/>
            <a:ext cx="0" cy="941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96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Quando Usar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ao ar livre&#10;&#10;Descrição gerada automaticamente" id="548" name="Google Shape;548;p97"/>
          <p:cNvPicPr preferRelativeResize="0"/>
          <p:nvPr/>
        </p:nvPicPr>
        <p:blipFill rotWithShape="1">
          <a:blip r:embed="rId3">
            <a:alphaModFix amt="20000"/>
          </a:blip>
          <a:srcRect b="21417" l="2318" r="16906" t="14611"/>
          <a:stretch/>
        </p:blipFill>
        <p:spPr>
          <a:xfrm>
            <a:off x="-1" y="0"/>
            <a:ext cx="24460200" cy="137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97"/>
          <p:cNvSpPr/>
          <p:nvPr/>
        </p:nvSpPr>
        <p:spPr>
          <a:xfrm>
            <a:off x="2004600" y="4765675"/>
            <a:ext cx="2045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7AA0F"/>
                </a:solidFill>
              </a:rPr>
              <a:t>Módulo III - </a:t>
            </a:r>
            <a:r>
              <a:rPr b="1" lang="en-US" sz="9600">
                <a:solidFill>
                  <a:srgbClr val="F7AA0F"/>
                </a:solidFill>
              </a:rPr>
              <a:t>Configuração de Processos – Tramitador</a:t>
            </a:r>
            <a:endParaRPr b="1" sz="9600">
              <a:solidFill>
                <a:srgbClr val="F7AA0F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ao ar livre&#10;&#10;Descrição gerada automaticamente" id="554" name="Google Shape;554;p98"/>
          <p:cNvPicPr preferRelativeResize="0"/>
          <p:nvPr/>
        </p:nvPicPr>
        <p:blipFill rotWithShape="1">
          <a:blip r:embed="rId3">
            <a:alphaModFix amt="20000"/>
          </a:blip>
          <a:srcRect b="21417" l="2318" r="16906" t="14611"/>
          <a:stretch/>
        </p:blipFill>
        <p:spPr>
          <a:xfrm>
            <a:off x="-1" y="0"/>
            <a:ext cx="24460200" cy="137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98"/>
          <p:cNvSpPr/>
          <p:nvPr/>
        </p:nvSpPr>
        <p:spPr>
          <a:xfrm>
            <a:off x="2004600" y="4765675"/>
            <a:ext cx="2045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9600">
                <a:solidFill>
                  <a:srgbClr val="F7AA0F"/>
                </a:solidFill>
              </a:rPr>
              <a:t>Configuração de serviço ad-hoc</a:t>
            </a:r>
            <a:endParaRPr b="1" sz="9600">
              <a:solidFill>
                <a:srgbClr val="F7AA0F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4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padrões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p5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5" name="Google Shape;24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875" y="3507925"/>
            <a:ext cx="18025650" cy="80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9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ad-hoc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1" name="Google Shape;561;p99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1: Formulário de Captação: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Deve ser criado uma classe que representará o formulário de captação do serviço a ser configurado.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Esta classe deverá implementar a interface: Dados padrões de serviço tramitável existente no pacote “Tramitador” cujo identificador é: “ticketCDA”.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Esta classe deverá possuir todos os campos necessários para a captação do serviço e poderão existir automatizações de acordo com a necessidade.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Poderão ainda ser utilizados formulários já existentes no sistema, já que um mesmo formulário pode ser utilizado em mais de um serviço. Nestes casos é importante salientar que futuras alterações neste formulário repercutirá em todos os serviços que o utilizam e impactos deverão ser avaliados.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Material complementar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https://elogroup.sharepoint.com/:b:/r/sites/tecnologia/Documentos%20Compartilhados/BH%20Digital/BH%20Digital/BH%20Digital_Sydle_Elogroup/BH%20digital%20-%20Treinamento%20Tramitador%20Fazenda/Bh%20Digital%20-%20Tramitador%20-%20Parametrizac%CC%A7a%CC%83o%20de%20Servic%CC%A7os.pdf?csf=1&amp;web=1&amp;e=5RAfP1</a:t>
            </a: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) 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0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ad-hoc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7" name="Google Shape;567;p100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2: </a:t>
            </a: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Serviço: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Deve ser criado um serviço (Serviço do Portal ou Serviço Interno).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1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ad-hoc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3" name="Google Shape;573;p101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3: </a:t>
            </a: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Classificação do Ticket: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Deve ser criado uma nova “Classificação do Ticket” com suas diversas parametrizações. Entre os principais campos estão: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“Classe de dados adicionais para o formulário de abertura”: preencher com a classe do formulário de captação criado nos passos anteriores.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“Nome Técnico Serviço/Serviço Interno”: preencher com o nome do serviço criado nos passos anteriores.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“Iniciar processo com fluxo definido?”: preencher com valor “falso”.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GitLab - Tramitador Sprint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GitLab - Tramitador Sprint 1I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2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ad-hoc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9" name="Google Shape;579;p10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4: Configurar permissões: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Deverão ser configuradas as permissões de usuários para os servidores públicos que irão atuar na: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Captação (atendimento)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Tratamento das solicitações (execução) daquele serviço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As permissões que deverão ser configuradas para os usuários irá variar de acordo com os valores preenchidos nos campos: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4" marL="2286000" rtl="0" algn="just"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○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Responsável pela primeira execução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4" marL="2286000" rtl="0" algn="just"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○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Lista de abrangência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4" marL="2286000" rtl="0" algn="just"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○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Gestor de execução global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4" marL="2286000" rtl="0" algn="just"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○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Captadores do serviço 🡪 Grupos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ao ar livre&#10;&#10;Descrição gerada automaticamente" id="584" name="Google Shape;584;p103"/>
          <p:cNvPicPr preferRelativeResize="0"/>
          <p:nvPr/>
        </p:nvPicPr>
        <p:blipFill rotWithShape="1">
          <a:blip r:embed="rId3">
            <a:alphaModFix amt="20000"/>
          </a:blip>
          <a:srcRect b="21417" l="2318" r="16906" t="14611"/>
          <a:stretch/>
        </p:blipFill>
        <p:spPr>
          <a:xfrm>
            <a:off x="-1" y="0"/>
            <a:ext cx="24460200" cy="137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03"/>
          <p:cNvSpPr/>
          <p:nvPr/>
        </p:nvSpPr>
        <p:spPr>
          <a:xfrm>
            <a:off x="2004600" y="4765675"/>
            <a:ext cx="2045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7AA0F"/>
                </a:solidFill>
              </a:rPr>
              <a:t>Configuração de serviço de fluxo definido</a:t>
            </a:r>
            <a:endParaRPr b="1" sz="9600">
              <a:solidFill>
                <a:srgbClr val="F7AA0F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4"/>
          <p:cNvSpPr/>
          <p:nvPr/>
        </p:nvSpPr>
        <p:spPr>
          <a:xfrm>
            <a:off x="1948426" y="440000"/>
            <a:ext cx="163710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de fluxo definido</a:t>
            </a:r>
            <a:endParaRPr sz="4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1" name="Google Shape;591;p10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1: Formulário de Captação: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Deve ser criado uma classe que representará o formulário de captação do serviço a ser configurado.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Esta classe deverá implementar a interface: Dados padrões de serviço tramitável existente no pacote “Tramitador” cujo identificador é: “ticketCDA”.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Esta classe deverá possuir todos os campos necessários para a captação do serviço e poderão existir automatizações de acordo com a necessidade.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Poderão ainda ser utilizados formulários já existentes no sistema, já que um mesmo formulário pode ser utilizado em mais de um serviço. Nestes casos é importante salientar que futuras alterações neste formulário repercutirá em todos os serviços que o utilizam e impactos deverão ser avaliados.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5"/>
          <p:cNvSpPr/>
          <p:nvPr/>
        </p:nvSpPr>
        <p:spPr>
          <a:xfrm>
            <a:off x="1948427" y="440000"/>
            <a:ext cx="168615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de fluxo definido</a:t>
            </a:r>
            <a:endParaRPr sz="4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7" name="Google Shape;597;p10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2: Serviço: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Deve ser criado um serviço (Serviço do Portal ou Serviço Interno).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6"/>
          <p:cNvSpPr/>
          <p:nvPr/>
        </p:nvSpPr>
        <p:spPr>
          <a:xfrm>
            <a:off x="1948427" y="440000"/>
            <a:ext cx="169182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de fluxo definido</a:t>
            </a:r>
            <a:endParaRPr sz="4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3" name="Google Shape;603;p106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3: </a:t>
            </a: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Processo Definido (Modelagem)</a:t>
            </a: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Criar o campo “Ticket” (identificador “ticket”) no processo definido com o tipo “Referência” para a classe “Ticket / Service Desk - Atendimento”;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Utilizar o componente de início do fluxo do tipo: “Evento de Mensagem Inicial”, ilustrado pelo ícone: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Dentro do componente, realizar as seguintes configurações: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“Identificador”: alterar o campo inserindo um valor mais “legível”.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“Tipo”: valor fixo “Processos”.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“Campos do Processo”: Escolher o campo “Ticket” criado previamente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SzPts val="35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“Campos”: Será preenchido automaticamente com o “Ticket”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Inserir no método Iniciar (identificador: “_start”) o script para preenchimento dos campos do processo (devem estar criados previamente), seguindo o exemplo abaixo: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04" name="Google Shape;60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1212" y="4435100"/>
            <a:ext cx="923775" cy="9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974" y="9355000"/>
            <a:ext cx="9370043" cy="37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7"/>
          <p:cNvSpPr/>
          <p:nvPr/>
        </p:nvSpPr>
        <p:spPr>
          <a:xfrm>
            <a:off x="1948427" y="440000"/>
            <a:ext cx="170313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de fluxo definido</a:t>
            </a:r>
            <a:endParaRPr sz="4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1" name="Google Shape;611;p107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4: Classificação do Ticket: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AutoNum type="alphaLcPeriod"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Deve ser criado uma nova “Classificação do Ticket” com suas diversas parametrizações. Entre os principais campos estão: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2" marL="13716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“Classe de dados adicionais para o formulário de abertura”: preencher com a classe do formulário de captação criado nos passos anteriores.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2" marL="13716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“Nome Técnico Serviço/Serviço Interno”: preencher com o nome do serviço criado nos passos anteriores.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2" marL="13716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“Iniciar processo com fluxo definido?”: preencher com valor “verdadeiro”.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2" marL="13716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“Processo”: preencher com o nome do processo  definido modelado nos passos anteriores.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2" marL="13716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“Evento inicial”: preencher com o evento inicial do processo definido modelado nos passos anteriores, sendo que este evento deve ser do tipo “Evento de Mensagem Inicial”.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2" marL="1371600" rtl="0" algn="just">
              <a:spcBef>
                <a:spcPts val="0"/>
              </a:spcBef>
              <a:spcAft>
                <a:spcPts val="0"/>
              </a:spcAft>
              <a:buSzPts val="4000"/>
              <a:buFont typeface="Gill Sans"/>
              <a:buChar char="■"/>
            </a:pPr>
            <a:r>
              <a:rPr lang="en-US" sz="3500">
                <a:latin typeface="Gill Sans"/>
                <a:ea typeface="Gill Sans"/>
                <a:cs typeface="Gill Sans"/>
                <a:sym typeface="Gill Sans"/>
              </a:rPr>
              <a:t>Campo de script “Parâmetros”: preencher com o script abaixo (exemplo):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GitLab - Tramitador Sprint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GitLab - Tramitador Sprint 1I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GitLab - Tramitador Sprint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GitLab - Tramitador Sprint 1I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12" name="Google Shape;612;p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0528" y="9585675"/>
            <a:ext cx="6964150" cy="24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8"/>
          <p:cNvSpPr/>
          <p:nvPr/>
        </p:nvSpPr>
        <p:spPr>
          <a:xfrm>
            <a:off x="1948427" y="440000"/>
            <a:ext cx="170691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Módulo III - Tramitador - Configuração de serviço de fluxo definido</a:t>
            </a:r>
            <a:endParaRPr sz="4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8" name="Google Shape;618;p108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457200" rtl="0" algn="just">
              <a:spcBef>
                <a:spcPts val="0"/>
              </a:spcBef>
              <a:spcAft>
                <a:spcPts val="0"/>
              </a:spcAft>
              <a:buSzPts val="4700"/>
              <a:buFont typeface="Gill Sans"/>
              <a:buChar char="●"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Passo 5: Configurar permissões: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826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AutoNum type="alphaLcPeriod"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Deverão ser configuradas as permissões de usuários para os servidores públicos que irão atuar na: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l Sans"/>
              <a:buChar char="■"/>
            </a:pPr>
            <a:r>
              <a:rPr lang="en-US" sz="3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Captação (atendimento)</a:t>
            </a:r>
            <a:endParaRPr sz="3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l Sans"/>
              <a:buChar char="■"/>
            </a:pPr>
            <a:r>
              <a:rPr lang="en-US" sz="3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Tratamento das solicitações (execução) daquele serviço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l Sans"/>
              <a:buChar char="■"/>
            </a:pPr>
            <a:r>
              <a:rPr lang="en-US" sz="3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permissões que deverão ser configuradas para os usuários irá variar de acordo com os valores preenchidos nos campos:</a:t>
            </a:r>
            <a:endParaRPr sz="3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Char char="○"/>
            </a:pPr>
            <a:r>
              <a:rPr lang="en-US" sz="3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Captadores do serviço 🡪 Grupos (Na “Classificação do Ticket”)</a:t>
            </a:r>
            <a:endParaRPr sz="3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Char char="○"/>
            </a:pPr>
            <a:r>
              <a:rPr lang="en-US" sz="3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Papéis configurados nas raias do fluxo definido que foi modelado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5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padrões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5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45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rPr lang="en-US" sz="4500"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5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45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5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sz="45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2" name="Google Shape;25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251" y="3834038"/>
            <a:ext cx="15168899" cy="73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ao ar livre&#10;&#10;Descrição gerada automaticamente" id="623" name="Google Shape;623;p109"/>
          <p:cNvPicPr preferRelativeResize="0"/>
          <p:nvPr/>
        </p:nvPicPr>
        <p:blipFill rotWithShape="1">
          <a:blip r:embed="rId3">
            <a:alphaModFix amt="20000"/>
          </a:blip>
          <a:srcRect b="21417" l="2318" r="16906" t="14611"/>
          <a:stretch/>
        </p:blipFill>
        <p:spPr>
          <a:xfrm>
            <a:off x="-1" y="0"/>
            <a:ext cx="24460200" cy="137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09"/>
          <p:cNvSpPr/>
          <p:nvPr/>
        </p:nvSpPr>
        <p:spPr>
          <a:xfrm>
            <a:off x="2004600" y="4765675"/>
            <a:ext cx="2045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7AA0F"/>
                </a:solidFill>
              </a:rPr>
              <a:t>Módulo IV - Portal de Serviços</a:t>
            </a:r>
            <a:endParaRPr b="1" sz="9600">
              <a:solidFill>
                <a:srgbClr val="F7AA0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0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</a:rPr>
              <a:t>Sumário</a:t>
            </a:r>
            <a:endParaRPr/>
          </a:p>
        </p:txBody>
      </p:sp>
      <p:sp>
        <p:nvSpPr>
          <p:cNvPr id="630" name="Google Shape;630;p110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Módulo IV - Portal de Serviços </a:t>
            </a:r>
            <a:endParaRPr sz="4400">
              <a:solidFill>
                <a:srgbClr val="00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Introdução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Recapitulando conceitos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Ferramental tecnológico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Arquitetura e parametrizações do Portal de Serviços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Portal e SYDLE ONE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Classes do Portal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Aplicação da PBH</a:t>
            </a:r>
            <a:b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Visão do Cidadão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Autenticador	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Área de Relacionamento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Meu Perfil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Gestão de Serviços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1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Classes: Modelo de dados. 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Analogias: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2" marL="18288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■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Tabela de banco de dados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2" marL="18288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■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Classe do paradigma de Orientação a Objetos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Métodos: Ações disponibilizadas pelas classes. Podem ser executadas no contexto da classe ou de um objeto específico.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Workspaces: Organização do espaço de trabalho do usuário.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Views;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Filtros; 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SYBOX;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Pacotes de conteúdo do SYDLE ONE;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Soluções plug and play;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6" name="Google Shape;636;p111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Introdução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637" name="Google Shape;637;p111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Recapitulando conceitos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CSS: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Utilizado para customização visual do frontend do portal;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HTML: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Utilizado para construção de conteúdos do portal;</a:t>
            </a:r>
            <a:b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Markdown: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Opcionalmente </a:t>
            </a: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utilizado para construção de conteúdos do portal;</a:t>
            </a:r>
            <a:b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https://guides.github.com/pdfs/markdown-cheatsheet-online.pdf;</a:t>
            </a:r>
            <a:b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Mustache: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Utilizado para construção de templates de renderização.</a:t>
            </a:r>
            <a:b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https://mustache.github.io/</a:t>
            </a:r>
            <a:b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3" name="Google Shape;643;p112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Introdução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644" name="Google Shape;644;p112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Ferramental tecnológico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3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Sybox de “Service Desk - Portal”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Frontend padrão: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Desenvolvido em Angular, com diversos pontos de customização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Backend: 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2" marL="18288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■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Api do portal;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2" marL="18288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■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Estrutura de gestão de conteúdo;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0" name="Google Shape;650;p113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Arquitetura e parametrizações do Portal de Serviços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651" name="Google Shape;651;p113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Portal e SYDLE ONE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7" name="Google Shape;657;p114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Arquitetura e parametrizações do Portal de Serviços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658" name="Google Shape;658;p114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Classes do Portal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9" name="Google Shape;65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850" y="3088838"/>
            <a:ext cx="15888300" cy="888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Catálogo: Raiz da estruturação de conteúdos no portal. Utilizados para organização dos serviços. Análogo à discos de um sistema operacional.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Categoria: Agrupamentos internos da estruturação de conteúdos. Análogo à pastas de um sistema operacional.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Serviço: Conteúdos e/ou formulários disponibilizados para o usuário. Análogo à arquivos.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Classificação do Serviço: Caracteriza os tipos de serviços e seus recursos. Análogo à tipos de arquivos (PDF, Excel).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Conteúdo dinâmico, Formulário, Link externo, Configuração de avaliação, 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 Portal: Configurações do frontend onde os serviços serão exibidos.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Configurações do Portal: Configurações de comportamentos internos do portal.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5" name="Google Shape;665;p115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Arquitetura e parametrizações do Portal de Serviços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666" name="Google Shape;666;p115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Classes do Portal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16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Catálogos: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Serviços;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Serviços do PBH APP;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Temas;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Páginas do Portal;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Categorias: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Temas e Grupos;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2" name="Google Shape;672;p116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Arquitetura e parametrizações do Portal de Serviços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673" name="Google Shape;673;p116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Aplicação da PBH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7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Classificações de Serviços: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Serviço da carta;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Serviço da carta com formulário;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Serviço da carta com link de solicitação externa;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Dados do cidadão;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FAQ (Conteúdo dinâmico);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Partes da página "Acompanhe sua solicitação";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Avaliação do Portal;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○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Conteúdo Padrão;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9" name="Google Shape;679;p117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Arquitetura e parametrizações do Portal de Serviços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680" name="Google Shape;680;p117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Aplicação da PBH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8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Exercícios - Explorando o Portal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6" name="Google Shape;686;p118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87" name="Google Shape;68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291" y="4528963"/>
            <a:ext cx="20281425" cy="60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6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</a:t>
            </a: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customizados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56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6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●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Adicionar comportamentos específicos às classes e seus objetos.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●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Recebem e retornam informações no formato JSON.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●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Os métodos podem ser consumidos: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○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Por scripts automatizados (internamente)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○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Por integrações (externamente)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Gill Sans"/>
              <a:buChar char="○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Métodos de tela (na interface)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●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Podem ainda: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○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utilizar outros métodos de classes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5461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Char char="○"/>
            </a:pPr>
            <a:r>
              <a:rPr lang="en-US" sz="5000">
                <a:latin typeface="Gill Sans"/>
                <a:ea typeface="Gill Sans"/>
                <a:cs typeface="Gill Sans"/>
                <a:sym typeface="Gill Sans"/>
              </a:rPr>
              <a:t>realizar integrações externas</a:t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Gill Sans"/>
              <a:buNone/>
            </a:pP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5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Service Desk</a:t>
            </a:r>
            <a:r>
              <a:rPr lang="en-US" sz="4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9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 praticar: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AutoNum type="arabicPeriod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Utilize os conceitos apresentados até aqui para criar um novo serviço no portal.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Selecione a classificação de conteúdo padrão;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Coloque seu nome na identificação do serviço;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Fique à vontade para escrever em HTML ou Markdown;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Coloque dentro do catálogo de Treinamento;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AutoNum type="arabicPeriod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Coloque seu serviço no menu do portal e/ou no menu do usuário.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AutoNum type="arabicPeriod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Caso tenha conhecimentos de CSS, experimente customizar alguns elementos do portal.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AutoNum type="arabicPeriod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Crie um novo catálogo, adicione um atalho do seu serviço nele e configure este catálogo como uma seção nova da página inicial.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AutoNum type="arabicPeriod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Explore o serviço com link externo e com formulário e o dinâmico.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3" name="Google Shape;693;p119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Exercícios - Explorando o Portal</a:t>
            </a:r>
            <a:endParaRPr sz="4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4" name="Google Shape;694;p119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0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Autenticador;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Área de Relacionamento;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Solicitações;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Serviços Favoritos;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Histórico de Visualização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Avaliação;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Meu Perfil;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0" name="Google Shape;700;p120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Visão do Cidadão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01" name="Google Shape;701;p120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1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Serviço PBH x Serviço Service Desk;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Seções do Serviço;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Processo de Publicação;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Geração do conteúdo da Serviço no Portal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Tags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2" marL="18288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■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 Público Alvo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2" marL="18288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■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Tipo de Serviço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2" marL="18288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■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 Órgão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7" name="Google Shape;707;p121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Gestão de Serviços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08" name="Google Shape;708;p121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09" name="Google Shape;709;p121"/>
          <p:cNvSpPr txBox="1"/>
          <p:nvPr/>
        </p:nvSpPr>
        <p:spPr>
          <a:xfrm>
            <a:off x="11259050" y="11985225"/>
            <a:ext cx="12439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Treinamento - Gestão de Serviços  - Módulo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2"/>
          <p:cNvSpPr/>
          <p:nvPr/>
        </p:nvSpPr>
        <p:spPr>
          <a:xfrm>
            <a:off x="2051289" y="459942"/>
            <a:ext cx="14630400" cy="1227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Exercícios - Criando e automatizando um serviço no Portal</a:t>
            </a:r>
            <a:endParaRPr sz="4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5" name="Google Shape;715;p12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16" name="Google Shape;716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291" y="4528963"/>
            <a:ext cx="20281425" cy="60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3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Antes de começar é importante que você ajuste suas permissões adicionando: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Unidade Organizacional: SUMOG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Atribuição: Aprovador de Serviços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Isso permitirá publicar um novo serviço com o processo de Publicação de Serviços.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2" name="Google Shape;722;p123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FFFFFF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23" name="Google Shape;723;p123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1 - Publicação do Serviço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24" name="Google Shape;724;p123"/>
          <p:cNvSpPr txBox="1"/>
          <p:nvPr/>
        </p:nvSpPr>
        <p:spPr>
          <a:xfrm>
            <a:off x="11259050" y="11985225"/>
            <a:ext cx="12439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Treinamento - Gestão de Serviços  - Módulo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2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workspace de Gestão de Serviços, vamos criar um novo serviço iniciando uma publicação.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0" name="Google Shape;730;p124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31" name="Google Shape;731;p124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1 - Publicação do Serviço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32" name="Google Shape;73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513" y="3834525"/>
            <a:ext cx="13552974" cy="762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24"/>
          <p:cNvSpPr txBox="1"/>
          <p:nvPr/>
        </p:nvSpPr>
        <p:spPr>
          <a:xfrm>
            <a:off x="11259050" y="11985225"/>
            <a:ext cx="12439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Treinamento - Gestão de Serviços  - Módulo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Vamos preencher todas as informações do serviço para publicá-lo.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Na identificação coloque o seu nome em parte do nome do Serviço para facilitar a localização.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Ao finalizar o preenchimento, vamos escolher a ação “Informações aprovadas” para publicar o serviço.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Todos os campos estão </a:t>
            </a: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descritos no</a:t>
            </a: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 material referenciado.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9" name="Google Shape;739;p125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40" name="Google Shape;740;p125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1 - Publicação do Serviço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41" name="Google Shape;741;p125"/>
          <p:cNvSpPr txBox="1"/>
          <p:nvPr/>
        </p:nvSpPr>
        <p:spPr>
          <a:xfrm>
            <a:off x="11259050" y="11389675"/>
            <a:ext cx="124392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Treinamento - Gestão de Serviços  - Módulo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b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Treinamento - Gestão de Serviços  - Módulo 2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42" name="Google Shape;742;p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6798" y="6372225"/>
            <a:ext cx="8464699" cy="47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26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Após a publicação, valide se o serviço já aparece listado no portal.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Vamos editar a “Classificação de Ticket” criada no treinamento (Passo 4 do exercício do módulo III) e apontá-la para o nosso Serviço publicado.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Vamos criar uma nova versão do nosso Serviço, agora informando que ele pode ser captado pelo portal.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Crie uma nova versão do seu serviço.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Preencha o campo “Classificação” &gt; “Este serviço pode ser captado pelo portal?” com o valor “Sim”.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○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Aprove as informações e publique a nova versão do serviço.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8" name="Google Shape;748;p126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49" name="Google Shape;749;p126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2 - Vínculo com a Classificação do Ticket</a:t>
            </a:r>
            <a:endParaRPr sz="3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50" name="Google Shape;750;p126"/>
          <p:cNvSpPr txBox="1"/>
          <p:nvPr/>
        </p:nvSpPr>
        <p:spPr>
          <a:xfrm>
            <a:off x="11259050" y="11389675"/>
            <a:ext cx="124392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Treinamento - Gestão de Serviços  - Módulo 1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b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(</a:t>
            </a:r>
            <a:r>
              <a:rPr lang="en-US" sz="4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Treinamento - Gestão de Serviços  - Módulo 2</a:t>
            </a:r>
            <a:r>
              <a:rPr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27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portal, faça login como cidadão.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Localize o serviço publicado e perceba que agora já é possível iniciar uma solicitação.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Ná área de relacionamento, verifique se o ticket foi aberto corretamente.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6" name="Google Shape;756;p127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57" name="Google Shape;757;p127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Abrindo o ticket do portal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8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Vamos incrementar nossa modelagem para atender a solicitação do cidadão.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3" name="Google Shape;763;p128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64" name="Google Shape;764;p128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Automatizando o Serviço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65" name="Google Shape;765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225" y="3959688"/>
            <a:ext cx="16457276" cy="78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7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- Consumo Interno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57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Chamadas </a:t>
            </a:r>
            <a:r>
              <a:rPr lang="en-US" sz="4400" u="sng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estáticas</a:t>
            </a: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○"/>
            </a:pPr>
            <a:r>
              <a:rPr lang="en-US" sz="4400">
                <a:latin typeface="Courier New"/>
                <a:ea typeface="Courier New"/>
                <a:cs typeface="Courier New"/>
                <a:sym typeface="Courier New"/>
              </a:rPr>
              <a:t>Padrão: &lt;pacote&gt;.&lt;classe&gt;.&lt;método&gt;();</a:t>
            </a:r>
            <a:endParaRPr sz="4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urier New"/>
              <a:buChar char="■"/>
            </a:pPr>
            <a:r>
              <a:rPr lang="en-US" sz="4400">
                <a:latin typeface="Courier New"/>
                <a:ea typeface="Courier New"/>
                <a:cs typeface="Courier New"/>
                <a:sym typeface="Courier New"/>
              </a:rPr>
              <a:t>_system._user._get();</a:t>
            </a:r>
            <a:endParaRPr sz="4400"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urier New"/>
              <a:buChar char="■"/>
            </a:pPr>
            <a:r>
              <a:rPr lang="en-US" sz="4400">
                <a:latin typeface="Courier New"/>
                <a:ea typeface="Courier New"/>
                <a:cs typeface="Courier New"/>
                <a:sym typeface="Courier New"/>
              </a:rPr>
              <a:t>_ecm._mailbox.receive();</a:t>
            </a:r>
            <a:endParaRPr sz="4400"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0" lvl="2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urier New"/>
              <a:buChar char="■"/>
            </a:pPr>
            <a:r>
              <a:rPr lang="en-US" sz="4400">
                <a:latin typeface="Courier New"/>
                <a:ea typeface="Courier New"/>
                <a:cs typeface="Courier New"/>
                <a:sym typeface="Courier New"/>
              </a:rPr>
              <a:t>com.sydle.crm.contact.validateCPF();</a:t>
            </a:r>
            <a:endParaRPr sz="4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457200" rtl="0" algn="just">
              <a:spcBef>
                <a:spcPts val="0"/>
              </a:spcBef>
              <a:spcAft>
                <a:spcPts val="0"/>
              </a:spcAft>
              <a:buSzPts val="4400"/>
              <a:buFont typeface="Courier New"/>
              <a:buChar char="●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Chamadas </a:t>
            </a:r>
            <a:r>
              <a:rPr lang="en-US" sz="4400" u="sng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dinâmicas</a:t>
            </a: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1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Courier New"/>
              <a:buChar char="○"/>
            </a:pPr>
            <a:r>
              <a:rPr lang="en-US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Padrão: _utils.getMethod('_classId', CLASS_ID, '&lt;método&gt;')();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■"/>
            </a:pPr>
            <a:r>
              <a:rPr lang="en-US" sz="4400">
                <a:latin typeface="Courier New"/>
                <a:ea typeface="Courier New"/>
                <a:cs typeface="Courier New"/>
                <a:sym typeface="Courier New"/>
              </a:rPr>
              <a:t>_utils.getMethod('_classId', CLASS_ID_USER, '_get')();</a:t>
            </a:r>
            <a:endParaRPr sz="4400"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0" lvl="2" marL="1371600" rtl="0" algn="just">
              <a:spcBef>
                <a:spcPts val="0"/>
              </a:spcBef>
              <a:spcAft>
                <a:spcPts val="0"/>
              </a:spcAft>
              <a:buSzPts val="4400"/>
              <a:buFont typeface="Courier New"/>
              <a:buChar char="■"/>
            </a:pPr>
            <a:r>
              <a:rPr lang="en-US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_utils.getMethod('_classId', CLASS_ID_MAILBOX, 'receive')();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ier New"/>
              <a:buChar char="■"/>
            </a:pPr>
            <a:r>
              <a:rPr lang="en-US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_utils.getMethod('_classId', CLASS_ID_CONTACT, 'validateCPF')();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29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Vamos incrementar nossa modelagem para atender a solicitação do cidadão.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método iniciar do nosso processo vamos adicionar o seguinte código: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1" name="Google Shape;771;p129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72" name="Google Shape;772;p129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Enviando um despacho no início do processo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73" name="Google Shape;773;p129"/>
          <p:cNvSpPr txBox="1"/>
          <p:nvPr/>
        </p:nvSpPr>
        <p:spPr>
          <a:xfrm>
            <a:off x="1758950" y="5499425"/>
            <a:ext cx="17326500" cy="3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const ApiTramitador = require('government/dispatcher/apiTramitador.js')(this);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let contentObject = {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    "object": {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        "externalDispatch": "Seu serviço já está registrado.",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        "uoInitials": "SUMOG", 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    }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};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ApiTramitador.addPost(_object.ticket, contentObject</a:t>
            </a:r>
            <a:r>
              <a:rPr b="1" lang="en-US">
                <a:latin typeface="Roboto Mono"/>
                <a:ea typeface="Roboto Mono"/>
                <a:cs typeface="Roboto Mono"/>
                <a:sym typeface="Roboto Mono"/>
              </a:rPr>
              <a:t>, [], ApiTramitador.POST_TYPE.INATIVO, true);</a:t>
            </a:r>
            <a:endParaRPr b="1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0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método “atender” da atividade “Verificar os dados da solicitação” vamos adicionar o seguinte código: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9" name="Google Shape;779;p130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80" name="Google Shape;780;p130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Atualizando a Fase e Situação do Ticket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81" name="Google Shape;781;p130"/>
          <p:cNvSpPr txBox="1"/>
          <p:nvPr/>
        </p:nvSpPr>
        <p:spPr>
          <a:xfrm>
            <a:off x="1758950" y="5499425"/>
            <a:ext cx="17326500" cy="22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const ApiTramitador = require('government/dispatcher/apiTramitador.js')(this);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const EM_ANALISE ="5e4ee939cc91a279285eadc5";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let situacao = com.sydle.government.dispatcher.internalTicketStatus._get({ _id: EM_ANALISE});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ApiTramitador.setInternalStatusAndSave(_pin.ticket._id, situacao);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1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método “finalizar” da atividade “Verificar os dados da solicitação” vamos adicionar o seguinte código: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7" name="Google Shape;787;p131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88" name="Google Shape;788;p131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Concluindo o Ticket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89" name="Google Shape;789;p131"/>
          <p:cNvSpPr txBox="1"/>
          <p:nvPr/>
        </p:nvSpPr>
        <p:spPr>
          <a:xfrm>
            <a:off x="1758950" y="5499425"/>
            <a:ext cx="17326500" cy="3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const ApiTramitador = require('government/dispatcher/apiTramitador.js')(this);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// Despacho para o cidadão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let contentObject = {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"object": {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"externalDispatch": "A solicitação foi concluída.",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"uoInitials": "SUMOG", 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ApiTramitador.addPost(_pin.ticket, contentObject, [], ApiTramitador.POST_TYPE.NOVIDADES, false);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2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Vamos criar campos para definir um parecer e com uma justificativa no nosso processo. 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5" name="Google Shape;795;p132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796" name="Google Shape;796;p132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Concluindo o Ticket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97" name="Google Shape;797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504" y="3501754"/>
            <a:ext cx="8552550" cy="89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0358" y="3501750"/>
            <a:ext cx="4867819" cy="89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33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Depois de criado, vamos adicionar estes campos na atividade de “</a:t>
            </a: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Verificar os dados da solicitação”</a:t>
            </a:r>
            <a:b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Char char="●"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Vamos criar uma lógica para exigir a justificativa, apenas quando o parecer for “Inválido” ou “Incompleto”, adicionando o seguinte código no script de Metadata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	</a:t>
            </a: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if (!_object) {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return;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if (_object.parecerDaSolicitacao === "Válida") {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_metadata.fields.justificativa.hidden = true;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_metadata.fields.justificativa.required = false;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} else {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_metadata.fields.justificativa.hidden = false;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    _metadata.fields.justificativa.required = true;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4" name="Google Shape;804;p133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805" name="Google Shape;805;p133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Concluindo o Ticket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34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método “finalizar” da atividade “Verificar os dados da solicitação” vamos ajustar nosso código para que faça o despacho para o cidadão baseado no parecer: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1" name="Google Shape;811;p134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812" name="Google Shape;812;p134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Concluindo o Ticket com situações distintas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13" name="Google Shape;813;p134"/>
          <p:cNvSpPr txBox="1"/>
          <p:nvPr/>
        </p:nvSpPr>
        <p:spPr>
          <a:xfrm>
            <a:off x="1684500" y="4159475"/>
            <a:ext cx="17726400" cy="8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const ApiTramitador = require('government/dispatcher/apiTramitador.js')(this);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const DEMANDA_ACEITA = "5f1b202ef10ece5f8a3ab959";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const DEMANTA_RECUSADA = "5f1b2046f10ece5f8a3abcd4";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let situacao = null;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let texto = "";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// Alterar situação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// Se a situação for válida de acordo com o servidor escolher: DEMANDA_ACEITA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if(_object.parecerDaSolicitacao == "Válida"){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situacao = com.sydle.government.dispatcher.internalTicketStatus._get({ _id: DEMANDA_ACEITA});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texto = "Sua solicitação foi considerada válida.";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// Se a situação for inválida de acordo com o servidor escolher: DEMANTA_RECUSADA    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}else if(_object.parecerDaSolicitacao == "Inválida"){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situacao = com.sydle.government.dispatcher.internalTicketStatus._get({ _id: DEMANTA_RECUSADA});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texto ="Sua solicitação foi considerada inválida. Pois, " + _object.justificativa;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}else if(_object.parecerDaSolicitacao == "Incompleta"){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texto ="Sua solicitação foi considerada inválida. Pois, " + _object.justificativa;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// Caso seja necessário, alterar a situação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if(situacao){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ApiTramitador.setInternalStatusAndSave(_pin.ticket._id, situacao);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// Despacho para o cidadão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let contentObject = {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"object": {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    "externalDispatch": texto,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    "uoInitials": "SUMOG", 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};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ApiTramitador.addPost(_pin.ticket, contentObject, [], ApiTramitador.POST_TYPE.NOVIDADES, false);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35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Publique o processo;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Após a publicação, vamos abrir um novo ticket para testar o comportamento da atividade.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Verifique a obrigatoriedade do campo “Justificativa” baseado na escolha do “Parecer da Solicitação”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Verifique os despachos gerados para o cidadão em cada tipo de parecer. 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Crie múltiplos tickets para esse teste.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9" name="Google Shape;819;p135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820" name="Google Shape;820;p135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3 - Testando o resultado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36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Caso o “Parecer da Solicitação” seja incompleto vamos devolver uma atividade para o cidadão.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Vamos criar a atividade “Complementar informações”;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Esta atividade deve ser colocada depois de um “Gateway Exclusivo” para seguir para a atividade apenas quando o parecer for “Incompleto”.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Utilize o código abaixo para validar o caminho do gateway.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return _pin.parecerDaSolicitacao == "Incompleta";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6" name="Google Shape;826;p136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827" name="Google Shape;827;p136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4 - Criando uma atividade para o cidadão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28" name="Google Shape;828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0700" y="8360051"/>
            <a:ext cx="8421249" cy="40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7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método “Iniciar” da atividade “Complementar informações”, vamos adicionar o seguinte código que irá criar um despacho e expor a atividade para ser atendida pelo cidadão no portal.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const ApiTramitador = require('government/dispatcher/apiTramitador.js')(this);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ApiTramitador.addPendency(_pin.ticket._id, "Complemente aqui a informação da sua solicitação.", _object);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4" name="Google Shape;834;p137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835" name="Google Shape;835;p137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4 - Criando uma atividade para o cidadão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36" name="Google Shape;836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225" y="6634679"/>
            <a:ext cx="10817550" cy="51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38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Publique o processo;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Após a publicação, vamos abrir um novo ticket para testar o comportamento da atividade.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Na atividade de “Verificação de Dados da Solicitação” escolha o parecer “Incompleta”, coloque uma justificativa e conclua a atividade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Verifique no portal dentro da área de relacionamento a atividade gerada para o cidadão e atenda-a.</a:t>
            </a: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Verifique que o processo voltou para a atividade  de </a:t>
            </a: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“Verificação de Dados da Solicitação”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2" name="Google Shape;842;p138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843" name="Google Shape;843;p138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4 - Testando o resultado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8"/>
          <p:cNvSpPr/>
          <p:nvPr/>
        </p:nvSpPr>
        <p:spPr>
          <a:xfrm>
            <a:off x="1948414" y="439992"/>
            <a:ext cx="14630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Métodos - Consumo Interno - Exemplo 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0" name="Google Shape;270;p58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Chamada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Utilização dos parâmetros de entrada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1" name="Google Shape;27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952" y="2926800"/>
            <a:ext cx="18195224" cy="40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096" y="8276300"/>
            <a:ext cx="18780075" cy="45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39"/>
          <p:cNvSpPr/>
          <p:nvPr/>
        </p:nvSpPr>
        <p:spPr>
          <a:xfrm>
            <a:off x="457200" y="1955800"/>
            <a:ext cx="23241000" cy="11150700"/>
          </a:xfrm>
          <a:prstGeom prst="roundRect">
            <a:avLst>
              <a:gd fmla="val 224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Na saída do evento acoplado vamos criar um script que irá abortar a solicitação.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-508000" lvl="0" marL="914400" rtl="0" algn="just">
              <a:spcBef>
                <a:spcPts val="0"/>
              </a:spcBef>
              <a:spcAft>
                <a:spcPts val="0"/>
              </a:spcAft>
              <a:buSzPts val="4400"/>
              <a:buFont typeface="Gill Sans"/>
              <a:buChar char="●"/>
            </a:pPr>
            <a:r>
              <a:rPr lang="en-US" sz="4400">
                <a:latin typeface="Gill Sans"/>
                <a:ea typeface="Gill Sans"/>
                <a:cs typeface="Gill Sans"/>
                <a:sym typeface="Gill Sans"/>
              </a:rPr>
              <a:t>No script vamos atualizar a situação do ticket com o seguinte script:</a:t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const ApiTramitador = require('government/dispatcher/apiTramitador.js')(this);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let contentObject = {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"object": {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"externalDispatch": "Seu foi abortado por inatividade.",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"uoInitials": "SUMOG", 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ApiTramitador.addPost(_pin.ticket, contentObject, [], ApiTramitador.POST_TYPE.NOVIDADES, true);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b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b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b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// Temporizador + 5 Dias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let agora = new Date();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let mais5Dias = agora.getTime() + 5*24*60*60*1000;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let mais5Minutos = agora.getTime() + 5*60*1000;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return new Date(mais5Minutos);</a:t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9" name="Google Shape;849;p139"/>
          <p:cNvSpPr/>
          <p:nvPr/>
        </p:nvSpPr>
        <p:spPr>
          <a:xfrm>
            <a:off x="1758950" y="685800"/>
            <a:ext cx="158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chemeClr val="lt1"/>
                </a:solidFill>
              </a:rPr>
              <a:t>Criando e automatizando um serviço no Portal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850" name="Google Shape;850;p139"/>
          <p:cNvSpPr/>
          <p:nvPr/>
        </p:nvSpPr>
        <p:spPr>
          <a:xfrm>
            <a:off x="1758950" y="1301400"/>
            <a:ext cx="9500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Passo 4 - Encerrando a solicitação por inatividade.</a:t>
            </a:r>
            <a:endParaRPr sz="3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51" name="Google Shape;851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0" y="7983200"/>
            <a:ext cx="10100725" cy="48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40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22223B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57" name="Google Shape;857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400" y="6400588"/>
            <a:ext cx="3886200" cy="136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8400" y="6858000"/>
            <a:ext cx="5430498" cy="45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2922" y="6629188"/>
            <a:ext cx="4380407" cy="97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ala de Cinza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ig screen 02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ig screen 02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