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drawingml.diagramData+xml" PartName="/ppt/diagrams/data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14.xml"/>
  <Override ContentType="application/vnd.openxmlformats-officedocument.presentationml.slide+xml" PartName="/ppt/slides/slide8.xml"/>
  <Override ContentType="application/vnd.openxmlformats-officedocument.presentationml.presentation.main+xml" PartName="/ppt/presentation.xml"/>
  <Override ContentType="application/vnd.ms-office.drawingml.diagramDrawing+xml" PartName="/ppt/diagrams/drawin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7986D-5EA9-444D-BDC8-82C6AD912C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E626B64-709B-48CE-A54A-5F23A961DCD9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>
              <a:latin typeface="Times New Roman" pitchFamily="18" charset="0"/>
              <a:cs typeface="Times New Roman" pitchFamily="18" charset="0"/>
            </a:rPr>
            <a:t>Tipo1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4BE6D0B9-A680-4783-AD40-F5F4513E3D92}" type="parTrans" cxnId="{295378F1-9C07-494C-A42C-8887618BB802}">
      <dgm:prSet/>
      <dgm:spPr/>
      <dgm:t>
        <a:bodyPr/>
        <a:lstStyle/>
        <a:p>
          <a:endParaRPr lang="pt-BR"/>
        </a:p>
      </dgm:t>
    </dgm:pt>
    <dgm:pt modelId="{1FBBB745-3D5B-4266-B88D-13D798E8441E}" type="sibTrans" cxnId="{295378F1-9C07-494C-A42C-8887618BB802}">
      <dgm:prSet/>
      <dgm:spPr/>
      <dgm:t>
        <a:bodyPr/>
        <a:lstStyle/>
        <a:p>
          <a:endParaRPr lang="pt-BR"/>
        </a:p>
      </dgm:t>
    </dgm:pt>
    <dgm:pt modelId="{4CFE89BE-0766-4CBE-8C7B-BC2C7EF08064}">
      <dgm:prSet phldrT="[Texto]"/>
      <dgm:spPr>
        <a:solidFill>
          <a:srgbClr val="00B050"/>
        </a:solidFill>
      </dgm:spPr>
      <dgm:t>
        <a:bodyPr/>
        <a:lstStyle/>
        <a:p>
          <a:r>
            <a:rPr lang="pt-BR" b="1" dirty="0" smtClean="0">
              <a:latin typeface="Times New Roman" pitchFamily="18" charset="0"/>
              <a:cs typeface="Times New Roman" pitchFamily="18" charset="0"/>
            </a:rPr>
            <a:t>Tipo 2</a:t>
          </a:r>
          <a:endParaRPr lang="pt-BR" b="1" dirty="0">
            <a:latin typeface="Times New Roman" pitchFamily="18" charset="0"/>
            <a:cs typeface="Times New Roman" pitchFamily="18" charset="0"/>
          </a:endParaRPr>
        </a:p>
      </dgm:t>
    </dgm:pt>
    <dgm:pt modelId="{59CD6DCB-1F96-4FAC-A70A-DCED472D80E0}" type="parTrans" cxnId="{DE9A1DEB-1E31-48B0-A58B-4E8E8750CC50}">
      <dgm:prSet/>
      <dgm:spPr/>
      <dgm:t>
        <a:bodyPr/>
        <a:lstStyle/>
        <a:p>
          <a:endParaRPr lang="pt-BR"/>
        </a:p>
      </dgm:t>
    </dgm:pt>
    <dgm:pt modelId="{7A6C0492-D356-4E31-B98D-D35C0EA69FAF}" type="sibTrans" cxnId="{DE9A1DEB-1E31-48B0-A58B-4E8E8750CC50}">
      <dgm:prSet/>
      <dgm:spPr/>
      <dgm:t>
        <a:bodyPr/>
        <a:lstStyle/>
        <a:p>
          <a:endParaRPr lang="pt-BR"/>
        </a:p>
      </dgm:t>
    </dgm:pt>
    <dgm:pt modelId="{58E0B974-CB91-464A-B6FF-0266D403CF65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>
              <a:latin typeface="Times New Roman" pitchFamily="18" charset="0"/>
              <a:cs typeface="Times New Roman" pitchFamily="18" charset="0"/>
            </a:rPr>
            <a:t>Gestacional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E2EDEC66-AF8F-4E44-AA4C-EB03DBDB6608}" type="parTrans" cxnId="{21F75414-A51B-4ADE-A054-B9104ABAAC7B}">
      <dgm:prSet/>
      <dgm:spPr/>
      <dgm:t>
        <a:bodyPr/>
        <a:lstStyle/>
        <a:p>
          <a:endParaRPr lang="pt-BR"/>
        </a:p>
      </dgm:t>
    </dgm:pt>
    <dgm:pt modelId="{0C5D8EFF-BE7D-436E-AD51-AE63DB26CFC6}" type="sibTrans" cxnId="{21F75414-A51B-4ADE-A054-B9104ABAAC7B}">
      <dgm:prSet/>
      <dgm:spPr/>
      <dgm:t>
        <a:bodyPr/>
        <a:lstStyle/>
        <a:p>
          <a:endParaRPr lang="pt-BR"/>
        </a:p>
      </dgm:t>
    </dgm:pt>
    <dgm:pt modelId="{59795BE8-9E40-47BB-8918-689CA1064015}" type="pres">
      <dgm:prSet presAssocID="{68D7986D-5EA9-444D-BDC8-82C6AD912CF5}" presName="linear" presStyleCnt="0">
        <dgm:presLayoutVars>
          <dgm:dir/>
          <dgm:animLvl val="lvl"/>
          <dgm:resizeHandles val="exact"/>
        </dgm:presLayoutVars>
      </dgm:prSet>
      <dgm:spPr/>
    </dgm:pt>
    <dgm:pt modelId="{85C2E7B8-6B65-4000-A338-044BC6F60506}" type="pres">
      <dgm:prSet presAssocID="{FE626B64-709B-48CE-A54A-5F23A961DCD9}" presName="parentLin" presStyleCnt="0"/>
      <dgm:spPr/>
    </dgm:pt>
    <dgm:pt modelId="{D33C8FE1-37A4-4D44-A9D4-AE5601143878}" type="pres">
      <dgm:prSet presAssocID="{FE626B64-709B-48CE-A54A-5F23A961DCD9}" presName="parentLeftMargin" presStyleLbl="node1" presStyleIdx="0" presStyleCnt="3"/>
      <dgm:spPr/>
    </dgm:pt>
    <dgm:pt modelId="{7BE64080-C578-4995-9289-CD07AF8286C3}" type="pres">
      <dgm:prSet presAssocID="{FE626B64-709B-48CE-A54A-5F23A961DCD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2227A3-C39A-4CFB-B06B-EDDCF3137A4E}" type="pres">
      <dgm:prSet presAssocID="{FE626B64-709B-48CE-A54A-5F23A961DCD9}" presName="negativeSpace" presStyleCnt="0"/>
      <dgm:spPr/>
    </dgm:pt>
    <dgm:pt modelId="{0C6CFC50-487D-4AF1-8DB7-3D5C9E96593E}" type="pres">
      <dgm:prSet presAssocID="{FE626B64-709B-48CE-A54A-5F23A961DCD9}" presName="childText" presStyleLbl="conFgAcc1" presStyleIdx="0" presStyleCnt="3">
        <dgm:presLayoutVars>
          <dgm:bulletEnabled val="1"/>
        </dgm:presLayoutVars>
      </dgm:prSet>
      <dgm:spPr>
        <a:ln>
          <a:noFill/>
        </a:ln>
      </dgm:spPr>
    </dgm:pt>
    <dgm:pt modelId="{9DADD59F-AC12-49BC-B92A-1D0AF0C9F161}" type="pres">
      <dgm:prSet presAssocID="{1FBBB745-3D5B-4266-B88D-13D798E8441E}" presName="spaceBetweenRectangles" presStyleCnt="0"/>
      <dgm:spPr/>
    </dgm:pt>
    <dgm:pt modelId="{5ADD3CCB-8B5C-41E6-BF7F-D6E8FE6928DE}" type="pres">
      <dgm:prSet presAssocID="{4CFE89BE-0766-4CBE-8C7B-BC2C7EF08064}" presName="parentLin" presStyleCnt="0"/>
      <dgm:spPr/>
    </dgm:pt>
    <dgm:pt modelId="{6B862C0A-EF0F-4F9D-832E-B577A32F932A}" type="pres">
      <dgm:prSet presAssocID="{4CFE89BE-0766-4CBE-8C7B-BC2C7EF08064}" presName="parentLeftMargin" presStyleLbl="node1" presStyleIdx="0" presStyleCnt="3"/>
      <dgm:spPr/>
    </dgm:pt>
    <dgm:pt modelId="{4266751D-E544-4758-8C35-2D28B3DAC1F1}" type="pres">
      <dgm:prSet presAssocID="{4CFE89BE-0766-4CBE-8C7B-BC2C7EF0806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539E52-92F1-45BB-B127-AD12B38A26BF}" type="pres">
      <dgm:prSet presAssocID="{4CFE89BE-0766-4CBE-8C7B-BC2C7EF08064}" presName="negativeSpace" presStyleCnt="0"/>
      <dgm:spPr/>
    </dgm:pt>
    <dgm:pt modelId="{72814137-CCFD-441A-9EE6-EFCB232C55F2}" type="pres">
      <dgm:prSet presAssocID="{4CFE89BE-0766-4CBE-8C7B-BC2C7EF08064}" presName="childText" presStyleLbl="conFgAcc1" presStyleIdx="1" presStyleCnt="3">
        <dgm:presLayoutVars>
          <dgm:bulletEnabled val="1"/>
        </dgm:presLayoutVars>
      </dgm:prSet>
      <dgm:spPr>
        <a:ln>
          <a:noFill/>
        </a:ln>
      </dgm:spPr>
    </dgm:pt>
    <dgm:pt modelId="{2E7DC5F9-7D55-461D-BDC6-17596FD9BF87}" type="pres">
      <dgm:prSet presAssocID="{7A6C0492-D356-4E31-B98D-D35C0EA69FAF}" presName="spaceBetweenRectangles" presStyleCnt="0"/>
      <dgm:spPr/>
    </dgm:pt>
    <dgm:pt modelId="{3CACB807-FAD3-4777-8809-B0A073E652B3}" type="pres">
      <dgm:prSet presAssocID="{58E0B974-CB91-464A-B6FF-0266D403CF65}" presName="parentLin" presStyleCnt="0"/>
      <dgm:spPr/>
    </dgm:pt>
    <dgm:pt modelId="{4ED89027-8465-49D1-8934-2488163C38D1}" type="pres">
      <dgm:prSet presAssocID="{58E0B974-CB91-464A-B6FF-0266D403CF65}" presName="parentLeftMargin" presStyleLbl="node1" presStyleIdx="1" presStyleCnt="3"/>
      <dgm:spPr/>
    </dgm:pt>
    <dgm:pt modelId="{B3D1D5CA-1206-49B5-BEC4-92AE3F38BBE9}" type="pres">
      <dgm:prSet presAssocID="{58E0B974-CB91-464A-B6FF-0266D403CF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9F24F16-10FC-4B4A-834F-CD0B4CA4D757}" type="pres">
      <dgm:prSet presAssocID="{58E0B974-CB91-464A-B6FF-0266D403CF65}" presName="negativeSpace" presStyleCnt="0"/>
      <dgm:spPr/>
    </dgm:pt>
    <dgm:pt modelId="{FF39BE4E-855F-44ED-9632-48B19C8C9917}" type="pres">
      <dgm:prSet presAssocID="{58E0B974-CB91-464A-B6FF-0266D403CF65}" presName="childText" presStyleLbl="conFgAcc1" presStyleIdx="2" presStyleCnt="3">
        <dgm:presLayoutVars>
          <dgm:bulletEnabled val="1"/>
        </dgm:presLayoutVars>
      </dgm:prSet>
      <dgm:spPr>
        <a:ln>
          <a:noFill/>
        </a:ln>
      </dgm:spPr>
    </dgm:pt>
  </dgm:ptLst>
  <dgm:cxnLst>
    <dgm:cxn modelId="{C79EF090-D599-4E28-9403-E18AE45FAD18}" type="presOf" srcId="{58E0B974-CB91-464A-B6FF-0266D403CF65}" destId="{B3D1D5CA-1206-49B5-BEC4-92AE3F38BBE9}" srcOrd="1" destOrd="0" presId="urn:microsoft.com/office/officeart/2005/8/layout/list1"/>
    <dgm:cxn modelId="{8EDDE712-A251-45AB-A583-AB685558E7BB}" type="presOf" srcId="{4CFE89BE-0766-4CBE-8C7B-BC2C7EF08064}" destId="{6B862C0A-EF0F-4F9D-832E-B577A32F932A}" srcOrd="0" destOrd="0" presId="urn:microsoft.com/office/officeart/2005/8/layout/list1"/>
    <dgm:cxn modelId="{21F75414-A51B-4ADE-A054-B9104ABAAC7B}" srcId="{68D7986D-5EA9-444D-BDC8-82C6AD912CF5}" destId="{58E0B974-CB91-464A-B6FF-0266D403CF65}" srcOrd="2" destOrd="0" parTransId="{E2EDEC66-AF8F-4E44-AA4C-EB03DBDB6608}" sibTransId="{0C5D8EFF-BE7D-436E-AD51-AE63DB26CFC6}"/>
    <dgm:cxn modelId="{AF30B6C0-7FE7-4CAD-9217-4E2E8B989AAD}" type="presOf" srcId="{68D7986D-5EA9-444D-BDC8-82C6AD912CF5}" destId="{59795BE8-9E40-47BB-8918-689CA1064015}" srcOrd="0" destOrd="0" presId="urn:microsoft.com/office/officeart/2005/8/layout/list1"/>
    <dgm:cxn modelId="{B6E24CF0-BFA2-4BC9-9A1A-1301B09569ED}" type="presOf" srcId="{FE626B64-709B-48CE-A54A-5F23A961DCD9}" destId="{7BE64080-C578-4995-9289-CD07AF8286C3}" srcOrd="1" destOrd="0" presId="urn:microsoft.com/office/officeart/2005/8/layout/list1"/>
    <dgm:cxn modelId="{27CD5FBC-75E7-47CD-B424-E25AEFCE7B2A}" type="presOf" srcId="{58E0B974-CB91-464A-B6FF-0266D403CF65}" destId="{4ED89027-8465-49D1-8934-2488163C38D1}" srcOrd="0" destOrd="0" presId="urn:microsoft.com/office/officeart/2005/8/layout/list1"/>
    <dgm:cxn modelId="{93FA88AC-277D-4118-B4D3-4EB4B593972C}" type="presOf" srcId="{4CFE89BE-0766-4CBE-8C7B-BC2C7EF08064}" destId="{4266751D-E544-4758-8C35-2D28B3DAC1F1}" srcOrd="1" destOrd="0" presId="urn:microsoft.com/office/officeart/2005/8/layout/list1"/>
    <dgm:cxn modelId="{295378F1-9C07-494C-A42C-8887618BB802}" srcId="{68D7986D-5EA9-444D-BDC8-82C6AD912CF5}" destId="{FE626B64-709B-48CE-A54A-5F23A961DCD9}" srcOrd="0" destOrd="0" parTransId="{4BE6D0B9-A680-4783-AD40-F5F4513E3D92}" sibTransId="{1FBBB745-3D5B-4266-B88D-13D798E8441E}"/>
    <dgm:cxn modelId="{43DA5BE5-C263-46A8-A217-F93D5E2BBEFA}" type="presOf" srcId="{FE626B64-709B-48CE-A54A-5F23A961DCD9}" destId="{D33C8FE1-37A4-4D44-A9D4-AE5601143878}" srcOrd="0" destOrd="0" presId="urn:microsoft.com/office/officeart/2005/8/layout/list1"/>
    <dgm:cxn modelId="{DE9A1DEB-1E31-48B0-A58B-4E8E8750CC50}" srcId="{68D7986D-5EA9-444D-BDC8-82C6AD912CF5}" destId="{4CFE89BE-0766-4CBE-8C7B-BC2C7EF08064}" srcOrd="1" destOrd="0" parTransId="{59CD6DCB-1F96-4FAC-A70A-DCED472D80E0}" sibTransId="{7A6C0492-D356-4E31-B98D-D35C0EA69FAF}"/>
    <dgm:cxn modelId="{6BF54DAD-8105-44BB-A299-22888DE90667}" type="presParOf" srcId="{59795BE8-9E40-47BB-8918-689CA1064015}" destId="{85C2E7B8-6B65-4000-A338-044BC6F60506}" srcOrd="0" destOrd="0" presId="urn:microsoft.com/office/officeart/2005/8/layout/list1"/>
    <dgm:cxn modelId="{D41EE310-D039-4EE8-97BC-57C3F554F0D7}" type="presParOf" srcId="{85C2E7B8-6B65-4000-A338-044BC6F60506}" destId="{D33C8FE1-37A4-4D44-A9D4-AE5601143878}" srcOrd="0" destOrd="0" presId="urn:microsoft.com/office/officeart/2005/8/layout/list1"/>
    <dgm:cxn modelId="{602ECDCF-7892-40F1-8EAC-170ABB25735E}" type="presParOf" srcId="{85C2E7B8-6B65-4000-A338-044BC6F60506}" destId="{7BE64080-C578-4995-9289-CD07AF8286C3}" srcOrd="1" destOrd="0" presId="urn:microsoft.com/office/officeart/2005/8/layout/list1"/>
    <dgm:cxn modelId="{9CFE0832-3D49-46A3-9F54-8BC5D857CF6C}" type="presParOf" srcId="{59795BE8-9E40-47BB-8918-689CA1064015}" destId="{E72227A3-C39A-4CFB-B06B-EDDCF3137A4E}" srcOrd="1" destOrd="0" presId="urn:microsoft.com/office/officeart/2005/8/layout/list1"/>
    <dgm:cxn modelId="{4A17C9DD-E28A-4ED3-BBC5-8296F701512C}" type="presParOf" srcId="{59795BE8-9E40-47BB-8918-689CA1064015}" destId="{0C6CFC50-487D-4AF1-8DB7-3D5C9E96593E}" srcOrd="2" destOrd="0" presId="urn:microsoft.com/office/officeart/2005/8/layout/list1"/>
    <dgm:cxn modelId="{3C00E5A7-0782-4FD1-9D77-C5919B0DAE06}" type="presParOf" srcId="{59795BE8-9E40-47BB-8918-689CA1064015}" destId="{9DADD59F-AC12-49BC-B92A-1D0AF0C9F161}" srcOrd="3" destOrd="0" presId="urn:microsoft.com/office/officeart/2005/8/layout/list1"/>
    <dgm:cxn modelId="{A607CD22-D8F5-4EEF-B04B-7AFE5E08256C}" type="presParOf" srcId="{59795BE8-9E40-47BB-8918-689CA1064015}" destId="{5ADD3CCB-8B5C-41E6-BF7F-D6E8FE6928DE}" srcOrd="4" destOrd="0" presId="urn:microsoft.com/office/officeart/2005/8/layout/list1"/>
    <dgm:cxn modelId="{2188DB75-2035-40EA-9977-3D26002A94AC}" type="presParOf" srcId="{5ADD3CCB-8B5C-41E6-BF7F-D6E8FE6928DE}" destId="{6B862C0A-EF0F-4F9D-832E-B577A32F932A}" srcOrd="0" destOrd="0" presId="urn:microsoft.com/office/officeart/2005/8/layout/list1"/>
    <dgm:cxn modelId="{90EC8F1C-1A6D-4F81-8243-C0DDC8662A81}" type="presParOf" srcId="{5ADD3CCB-8B5C-41E6-BF7F-D6E8FE6928DE}" destId="{4266751D-E544-4758-8C35-2D28B3DAC1F1}" srcOrd="1" destOrd="0" presId="urn:microsoft.com/office/officeart/2005/8/layout/list1"/>
    <dgm:cxn modelId="{621D27B3-AC11-4AB8-B340-F9995A2BE036}" type="presParOf" srcId="{59795BE8-9E40-47BB-8918-689CA1064015}" destId="{E5539E52-92F1-45BB-B127-AD12B38A26BF}" srcOrd="5" destOrd="0" presId="urn:microsoft.com/office/officeart/2005/8/layout/list1"/>
    <dgm:cxn modelId="{45BB2549-8AFD-40C3-8C48-BB80A286BA35}" type="presParOf" srcId="{59795BE8-9E40-47BB-8918-689CA1064015}" destId="{72814137-CCFD-441A-9EE6-EFCB232C55F2}" srcOrd="6" destOrd="0" presId="urn:microsoft.com/office/officeart/2005/8/layout/list1"/>
    <dgm:cxn modelId="{F3E7F9AD-B2EB-4B32-916C-0EBAD3E063CC}" type="presParOf" srcId="{59795BE8-9E40-47BB-8918-689CA1064015}" destId="{2E7DC5F9-7D55-461D-BDC6-17596FD9BF87}" srcOrd="7" destOrd="0" presId="urn:microsoft.com/office/officeart/2005/8/layout/list1"/>
    <dgm:cxn modelId="{9CED925D-4C66-44DA-B615-CF2BA0D40112}" type="presParOf" srcId="{59795BE8-9E40-47BB-8918-689CA1064015}" destId="{3CACB807-FAD3-4777-8809-B0A073E652B3}" srcOrd="8" destOrd="0" presId="urn:microsoft.com/office/officeart/2005/8/layout/list1"/>
    <dgm:cxn modelId="{3C860C55-7A33-4053-B4F4-2B7133A90EE0}" type="presParOf" srcId="{3CACB807-FAD3-4777-8809-B0A073E652B3}" destId="{4ED89027-8465-49D1-8934-2488163C38D1}" srcOrd="0" destOrd="0" presId="urn:microsoft.com/office/officeart/2005/8/layout/list1"/>
    <dgm:cxn modelId="{37981629-C22C-43A3-BDB1-2D9AE1F012F9}" type="presParOf" srcId="{3CACB807-FAD3-4777-8809-B0A073E652B3}" destId="{B3D1D5CA-1206-49B5-BEC4-92AE3F38BBE9}" srcOrd="1" destOrd="0" presId="urn:microsoft.com/office/officeart/2005/8/layout/list1"/>
    <dgm:cxn modelId="{6D70CACF-752A-4AAC-85DA-60F818D96D80}" type="presParOf" srcId="{59795BE8-9E40-47BB-8918-689CA1064015}" destId="{39F24F16-10FC-4B4A-834F-CD0B4CA4D757}" srcOrd="9" destOrd="0" presId="urn:microsoft.com/office/officeart/2005/8/layout/list1"/>
    <dgm:cxn modelId="{C4858D41-9E6D-4971-8383-02CEABAB9429}" type="presParOf" srcId="{59795BE8-9E40-47BB-8918-689CA1064015}" destId="{FF39BE4E-855F-44ED-9632-48B19C8C9917}" srcOrd="10" destOrd="0" presId="urn:microsoft.com/office/officeart/2005/8/layout/list1"/>
  </dgm:cxnLst>
  <dgm:bg>
    <a:solidFill>
      <a:srgbClr val="7030A0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6CFC50-487D-4AF1-8DB7-3D5C9E96593E}">
      <dsp:nvSpPr>
        <dsp:cNvPr id="0" name=""/>
        <dsp:cNvSpPr/>
      </dsp:nvSpPr>
      <dsp:spPr>
        <a:xfrm>
          <a:off x="0" y="308868"/>
          <a:ext cx="398342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64080-C578-4995-9289-CD07AF8286C3}">
      <dsp:nvSpPr>
        <dsp:cNvPr id="0" name=""/>
        <dsp:cNvSpPr/>
      </dsp:nvSpPr>
      <dsp:spPr>
        <a:xfrm>
          <a:off x="199171" y="43188"/>
          <a:ext cx="2788394" cy="53136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95" tIns="0" rIns="10539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Times New Roman" pitchFamily="18" charset="0"/>
              <a:cs typeface="Times New Roman" pitchFamily="18" charset="0"/>
            </a:rPr>
            <a:t>Tipo1</a:t>
          </a:r>
          <a:endParaRPr lang="pt-B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9171" y="43188"/>
        <a:ext cx="2788394" cy="531360"/>
      </dsp:txXfrm>
    </dsp:sp>
    <dsp:sp modelId="{72814137-CCFD-441A-9EE6-EFCB232C55F2}">
      <dsp:nvSpPr>
        <dsp:cNvPr id="0" name=""/>
        <dsp:cNvSpPr/>
      </dsp:nvSpPr>
      <dsp:spPr>
        <a:xfrm>
          <a:off x="0" y="1125348"/>
          <a:ext cx="398342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6751D-E544-4758-8C35-2D28B3DAC1F1}">
      <dsp:nvSpPr>
        <dsp:cNvPr id="0" name=""/>
        <dsp:cNvSpPr/>
      </dsp:nvSpPr>
      <dsp:spPr>
        <a:xfrm>
          <a:off x="199171" y="859669"/>
          <a:ext cx="2788394" cy="53136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95" tIns="0" rIns="10539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Times New Roman" pitchFamily="18" charset="0"/>
              <a:cs typeface="Times New Roman" pitchFamily="18" charset="0"/>
            </a:rPr>
            <a:t>Tipo 2</a:t>
          </a:r>
          <a:endParaRPr lang="pt-BR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9171" y="859669"/>
        <a:ext cx="2788394" cy="531360"/>
      </dsp:txXfrm>
    </dsp:sp>
    <dsp:sp modelId="{FF39BE4E-855F-44ED-9632-48B19C8C9917}">
      <dsp:nvSpPr>
        <dsp:cNvPr id="0" name=""/>
        <dsp:cNvSpPr/>
      </dsp:nvSpPr>
      <dsp:spPr>
        <a:xfrm>
          <a:off x="0" y="1941829"/>
          <a:ext cx="398342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1D5CA-1206-49B5-BEC4-92AE3F38BBE9}">
      <dsp:nvSpPr>
        <dsp:cNvPr id="0" name=""/>
        <dsp:cNvSpPr/>
      </dsp:nvSpPr>
      <dsp:spPr>
        <a:xfrm>
          <a:off x="199171" y="1676149"/>
          <a:ext cx="2788394" cy="53136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95" tIns="0" rIns="10539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Times New Roman" pitchFamily="18" charset="0"/>
              <a:cs typeface="Times New Roman" pitchFamily="18" charset="0"/>
            </a:rPr>
            <a:t>Gestacional</a:t>
          </a:r>
          <a:endParaRPr lang="pt-B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9171" y="1676149"/>
        <a:ext cx="2788394" cy="53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3f8c1501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3f8c1501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f8c150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f8c150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590300" y="1870950"/>
            <a:ext cx="55728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Saúde nas </a:t>
            </a:r>
            <a:br>
              <a:rPr lang="pt-BR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empresas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128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Diabetes: </a:t>
            </a:r>
            <a:r>
              <a:rPr lang="pt-BR" sz="2000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alimentos funcionais que contribuem para o equilíbrio da glicemia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.</a:t>
            </a:r>
            <a:endParaRPr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7623" y="1280291"/>
            <a:ext cx="63436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128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Diabetes: </a:t>
            </a:r>
            <a:r>
              <a:rPr lang="pt-BR" sz="2000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alimentos funcionais que contribuem para o equilíbrio da glicemia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.</a:t>
            </a:r>
            <a:endParaRPr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9614" y="1207865"/>
            <a:ext cx="5702457" cy="33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128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Diabetes: </a:t>
            </a:r>
            <a:r>
              <a:rPr lang="pt-BR" sz="2000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alimentos funcionais que contribuem para o equilíbrio da glicemia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.</a:t>
            </a:r>
            <a:endParaRPr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9821" y="1224132"/>
            <a:ext cx="5612524" cy="334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128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Diabetes: </a:t>
            </a:r>
            <a:r>
              <a:rPr lang="pt-BR" sz="2000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alimentos funcionais que contribuem para o equilíbrio da glicemia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.</a:t>
            </a:r>
            <a:endParaRPr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0124" y="1154584"/>
            <a:ext cx="5737128" cy="340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128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Diabetes: </a:t>
            </a:r>
            <a:r>
              <a:rPr lang="pt-BR" sz="2000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alimentos funcionais que contribuem para o equilíbrio da glicemia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.</a:t>
            </a:r>
            <a:endParaRPr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2109" y="1371929"/>
            <a:ext cx="63722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128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Diabetes: </a:t>
            </a:r>
            <a:r>
              <a:rPr lang="pt-BR" sz="2000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alimentos funcionais que contribuem para o equilíbrio da glicemia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.</a:t>
            </a:r>
            <a:endParaRPr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8193" y="1280947"/>
            <a:ext cx="4078014" cy="317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714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624295" y="0"/>
            <a:ext cx="30495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Cleunice da Silva Castro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519192" y="406240"/>
            <a:ext cx="3217500" cy="51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Nutricionista</a:t>
            </a: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Pós-graduanda em Especialização em Alimentação e Nutrição: Enfrentamento do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Sobrepeso e da Obesidade pela Universidade Federal de Santa Catarina.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Pós-graduada em Gestão em Saúde pela Universidade Federal de São João Del Rey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(2019).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Pós-graduada em Nutrição Clínica: Metabolismo, Prática e Terapia Nutricional pela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Faculdade Estácio de Sá (2018).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Graduada em Nutrição pela Pontifícia Universidade Católica de Minas Gerais (2012).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Experiência como Nutricionista Responsável Técnica do Hospital Santa Casa de Santa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Bárbara (2014 a 2018) sendo responsável pelo SND, Clínica e Asilo do hospital.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Experiência com saúde pública (20/02/2014/atual)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Atualmente atua como nutricionista no NASF de  Belo </a:t>
            </a: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Horizonte</a:t>
            </a: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e como prestadora de serviços para  a empresa </a:t>
            </a:r>
            <a:r>
              <a:rPr lang="pt-BR" sz="1050" dirty="0" err="1" smtClean="0">
                <a:latin typeface="Times New Roman" pitchFamily="18" charset="0"/>
                <a:cs typeface="Times New Roman" pitchFamily="18" charset="0"/>
              </a:rPr>
              <a:t>MindSe</a:t>
            </a: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E:\Users\Cleunice\Desktop\Fotos\Formatura\Formatura\FOTO Encarte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6731" y="0"/>
            <a:ext cx="2957695" cy="441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128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Diabetes: </a:t>
            </a:r>
            <a:r>
              <a:rPr lang="pt-BR" sz="2000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alimentos funcionais que contribuem para o equilíbrio da glicemia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.</a:t>
            </a:r>
            <a:endParaRPr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Diabetes 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8621" y="1894670"/>
            <a:ext cx="1776248" cy="267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128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Diabetes: </a:t>
            </a:r>
            <a:r>
              <a:rPr lang="pt-BR" sz="2000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alimentos funcionais que contribuem para o equilíbrio da glicemia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.</a:t>
            </a:r>
            <a:endParaRPr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Diabetes 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2722179" y="1944414"/>
          <a:ext cx="3983421" cy="243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128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Diabetes: </a:t>
            </a:r>
            <a:r>
              <a:rPr lang="pt-BR" sz="2000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alimentos funcionais que contribuem para o equilíbrio da glicemia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.</a:t>
            </a:r>
            <a:endParaRPr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Diabetes, hipertensão, doenças cardiovasculares, dislipidemias, osteoporose, obesidade,</a:t>
            </a:r>
            <a:r>
              <a:rPr kumimoji="0" lang="pt-BR" sz="1800" b="0" i="0" u="none" strike="noStrike" kern="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pt-BR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esteatose</a:t>
            </a:r>
            <a:r>
              <a:rPr kumimoji="0" lang="pt-BR" sz="1800" b="0" i="0" u="none" strike="noStrike" kern="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hepática, 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câncer...</a:t>
            </a: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	</a:t>
            </a: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Má alimentação</a:t>
            </a: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200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  	quantidade</a:t>
            </a: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200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  	qualidade</a:t>
            </a: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200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Má utilização dos alimentos</a:t>
            </a: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eta em curva para baixo 10"/>
          <p:cNvSpPr/>
          <p:nvPr/>
        </p:nvSpPr>
        <p:spPr>
          <a:xfrm rot="1120764">
            <a:off x="2969831" y="2243245"/>
            <a:ext cx="819246" cy="419032"/>
          </a:xfrm>
          <a:prstGeom prst="curvedDownArrow">
            <a:avLst>
              <a:gd name="adj1" fmla="val 25000"/>
              <a:gd name="adj2" fmla="val 63495"/>
              <a:gd name="adj3" fmla="val 40053"/>
            </a:avLst>
          </a:prstGeom>
          <a:solidFill>
            <a:srgbClr val="27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2" name="Seta para cima 11"/>
          <p:cNvSpPr/>
          <p:nvPr/>
        </p:nvSpPr>
        <p:spPr>
          <a:xfrm>
            <a:off x="399393" y="2984938"/>
            <a:ext cx="358508" cy="357352"/>
          </a:xfrm>
          <a:prstGeom prst="upArrow">
            <a:avLst/>
          </a:prstGeom>
          <a:solidFill>
            <a:srgbClr val="277346"/>
          </a:solidFill>
          <a:ln>
            <a:solidFill>
              <a:srgbClr val="277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cima 12"/>
          <p:cNvSpPr/>
          <p:nvPr/>
        </p:nvSpPr>
        <p:spPr>
          <a:xfrm rot="10800000">
            <a:off x="383626" y="3421117"/>
            <a:ext cx="358508" cy="357352"/>
          </a:xfrm>
          <a:prstGeom prst="upArrow">
            <a:avLst/>
          </a:prstGeom>
          <a:solidFill>
            <a:srgbClr val="277346"/>
          </a:solidFill>
          <a:ln>
            <a:solidFill>
              <a:srgbClr val="277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128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Diabetes: </a:t>
            </a:r>
            <a:r>
              <a:rPr lang="pt-BR" sz="2000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alimentos funcionais que contribuem para o equilíbrio da glicemia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.</a:t>
            </a:r>
            <a:endParaRPr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1408386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Alimentos permitidos / Alimentos proibidos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191813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Alimentos que engordam / Alimentos que emagrecem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26906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Qualidade / Quantidade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128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Diabetes: </a:t>
            </a:r>
            <a:r>
              <a:rPr lang="pt-BR" sz="2000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alimentos funcionais que contribuem para o equilíbrio da glicemia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.</a:t>
            </a:r>
            <a:endParaRPr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" y="1145628"/>
            <a:ext cx="914399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Diabético deve seguir uma dieta restrita.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Diabéticos devem seguir dietas com baixo teor de carboidratos.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Diabéticos devem consumir alimentos para diabéticos.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Diabéticos não podem comer nada que dá debaixo da terra.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Alimentos </a:t>
            </a:r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diet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ou light são mais indicados para pacientes com diabetes.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Ficou diabético porque comeu açúcar demais.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Algumas frutas são proibidas para o paciente diabético.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Pessoas com diabetes não podem comer chocolate, doces ou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balas.</a:t>
            </a:r>
          </a:p>
          <a:p>
            <a:pPr algn="ctr">
              <a:buFontTx/>
              <a:buChar char="-"/>
            </a:pPr>
            <a:endParaRPr lang="pt-BR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128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Diabetes: </a:t>
            </a:r>
            <a:r>
              <a:rPr lang="pt-BR" sz="2000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alimentos funcionais que contribuem para o equilíbrio da glicemia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.</a:t>
            </a:r>
            <a:endParaRPr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" y="1145628"/>
            <a:ext cx="9143999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Mel pode ser consumido livremente.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Bebida alcoólica deve ser consumida com moderação.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O consumo de chás controlam o diabetes.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O preparo do alimento muda o índice glicêmico.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Adoçantes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não oferecem risco. </a:t>
            </a: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 aplicação de insulina causa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dependência.</a:t>
            </a: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 ingestão de alimentos ricos fibras ajuda no controle do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diabetes.</a:t>
            </a: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128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Diabetes: </a:t>
            </a:r>
            <a:r>
              <a:rPr lang="pt-BR" sz="2000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alimentos funcionais que contribuem para o equilíbrio da glicemia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.</a:t>
            </a:r>
            <a:endParaRPr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3330" y="1349759"/>
            <a:ext cx="6072076" cy="290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