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9" r:id="rId3"/>
    <p:sldId id="269" r:id="rId4"/>
    <p:sldId id="280" r:id="rId5"/>
    <p:sldId id="281" r:id="rId6"/>
    <p:sldId id="271" r:id="rId7"/>
    <p:sldId id="272" r:id="rId8"/>
    <p:sldId id="275" r:id="rId9"/>
    <p:sldId id="285" r:id="rId10"/>
    <p:sldId id="295" r:id="rId11"/>
    <p:sldId id="292" r:id="rId12"/>
    <p:sldId id="293" r:id="rId13"/>
    <p:sldId id="283" r:id="rId14"/>
    <p:sldId id="300" r:id="rId15"/>
    <p:sldId id="301" r:id="rId16"/>
    <p:sldId id="278" r:id="rId17"/>
    <p:sldId id="303" r:id="rId18"/>
    <p:sldId id="260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69"/>
    <a:srgbClr val="006600"/>
    <a:srgbClr val="000000"/>
    <a:srgbClr val="BED700"/>
    <a:srgbClr val="00040C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9" autoAdjust="0"/>
    <p:restoredTop sz="83542" autoAdjust="0"/>
  </p:normalViewPr>
  <p:slideViewPr>
    <p:cSldViewPr>
      <p:cViewPr varScale="1">
        <p:scale>
          <a:sx n="61" d="100"/>
          <a:sy n="61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07/04/2021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29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6768752" cy="2160240"/>
          </a:xfrm>
        </p:spPr>
        <p:txBody>
          <a:bodyPr>
            <a:normAutofit/>
          </a:bodyPr>
          <a:lstStyle/>
          <a:p>
            <a:r>
              <a:rPr lang="pt-BR" dirty="0"/>
              <a:t>DISTÚRBIOS DO SONO E O IMPACTO EM NOSSA SAÚDE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INSÔNIA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98020" y="1196752"/>
            <a:ext cx="8352928" cy="4896544"/>
          </a:xfrm>
        </p:spPr>
        <p:txBody>
          <a:bodyPr>
            <a:noAutofit/>
          </a:bodyPr>
          <a:lstStyle/>
          <a:p>
            <a:pPr marR="335674" fontAlgn="base">
              <a:spcBef>
                <a:spcPts val="2352"/>
              </a:spcBef>
              <a:buFont typeface="Wingdings" panose="05000000000000000000" pitchFamily="2" charset="2"/>
              <a:buChar char="v"/>
            </a:pPr>
            <a:r>
              <a:rPr lang="pt-BR" sz="1400" dirty="0"/>
              <a:t>Definição: “dificuldade para dormir”</a:t>
            </a:r>
          </a:p>
          <a:p>
            <a:pPr marR="335674" fontAlgn="base">
              <a:spcBef>
                <a:spcPts val="2352"/>
              </a:spcBef>
              <a:buFont typeface="Wingdings" panose="05000000000000000000" pitchFamily="2" charset="2"/>
              <a:buChar char="v"/>
            </a:pPr>
            <a:r>
              <a:rPr lang="pt-BR" sz="1400" dirty="0"/>
              <a:t>Diferenças entre a Sintoma X Transtorno:</a:t>
            </a:r>
          </a:p>
          <a:p>
            <a:pPr marR="335674" fontAlgn="base">
              <a:spcBef>
                <a:spcPts val="2352"/>
              </a:spcBef>
              <a:buFont typeface="Wingdings" panose="05000000000000000000" pitchFamily="2" charset="2"/>
              <a:buChar char="v"/>
            </a:pPr>
            <a:r>
              <a:rPr lang="pt-BR" sz="1400" dirty="0"/>
              <a:t>É o distúrbio do sono mais comum na população. A prevalência mundial de sintomas de insônia é de aproximadamente 30- 35%, e a do transtorno de insônia é aproximada de 10%.  Mais comum entre as mulheres, razão 1/4.</a:t>
            </a:r>
          </a:p>
          <a:p>
            <a:pPr marR="192507" fontAlgn="base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pt-BR" sz="1400" b="1" dirty="0"/>
          </a:p>
          <a:p>
            <a:pPr marR="192507" fontAlgn="base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1400" b="1" dirty="0"/>
              <a:t>Classificação:</a:t>
            </a:r>
            <a:r>
              <a:rPr lang="pt-BR" sz="1400" dirty="0"/>
              <a:t>: </a:t>
            </a:r>
          </a:p>
          <a:p>
            <a:pPr marL="400050" lvl="1" indent="0">
              <a:spcBef>
                <a:spcPts val="33"/>
              </a:spcBef>
              <a:buNone/>
            </a:pPr>
            <a:r>
              <a:rPr lang="pt-BR" sz="1400" b="1" dirty="0"/>
              <a:t>1. </a:t>
            </a:r>
            <a:r>
              <a:rPr lang="pt-BR" sz="1400" dirty="0"/>
              <a:t>Dificuldade de iniciar o sono; </a:t>
            </a:r>
          </a:p>
          <a:p>
            <a:pPr marL="400050" marR="221171" lvl="1" indent="0">
              <a:spcBef>
                <a:spcPts val="33"/>
              </a:spcBef>
              <a:buNone/>
            </a:pPr>
            <a:r>
              <a:rPr lang="pt-BR" sz="1400" b="1" dirty="0"/>
              <a:t>2. </a:t>
            </a:r>
            <a:r>
              <a:rPr lang="pt-BR" sz="1400" dirty="0"/>
              <a:t>Dificuldade de manter o sono, caracterizado por problemas em retornar a dormir após o despertar ou frequentes despertares; </a:t>
            </a:r>
          </a:p>
          <a:p>
            <a:pPr marL="400050" marR="192126" lvl="1" indent="0">
              <a:spcBef>
                <a:spcPts val="33"/>
              </a:spcBef>
              <a:buNone/>
            </a:pPr>
            <a:r>
              <a:rPr lang="pt-BR" sz="1400" b="1" dirty="0"/>
              <a:t>3. </a:t>
            </a:r>
            <a:r>
              <a:rPr lang="pt-BR" sz="1400" dirty="0"/>
              <a:t>Despertar precocemente pela manhã com dificuldade em retornar  ao sono. </a:t>
            </a:r>
          </a:p>
          <a:p>
            <a:pPr marR="192215">
              <a:spcBef>
                <a:spcPts val="1233"/>
              </a:spcBef>
              <a:buFont typeface="Wingdings" panose="05000000000000000000" pitchFamily="2" charset="2"/>
              <a:buChar char="v"/>
            </a:pPr>
            <a:r>
              <a:rPr lang="pt-BR" sz="1400" dirty="0"/>
              <a:t>A dificuldade em dormir ocorre pelo menos em três noites na semana; </a:t>
            </a:r>
          </a:p>
          <a:p>
            <a:pPr marR="192215">
              <a:spcBef>
                <a:spcPts val="1233"/>
              </a:spcBef>
              <a:buFont typeface="Wingdings" panose="05000000000000000000" pitchFamily="2" charset="2"/>
              <a:buChar char="v"/>
            </a:pPr>
            <a:r>
              <a:rPr lang="pt-BR" sz="1400" dirty="0"/>
              <a:t>A dificuldade em dormir ocorre a despeito de oportunidade adequada para  o sono;  </a:t>
            </a:r>
          </a:p>
          <a:p>
            <a:pPr marR="192215">
              <a:spcBef>
                <a:spcPts val="1233"/>
              </a:spcBef>
              <a:buFont typeface="Wingdings" panose="05000000000000000000" pitchFamily="2" charset="2"/>
              <a:buChar char="v"/>
            </a:pPr>
            <a:r>
              <a:rPr lang="pt-BR" sz="1400" dirty="0"/>
              <a:t>Aguda se dura menos de 3 meses; crônica se dura mais de 3 meses. </a:t>
            </a:r>
          </a:p>
          <a:p>
            <a:pPr marR="192215">
              <a:spcBef>
                <a:spcPts val="1233"/>
              </a:spcBef>
              <a:buFont typeface="Wingdings" panose="05000000000000000000" pitchFamily="2" charset="2"/>
              <a:buChar char="v"/>
            </a:pPr>
            <a:r>
              <a:rPr lang="pt-BR" sz="1400" dirty="0"/>
              <a:t>Não é explicada ou não ocorre, exclusivamente, durante o  curso de outro transtorno do sono ou doença clínica. </a:t>
            </a:r>
          </a:p>
          <a:p>
            <a:pPr marR="192215">
              <a:spcBef>
                <a:spcPts val="1233"/>
              </a:spcBef>
              <a:buFont typeface="Wingdings" panose="05000000000000000000" pitchFamily="2" charset="2"/>
              <a:buChar char="v"/>
            </a:pPr>
            <a:r>
              <a:rPr lang="pt-BR" sz="1400" dirty="0"/>
              <a:t>Não é atribuída a efeitos psicológicos de uma substância (como  abuso de                           drogas e medicamentos); </a:t>
            </a:r>
          </a:p>
          <a:p>
            <a:endParaRPr lang="pt-BR" sz="1600" dirty="0"/>
          </a:p>
        </p:txBody>
      </p:sp>
      <p:pic>
        <p:nvPicPr>
          <p:cNvPr id="6" name="Picture 2" descr="A pandemia da insônia e da sobrecarga do coração em tempos de covid-19 -  31/05/2020 - UOL VivaB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2745962" cy="20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APNEIA OBSTRUTIVA DO SONO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5400600"/>
          </a:xfrm>
        </p:spPr>
        <p:txBody>
          <a:bodyPr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600" i="0" strike="noStrike" dirty="0">
                <a:effectLst/>
                <a:latin typeface="+mj-lt"/>
              </a:rPr>
              <a:t>A Apneia Obstrutiva do Sono (AOS) é caracterizada por obstrução repetitiva da via aérea superior durante o sono.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pt-BR" sz="1600" i="0" strike="noStrike" dirty="0"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600" i="0" dirty="0">
                <a:effectLst/>
                <a:latin typeface="+mj-lt"/>
              </a:rPr>
              <a:t>Apneia: cessação de respiração por 10 segundos ou mais durante o sono.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600" i="0" dirty="0" err="1">
                <a:effectLst/>
                <a:latin typeface="+mj-lt"/>
              </a:rPr>
              <a:t>Hipopneia</a:t>
            </a:r>
            <a:r>
              <a:rPr lang="pt-BR" sz="1600" i="0" dirty="0">
                <a:effectLst/>
                <a:latin typeface="+mj-lt"/>
              </a:rPr>
              <a:t>: cessação de respiração por menos de </a:t>
            </a:r>
            <a:r>
              <a:rPr lang="pt-BR" sz="1600" i="0" strike="noStrike" dirty="0">
                <a:effectLst/>
                <a:latin typeface="+mj-lt"/>
              </a:rPr>
              <a:t>10 segundos.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i="0" strike="noStrike" dirty="0">
              <a:effectLst/>
              <a:latin typeface="+mj-lt"/>
            </a:endParaRPr>
          </a:p>
          <a:p>
            <a:pPr>
              <a:spcBef>
                <a:spcPts val="0"/>
              </a:spcBef>
            </a:pPr>
            <a:r>
              <a:rPr lang="pt-BR" sz="1600" i="0" strike="noStrike" dirty="0">
                <a:latin typeface="+mj-lt"/>
              </a:rPr>
              <a:t>P</a:t>
            </a:r>
            <a:r>
              <a:rPr lang="pt-BR" sz="1600" i="0" strike="noStrike" dirty="0">
                <a:effectLst/>
                <a:latin typeface="+mj-lt"/>
              </a:rPr>
              <a:t>revalência de 2,91% de apneia do sono nessa população. </a:t>
            </a:r>
          </a:p>
          <a:p>
            <a:pPr>
              <a:spcBef>
                <a:spcPts val="0"/>
              </a:spcBef>
            </a:pPr>
            <a:endParaRPr lang="pt-BR" sz="1600" dirty="0"/>
          </a:p>
          <a:p>
            <a:pPr>
              <a:spcBef>
                <a:spcPts val="0"/>
              </a:spcBef>
            </a:pPr>
            <a:r>
              <a:rPr lang="pt-BR" sz="1600" dirty="0"/>
              <a:t>Diagnóstico clínico: sonolência excessiva, ronco, obesidade, sono inquieto, despertar noturno engasgado ou em busca de ar, boca seca pela manhã, dores de cabeça de manhã e suor noturno pesado. </a:t>
            </a:r>
          </a:p>
          <a:p>
            <a:pPr>
              <a:spcBef>
                <a:spcPts val="0"/>
              </a:spcBef>
            </a:pPr>
            <a:r>
              <a:rPr lang="pt-BR" sz="1600" dirty="0"/>
              <a:t>Diagnóstico laboratorial: </a:t>
            </a:r>
            <a:r>
              <a:rPr lang="pt-BR" sz="1600" dirty="0" err="1"/>
              <a:t>Polissonografia</a:t>
            </a:r>
            <a:r>
              <a:rPr lang="pt-BR" sz="1600" dirty="0"/>
              <a:t> </a:t>
            </a:r>
          </a:p>
          <a:p>
            <a:pPr>
              <a:spcBef>
                <a:spcPts val="0"/>
              </a:spcBef>
            </a:pPr>
            <a:endParaRPr lang="pt-BR" sz="1600" dirty="0"/>
          </a:p>
          <a:p>
            <a:pPr>
              <a:spcBef>
                <a:spcPts val="0"/>
              </a:spcBef>
            </a:pPr>
            <a:r>
              <a:rPr lang="pt-BR" sz="1600" dirty="0"/>
              <a:t>Problemas de saúde associados à AOS: hipertensão, problemas de ereção, depressão, insuficiência cardíaca, </a:t>
            </a:r>
            <a:r>
              <a:rPr lang="pt-BR" sz="1600" dirty="0" err="1"/>
              <a:t>noctúria</a:t>
            </a:r>
            <a:r>
              <a:rPr lang="pt-BR" sz="1600" dirty="0"/>
              <a:t> e comprometimento da memória. </a:t>
            </a:r>
          </a:p>
          <a:p>
            <a:pPr>
              <a:spcBef>
                <a:spcPts val="0"/>
              </a:spcBef>
            </a:pPr>
            <a:endParaRPr lang="pt-BR" sz="1600" dirty="0"/>
          </a:p>
          <a:p>
            <a:pPr>
              <a:spcBef>
                <a:spcPts val="0"/>
              </a:spcBef>
            </a:pPr>
            <a:r>
              <a:rPr lang="pt-BR" sz="1600" dirty="0"/>
              <a:t>Tratamento: diversos tratamentos estão disponíveis, incluindo perda de peso, intervenção cirúrgica, pressão positiva das vias aéreas e aparelhos orais. </a:t>
            </a:r>
          </a:p>
          <a:p>
            <a:pPr>
              <a:spcBef>
                <a:spcPts val="0"/>
              </a:spcBef>
            </a:pPr>
            <a:endParaRPr lang="pt-BR" sz="1600" dirty="0"/>
          </a:p>
          <a:p>
            <a:pPr>
              <a:spcBef>
                <a:spcPts val="0"/>
              </a:spcBef>
            </a:pPr>
            <a:r>
              <a:rPr lang="pt-BR" sz="1600" dirty="0"/>
              <a:t>A única </a:t>
            </a:r>
            <a:r>
              <a:rPr lang="pt-BR" sz="1600" dirty="0" err="1"/>
              <a:t>farmacoterapia</a:t>
            </a:r>
            <a:r>
              <a:rPr lang="pt-BR" sz="1600" dirty="0"/>
              <a:t> aprovada para uso em pacientes com AOS é o            </a:t>
            </a:r>
            <a:r>
              <a:rPr lang="pt-BR" sz="1600" dirty="0" err="1"/>
              <a:t>modafinil</a:t>
            </a:r>
            <a:r>
              <a:rPr lang="pt-BR" sz="1600" dirty="0"/>
              <a:t>, uma substância que promove a vigília. 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600" dirty="0">
                <a:effectLst/>
                <a:latin typeface="+mj-lt"/>
              </a:rPr>
              <a:t/>
            </a:r>
            <a:br>
              <a:rPr lang="pt-BR" sz="1600" dirty="0">
                <a:effectLst/>
                <a:latin typeface="+mj-lt"/>
              </a:rPr>
            </a:br>
            <a:endParaRPr lang="pt-BR" sz="16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24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SÍNDROME </a:t>
            </a:r>
            <a:r>
              <a:rPr lang="pt-BR" dirty="0"/>
              <a:t>DAS PERNAS INQUIETAS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516" y="1196752"/>
            <a:ext cx="8712968" cy="5589240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effectLst/>
                <a:latin typeface="+mj-lt"/>
              </a:rPr>
              <a:t>A síndrome das pernas inquietas (SPI) é uma sensação subjetiva e desconfortável dos membros </a:t>
            </a:r>
            <a:r>
              <a:rPr lang="pt-BR" sz="1800" dirty="0">
                <a:latin typeface="+mj-lt"/>
              </a:rPr>
              <a:t>inferiores (</a:t>
            </a:r>
            <a:r>
              <a:rPr lang="pt-BR" sz="1800" b="0" i="0" u="none" strike="noStrike" dirty="0">
                <a:effectLst/>
                <a:latin typeface="+mj-lt"/>
              </a:rPr>
              <a:t>pernas), e da necessidade irresistível de movê-las quando em repouso ou enquanto se tenta dormir.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pt-BR" sz="1800" dirty="0"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effectLst/>
                <a:latin typeface="+mj-lt"/>
              </a:rPr>
              <a:t>Os pacientes relatam sensação de formigas andando na pele e nas pernas. Ela tende a piorar à noite, e mover as pernas ou caminhar ajuda a aliviar o desconforto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dirty="0"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latin typeface="+mj-lt"/>
              </a:rPr>
              <a:t>Tratamento:</a:t>
            </a:r>
            <a:r>
              <a:rPr lang="pt-BR" sz="1800" b="0" i="0" u="none" strike="noStrike" dirty="0">
                <a:effectLst/>
                <a:latin typeface="+mj-lt"/>
              </a:rPr>
              <a:t> os agonistas dopaminérgicos, precursores da dopamina, benzodiazepínicos, </a:t>
            </a:r>
            <a:r>
              <a:rPr lang="pt-BR" sz="1800" b="0" i="0" u="none" strike="noStrike" dirty="0" err="1">
                <a:effectLst/>
                <a:latin typeface="+mj-lt"/>
              </a:rPr>
              <a:t>opiáceos</a:t>
            </a:r>
            <a:r>
              <a:rPr lang="pt-BR" sz="1800" b="0" i="0" u="none" strike="noStrike" dirty="0">
                <a:effectLst/>
                <a:latin typeface="+mj-lt"/>
              </a:rPr>
              <a:t>.</a:t>
            </a:r>
          </a:p>
          <a:p>
            <a:pPr>
              <a:spcBef>
                <a:spcPts val="0"/>
              </a:spcBef>
            </a:pPr>
            <a:r>
              <a:rPr lang="pt-BR" sz="1800" dirty="0"/>
              <a:t>Tratamentos não farmacológicos: evitar o uso de álcool perto da hora de</a:t>
            </a:r>
            <a:r>
              <a:rPr lang="pt-BR" dirty="0"/>
              <a:t> </a:t>
            </a:r>
            <a:r>
              <a:rPr lang="pt-BR" sz="1800" dirty="0"/>
              <a:t>dormir, massagear as pernas, tomar banhos quentes. </a:t>
            </a:r>
            <a:endParaRPr lang="pt-BR" sz="1800" b="0" i="0" u="none" strike="noStrike" dirty="0">
              <a:effectLst/>
              <a:latin typeface="+mj-lt"/>
            </a:endParaRPr>
          </a:p>
        </p:txBody>
      </p:sp>
      <p:pic>
        <p:nvPicPr>
          <p:cNvPr id="4" name="Picture 6" descr="Síndrome das pernas inquietas: fator de risco independente de suicídio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52" y="4869160"/>
            <a:ext cx="3071060" cy="16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6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CICLO CIRCADIANO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987" y="1412776"/>
            <a:ext cx="4536504" cy="5211960"/>
          </a:xfrm>
        </p:spPr>
        <p:txBody>
          <a:bodyPr>
            <a:normAutofit fontScale="92500"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300" b="0" i="0" u="none" strike="noStrike" dirty="0">
                <a:effectLst/>
                <a:latin typeface="+mj-lt"/>
              </a:rPr>
              <a:t>O </a:t>
            </a:r>
            <a:r>
              <a:rPr lang="pt-BR" sz="2300" dirty="0">
                <a:latin typeface="+mj-lt"/>
              </a:rPr>
              <a:t>ciclo </a:t>
            </a:r>
            <a:r>
              <a:rPr lang="pt-BR" sz="2300" b="0" i="0" u="none" strike="noStrike" dirty="0">
                <a:effectLst/>
                <a:latin typeface="+mj-lt"/>
              </a:rPr>
              <a:t>circadiano (também chamado de relógio biológico) é um ciclo de quase 24 horas e se reinicia toda manhã, quando captamos a luz do dia e vai preparar nosso corpo para uma nova jornada.</a:t>
            </a:r>
          </a:p>
          <a:p>
            <a:pPr rtl="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pt-BR" sz="23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300" b="0" i="0" u="none" strike="noStrike" dirty="0">
                <a:effectLst/>
                <a:latin typeface="+mj-lt"/>
              </a:rPr>
              <a:t>O principal maestro do nosso ciclo circadiano é um hormônio: a melatonina. Ela é liberada quando escurece o dia e manda </a:t>
            </a:r>
            <a:r>
              <a:rPr lang="pt-BR" sz="2400" dirty="0"/>
              <a:t>uma mensagem clara para o cérebro e para o corpo: “Está escuro, hora de dormir!” </a:t>
            </a:r>
          </a:p>
        </p:txBody>
      </p:sp>
      <p:pic>
        <p:nvPicPr>
          <p:cNvPr id="4" name="Picture 2" descr="Aviso da memória e ritmo circad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1988840"/>
            <a:ext cx="4536504" cy="320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CICLO CIRCADIANO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445224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pt-BR" dirty="0"/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dirty="0"/>
              <a:t>É por esse ritmo que o corpo sabe como e quando tudo acontece no organismo: digestão, pressão arterial, metabolismo, produção de hormônios, temperatura corporal e reparo celular.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pt-BR" dirty="0"/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dirty="0"/>
              <a:t>A cada hora do dia, o funcionamento do corpo muda. Por exemplo: sono mais profundo ocorre às 2h, a temperatura corporal é mais baixa às 4h, a pressão arterial aumenta às 7h, o intestino provavelmente funciona às 8h. Às 10h, o estado de alerta mental tem um pico, e a digestão opera com mais eficiência ao meio-dia. O hormônio do estresse (o cortisol) cai em torno das 22h. </a:t>
            </a:r>
          </a:p>
          <a:p>
            <a:endParaRPr lang="pt-BR" i="1" dirty="0"/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dirty="0"/>
              <a:t>Os nossos hábitos cotidianos são ditados e também interagem com o ritmo circadiano. Portanto “desencontrar” nossos hábitos do ciclo circadiano pode provocar imensa desorganização do nosso corpo e da nossa saúde. 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pt-BR" dirty="0"/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dirty="0"/>
              <a:t>Ficar acordado até tarde assistindo à TV ou trabalhando leva o corpo a pensar que a noite ainda não começou. Comer muito no final à noite sacrifica sua digestão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</a:p>
          <a:p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62429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6" y="332656"/>
            <a:ext cx="8208912" cy="648072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800" dirty="0"/>
              <a:t>TRANSTORNOS DO SONO DO RITMO CIRCADIANO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184576"/>
          </a:xfrm>
        </p:spPr>
        <p:txBody>
          <a:bodyPr>
            <a:no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dirty="0">
                <a:effectLst/>
                <a:latin typeface="+mj-lt"/>
              </a:rPr>
              <a:t>Etiologia: uma dissincronia entre o relógio biológico circadiano e o ciclo de sono-vigília desejado ou convencional. 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dirty="0"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1" i="0" u="none" strike="noStrike" dirty="0">
                <a:effectLst/>
                <a:latin typeface="+mj-lt"/>
              </a:rPr>
              <a:t>Tipo fase do sono atrasada</a:t>
            </a:r>
            <a:r>
              <a:rPr lang="pt-BR" sz="1800" dirty="0">
                <a:latin typeface="+mj-lt"/>
              </a:rPr>
              <a:t>: </a:t>
            </a:r>
            <a:r>
              <a:rPr lang="pt-BR" sz="1800" b="0" i="0" u="none" strike="noStrike" dirty="0">
                <a:effectLst/>
                <a:latin typeface="+mj-lt"/>
              </a:rPr>
              <a:t>quando o relógio biológico é mais lento do que as 24 horas ou se inicia mais tarde do que o horário desejado. São pessoas chamadas de notívagas.</a:t>
            </a:r>
            <a:endParaRPr lang="pt-BR" sz="1800" b="0" dirty="0"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0" dirty="0">
                <a:effectLst/>
                <a:latin typeface="+mj-lt"/>
              </a:rPr>
              <a:t/>
            </a:r>
            <a:br>
              <a:rPr lang="pt-BR" sz="1800" b="0" dirty="0">
                <a:effectLst/>
                <a:latin typeface="+mj-lt"/>
              </a:rPr>
            </a:br>
            <a:r>
              <a:rPr lang="pt-BR" sz="1800" b="1" i="0" u="none" strike="noStrike" dirty="0">
                <a:effectLst/>
                <a:latin typeface="+mj-lt"/>
              </a:rPr>
              <a:t>Tipo fase do sono avançada: </a:t>
            </a:r>
            <a:r>
              <a:rPr lang="pt-BR" sz="1800" b="0" i="0" u="none" strike="noStrike" dirty="0">
                <a:effectLst/>
                <a:latin typeface="+mj-lt"/>
              </a:rPr>
              <a:t>quando o ritmo circadiano se inicia mais cedo. São pessoas chamadas de matutinas.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pt-BR" sz="1800" dirty="0"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1" i="0" u="none" strike="noStrike" dirty="0">
                <a:effectLst/>
                <a:latin typeface="+mj-lt"/>
              </a:rPr>
              <a:t>Tipo trabalho em turnos: </a:t>
            </a:r>
            <a:r>
              <a:rPr lang="pt-BR" sz="1800" i="0" u="none" strike="noStrike" dirty="0">
                <a:effectLst/>
                <a:latin typeface="+mj-lt"/>
              </a:rPr>
              <a:t>dificuldade de sincronizar o relógio biológico com as demandas profissionais e do trabalho</a:t>
            </a:r>
            <a:r>
              <a:rPr lang="pt-BR" sz="1800" b="1" i="0" u="none" strike="noStrike" dirty="0">
                <a:effectLst/>
                <a:latin typeface="+mj-lt"/>
              </a:rPr>
              <a:t>.</a:t>
            </a:r>
            <a:r>
              <a:rPr lang="pt-BR" sz="1800" b="0" i="0" u="none" strike="noStrike" dirty="0">
                <a:effectLst/>
                <a:latin typeface="+mj-lt"/>
              </a:rPr>
              <a:t> O resultado pode ser insônia grave ao tentar dormir e sonolência excessiva ao tentar permanecer acordado, gerando uma profunda privação do sono.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dirty="0">
                <a:effectLst/>
                <a:latin typeface="+mj-lt"/>
              </a:rPr>
              <a:t/>
            </a:r>
            <a:br>
              <a:rPr lang="pt-BR" sz="1800" b="0" dirty="0">
                <a:effectLst/>
                <a:latin typeface="+mj-lt"/>
              </a:rPr>
            </a:br>
            <a:r>
              <a:rPr lang="pt-BR" sz="1800" dirty="0">
                <a:latin typeface="+mj-lt"/>
              </a:rPr>
              <a:t/>
            </a:r>
            <a:br>
              <a:rPr lang="pt-BR" sz="1800" dirty="0">
                <a:latin typeface="+mj-lt"/>
              </a:rPr>
            </a:br>
            <a:r>
              <a:rPr lang="pt-BR" sz="1800" b="0" dirty="0">
                <a:effectLst/>
                <a:latin typeface="+mj-lt"/>
              </a:rPr>
              <a:t/>
            </a:r>
            <a:br>
              <a:rPr lang="pt-BR" sz="1800" b="0" dirty="0">
                <a:effectLst/>
                <a:latin typeface="+mj-lt"/>
              </a:rPr>
            </a:br>
            <a:endParaRPr lang="pt-BR" sz="1800" i="1" dirty="0">
              <a:latin typeface="+mj-lt"/>
            </a:endParaRPr>
          </a:p>
        </p:txBody>
      </p:sp>
      <p:pic>
        <p:nvPicPr>
          <p:cNvPr id="4" name="Picture 4" descr="Dormir bem aumenta a imunidade; veja como melhorar seu s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88" y="5517232"/>
            <a:ext cx="2713320" cy="12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DORMIR BEM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Dicas simples e preciosas para uma boa noite de sono </a:t>
            </a:r>
          </a:p>
        </p:txBody>
      </p:sp>
      <p:pic>
        <p:nvPicPr>
          <p:cNvPr id="13314" name="Picture 2" descr="6 benefícios de dormir bem – CLI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92" y="2780928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HIGIENE DO SONO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040560"/>
          </a:xfrm>
        </p:spPr>
        <p:txBody>
          <a:bodyPr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b="0" i="0" u="none" strike="noStrike" dirty="0">
                <a:effectLst/>
                <a:latin typeface="+mj-lt"/>
              </a:rPr>
              <a:t>ESTABELEÇA UM HORÁRIO PARA DORMIR: O ultimo “trem do sono” passa</a:t>
            </a:r>
            <a:r>
              <a:rPr lang="pt-BR" sz="1800" dirty="0">
                <a:latin typeface="+mj-lt"/>
              </a:rPr>
              <a:t> à</a:t>
            </a:r>
            <a:r>
              <a:rPr lang="pt-BR" sz="1800" b="0" i="0" u="none" strike="noStrike" dirty="0">
                <a:effectLst/>
                <a:latin typeface="+mj-lt"/>
              </a:rPr>
              <a:t>s 22h30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dirty="0"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b="0" i="0" u="none" strike="noStrike" dirty="0">
                <a:effectLst/>
                <a:latin typeface="+mj-lt"/>
              </a:rPr>
              <a:t>EVITE ALIMENTOS ESTIMULANTES: Café, chá preto, chimarrão, refrigerante e chocolate contém cafeína. Devem ser evitados pelo menos as seis horas que antecedem o sono.</a:t>
            </a:r>
            <a:endParaRPr lang="pt-BR" sz="1800" b="0" dirty="0"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800" b="0" i="0" u="none" strike="noStrike" dirty="0"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b="0" i="0" u="none" strike="noStrike" dirty="0">
                <a:effectLst/>
                <a:latin typeface="+mj-lt"/>
              </a:rPr>
              <a:t>PRATIQUE EXERCÍCIOS, MAS NA HORA CERTA: A prática de exercícios à noite pode prejudicar o sono. Procure se exercitar até as 20h00 ou se o fizer depois, procure modalidades de baixa intensidade.</a:t>
            </a:r>
            <a:endParaRPr lang="pt-BR" sz="1800" b="0" dirty="0"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800" b="0" i="0" u="none" strike="noStrike" dirty="0"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b="0" i="0" u="none" strike="noStrike" dirty="0">
                <a:effectLst/>
                <a:latin typeface="+mj-lt"/>
              </a:rPr>
              <a:t>FUJA DA CAMA DURANTE O DIA</a:t>
            </a:r>
            <a:endParaRPr lang="pt-BR" sz="1800" b="0" dirty="0"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800" i="0" u="none" strike="noStrike" dirty="0"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b="0" i="0" u="none" strike="noStrike" dirty="0">
                <a:effectLst/>
                <a:latin typeface="+mj-lt"/>
              </a:rPr>
              <a:t>TOME SOL PELA MANHÃ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800" dirty="0"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b="0" i="0" u="none" strike="noStrike" dirty="0">
                <a:effectLst/>
                <a:latin typeface="+mj-lt"/>
              </a:rPr>
              <a:t>TENHA UM QUARTO CONFORTÁVEL, AREAJADO E SILENCIOSO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800" dirty="0"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b="0" i="0" u="none" strike="noStrike" dirty="0">
                <a:effectLst/>
                <a:latin typeface="+mj-lt"/>
              </a:rPr>
              <a:t>DEIXE OS DISPOSITIVOS ELETRÔNICOS TELAS FORA DO QUARTO</a:t>
            </a:r>
            <a:endParaRPr lang="pt-BR" sz="1800" b="0" dirty="0">
              <a:effectLst/>
              <a:latin typeface="+mj-lt"/>
            </a:endParaRPr>
          </a:p>
          <a:p>
            <a:pPr marL="0" indent="0">
              <a:buNone/>
            </a:pPr>
            <a:r>
              <a:rPr lang="pt-BR" sz="1800" b="0" dirty="0">
                <a:effectLst/>
                <a:latin typeface="+mj-lt"/>
              </a:rPr>
              <a:t/>
            </a:r>
            <a:br>
              <a:rPr lang="pt-BR" sz="1800" b="0" dirty="0">
                <a:effectLst/>
                <a:latin typeface="+mj-lt"/>
              </a:rPr>
            </a:br>
            <a:endParaRPr lang="pt-BR" sz="1800" dirty="0"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600" b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18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4365104"/>
            <a:ext cx="5112568" cy="936104"/>
          </a:xfrm>
        </p:spPr>
        <p:txBody>
          <a:bodyPr>
            <a:normAutofit/>
          </a:bodyPr>
          <a:lstStyle/>
          <a:p>
            <a:r>
              <a:rPr lang="pt-BR" sz="4000" dirty="0"/>
              <a:t>@</a:t>
            </a:r>
            <a:r>
              <a:rPr lang="pt-BR" sz="4000" dirty="0" err="1"/>
              <a:t>drajuneachiari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2149838" y="260648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>
                <a:solidFill>
                  <a:srgbClr val="BE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MUITO OBRIGADA!</a:t>
            </a:r>
            <a:br>
              <a:rPr lang="pt-BR" sz="4800" dirty="0">
                <a:solidFill>
                  <a:srgbClr val="BE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</a:br>
            <a:endParaRPr lang="pt-BR" sz="4800" dirty="0">
              <a:solidFill>
                <a:srgbClr val="BED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6768752" cy="2160240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DRA. JÚNEA CHIARI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sz="3100" dirty="0"/>
              <a:t>Médica Psiquiatra e Psiquiatra Infantil</a:t>
            </a:r>
            <a:br>
              <a:rPr lang="pt-BR" sz="3100" dirty="0"/>
            </a:br>
            <a:r>
              <a:rPr lang="pt-BR" sz="3100" dirty="0"/>
              <a:t>Terapeuta de EMDR e Brainspotting</a:t>
            </a:r>
          </a:p>
        </p:txBody>
      </p:sp>
    </p:spTree>
    <p:extLst>
      <p:ext uri="{BB962C8B-B14F-4D97-AF65-F5344CB8AC3E}">
        <p14:creationId xmlns:p14="http://schemas.microsoft.com/office/powerpoint/2010/main" val="390084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rma bem: 10 dicas para ter uma noite de sono tranquila | NSC To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3190349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O SONO?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6120680" cy="5256584"/>
          </a:xfrm>
        </p:spPr>
        <p:txBody>
          <a:bodyPr>
            <a:noAutofit/>
          </a:bodyPr>
          <a:lstStyle/>
          <a:p>
            <a:r>
              <a:rPr lang="pt-BR" sz="1600" dirty="0"/>
              <a:t>O sono é um dos comportamentos humanos mais significativos e complexo.</a:t>
            </a:r>
          </a:p>
          <a:p>
            <a:pPr marL="0" indent="0">
              <a:buNone/>
            </a:pPr>
            <a:r>
              <a:rPr lang="pt-BR" sz="1600" dirty="0"/>
              <a:t> </a:t>
            </a:r>
          </a:p>
          <a:p>
            <a:r>
              <a:rPr lang="pt-BR" sz="1600" dirty="0"/>
              <a:t>É um comportamento universal, ocorre em toda espécie animal estudada, de insetos a mamíferos. </a:t>
            </a:r>
          </a:p>
          <a:p>
            <a:endParaRPr lang="pt-BR" sz="1600" dirty="0"/>
          </a:p>
          <a:p>
            <a:r>
              <a:rPr lang="pt-BR" sz="1600" dirty="0"/>
              <a:t>Não existe um órgão no corpo ou um processo no cérebro que não otimizado pelo sono (e prejudicado quando não dormimos o suficiente). </a:t>
            </a:r>
          </a:p>
          <a:p>
            <a:endParaRPr lang="pt-BR" sz="1600" dirty="0"/>
          </a:p>
          <a:p>
            <a:r>
              <a:rPr lang="pt-BR" sz="1600" dirty="0"/>
              <a:t>Por isso, dormimos 1/3 da nossa vida. </a:t>
            </a:r>
          </a:p>
          <a:p>
            <a:pPr marL="0" indent="0">
              <a:buNone/>
            </a:pPr>
            <a:endParaRPr lang="pt-BR" sz="1600" dirty="0"/>
          </a:p>
          <a:p>
            <a:r>
              <a:rPr lang="pt-BR" sz="1600" dirty="0"/>
              <a:t>A privação prolongada do sono leva a prejuízos físicos e cognitivos graves, podendo levar à morte. </a:t>
            </a:r>
          </a:p>
          <a:p>
            <a:endParaRPr lang="pt-BR" sz="1600" dirty="0"/>
          </a:p>
          <a:p>
            <a:r>
              <a:rPr lang="pt-BR" sz="1600" dirty="0"/>
              <a:t>Apesar de ser comum a todos, o sono tem sido bastante negligenciado, especialmente nas sociedades industrializadas.</a:t>
            </a:r>
          </a:p>
          <a:p>
            <a:pPr lvl="1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“dormir é desperdício”, “tempo é dinheiro”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/>
          <a:p>
            <a:r>
              <a:rPr lang="pt-BR" dirty="0"/>
              <a:t>BENEFÍCIOS DE UMA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</a:t>
            </a:r>
            <a:r>
              <a:rPr lang="pt-BR" dirty="0"/>
              <a:t> NOITE SONO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4869" y="1268760"/>
            <a:ext cx="5544616" cy="66967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1600" b="1" dirty="0"/>
              <a:t>Ajuda a memória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1600" b="1" dirty="0"/>
              <a:t>Evita a depressão</a:t>
            </a:r>
            <a:r>
              <a:rPr lang="pt-BR" sz="1600" dirty="0"/>
              <a:t>: dormir de 6 e 8 horas diminui chances de depressão. 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pt-BR" sz="1600" b="1" i="0" dirty="0">
              <a:effectLst/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1600" b="1" dirty="0"/>
              <a:t>Combate a hipertensão: a</a:t>
            </a:r>
            <a:r>
              <a:rPr lang="pt-BR" sz="1600" dirty="0"/>
              <a:t> insônia assemelha-se a um estado de estresse.</a:t>
            </a:r>
          </a:p>
          <a:p>
            <a:pPr marL="0" indent="0" algn="l">
              <a:buNone/>
            </a:pPr>
            <a:endParaRPr lang="pt-BR" sz="1600" b="0" i="0" dirty="0">
              <a:effectLst/>
              <a:latin typeface="+mj-lt"/>
            </a:endParaRPr>
          </a:p>
        </p:txBody>
      </p:sp>
      <p:pic>
        <p:nvPicPr>
          <p:cNvPr id="3074" name="Picture 2" descr="Dormir bem: a importância de uma boa noite de sono | Pfizer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88258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tângulo 3"/>
          <p:cNvSpPr/>
          <p:nvPr/>
        </p:nvSpPr>
        <p:spPr>
          <a:xfrm>
            <a:off x="179512" y="3789040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1600" b="1" dirty="0"/>
              <a:t>Previne a obesidade: o s</a:t>
            </a:r>
            <a:r>
              <a:rPr lang="pt-BR" sz="1600" dirty="0"/>
              <a:t>ono aumenta a produção de leptina, o hormônio da saciedade; falta de sono produz </a:t>
            </a:r>
            <a:r>
              <a:rPr lang="pt-BR" sz="1600" dirty="0" err="1"/>
              <a:t>grelina</a:t>
            </a:r>
            <a:r>
              <a:rPr lang="pt-BR" sz="1600" dirty="0"/>
              <a:t>, o hormônio que aumenta a fome e reduz gasto energético.</a:t>
            </a:r>
          </a:p>
          <a:p>
            <a:endParaRPr lang="pt-BR" sz="1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1600" b="1" dirty="0"/>
              <a:t>Desempenho físico: a produção do </a:t>
            </a:r>
            <a:r>
              <a:rPr lang="pt-BR" sz="1600" dirty="0"/>
              <a:t>GH inicia-se após de 30 minutos de sono . O GH aumenta o tônus muscular e garante melhor desempenho físico.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/>
              <a:t>Controla o diabetes: a </a:t>
            </a:r>
            <a:r>
              <a:rPr lang="pt-BR" sz="1600" dirty="0"/>
              <a:t>insônia aumenta a resistência insulínica em diabéticos e favorece o aparecimento do diabetes tipo 2.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/>
              <a:t>Combate as doenças cardiovasculares: </a:t>
            </a:r>
            <a:r>
              <a:rPr lang="pt-BR" sz="1600" dirty="0"/>
              <a:t>dormir mal aumenta a </a:t>
            </a:r>
          </a:p>
          <a:p>
            <a:r>
              <a:rPr lang="pt-BR" sz="1600" dirty="0"/>
              <a:t>incidência de doenças CV, AVC e ataques cardíacos. </a:t>
            </a:r>
          </a:p>
        </p:txBody>
      </p:sp>
    </p:spTree>
    <p:extLst>
      <p:ext uri="{BB962C8B-B14F-4D97-AF65-F5344CB8AC3E}">
        <p14:creationId xmlns:p14="http://schemas.microsoft.com/office/powerpoint/2010/main" val="95462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BOA NOITE DE SONO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41044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000" i="1" dirty="0"/>
              <a:t>Ter uma noite boa de sono pode ser bastante subjetivo, já que pessoas diferentes tem necessidades diferentes de sono.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000" i="1" dirty="0"/>
              <a:t>Podemos dizer que uma noite de sono restauradora é aquela que nos deixa aptos para enfrentar o dia, com boa disposição, sem sonolência diurna, com o humor adequado. </a:t>
            </a:r>
          </a:p>
          <a:p>
            <a:endParaRPr lang="pt-BR" sz="2000" i="1" dirty="0"/>
          </a:p>
          <a:p>
            <a:endParaRPr lang="pt-BR" sz="2000" i="1" dirty="0"/>
          </a:p>
          <a:p>
            <a:endParaRPr lang="pt-BR" sz="2000" i="1" dirty="0"/>
          </a:p>
          <a:p>
            <a:endParaRPr lang="pt-BR" sz="2000" i="1" dirty="0"/>
          </a:p>
        </p:txBody>
      </p:sp>
      <p:pic>
        <p:nvPicPr>
          <p:cNvPr id="5122" name="Picture 2" descr="Família feliz dormindo juntos | Foto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5286140" cy="3521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71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CICLO DO SONO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184" y="1268760"/>
            <a:ext cx="6327032" cy="53285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1700" dirty="0"/>
              <a:t>O sono é composto de 2 estados: sono não REM e sono REM. </a:t>
            </a:r>
          </a:p>
          <a:p>
            <a:pPr marL="0" indent="0">
              <a:buNone/>
            </a:pPr>
            <a:endParaRPr lang="pt-BR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1700" dirty="0"/>
              <a:t>O sono não REM é composto dos estágios 1 a 4, fases em que o cérebro diminui seu ritmo e o corpo está relaxado,   a frequência cardíaca cai, a respiração fica calma e tranquila, a pressão arterial também tende a baixar. 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1700" dirty="0"/>
              <a:t>O sono REM (</a:t>
            </a:r>
            <a:r>
              <a:rPr lang="pt-BR" sz="1700" dirty="0" err="1"/>
              <a:t>Rapid</a:t>
            </a:r>
            <a:r>
              <a:rPr lang="pt-BR" sz="1700" dirty="0"/>
              <a:t> </a:t>
            </a:r>
            <a:r>
              <a:rPr lang="pt-BR" sz="1700" dirty="0" err="1"/>
              <a:t>Eye</a:t>
            </a:r>
            <a:r>
              <a:rPr lang="pt-BR" sz="1700" dirty="0"/>
              <a:t> </a:t>
            </a:r>
            <a:r>
              <a:rPr lang="pt-BR" sz="1700" dirty="0" err="1"/>
              <a:t>Movement</a:t>
            </a:r>
            <a:r>
              <a:rPr lang="pt-BR" sz="1700" dirty="0"/>
              <a:t>) é caracterizado por níveis de atividade cerebral semelhantes aos da vigília e atonia do corpo. 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1700" dirty="0"/>
              <a:t>Os padrões de sono mudam ao longo da vida. No início da vida adulta, a distribuição dos estágios do sono é como segue: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700" b="1" dirty="0"/>
              <a:t>NÃO REM (75%)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700" dirty="0"/>
              <a:t>Estágio 1: 5%       Estágio 2: 45%   Estágio 3: 12%	Estágio 4: 13%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700" b="1" dirty="0"/>
              <a:t>REM (25%)</a:t>
            </a:r>
          </a:p>
          <a:p>
            <a:pPr marL="0" indent="0">
              <a:buNone/>
            </a:pPr>
            <a:endParaRPr lang="pt-BR" sz="1700" dirty="0"/>
          </a:p>
          <a:p>
            <a:pPr>
              <a:buFont typeface="Wingdings" panose="05000000000000000000" pitchFamily="2" charset="2"/>
              <a:buChar char="ü"/>
            </a:pPr>
            <a:endParaRPr lang="pt-BR" sz="1700" dirty="0"/>
          </a:p>
          <a:p>
            <a:pPr marL="0" indent="0">
              <a:buNone/>
            </a:pPr>
            <a:endParaRPr lang="pt-BR" sz="1700" dirty="0"/>
          </a:p>
        </p:txBody>
      </p:sp>
      <p:pic>
        <p:nvPicPr>
          <p:cNvPr id="6146" name="Picture 2" descr="Por que seu filho não dorme? 10 coisas que podem atrapalhar o sono das  crianças - Revista Crescer | S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30558776"/>
            <a:ext cx="15141025" cy="18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700808"/>
            <a:ext cx="23907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9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CICLO DO SONO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7993"/>
            <a:ext cx="6984776" cy="3188247"/>
          </a:xfrm>
        </p:spPr>
      </p:pic>
      <p:sp>
        <p:nvSpPr>
          <p:cNvPr id="3" name="Retângulo 2"/>
          <p:cNvSpPr/>
          <p:nvPr/>
        </p:nvSpPr>
        <p:spPr>
          <a:xfrm>
            <a:off x="467544" y="5106240"/>
            <a:ext cx="86764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Registro de uma noite padrão, com 5 a 6 ciclos de sono , que duram cerca de 90 minutos.</a:t>
            </a:r>
          </a:p>
          <a:p>
            <a:r>
              <a:rPr lang="pt-BR" sz="1600" dirty="0"/>
              <a:t>    </a:t>
            </a:r>
          </a:p>
          <a:p>
            <a:r>
              <a:rPr lang="pt-BR" dirty="0"/>
              <a:t>           Sono NREM                        Sono REM</a:t>
            </a:r>
          </a:p>
        </p:txBody>
      </p:sp>
      <p:sp>
        <p:nvSpPr>
          <p:cNvPr id="6" name="Retângulo 5"/>
          <p:cNvSpPr/>
          <p:nvPr/>
        </p:nvSpPr>
        <p:spPr>
          <a:xfrm>
            <a:off x="863588" y="5607974"/>
            <a:ext cx="360040" cy="288032"/>
          </a:xfrm>
          <a:prstGeom prst="rect">
            <a:avLst/>
          </a:prstGeom>
          <a:solidFill>
            <a:srgbClr val="00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563888" y="5607974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23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VARIANTES NORMAIS DO SONO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56830"/>
            <a:ext cx="5612888" cy="51125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DORMIDOR LONGO</a:t>
            </a:r>
            <a:r>
              <a:rPr lang="pt-BR" sz="1700" dirty="0"/>
              <a:t>: necessitam de mais horas de sono. Esse padrão costuma estar presente desde a infância.  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1700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DORMIDOR CURTO</a:t>
            </a:r>
            <a:r>
              <a:rPr lang="pt-BR" sz="1700" dirty="0"/>
              <a:t>: necessitam de menos de 5 horas de sono por período de 24 horas para se manter bem. 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17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RONCO PRIMÁRIO</a:t>
            </a:r>
            <a:r>
              <a:rPr lang="pt-BR" sz="1700" dirty="0"/>
              <a:t>: ronco alto, incomoda a “vizinhança”, não há sonolência excessiva.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17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SONILÓQUIO</a:t>
            </a:r>
            <a:r>
              <a:rPr lang="pt-BR" sz="1700" dirty="0"/>
              <a:t>: Falar de modo inconsciente durante o sono.</a:t>
            </a:r>
          </a:p>
          <a:p>
            <a:endParaRPr lang="pt-BR" sz="17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ESPASMOS HIPNAGÓGICO</a:t>
            </a:r>
            <a:r>
              <a:rPr lang="pt-BR" sz="1700" dirty="0"/>
              <a:t>: são contrações musculares breves e repentinas que ocorrem na transição entre a vigília e o sono em 60 a 70% dos adultos. </a:t>
            </a:r>
          </a:p>
          <a:p>
            <a:pPr marL="0" indent="0">
              <a:buNone/>
            </a:pPr>
            <a:r>
              <a:rPr lang="pt-BR" sz="1700" dirty="0"/>
              <a:t/>
            </a:r>
            <a:br>
              <a:rPr lang="pt-BR" sz="1700" dirty="0"/>
            </a:br>
            <a:endParaRPr lang="pt-BR" sz="1700" dirty="0"/>
          </a:p>
          <a:p>
            <a:pPr>
              <a:buFont typeface="Wingdings" panose="05000000000000000000" pitchFamily="2" charset="2"/>
              <a:buChar char="v"/>
            </a:pPr>
            <a:endParaRPr lang="pt-BR" sz="1700" dirty="0"/>
          </a:p>
        </p:txBody>
      </p:sp>
      <p:pic>
        <p:nvPicPr>
          <p:cNvPr id="8194" name="Picture 2" descr="Dormidor Longo – iSle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71" y="1515560"/>
            <a:ext cx="2713320" cy="75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ormir bem aumenta a imunidade; veja como melhorar seu so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70" y="2761800"/>
            <a:ext cx="2713320" cy="12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onco | Drauzio Varella - Drauzio Varel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70" y="4485870"/>
            <a:ext cx="2713320" cy="122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96652"/>
            <a:ext cx="8100941" cy="648072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DISTÚRBIOS MAIS COMUNS DO SONO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9524" y="1484784"/>
            <a:ext cx="6926772" cy="52565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i="1" dirty="0"/>
              <a:t>INSÔNIA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1800" i="1" dirty="0"/>
          </a:p>
          <a:p>
            <a:pPr>
              <a:buFont typeface="Wingdings" panose="05000000000000000000" pitchFamily="2" charset="2"/>
              <a:buChar char="§"/>
            </a:pPr>
            <a:endParaRPr lang="pt-BR" sz="1800" i="1" dirty="0"/>
          </a:p>
          <a:p>
            <a:pPr>
              <a:buFont typeface="Wingdings" panose="05000000000000000000" pitchFamily="2" charset="2"/>
              <a:buChar char="§"/>
            </a:pPr>
            <a:endParaRPr lang="pt-BR" sz="18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i="1" dirty="0"/>
              <a:t>APNEIA OBSTRUTIVA DO SONO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1800" i="1" dirty="0"/>
          </a:p>
          <a:p>
            <a:pPr>
              <a:buFont typeface="Wingdings" panose="05000000000000000000" pitchFamily="2" charset="2"/>
              <a:buChar char="§"/>
            </a:pPr>
            <a:endParaRPr lang="pt-BR" sz="1800" i="1" dirty="0"/>
          </a:p>
          <a:p>
            <a:pPr>
              <a:buFont typeface="Wingdings" panose="05000000000000000000" pitchFamily="2" charset="2"/>
              <a:buChar char="§"/>
            </a:pPr>
            <a:endParaRPr lang="pt-BR" sz="18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i="1" dirty="0"/>
              <a:t>SÍNDROME DAS PERNAS INQUIETAS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1800" i="1" dirty="0"/>
          </a:p>
          <a:p>
            <a:pPr>
              <a:buFont typeface="Wingdings" panose="05000000000000000000" pitchFamily="2" charset="2"/>
              <a:buChar char="§"/>
            </a:pPr>
            <a:endParaRPr lang="pt-BR" sz="1800" i="1" dirty="0"/>
          </a:p>
          <a:p>
            <a:pPr>
              <a:buFont typeface="Wingdings" panose="05000000000000000000" pitchFamily="2" charset="2"/>
              <a:buChar char="§"/>
            </a:pPr>
            <a:endParaRPr lang="pt-BR" sz="1800" i="1" dirty="0"/>
          </a:p>
          <a:p>
            <a:pPr>
              <a:buFont typeface="Wingdings" panose="05000000000000000000" pitchFamily="2" charset="2"/>
              <a:buChar char="§"/>
            </a:pPr>
            <a:endParaRPr lang="pt-BR" i="1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42" name="Picture 2" descr="A pandemia da insônia e da sobrecarga do coração em tempos de covid-19 -  31/05/2020 - UOL VivaB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52" y="1268759"/>
            <a:ext cx="1198851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Quantas pessoas sofrem de apneia obstrutiva do sono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69876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índrome das pernas inquietas: fator de risco independente de suicídio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52" y="5301208"/>
            <a:ext cx="2207775" cy="12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92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</TotalTime>
  <Words>1208</Words>
  <Application>Microsoft Office PowerPoint</Application>
  <PresentationFormat>Apresentação na tela (4:3)</PresentationFormat>
  <Paragraphs>152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Tema do Office</vt:lpstr>
      <vt:lpstr>DISTÚRBIOS DO SONO E O IMPACTO EM NOSSA SAÚDE</vt:lpstr>
      <vt:lpstr>DRA. JÚNEA CHIARI   Médica Psiquiatra e Psiquiatra Infantil Terapeuta de EMDR e Brainspotting</vt:lpstr>
      <vt:lpstr>O QUE É O SONO?</vt:lpstr>
      <vt:lpstr>BENEFÍCIOS DE UMA BOA NOITE SONO</vt:lpstr>
      <vt:lpstr>UMA BOA NOITE DE SONO</vt:lpstr>
      <vt:lpstr>O CICLO DO SONO</vt:lpstr>
      <vt:lpstr>O CICLO DO SONO</vt:lpstr>
      <vt:lpstr>VARIANTES NORMAIS DO SONO</vt:lpstr>
      <vt:lpstr>OS DISTÚRBIOS MAIS COMUNS DO SONO</vt:lpstr>
      <vt:lpstr>INSÔNIA</vt:lpstr>
      <vt:lpstr>APNEIA OBSTRUTIVA DO SONO</vt:lpstr>
      <vt:lpstr>SÍNDROME DAS PERNAS INQUIETAS</vt:lpstr>
      <vt:lpstr>O CICLO CIRCADIANO</vt:lpstr>
      <vt:lpstr>O CICLO CIRCADIANO</vt:lpstr>
      <vt:lpstr>TRANSTORNOS DO SONO DO RITMO CIRCADIANO</vt:lpstr>
      <vt:lpstr>COMO DORMIR BEM</vt:lpstr>
      <vt:lpstr>HIGIENE DO SONO</vt:lpstr>
      <vt:lpstr>@drajuneachiari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Bruna Santos Amaral Morais (GRCC)</cp:lastModifiedBy>
  <cp:revision>145</cp:revision>
  <dcterms:created xsi:type="dcterms:W3CDTF">2014-02-13T16:35:54Z</dcterms:created>
  <dcterms:modified xsi:type="dcterms:W3CDTF">2021-04-07T11:12:23Z</dcterms:modified>
</cp:coreProperties>
</file>