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media/image4.jpg" ContentType="image/jpg"/>
  <Override PartName="/ppt/media/image5.jpg" ContentType="image/jpg"/>
  <Override PartName="/ppt/media/image6.jpg" ContentType="image/jpg"/>
  <Override PartName="/ppt/notesSlides/notesSlide1.xml" ContentType="application/vnd.openxmlformats-officedocument.presentationml.notesSlide+xml"/>
  <Override PartName="/ppt/media/image12.jpg" ContentType="image/jpg"/>
  <Override PartName="/ppt/media/image13.jpg" ContentType="image/jpg"/>
  <Override PartName="/ppt/media/image15.jpg" ContentType="image/jpg"/>
  <Override PartName="/ppt/media/image20.jpg" ContentType="image/jpg"/>
  <Override PartName="/ppt/media/image39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sldIdLst>
    <p:sldId id="302" r:id="rId2"/>
    <p:sldId id="257" r:id="rId3"/>
    <p:sldId id="299" r:id="rId4"/>
    <p:sldId id="259" r:id="rId5"/>
    <p:sldId id="260" r:id="rId6"/>
    <p:sldId id="261" r:id="rId7"/>
    <p:sldId id="298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97" r:id="rId17"/>
    <p:sldId id="294" r:id="rId18"/>
    <p:sldId id="295" r:id="rId19"/>
    <p:sldId id="301" r:id="rId20"/>
    <p:sldId id="300" r:id="rId21"/>
    <p:sldId id="291" r:id="rId22"/>
    <p:sldId id="292" r:id="rId23"/>
    <p:sldId id="293" r:id="rId24"/>
  </p:sldIdLst>
  <p:sldSz cx="9144000" cy="5143500" type="screen16x9"/>
  <p:notesSz cx="9144000" cy="51435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35" autoAdjust="0"/>
    <p:restoredTop sz="94626"/>
  </p:normalViewPr>
  <p:slideViewPr>
    <p:cSldViewPr>
      <p:cViewPr varScale="1">
        <p:scale>
          <a:sx n="80" d="100"/>
          <a:sy n="80" d="100"/>
        </p:scale>
        <p:origin x="42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1C30B-7901-4424-B3F4-479E047620D1}" type="datetimeFigureOut">
              <a:rPr lang="pt-BR" smtClean="0"/>
              <a:t>05/07/2022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62A2BF-9D43-4B77-B838-9D058491AD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660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/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Sala de Situação de Saúde</a:t>
            </a:r>
          </a:p>
          <a:p>
            <a:pPr fontAlgn="base"/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sala de situação de saúde é um espaço físico e virtual onde a informação em saúde é analisada sistematicamente por uma equipe técnica, para caracterizar a situação de saúde de uma população. </a:t>
            </a:r>
            <a:endParaRPr lang="pt-BR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base"/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São espaços de inteligência em saúde, dotados de visão integral e </a:t>
            </a:r>
            <a:r>
              <a:rPr lang="pt-BR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intersetorial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que partindo da análise e da avaliação permanente da situação de saúde, atuam como instância integradora da informação que gera a vigilância em saúde pública nas diferentes áreas e níveis, constituindo assim um órgão de assessoria direta capaz de aportar informação oportuna e relevante para apoiar, com uma base técnico-científica, o processo de tomada de decisões.</a:t>
            </a:r>
          </a:p>
          <a:p>
            <a:pPr fontAlgn="base"/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 mesma, a informação é apresentada e divulgada em diversos formatos como tabelas, gráficos, mapas, documentos técnicos ou relatórios estratégicos. Em termos de seus usos e funções, as salas de situação de saúde, estão voltadas para planejar e avaliar ações em saúde; apoiar a definição dos programas e políticas que melhorem a saúde; avaliar a qualidade e o acesso aos serviços;</a:t>
            </a:r>
            <a:b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apoiar a vigilância da saúde pública, incluindo a vigilância das doenças sujeitas a regulamento internacional; dirigir a resposta dos serviços de saúde em situações de emergência como surtos epidêmicos ou desastres naturais. Também para difundir informação em saúde à comunidade, interagindo e fomentando a saúde.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62A2BF-9D43-4B77-B838-9D058491ADB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2826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94766" y="102336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41808" y="956563"/>
            <a:ext cx="3955415" cy="3409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 u="heavy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94766" y="102336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875143" y="0"/>
            <a:ext cx="1269365" cy="889000"/>
          </a:xfrm>
          <a:custGeom>
            <a:avLst/>
            <a:gdLst/>
            <a:ahLst/>
            <a:cxnLst/>
            <a:rect l="l" t="t" r="r" b="b"/>
            <a:pathLst>
              <a:path w="1269365" h="889000">
                <a:moveTo>
                  <a:pt x="1268856" y="394846"/>
                </a:moveTo>
                <a:lnTo>
                  <a:pt x="217100" y="394846"/>
                </a:lnTo>
                <a:lnTo>
                  <a:pt x="239728" y="395605"/>
                </a:lnTo>
                <a:lnTo>
                  <a:pt x="262284" y="397220"/>
                </a:lnTo>
                <a:lnTo>
                  <a:pt x="329994" y="407229"/>
                </a:lnTo>
                <a:lnTo>
                  <a:pt x="374664" y="417904"/>
                </a:lnTo>
                <a:lnTo>
                  <a:pt x="418547" y="431517"/>
                </a:lnTo>
                <a:lnTo>
                  <a:pt x="461448" y="447892"/>
                </a:lnTo>
                <a:lnTo>
                  <a:pt x="503174" y="466851"/>
                </a:lnTo>
                <a:lnTo>
                  <a:pt x="548089" y="490656"/>
                </a:lnTo>
                <a:lnTo>
                  <a:pt x="591435" y="517040"/>
                </a:lnTo>
                <a:lnTo>
                  <a:pt x="633269" y="545770"/>
                </a:lnTo>
                <a:lnTo>
                  <a:pt x="673647" y="576614"/>
                </a:lnTo>
                <a:lnTo>
                  <a:pt x="712628" y="609339"/>
                </a:lnTo>
                <a:lnTo>
                  <a:pt x="750268" y="643711"/>
                </a:lnTo>
                <a:lnTo>
                  <a:pt x="786627" y="679497"/>
                </a:lnTo>
                <a:lnTo>
                  <a:pt x="821760" y="716464"/>
                </a:lnTo>
                <a:lnTo>
                  <a:pt x="855726" y="754379"/>
                </a:lnTo>
                <a:lnTo>
                  <a:pt x="880068" y="782361"/>
                </a:lnTo>
                <a:lnTo>
                  <a:pt x="905208" y="809545"/>
                </a:lnTo>
                <a:lnTo>
                  <a:pt x="962025" y="855852"/>
                </a:lnTo>
                <a:lnTo>
                  <a:pt x="1005363" y="875696"/>
                </a:lnTo>
                <a:lnTo>
                  <a:pt x="1051940" y="886205"/>
                </a:lnTo>
                <a:lnTo>
                  <a:pt x="1090469" y="888460"/>
                </a:lnTo>
                <a:lnTo>
                  <a:pt x="1109751" y="887634"/>
                </a:lnTo>
                <a:lnTo>
                  <a:pt x="1177852" y="874766"/>
                </a:lnTo>
                <a:lnTo>
                  <a:pt x="1224345" y="856666"/>
                </a:lnTo>
                <a:lnTo>
                  <a:pt x="1267864" y="832024"/>
                </a:lnTo>
                <a:lnTo>
                  <a:pt x="1268856" y="831269"/>
                </a:lnTo>
                <a:lnTo>
                  <a:pt x="1268856" y="394846"/>
                </a:lnTo>
                <a:close/>
              </a:path>
              <a:path w="1269365" h="889000">
                <a:moveTo>
                  <a:pt x="1268397" y="0"/>
                </a:moveTo>
                <a:lnTo>
                  <a:pt x="131649" y="0"/>
                </a:lnTo>
                <a:lnTo>
                  <a:pt x="123006" y="10563"/>
                </a:lnTo>
                <a:lnTo>
                  <a:pt x="93445" y="51290"/>
                </a:lnTo>
                <a:lnTo>
                  <a:pt x="66328" y="93692"/>
                </a:lnTo>
                <a:lnTo>
                  <a:pt x="41782" y="137667"/>
                </a:lnTo>
                <a:lnTo>
                  <a:pt x="13271" y="202723"/>
                </a:lnTo>
                <a:lnTo>
                  <a:pt x="0" y="271779"/>
                </a:lnTo>
                <a:lnTo>
                  <a:pt x="5093" y="327796"/>
                </a:lnTo>
                <a:lnTo>
                  <a:pt x="22748" y="364251"/>
                </a:lnTo>
                <a:lnTo>
                  <a:pt x="87122" y="394715"/>
                </a:lnTo>
                <a:lnTo>
                  <a:pt x="138302" y="396700"/>
                </a:lnTo>
                <a:lnTo>
                  <a:pt x="194436" y="394970"/>
                </a:lnTo>
                <a:lnTo>
                  <a:pt x="1268856" y="394846"/>
                </a:lnTo>
                <a:lnTo>
                  <a:pt x="1268856" y="586"/>
                </a:lnTo>
                <a:lnTo>
                  <a:pt x="1268397" y="0"/>
                </a:lnTo>
                <a:close/>
              </a:path>
            </a:pathLst>
          </a:custGeom>
          <a:solidFill>
            <a:srgbClr val="9FC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527415" y="445652"/>
            <a:ext cx="415925" cy="704215"/>
          </a:xfrm>
          <a:custGeom>
            <a:avLst/>
            <a:gdLst/>
            <a:ahLst/>
            <a:cxnLst/>
            <a:rect l="l" t="t" r="r" b="b"/>
            <a:pathLst>
              <a:path w="415925" h="704215">
                <a:moveTo>
                  <a:pt x="277082" y="0"/>
                </a:moveTo>
                <a:lnTo>
                  <a:pt x="229233" y="11227"/>
                </a:lnTo>
                <a:lnTo>
                  <a:pt x="200606" y="54133"/>
                </a:lnTo>
                <a:lnTo>
                  <a:pt x="193524" y="106410"/>
                </a:lnTo>
                <a:lnTo>
                  <a:pt x="193897" y="132720"/>
                </a:lnTo>
                <a:lnTo>
                  <a:pt x="193746" y="158960"/>
                </a:lnTo>
                <a:lnTo>
                  <a:pt x="175755" y="227853"/>
                </a:lnTo>
                <a:lnTo>
                  <a:pt x="150712" y="266110"/>
                </a:lnTo>
                <a:lnTo>
                  <a:pt x="119731" y="301625"/>
                </a:lnTo>
                <a:lnTo>
                  <a:pt x="86793" y="336347"/>
                </a:lnTo>
                <a:lnTo>
                  <a:pt x="55879" y="372227"/>
                </a:lnTo>
                <a:lnTo>
                  <a:pt x="31343" y="409737"/>
                </a:lnTo>
                <a:lnTo>
                  <a:pt x="13033" y="450665"/>
                </a:lnTo>
                <a:lnTo>
                  <a:pt x="2176" y="493902"/>
                </a:lnTo>
                <a:lnTo>
                  <a:pt x="0" y="538343"/>
                </a:lnTo>
                <a:lnTo>
                  <a:pt x="3496" y="564921"/>
                </a:lnTo>
                <a:lnTo>
                  <a:pt x="21252" y="615316"/>
                </a:lnTo>
                <a:lnTo>
                  <a:pt x="46458" y="652029"/>
                </a:lnTo>
                <a:lnTo>
                  <a:pt x="88391" y="685409"/>
                </a:lnTo>
                <a:lnTo>
                  <a:pt x="129719" y="700492"/>
                </a:lnTo>
                <a:lnTo>
                  <a:pt x="173528" y="703847"/>
                </a:lnTo>
                <a:lnTo>
                  <a:pt x="217514" y="696637"/>
                </a:lnTo>
                <a:lnTo>
                  <a:pt x="259372" y="680028"/>
                </a:lnTo>
                <a:lnTo>
                  <a:pt x="296799" y="655183"/>
                </a:lnTo>
                <a:lnTo>
                  <a:pt x="335242" y="615261"/>
                </a:lnTo>
                <a:lnTo>
                  <a:pt x="365172" y="568410"/>
                </a:lnTo>
                <a:lnTo>
                  <a:pt x="387363" y="516844"/>
                </a:lnTo>
                <a:lnTo>
                  <a:pt x="402589" y="462778"/>
                </a:lnTo>
                <a:lnTo>
                  <a:pt x="410958" y="415575"/>
                </a:lnTo>
                <a:lnTo>
                  <a:pt x="415266" y="367899"/>
                </a:lnTo>
                <a:lnTo>
                  <a:pt x="415559" y="320061"/>
                </a:lnTo>
                <a:lnTo>
                  <a:pt x="411884" y="272372"/>
                </a:lnTo>
                <a:lnTo>
                  <a:pt x="404286" y="225141"/>
                </a:lnTo>
                <a:lnTo>
                  <a:pt x="392810" y="178679"/>
                </a:lnTo>
                <a:lnTo>
                  <a:pt x="371617" y="112559"/>
                </a:lnTo>
                <a:lnTo>
                  <a:pt x="355717" y="75576"/>
                </a:lnTo>
                <a:lnTo>
                  <a:pt x="335660" y="41773"/>
                </a:lnTo>
                <a:lnTo>
                  <a:pt x="299211" y="7594"/>
                </a:lnTo>
                <a:lnTo>
                  <a:pt x="277082" y="0"/>
                </a:lnTo>
                <a:close/>
              </a:path>
            </a:pathLst>
          </a:custGeom>
          <a:solidFill>
            <a:srgbClr val="FFB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1289" y="45542"/>
            <a:ext cx="7070090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5766" y="1643888"/>
            <a:ext cx="6715759" cy="27692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07376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5.png"/><Relationship Id="rId7" Type="http://schemas.openxmlformats.org/officeDocument/2006/relationships/image" Target="../media/image3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2.png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jpg"/><Relationship Id="rId7" Type="http://schemas.openxmlformats.org/officeDocument/2006/relationships/image" Target="../media/image4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notifica@sa&#250;de.mg.gov.br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Notifica.se@sa&#250;de.mg.gov.br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10" Type="http://schemas.openxmlformats.org/officeDocument/2006/relationships/image" Target="../media/image11.png"/><Relationship Id="rId4" Type="http://schemas.openxmlformats.org/officeDocument/2006/relationships/image" Target="../media/image5.jpg"/><Relationship Id="rId9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1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4;p13">
            <a:extLst>
              <a:ext uri="{FF2B5EF4-FFF2-40B4-BE49-F238E27FC236}">
                <a16:creationId xmlns:a16="http://schemas.microsoft.com/office/drawing/2014/main" id="{07254AE3-097D-D544-BAC1-82F67F027A0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783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"/>
          <p:cNvSpPr/>
          <p:nvPr/>
        </p:nvSpPr>
        <p:spPr>
          <a:xfrm>
            <a:off x="6560794" y="0"/>
            <a:ext cx="2583815" cy="2151380"/>
          </a:xfrm>
          <a:custGeom>
            <a:avLst/>
            <a:gdLst/>
            <a:ahLst/>
            <a:cxnLst/>
            <a:rect l="l" t="t" r="r" b="b"/>
            <a:pathLst>
              <a:path w="2583815" h="2151380">
                <a:moveTo>
                  <a:pt x="2583205" y="205739"/>
                </a:moveTo>
                <a:lnTo>
                  <a:pt x="732307" y="205739"/>
                </a:lnTo>
                <a:lnTo>
                  <a:pt x="779354" y="207556"/>
                </a:lnTo>
                <a:lnTo>
                  <a:pt x="826970" y="210544"/>
                </a:lnTo>
                <a:lnTo>
                  <a:pt x="875106" y="214701"/>
                </a:lnTo>
                <a:lnTo>
                  <a:pt x="923714" y="220027"/>
                </a:lnTo>
                <a:lnTo>
                  <a:pt x="972746" y="226519"/>
                </a:lnTo>
                <a:lnTo>
                  <a:pt x="1022153" y="234177"/>
                </a:lnTo>
                <a:lnTo>
                  <a:pt x="1071886" y="242998"/>
                </a:lnTo>
                <a:lnTo>
                  <a:pt x="1121897" y="252982"/>
                </a:lnTo>
                <a:lnTo>
                  <a:pt x="1172137" y="264128"/>
                </a:lnTo>
                <a:lnTo>
                  <a:pt x="1222558" y="276433"/>
                </a:lnTo>
                <a:lnTo>
                  <a:pt x="1273111" y="289897"/>
                </a:lnTo>
                <a:lnTo>
                  <a:pt x="1323748" y="304517"/>
                </a:lnTo>
                <a:lnTo>
                  <a:pt x="1374419" y="320294"/>
                </a:lnTo>
                <a:lnTo>
                  <a:pt x="1422328" y="336365"/>
                </a:lnTo>
                <a:lnTo>
                  <a:pt x="1470396" y="353726"/>
                </a:lnTo>
                <a:lnTo>
                  <a:pt x="1518477" y="372336"/>
                </a:lnTo>
                <a:lnTo>
                  <a:pt x="1566427" y="392155"/>
                </a:lnTo>
                <a:lnTo>
                  <a:pt x="1614100" y="413140"/>
                </a:lnTo>
                <a:lnTo>
                  <a:pt x="1661352" y="435253"/>
                </a:lnTo>
                <a:lnTo>
                  <a:pt x="1708038" y="458452"/>
                </a:lnTo>
                <a:lnTo>
                  <a:pt x="1754012" y="482695"/>
                </a:lnTo>
                <a:lnTo>
                  <a:pt x="1799129" y="507944"/>
                </a:lnTo>
                <a:lnTo>
                  <a:pt x="1843245" y="534156"/>
                </a:lnTo>
                <a:lnTo>
                  <a:pt x="1886214" y="561292"/>
                </a:lnTo>
                <a:lnTo>
                  <a:pt x="1927891" y="589310"/>
                </a:lnTo>
                <a:lnTo>
                  <a:pt x="1968131" y="618170"/>
                </a:lnTo>
                <a:lnTo>
                  <a:pt x="2006790" y="647830"/>
                </a:lnTo>
                <a:lnTo>
                  <a:pt x="2043721" y="678251"/>
                </a:lnTo>
                <a:lnTo>
                  <a:pt x="2078781" y="709392"/>
                </a:lnTo>
                <a:lnTo>
                  <a:pt x="2111823" y="741211"/>
                </a:lnTo>
                <a:lnTo>
                  <a:pt x="2142704" y="773669"/>
                </a:lnTo>
                <a:lnTo>
                  <a:pt x="2171277" y="806724"/>
                </a:lnTo>
                <a:lnTo>
                  <a:pt x="2197398" y="840335"/>
                </a:lnTo>
                <a:lnTo>
                  <a:pt x="2220921" y="874463"/>
                </a:lnTo>
                <a:lnTo>
                  <a:pt x="2241702" y="909065"/>
                </a:lnTo>
                <a:lnTo>
                  <a:pt x="2265193" y="956063"/>
                </a:lnTo>
                <a:lnTo>
                  <a:pt x="2283095" y="1002050"/>
                </a:lnTo>
                <a:lnTo>
                  <a:pt x="2295996" y="1047140"/>
                </a:lnTo>
                <a:lnTo>
                  <a:pt x="2304481" y="1091449"/>
                </a:lnTo>
                <a:lnTo>
                  <a:pt x="2309136" y="1135088"/>
                </a:lnTo>
                <a:lnTo>
                  <a:pt x="2310546" y="1178174"/>
                </a:lnTo>
                <a:lnTo>
                  <a:pt x="2309298" y="1220819"/>
                </a:lnTo>
                <a:lnTo>
                  <a:pt x="2305977" y="1263137"/>
                </a:lnTo>
                <a:lnTo>
                  <a:pt x="2301170" y="1305242"/>
                </a:lnTo>
                <a:lnTo>
                  <a:pt x="2295462" y="1347249"/>
                </a:lnTo>
                <a:lnTo>
                  <a:pt x="2289440" y="1389270"/>
                </a:lnTo>
                <a:lnTo>
                  <a:pt x="2283688" y="1431421"/>
                </a:lnTo>
                <a:lnTo>
                  <a:pt x="2278793" y="1473815"/>
                </a:lnTo>
                <a:lnTo>
                  <a:pt x="2275341" y="1516566"/>
                </a:lnTo>
                <a:lnTo>
                  <a:pt x="2273917" y="1559788"/>
                </a:lnTo>
                <a:lnTo>
                  <a:pt x="2275108" y="1603594"/>
                </a:lnTo>
                <a:lnTo>
                  <a:pt x="2279499" y="1648099"/>
                </a:lnTo>
                <a:lnTo>
                  <a:pt x="2287676" y="1693417"/>
                </a:lnTo>
                <a:lnTo>
                  <a:pt x="2308872" y="1764647"/>
                </a:lnTo>
                <a:lnTo>
                  <a:pt x="2323296" y="1800512"/>
                </a:lnTo>
                <a:lnTo>
                  <a:pt x="2340155" y="1836471"/>
                </a:lnTo>
                <a:lnTo>
                  <a:pt x="2359363" y="1872471"/>
                </a:lnTo>
                <a:lnTo>
                  <a:pt x="2380834" y="1908456"/>
                </a:lnTo>
                <a:lnTo>
                  <a:pt x="2404483" y="1944373"/>
                </a:lnTo>
                <a:lnTo>
                  <a:pt x="2430223" y="1980167"/>
                </a:lnTo>
                <a:lnTo>
                  <a:pt x="2457969" y="2015784"/>
                </a:lnTo>
                <a:lnTo>
                  <a:pt x="2487633" y="2051169"/>
                </a:lnTo>
                <a:lnTo>
                  <a:pt x="2519130" y="2086269"/>
                </a:lnTo>
                <a:lnTo>
                  <a:pt x="2552374" y="2121029"/>
                </a:lnTo>
                <a:lnTo>
                  <a:pt x="2583205" y="2151384"/>
                </a:lnTo>
                <a:lnTo>
                  <a:pt x="2583205" y="205739"/>
                </a:lnTo>
                <a:close/>
              </a:path>
              <a:path w="2583815" h="2151380">
                <a:moveTo>
                  <a:pt x="2583205" y="0"/>
                </a:moveTo>
                <a:lnTo>
                  <a:pt x="0" y="0"/>
                </a:lnTo>
                <a:lnTo>
                  <a:pt x="30861" y="39440"/>
                </a:lnTo>
                <a:lnTo>
                  <a:pt x="66855" y="81020"/>
                </a:lnTo>
                <a:lnTo>
                  <a:pt x="105141" y="120378"/>
                </a:lnTo>
                <a:lnTo>
                  <a:pt x="145511" y="156516"/>
                </a:lnTo>
                <a:lnTo>
                  <a:pt x="187758" y="188436"/>
                </a:lnTo>
                <a:lnTo>
                  <a:pt x="231673" y="215137"/>
                </a:lnTo>
                <a:lnTo>
                  <a:pt x="273137" y="231351"/>
                </a:lnTo>
                <a:lnTo>
                  <a:pt x="319998" y="240007"/>
                </a:lnTo>
                <a:lnTo>
                  <a:pt x="370950" y="242511"/>
                </a:lnTo>
                <a:lnTo>
                  <a:pt x="424685" y="240267"/>
                </a:lnTo>
                <a:lnTo>
                  <a:pt x="479895" y="234680"/>
                </a:lnTo>
                <a:lnTo>
                  <a:pt x="535273" y="227153"/>
                </a:lnTo>
                <a:lnTo>
                  <a:pt x="641300" y="211898"/>
                </a:lnTo>
                <a:lnTo>
                  <a:pt x="689335" y="206980"/>
                </a:lnTo>
                <a:lnTo>
                  <a:pt x="732307" y="205739"/>
                </a:lnTo>
                <a:lnTo>
                  <a:pt x="2583205" y="205739"/>
                </a:lnTo>
                <a:lnTo>
                  <a:pt x="2583205" y="0"/>
                </a:lnTo>
                <a:close/>
              </a:path>
            </a:pathLst>
          </a:custGeom>
          <a:solidFill>
            <a:srgbClr val="9FC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03123" y="4170774"/>
            <a:ext cx="1041400" cy="972819"/>
          </a:xfrm>
          <a:custGeom>
            <a:avLst/>
            <a:gdLst/>
            <a:ahLst/>
            <a:cxnLst/>
            <a:rect l="l" t="t" r="r" b="b"/>
            <a:pathLst>
              <a:path w="1041400" h="972820">
                <a:moveTo>
                  <a:pt x="1040875" y="0"/>
                </a:moveTo>
                <a:lnTo>
                  <a:pt x="980079" y="19205"/>
                </a:lnTo>
                <a:lnTo>
                  <a:pt x="936494" y="34221"/>
                </a:lnTo>
                <a:lnTo>
                  <a:pt x="898382" y="47785"/>
                </a:lnTo>
                <a:lnTo>
                  <a:pt x="852269" y="65053"/>
                </a:lnTo>
                <a:lnTo>
                  <a:pt x="806727" y="83741"/>
                </a:lnTo>
                <a:lnTo>
                  <a:pt x="761799" y="103827"/>
                </a:lnTo>
                <a:lnTo>
                  <a:pt x="717522" y="125290"/>
                </a:lnTo>
                <a:lnTo>
                  <a:pt x="673938" y="148107"/>
                </a:lnTo>
                <a:lnTo>
                  <a:pt x="631085" y="172258"/>
                </a:lnTo>
                <a:lnTo>
                  <a:pt x="589005" y="197721"/>
                </a:lnTo>
                <a:lnTo>
                  <a:pt x="547735" y="224475"/>
                </a:lnTo>
                <a:lnTo>
                  <a:pt x="507317" y="252498"/>
                </a:lnTo>
                <a:lnTo>
                  <a:pt x="467790" y="281769"/>
                </a:lnTo>
                <a:lnTo>
                  <a:pt x="429194" y="312267"/>
                </a:lnTo>
                <a:lnTo>
                  <a:pt x="391569" y="343970"/>
                </a:lnTo>
                <a:lnTo>
                  <a:pt x="354954" y="376856"/>
                </a:lnTo>
                <a:lnTo>
                  <a:pt x="319390" y="410905"/>
                </a:lnTo>
                <a:lnTo>
                  <a:pt x="284916" y="446095"/>
                </a:lnTo>
                <a:lnTo>
                  <a:pt x="251571" y="482404"/>
                </a:lnTo>
                <a:lnTo>
                  <a:pt x="218195" y="521324"/>
                </a:lnTo>
                <a:lnTo>
                  <a:pt x="186226" y="561627"/>
                </a:lnTo>
                <a:lnTo>
                  <a:pt x="155893" y="603249"/>
                </a:lnTo>
                <a:lnTo>
                  <a:pt x="127422" y="646126"/>
                </a:lnTo>
                <a:lnTo>
                  <a:pt x="101041" y="690195"/>
                </a:lnTo>
                <a:lnTo>
                  <a:pt x="76978" y="735391"/>
                </a:lnTo>
                <a:lnTo>
                  <a:pt x="55460" y="781651"/>
                </a:lnTo>
                <a:lnTo>
                  <a:pt x="36715" y="828912"/>
                </a:lnTo>
                <a:lnTo>
                  <a:pt x="20971" y="877110"/>
                </a:lnTo>
                <a:lnTo>
                  <a:pt x="8454" y="926181"/>
                </a:lnTo>
                <a:lnTo>
                  <a:pt x="0" y="972724"/>
                </a:lnTo>
                <a:lnTo>
                  <a:pt x="1040875" y="972724"/>
                </a:lnTo>
                <a:lnTo>
                  <a:pt x="1040875" y="0"/>
                </a:lnTo>
                <a:close/>
              </a:path>
            </a:pathLst>
          </a:custGeom>
          <a:solidFill>
            <a:srgbClr val="F09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56168" y="0"/>
            <a:ext cx="1188085" cy="795655"/>
          </a:xfrm>
          <a:custGeom>
            <a:avLst/>
            <a:gdLst/>
            <a:ahLst/>
            <a:cxnLst/>
            <a:rect l="l" t="t" r="r" b="b"/>
            <a:pathLst>
              <a:path w="1188084" h="795655">
                <a:moveTo>
                  <a:pt x="1187830" y="0"/>
                </a:moveTo>
                <a:lnTo>
                  <a:pt x="661298" y="0"/>
                </a:lnTo>
                <a:lnTo>
                  <a:pt x="633420" y="38028"/>
                </a:lnTo>
                <a:lnTo>
                  <a:pt x="605388" y="80268"/>
                </a:lnTo>
                <a:lnTo>
                  <a:pt x="551124" y="166539"/>
                </a:lnTo>
                <a:lnTo>
                  <a:pt x="523366" y="208772"/>
                </a:lnTo>
                <a:lnTo>
                  <a:pt x="494177" y="249202"/>
                </a:lnTo>
                <a:lnTo>
                  <a:pt x="462793" y="286930"/>
                </a:lnTo>
                <a:lnTo>
                  <a:pt x="428452" y="321057"/>
                </a:lnTo>
                <a:lnTo>
                  <a:pt x="390392" y="350681"/>
                </a:lnTo>
                <a:lnTo>
                  <a:pt x="347852" y="374903"/>
                </a:lnTo>
                <a:lnTo>
                  <a:pt x="295679" y="394594"/>
                </a:lnTo>
                <a:lnTo>
                  <a:pt x="241553" y="408797"/>
                </a:lnTo>
                <a:lnTo>
                  <a:pt x="187047" y="421927"/>
                </a:lnTo>
                <a:lnTo>
                  <a:pt x="133730" y="438403"/>
                </a:lnTo>
                <a:lnTo>
                  <a:pt x="92647" y="458058"/>
                </a:lnTo>
                <a:lnTo>
                  <a:pt x="55421" y="484753"/>
                </a:lnTo>
                <a:lnTo>
                  <a:pt x="25365" y="517636"/>
                </a:lnTo>
                <a:lnTo>
                  <a:pt x="5788" y="555853"/>
                </a:lnTo>
                <a:lnTo>
                  <a:pt x="0" y="598551"/>
                </a:lnTo>
                <a:lnTo>
                  <a:pt x="11636" y="650466"/>
                </a:lnTo>
                <a:lnTo>
                  <a:pt x="38988" y="692118"/>
                </a:lnTo>
                <a:lnTo>
                  <a:pt x="79009" y="724673"/>
                </a:lnTo>
                <a:lnTo>
                  <a:pt x="128650" y="749300"/>
                </a:lnTo>
                <a:lnTo>
                  <a:pt x="181348" y="766277"/>
                </a:lnTo>
                <a:lnTo>
                  <a:pt x="237264" y="778227"/>
                </a:lnTo>
                <a:lnTo>
                  <a:pt x="293814" y="786114"/>
                </a:lnTo>
                <a:lnTo>
                  <a:pt x="348417" y="790899"/>
                </a:lnTo>
                <a:lnTo>
                  <a:pt x="398490" y="793547"/>
                </a:lnTo>
                <a:lnTo>
                  <a:pt x="441451" y="795020"/>
                </a:lnTo>
                <a:lnTo>
                  <a:pt x="492452" y="795643"/>
                </a:lnTo>
                <a:lnTo>
                  <a:pt x="543417" y="794155"/>
                </a:lnTo>
                <a:lnTo>
                  <a:pt x="594264" y="790565"/>
                </a:lnTo>
                <a:lnTo>
                  <a:pt x="644910" y="784883"/>
                </a:lnTo>
                <a:lnTo>
                  <a:pt x="695272" y="777120"/>
                </a:lnTo>
                <a:lnTo>
                  <a:pt x="745267" y="767286"/>
                </a:lnTo>
                <a:lnTo>
                  <a:pt x="794813" y="755391"/>
                </a:lnTo>
                <a:lnTo>
                  <a:pt x="843825" y="741444"/>
                </a:lnTo>
                <a:lnTo>
                  <a:pt x="892222" y="725457"/>
                </a:lnTo>
                <a:lnTo>
                  <a:pt x="939921" y="707439"/>
                </a:lnTo>
                <a:lnTo>
                  <a:pt x="986838" y="687401"/>
                </a:lnTo>
                <a:lnTo>
                  <a:pt x="1032890" y="665352"/>
                </a:lnTo>
                <a:lnTo>
                  <a:pt x="1075079" y="642830"/>
                </a:lnTo>
                <a:lnTo>
                  <a:pt x="1116319" y="618292"/>
                </a:lnTo>
                <a:lnTo>
                  <a:pt x="1156294" y="591707"/>
                </a:lnTo>
                <a:lnTo>
                  <a:pt x="1187830" y="568160"/>
                </a:lnTo>
                <a:lnTo>
                  <a:pt x="1187830" y="0"/>
                </a:lnTo>
                <a:close/>
              </a:path>
            </a:pathLst>
          </a:custGeom>
          <a:solidFill>
            <a:srgbClr val="0737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33882" y="1961608"/>
            <a:ext cx="5224118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pt-BR" sz="3200" spc="-5" dirty="0">
                <a:latin typeface="Arial"/>
                <a:cs typeface="Arial"/>
              </a:rPr>
              <a:t>HEPATITES AGUDAS DE ETIOLOGIA A ESCLARECER</a:t>
            </a:r>
            <a:endParaRPr sz="3200" spc="-5" dirty="0">
              <a:latin typeface="Arial"/>
              <a:cs typeface="Arial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E70F74BE-206F-2285-260E-112D9464FEAA}"/>
              </a:ext>
            </a:extLst>
          </p:cNvPr>
          <p:cNvSpPr txBox="1">
            <a:spLocks/>
          </p:cNvSpPr>
          <p:nvPr/>
        </p:nvSpPr>
        <p:spPr>
          <a:xfrm>
            <a:off x="152400" y="3867150"/>
            <a:ext cx="4189205" cy="102407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>
            <a:lvl1pPr marL="0">
              <a:defRPr sz="6000" b="0" i="0">
                <a:solidFill>
                  <a:srgbClr val="073762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pt-BR" sz="1800" b="1" kern="0" dirty="0">
                <a:solidFill>
                  <a:schemeClr val="tx1"/>
                </a:solidFill>
              </a:rPr>
              <a:t>Dra. Daniela Caldas Teixeira</a:t>
            </a:r>
          </a:p>
          <a:p>
            <a:pPr>
              <a:lnSpc>
                <a:spcPct val="150000"/>
              </a:lnSpc>
            </a:pPr>
            <a:r>
              <a:rPr lang="pt-BR" sz="1200" b="1" kern="0" spc="-15" dirty="0">
                <a:solidFill>
                  <a:schemeClr val="tx1"/>
                </a:solidFill>
                <a:latin typeface="Carlito"/>
                <a:cs typeface="Carlito"/>
              </a:rPr>
              <a:t>Centro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de </a:t>
            </a: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Informações Estratégicas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em Vigilância em</a:t>
            </a:r>
            <a:r>
              <a:rPr lang="pt-BR" sz="1200" b="1" kern="0" spc="10" dirty="0">
                <a:solidFill>
                  <a:schemeClr val="tx1"/>
                </a:solidFill>
                <a:latin typeface="Carlito"/>
                <a:cs typeface="Carlito"/>
              </a:rPr>
              <a:t>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Saúde</a:t>
            </a:r>
          </a:p>
          <a:p>
            <a:pPr>
              <a:lnSpc>
                <a:spcPct val="150000"/>
              </a:lnSpc>
            </a:pP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Subsecretaria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de </a:t>
            </a:r>
            <a:r>
              <a:rPr lang="pt-BR" sz="1200" b="1" kern="0" spc="-5" dirty="0">
                <a:solidFill>
                  <a:schemeClr val="tx1"/>
                </a:solidFill>
                <a:latin typeface="Carlito"/>
                <a:cs typeface="Carlito"/>
              </a:rPr>
              <a:t>Vigilância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e </a:t>
            </a: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Proteção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à </a:t>
            </a:r>
            <a:r>
              <a:rPr lang="pt-BR" sz="1200" b="1" kern="0" spc="-5" dirty="0">
                <a:solidFill>
                  <a:schemeClr val="tx1"/>
                </a:solidFill>
                <a:latin typeface="Carlito"/>
                <a:cs typeface="Carlito"/>
              </a:rPr>
              <a:t>Saúde</a:t>
            </a:r>
          </a:p>
          <a:p>
            <a:pPr>
              <a:lnSpc>
                <a:spcPct val="150000"/>
              </a:lnSpc>
            </a:pP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Secretaria </a:t>
            </a:r>
            <a:r>
              <a:rPr lang="pt-BR" sz="1200" b="1" kern="0" spc="-5" dirty="0">
                <a:solidFill>
                  <a:schemeClr val="tx1"/>
                </a:solidFill>
                <a:latin typeface="Carlito"/>
                <a:cs typeface="Carlito"/>
              </a:rPr>
              <a:t>de </a:t>
            </a: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Estado </a:t>
            </a:r>
            <a:r>
              <a:rPr lang="pt-BR" sz="1200" b="1" kern="0" spc="-5" dirty="0">
                <a:solidFill>
                  <a:schemeClr val="tx1"/>
                </a:solidFill>
                <a:latin typeface="Carlito"/>
                <a:cs typeface="Carlito"/>
              </a:rPr>
              <a:t>de </a:t>
            </a:r>
            <a:r>
              <a:rPr lang="pt-BR" sz="1200" b="1" kern="0" dirty="0">
                <a:solidFill>
                  <a:schemeClr val="tx1"/>
                </a:solidFill>
                <a:latin typeface="Carlito"/>
                <a:cs typeface="Carlito"/>
              </a:rPr>
              <a:t>Saúde de Minas </a:t>
            </a:r>
            <a:r>
              <a:rPr lang="pt-BR" sz="1200" b="1" kern="0" spc="-10" dirty="0">
                <a:solidFill>
                  <a:schemeClr val="tx1"/>
                </a:solidFill>
                <a:latin typeface="Carlito"/>
                <a:cs typeface="Carlito"/>
              </a:rPr>
              <a:t>Gerais</a:t>
            </a:r>
            <a:endParaRPr lang="pt-BR" sz="1200" b="1" kern="0" dirty="0">
              <a:solidFill>
                <a:schemeClr val="tx1"/>
              </a:solidFill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36315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70;p15">
            <a:extLst>
              <a:ext uri="{FF2B5EF4-FFF2-40B4-BE49-F238E27FC236}">
                <a16:creationId xmlns:a16="http://schemas.microsoft.com/office/drawing/2014/main" id="{7B9501CA-FBC4-A64B-8E02-F93583606D45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2969645" y="2866431"/>
            <a:ext cx="502590" cy="45719"/>
          </a:xfrm>
          <a:custGeom>
            <a:avLst/>
            <a:gdLst/>
            <a:ahLst/>
            <a:cxnLst/>
            <a:rect l="l" t="t" r="r" b="b"/>
            <a:pathLst>
              <a:path w="821054">
                <a:moveTo>
                  <a:pt x="0" y="0"/>
                </a:moveTo>
                <a:lnTo>
                  <a:pt x="820674" y="0"/>
                </a:lnTo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28066" y="2481833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7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054100" y="2427520"/>
            <a:ext cx="878205" cy="878205"/>
          </a:xfrm>
          <a:custGeom>
            <a:avLst/>
            <a:gdLst/>
            <a:ahLst/>
            <a:cxnLst/>
            <a:rect l="l" t="t" r="r" b="b"/>
            <a:pathLst>
              <a:path w="878204" h="878204">
                <a:moveTo>
                  <a:pt x="0" y="438912"/>
                </a:moveTo>
                <a:lnTo>
                  <a:pt x="2574" y="391080"/>
                </a:lnTo>
                <a:lnTo>
                  <a:pt x="10121" y="344743"/>
                </a:lnTo>
                <a:lnTo>
                  <a:pt x="22372" y="300167"/>
                </a:lnTo>
                <a:lnTo>
                  <a:pt x="39059" y="257619"/>
                </a:lnTo>
                <a:lnTo>
                  <a:pt x="59915" y="217367"/>
                </a:lnTo>
                <a:lnTo>
                  <a:pt x="84673" y="179679"/>
                </a:lnTo>
                <a:lnTo>
                  <a:pt x="113064" y="144822"/>
                </a:lnTo>
                <a:lnTo>
                  <a:pt x="144822" y="113064"/>
                </a:lnTo>
                <a:lnTo>
                  <a:pt x="179679" y="84673"/>
                </a:lnTo>
                <a:lnTo>
                  <a:pt x="217367" y="59915"/>
                </a:lnTo>
                <a:lnTo>
                  <a:pt x="257619" y="39059"/>
                </a:lnTo>
                <a:lnTo>
                  <a:pt x="300167" y="22372"/>
                </a:lnTo>
                <a:lnTo>
                  <a:pt x="344743" y="10121"/>
                </a:lnTo>
                <a:lnTo>
                  <a:pt x="391080" y="2574"/>
                </a:lnTo>
                <a:lnTo>
                  <a:pt x="438912" y="0"/>
                </a:lnTo>
                <a:lnTo>
                  <a:pt x="486743" y="2574"/>
                </a:lnTo>
                <a:lnTo>
                  <a:pt x="533080" y="10121"/>
                </a:lnTo>
                <a:lnTo>
                  <a:pt x="577656" y="22372"/>
                </a:lnTo>
                <a:lnTo>
                  <a:pt x="620204" y="39059"/>
                </a:lnTo>
                <a:lnTo>
                  <a:pt x="660456" y="59915"/>
                </a:lnTo>
                <a:lnTo>
                  <a:pt x="698144" y="84673"/>
                </a:lnTo>
                <a:lnTo>
                  <a:pt x="733001" y="113064"/>
                </a:lnTo>
                <a:lnTo>
                  <a:pt x="764759" y="144822"/>
                </a:lnTo>
                <a:lnTo>
                  <a:pt x="793150" y="179679"/>
                </a:lnTo>
                <a:lnTo>
                  <a:pt x="817908" y="217367"/>
                </a:lnTo>
                <a:lnTo>
                  <a:pt x="838764" y="257619"/>
                </a:lnTo>
                <a:lnTo>
                  <a:pt x="855451" y="300167"/>
                </a:lnTo>
                <a:lnTo>
                  <a:pt x="867702" y="344743"/>
                </a:lnTo>
                <a:lnTo>
                  <a:pt x="875249" y="391080"/>
                </a:lnTo>
                <a:lnTo>
                  <a:pt x="877824" y="438912"/>
                </a:lnTo>
                <a:lnTo>
                  <a:pt x="875249" y="486743"/>
                </a:lnTo>
                <a:lnTo>
                  <a:pt x="867702" y="533080"/>
                </a:lnTo>
                <a:lnTo>
                  <a:pt x="855451" y="577656"/>
                </a:lnTo>
                <a:lnTo>
                  <a:pt x="838764" y="620204"/>
                </a:lnTo>
                <a:lnTo>
                  <a:pt x="817908" y="660456"/>
                </a:lnTo>
                <a:lnTo>
                  <a:pt x="793150" y="698144"/>
                </a:lnTo>
                <a:lnTo>
                  <a:pt x="764759" y="733001"/>
                </a:lnTo>
                <a:lnTo>
                  <a:pt x="733001" y="764759"/>
                </a:lnTo>
                <a:lnTo>
                  <a:pt x="698144" y="793150"/>
                </a:lnTo>
                <a:lnTo>
                  <a:pt x="660456" y="817908"/>
                </a:lnTo>
                <a:lnTo>
                  <a:pt x="620204" y="838764"/>
                </a:lnTo>
                <a:lnTo>
                  <a:pt x="577656" y="855451"/>
                </a:lnTo>
                <a:lnTo>
                  <a:pt x="533080" y="867702"/>
                </a:lnTo>
                <a:lnTo>
                  <a:pt x="486743" y="875249"/>
                </a:lnTo>
                <a:lnTo>
                  <a:pt x="438912" y="877824"/>
                </a:lnTo>
                <a:lnTo>
                  <a:pt x="391080" y="875249"/>
                </a:lnTo>
                <a:lnTo>
                  <a:pt x="344743" y="867702"/>
                </a:lnTo>
                <a:lnTo>
                  <a:pt x="300167" y="855451"/>
                </a:lnTo>
                <a:lnTo>
                  <a:pt x="257619" y="838764"/>
                </a:lnTo>
                <a:lnTo>
                  <a:pt x="217367" y="817908"/>
                </a:lnTo>
                <a:lnTo>
                  <a:pt x="179679" y="793150"/>
                </a:lnTo>
                <a:lnTo>
                  <a:pt x="144822" y="764759"/>
                </a:lnTo>
                <a:lnTo>
                  <a:pt x="113064" y="733001"/>
                </a:lnTo>
                <a:lnTo>
                  <a:pt x="84673" y="698144"/>
                </a:lnTo>
                <a:lnTo>
                  <a:pt x="59915" y="660456"/>
                </a:lnTo>
                <a:lnTo>
                  <a:pt x="39059" y="620204"/>
                </a:lnTo>
                <a:lnTo>
                  <a:pt x="22372" y="577656"/>
                </a:lnTo>
                <a:lnTo>
                  <a:pt x="10121" y="533080"/>
                </a:lnTo>
                <a:lnTo>
                  <a:pt x="2574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329608" y="2385281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6795" y="378332"/>
            <a:ext cx="4206240" cy="5059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chemeClr val="bg1"/>
                </a:solidFill>
              </a:rPr>
              <a:t>AÇÕES</a:t>
            </a:r>
            <a:r>
              <a:rPr sz="3200" spc="-70" dirty="0">
                <a:solidFill>
                  <a:schemeClr val="bg1"/>
                </a:solidFill>
              </a:rPr>
              <a:t> </a:t>
            </a:r>
            <a:r>
              <a:rPr sz="3200" dirty="0">
                <a:solidFill>
                  <a:schemeClr val="bg1"/>
                </a:solidFill>
              </a:rPr>
              <a:t>REALIZADAS</a:t>
            </a:r>
          </a:p>
        </p:txBody>
      </p:sp>
      <p:sp>
        <p:nvSpPr>
          <p:cNvPr id="7" name="object 7"/>
          <p:cNvSpPr/>
          <p:nvPr/>
        </p:nvSpPr>
        <p:spPr>
          <a:xfrm>
            <a:off x="1487637" y="2876550"/>
            <a:ext cx="493563" cy="45719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08443" y="2589656"/>
            <a:ext cx="318720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000" spc="-10" dirty="0">
                <a:solidFill>
                  <a:srgbClr val="073762"/>
                </a:solidFill>
                <a:latin typeface="Arial"/>
                <a:cs typeface="Arial"/>
              </a:rPr>
              <a:t>1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18513" y="2528079"/>
            <a:ext cx="362966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000" spc="-10" dirty="0">
                <a:solidFill>
                  <a:srgbClr val="073762"/>
                </a:solidFill>
                <a:latin typeface="Arial"/>
                <a:cs typeface="Arial"/>
              </a:rPr>
              <a:t>2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19504" y="2535343"/>
            <a:ext cx="341032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000" spc="-10" dirty="0">
                <a:solidFill>
                  <a:srgbClr val="073762"/>
                </a:solidFill>
                <a:latin typeface="Arial"/>
                <a:cs typeface="Arial"/>
              </a:rPr>
              <a:t>3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92434" y="2475238"/>
            <a:ext cx="351918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000" spc="-10" dirty="0">
                <a:solidFill>
                  <a:srgbClr val="073762"/>
                </a:solidFill>
                <a:latin typeface="Arial"/>
                <a:cs typeface="Arial"/>
              </a:rPr>
              <a:t>4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68502" y="3359658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2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 flipH="1">
            <a:off x="2447294" y="2060237"/>
            <a:ext cx="45719" cy="355692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50393" y="1293030"/>
            <a:ext cx="1283335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Equipe de investigação EPISUS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065691" y="3625130"/>
            <a:ext cx="1834897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Articulação do fluxo de investigação do estado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8665" y="3679698"/>
            <a:ext cx="133827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Participação de alinhamentos e capacitações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527233" y="1369103"/>
            <a:ext cx="1002919" cy="7559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5082415" y="1293030"/>
            <a:ext cx="1469390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5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Publicação da nota técnica estadual</a:t>
            </a:r>
            <a:endParaRPr sz="1400" dirty="0"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7239898" y="1450281"/>
            <a:ext cx="908685" cy="779145"/>
            <a:chOff x="6320028" y="3457955"/>
            <a:chExt cx="908685" cy="779145"/>
          </a:xfrm>
        </p:grpSpPr>
        <p:sp>
          <p:nvSpPr>
            <p:cNvPr id="25" name="object 25"/>
            <p:cNvSpPr/>
            <p:nvPr/>
          </p:nvSpPr>
          <p:spPr>
            <a:xfrm>
              <a:off x="6701028" y="3457955"/>
              <a:ext cx="527685" cy="425450"/>
            </a:xfrm>
            <a:custGeom>
              <a:avLst/>
              <a:gdLst/>
              <a:ahLst/>
              <a:cxnLst/>
              <a:rect l="l" t="t" r="r" b="b"/>
              <a:pathLst>
                <a:path w="527684" h="425450">
                  <a:moveTo>
                    <a:pt x="497713" y="0"/>
                  </a:moveTo>
                  <a:lnTo>
                    <a:pt x="29591" y="0"/>
                  </a:lnTo>
                  <a:lnTo>
                    <a:pt x="18002" y="2220"/>
                  </a:lnTo>
                  <a:lnTo>
                    <a:pt x="8604" y="8239"/>
                  </a:lnTo>
                  <a:lnTo>
                    <a:pt x="2301" y="17091"/>
                  </a:lnTo>
                  <a:lnTo>
                    <a:pt x="0" y="27813"/>
                  </a:lnTo>
                  <a:lnTo>
                    <a:pt x="0" y="396494"/>
                  </a:lnTo>
                  <a:lnTo>
                    <a:pt x="2301" y="407729"/>
                  </a:lnTo>
                  <a:lnTo>
                    <a:pt x="8604" y="416845"/>
                  </a:lnTo>
                  <a:lnTo>
                    <a:pt x="18002" y="422961"/>
                  </a:lnTo>
                  <a:lnTo>
                    <a:pt x="29591" y="425196"/>
                  </a:lnTo>
                  <a:lnTo>
                    <a:pt x="497713" y="425196"/>
                  </a:lnTo>
                  <a:lnTo>
                    <a:pt x="509301" y="422961"/>
                  </a:lnTo>
                  <a:lnTo>
                    <a:pt x="518699" y="416845"/>
                  </a:lnTo>
                  <a:lnTo>
                    <a:pt x="525002" y="407729"/>
                  </a:lnTo>
                  <a:lnTo>
                    <a:pt x="527303" y="396494"/>
                  </a:lnTo>
                  <a:lnTo>
                    <a:pt x="527303" y="27813"/>
                  </a:lnTo>
                  <a:lnTo>
                    <a:pt x="525002" y="17091"/>
                  </a:lnTo>
                  <a:lnTo>
                    <a:pt x="518699" y="8239"/>
                  </a:lnTo>
                  <a:lnTo>
                    <a:pt x="509301" y="2220"/>
                  </a:lnTo>
                  <a:lnTo>
                    <a:pt x="497713" y="0"/>
                  </a:lnTo>
                  <a:close/>
                </a:path>
              </a:pathLst>
            </a:custGeom>
            <a:solidFill>
              <a:srgbClr val="EEF0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321552" y="3797807"/>
              <a:ext cx="262255" cy="254635"/>
            </a:xfrm>
            <a:custGeom>
              <a:avLst/>
              <a:gdLst/>
              <a:ahLst/>
              <a:cxnLst/>
              <a:rect l="l" t="t" r="r" b="b"/>
              <a:pathLst>
                <a:path w="262254" h="254635">
                  <a:moveTo>
                    <a:pt x="131572" y="0"/>
                  </a:moveTo>
                  <a:lnTo>
                    <a:pt x="91576" y="7827"/>
                  </a:lnTo>
                  <a:lnTo>
                    <a:pt x="59356" y="29092"/>
                  </a:lnTo>
                  <a:lnTo>
                    <a:pt x="37113" y="60468"/>
                  </a:lnTo>
                  <a:lnTo>
                    <a:pt x="27050" y="98628"/>
                  </a:lnTo>
                  <a:lnTo>
                    <a:pt x="23508" y="128153"/>
                  </a:lnTo>
                  <a:lnTo>
                    <a:pt x="18145" y="157370"/>
                  </a:lnTo>
                  <a:lnTo>
                    <a:pt x="11138" y="186280"/>
                  </a:lnTo>
                  <a:lnTo>
                    <a:pt x="2667" y="214883"/>
                  </a:lnTo>
                  <a:lnTo>
                    <a:pt x="0" y="221589"/>
                  </a:lnTo>
                  <a:lnTo>
                    <a:pt x="2667" y="230060"/>
                  </a:lnTo>
                  <a:lnTo>
                    <a:pt x="10540" y="232562"/>
                  </a:lnTo>
                  <a:lnTo>
                    <a:pt x="28600" y="240135"/>
                  </a:lnTo>
                  <a:lnTo>
                    <a:pt x="47386" y="246351"/>
                  </a:lnTo>
                  <a:lnTo>
                    <a:pt x="66673" y="251143"/>
                  </a:lnTo>
                  <a:lnTo>
                    <a:pt x="86233" y="254444"/>
                  </a:lnTo>
                  <a:lnTo>
                    <a:pt x="175006" y="254444"/>
                  </a:lnTo>
                  <a:lnTo>
                    <a:pt x="194972" y="251143"/>
                  </a:lnTo>
                  <a:lnTo>
                    <a:pt x="214344" y="246351"/>
                  </a:lnTo>
                  <a:lnTo>
                    <a:pt x="233191" y="240135"/>
                  </a:lnTo>
                  <a:lnTo>
                    <a:pt x="251587" y="232562"/>
                  </a:lnTo>
                  <a:lnTo>
                    <a:pt x="258572" y="230060"/>
                  </a:lnTo>
                  <a:lnTo>
                    <a:pt x="262127" y="221589"/>
                  </a:lnTo>
                  <a:lnTo>
                    <a:pt x="259461" y="214883"/>
                  </a:lnTo>
                  <a:lnTo>
                    <a:pt x="250989" y="186280"/>
                  </a:lnTo>
                  <a:lnTo>
                    <a:pt x="243982" y="157370"/>
                  </a:lnTo>
                  <a:lnTo>
                    <a:pt x="238619" y="128153"/>
                  </a:lnTo>
                  <a:lnTo>
                    <a:pt x="235076" y="98628"/>
                  </a:lnTo>
                  <a:lnTo>
                    <a:pt x="225155" y="60468"/>
                  </a:lnTo>
                  <a:lnTo>
                    <a:pt x="203231" y="29092"/>
                  </a:lnTo>
                  <a:lnTo>
                    <a:pt x="171354" y="7827"/>
                  </a:lnTo>
                  <a:lnTo>
                    <a:pt x="131572" y="0"/>
                  </a:lnTo>
                  <a:close/>
                </a:path>
              </a:pathLst>
            </a:custGeom>
            <a:solidFill>
              <a:srgbClr val="667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411674" y="3797807"/>
              <a:ext cx="172085" cy="254635"/>
            </a:xfrm>
            <a:custGeom>
              <a:avLst/>
              <a:gdLst/>
              <a:ahLst/>
              <a:cxnLst/>
              <a:rect l="l" t="t" r="r" b="b"/>
              <a:pathLst>
                <a:path w="172084" h="254635">
                  <a:moveTo>
                    <a:pt x="41576" y="0"/>
                  </a:moveTo>
                  <a:lnTo>
                    <a:pt x="14412" y="9430"/>
                  </a:lnTo>
                  <a:lnTo>
                    <a:pt x="0" y="31821"/>
                  </a:lnTo>
                  <a:lnTo>
                    <a:pt x="946" y="58319"/>
                  </a:lnTo>
                  <a:lnTo>
                    <a:pt x="20621" y="80949"/>
                  </a:lnTo>
                  <a:lnTo>
                    <a:pt x="21510" y="80949"/>
                  </a:lnTo>
                  <a:lnTo>
                    <a:pt x="23288" y="81762"/>
                  </a:lnTo>
                  <a:lnTo>
                    <a:pt x="56308" y="254444"/>
                  </a:lnTo>
                  <a:lnTo>
                    <a:pt x="85899" y="254444"/>
                  </a:lnTo>
                  <a:lnTo>
                    <a:pt x="105417" y="251143"/>
                  </a:lnTo>
                  <a:lnTo>
                    <a:pt x="124793" y="246351"/>
                  </a:lnTo>
                  <a:lnTo>
                    <a:pt x="143835" y="240135"/>
                  </a:lnTo>
                  <a:lnTo>
                    <a:pt x="162353" y="232562"/>
                  </a:lnTo>
                  <a:lnTo>
                    <a:pt x="169338" y="230060"/>
                  </a:lnTo>
                  <a:lnTo>
                    <a:pt x="172005" y="221589"/>
                  </a:lnTo>
                  <a:lnTo>
                    <a:pt x="169338" y="214883"/>
                  </a:lnTo>
                  <a:lnTo>
                    <a:pt x="160887" y="186280"/>
                  </a:lnTo>
                  <a:lnTo>
                    <a:pt x="153923" y="157370"/>
                  </a:lnTo>
                  <a:lnTo>
                    <a:pt x="148603" y="128153"/>
                  </a:lnTo>
                  <a:lnTo>
                    <a:pt x="145081" y="98628"/>
                  </a:lnTo>
                  <a:lnTo>
                    <a:pt x="135088" y="60468"/>
                  </a:lnTo>
                  <a:lnTo>
                    <a:pt x="113141" y="29092"/>
                  </a:lnTo>
                  <a:lnTo>
                    <a:pt x="81287" y="7827"/>
                  </a:lnTo>
                  <a:lnTo>
                    <a:pt x="41576" y="0"/>
                  </a:lnTo>
                  <a:close/>
                </a:path>
              </a:pathLst>
            </a:custGeom>
            <a:solidFill>
              <a:srgbClr val="5C71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6320028" y="3809999"/>
              <a:ext cx="498475" cy="426720"/>
            </a:xfrm>
            <a:custGeom>
              <a:avLst/>
              <a:gdLst/>
              <a:ahLst/>
              <a:cxnLst/>
              <a:rect l="l" t="t" r="r" b="b"/>
              <a:pathLst>
                <a:path w="498475" h="426720">
                  <a:moveTo>
                    <a:pt x="489839" y="0"/>
                  </a:moveTo>
                  <a:lnTo>
                    <a:pt x="484124" y="0"/>
                  </a:lnTo>
                  <a:lnTo>
                    <a:pt x="481329" y="1143"/>
                  </a:lnTo>
                  <a:lnTo>
                    <a:pt x="228219" y="234708"/>
                  </a:lnTo>
                  <a:lnTo>
                    <a:pt x="223012" y="238912"/>
                  </a:lnTo>
                  <a:lnTo>
                    <a:pt x="215138" y="242290"/>
                  </a:lnTo>
                  <a:lnTo>
                    <a:pt x="205613" y="242290"/>
                  </a:lnTo>
                  <a:lnTo>
                    <a:pt x="194024" y="240071"/>
                  </a:lnTo>
                  <a:lnTo>
                    <a:pt x="184626" y="233986"/>
                  </a:lnTo>
                  <a:lnTo>
                    <a:pt x="178323" y="224893"/>
                  </a:lnTo>
                  <a:lnTo>
                    <a:pt x="176022" y="213652"/>
                  </a:lnTo>
                  <a:lnTo>
                    <a:pt x="176022" y="186766"/>
                  </a:lnTo>
                  <a:lnTo>
                    <a:pt x="88011" y="186766"/>
                  </a:lnTo>
                  <a:lnTo>
                    <a:pt x="88011" y="214528"/>
                  </a:lnTo>
                  <a:lnTo>
                    <a:pt x="86907" y="222384"/>
                  </a:lnTo>
                  <a:lnTo>
                    <a:pt x="83756" y="229362"/>
                  </a:lnTo>
                  <a:lnTo>
                    <a:pt x="78795" y="235234"/>
                  </a:lnTo>
                  <a:lnTo>
                    <a:pt x="72262" y="239775"/>
                  </a:lnTo>
                  <a:lnTo>
                    <a:pt x="24384" y="262534"/>
                  </a:lnTo>
                  <a:lnTo>
                    <a:pt x="14358" y="269399"/>
                  </a:lnTo>
                  <a:lnTo>
                    <a:pt x="6667" y="278309"/>
                  </a:lnTo>
                  <a:lnTo>
                    <a:pt x="1738" y="288793"/>
                  </a:lnTo>
                  <a:lnTo>
                    <a:pt x="0" y="300380"/>
                  </a:lnTo>
                  <a:lnTo>
                    <a:pt x="0" y="419950"/>
                  </a:lnTo>
                  <a:lnTo>
                    <a:pt x="6985" y="426719"/>
                  </a:lnTo>
                  <a:lnTo>
                    <a:pt x="198627" y="426719"/>
                  </a:lnTo>
                  <a:lnTo>
                    <a:pt x="204724" y="419950"/>
                  </a:lnTo>
                  <a:lnTo>
                    <a:pt x="204724" y="365239"/>
                  </a:lnTo>
                  <a:lnTo>
                    <a:pt x="205853" y="354081"/>
                  </a:lnTo>
                  <a:lnTo>
                    <a:pt x="209184" y="343558"/>
                  </a:lnTo>
                  <a:lnTo>
                    <a:pt x="214635" y="333976"/>
                  </a:lnTo>
                  <a:lnTo>
                    <a:pt x="222123" y="325640"/>
                  </a:lnTo>
                  <a:lnTo>
                    <a:pt x="471297" y="84861"/>
                  </a:lnTo>
                  <a:lnTo>
                    <a:pt x="475831" y="78757"/>
                  </a:lnTo>
                  <a:lnTo>
                    <a:pt x="478805" y="72024"/>
                  </a:lnTo>
                  <a:lnTo>
                    <a:pt x="479994" y="64973"/>
                  </a:lnTo>
                  <a:lnTo>
                    <a:pt x="479171" y="57912"/>
                  </a:lnTo>
                  <a:lnTo>
                    <a:pt x="473964" y="37718"/>
                  </a:lnTo>
                  <a:lnTo>
                    <a:pt x="493902" y="17525"/>
                  </a:lnTo>
                  <a:lnTo>
                    <a:pt x="498348" y="13334"/>
                  </a:lnTo>
                  <a:lnTo>
                    <a:pt x="498348" y="6477"/>
                  </a:lnTo>
                  <a:lnTo>
                    <a:pt x="492632" y="1143"/>
                  </a:lnTo>
                  <a:close/>
                </a:path>
              </a:pathLst>
            </a:custGeom>
            <a:solidFill>
              <a:srgbClr val="AABA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6320028" y="3872483"/>
              <a:ext cx="454659" cy="363220"/>
            </a:xfrm>
            <a:custGeom>
              <a:avLst/>
              <a:gdLst/>
              <a:ahLst/>
              <a:cxnLst/>
              <a:rect l="l" t="t" r="r" b="b"/>
              <a:pathLst>
                <a:path w="454659" h="363220">
                  <a:moveTo>
                    <a:pt x="414908" y="0"/>
                  </a:moveTo>
                  <a:lnTo>
                    <a:pt x="228346" y="171653"/>
                  </a:lnTo>
                  <a:lnTo>
                    <a:pt x="223139" y="176720"/>
                  </a:lnTo>
                  <a:lnTo>
                    <a:pt x="215392" y="179222"/>
                  </a:lnTo>
                  <a:lnTo>
                    <a:pt x="199644" y="179222"/>
                  </a:lnTo>
                  <a:lnTo>
                    <a:pt x="187588" y="197833"/>
                  </a:lnTo>
                  <a:lnTo>
                    <a:pt x="171402" y="211151"/>
                  </a:lnTo>
                  <a:lnTo>
                    <a:pt x="152477" y="219157"/>
                  </a:lnTo>
                  <a:lnTo>
                    <a:pt x="132207" y="221830"/>
                  </a:lnTo>
                  <a:lnTo>
                    <a:pt x="112071" y="219182"/>
                  </a:lnTo>
                  <a:lnTo>
                    <a:pt x="93329" y="211218"/>
                  </a:lnTo>
                  <a:lnTo>
                    <a:pt x="77325" y="197908"/>
                  </a:lnTo>
                  <a:lnTo>
                    <a:pt x="65405" y="179222"/>
                  </a:lnTo>
                  <a:lnTo>
                    <a:pt x="24384" y="199453"/>
                  </a:lnTo>
                  <a:lnTo>
                    <a:pt x="14358" y="205947"/>
                  </a:lnTo>
                  <a:lnTo>
                    <a:pt x="6667" y="214893"/>
                  </a:lnTo>
                  <a:lnTo>
                    <a:pt x="1738" y="225578"/>
                  </a:lnTo>
                  <a:lnTo>
                    <a:pt x="0" y="237286"/>
                  </a:lnTo>
                  <a:lnTo>
                    <a:pt x="0" y="356768"/>
                  </a:lnTo>
                  <a:lnTo>
                    <a:pt x="6985" y="362648"/>
                  </a:lnTo>
                  <a:lnTo>
                    <a:pt x="198754" y="362648"/>
                  </a:lnTo>
                  <a:lnTo>
                    <a:pt x="204850" y="356768"/>
                  </a:lnTo>
                  <a:lnTo>
                    <a:pt x="204850" y="302094"/>
                  </a:lnTo>
                  <a:lnTo>
                    <a:pt x="205980" y="290944"/>
                  </a:lnTo>
                  <a:lnTo>
                    <a:pt x="209311" y="280427"/>
                  </a:lnTo>
                  <a:lnTo>
                    <a:pt x="214762" y="270849"/>
                  </a:lnTo>
                  <a:lnTo>
                    <a:pt x="222250" y="262521"/>
                  </a:lnTo>
                  <a:lnTo>
                    <a:pt x="454151" y="38760"/>
                  </a:lnTo>
                  <a:lnTo>
                    <a:pt x="414908" y="0"/>
                  </a:lnTo>
                  <a:close/>
                </a:path>
              </a:pathLst>
            </a:custGeom>
            <a:solidFill>
              <a:srgbClr val="EEF0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364224" y="3878643"/>
              <a:ext cx="175259" cy="16751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6320028" y="4087431"/>
              <a:ext cx="59690" cy="147955"/>
            </a:xfrm>
            <a:custGeom>
              <a:avLst/>
              <a:gdLst/>
              <a:ahLst/>
              <a:cxnLst/>
              <a:rect l="l" t="t" r="r" b="b"/>
              <a:pathLst>
                <a:path w="59689" h="147954">
                  <a:moveTo>
                    <a:pt x="6985" y="0"/>
                  </a:moveTo>
                  <a:lnTo>
                    <a:pt x="2539" y="6680"/>
                  </a:lnTo>
                  <a:lnTo>
                    <a:pt x="0" y="14236"/>
                  </a:lnTo>
                  <a:lnTo>
                    <a:pt x="0" y="141833"/>
                  </a:lnTo>
                  <a:lnTo>
                    <a:pt x="6985" y="147700"/>
                  </a:lnTo>
                  <a:lnTo>
                    <a:pt x="58547" y="147700"/>
                  </a:lnTo>
                  <a:lnTo>
                    <a:pt x="59436" y="72974"/>
                  </a:lnTo>
                  <a:lnTo>
                    <a:pt x="58179" y="61862"/>
                  </a:lnTo>
                  <a:lnTo>
                    <a:pt x="54625" y="51285"/>
                  </a:lnTo>
                  <a:lnTo>
                    <a:pt x="49095" y="41495"/>
                  </a:lnTo>
                  <a:lnTo>
                    <a:pt x="41910" y="32740"/>
                  </a:lnTo>
                  <a:lnTo>
                    <a:pt x="6985" y="0"/>
                  </a:lnTo>
                  <a:close/>
                </a:path>
              </a:pathLst>
            </a:custGeom>
            <a:solidFill>
              <a:srgbClr val="A9B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6833616" y="3557015"/>
              <a:ext cx="262255" cy="254635"/>
            </a:xfrm>
            <a:custGeom>
              <a:avLst/>
              <a:gdLst/>
              <a:ahLst/>
              <a:cxnLst/>
              <a:rect l="l" t="t" r="r" b="b"/>
              <a:pathLst>
                <a:path w="262254" h="254635">
                  <a:moveTo>
                    <a:pt x="131063" y="0"/>
                  </a:moveTo>
                  <a:lnTo>
                    <a:pt x="80206" y="10019"/>
                  </a:lnTo>
                  <a:lnTo>
                    <a:pt x="38528" y="37290"/>
                  </a:lnTo>
                  <a:lnTo>
                    <a:pt x="10352" y="77634"/>
                  </a:lnTo>
                  <a:lnTo>
                    <a:pt x="0" y="126873"/>
                  </a:lnTo>
                  <a:lnTo>
                    <a:pt x="10352" y="176551"/>
                  </a:lnTo>
                  <a:lnTo>
                    <a:pt x="38528" y="217122"/>
                  </a:lnTo>
                  <a:lnTo>
                    <a:pt x="80206" y="244476"/>
                  </a:lnTo>
                  <a:lnTo>
                    <a:pt x="131063" y="254508"/>
                  </a:lnTo>
                  <a:lnTo>
                    <a:pt x="182296" y="244476"/>
                  </a:lnTo>
                  <a:lnTo>
                    <a:pt x="223932" y="217122"/>
                  </a:lnTo>
                  <a:lnTo>
                    <a:pt x="251900" y="176551"/>
                  </a:lnTo>
                  <a:lnTo>
                    <a:pt x="262127" y="126873"/>
                  </a:lnTo>
                  <a:lnTo>
                    <a:pt x="251900" y="77634"/>
                  </a:lnTo>
                  <a:lnTo>
                    <a:pt x="223932" y="37290"/>
                  </a:lnTo>
                  <a:lnTo>
                    <a:pt x="182296" y="10019"/>
                  </a:lnTo>
                  <a:lnTo>
                    <a:pt x="131063" y="0"/>
                  </a:lnTo>
                  <a:close/>
                </a:path>
              </a:pathLst>
            </a:custGeom>
            <a:solidFill>
              <a:srgbClr val="9AAA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6876288" y="3599687"/>
              <a:ext cx="176783" cy="16916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6524244" y="3872483"/>
              <a:ext cx="250190" cy="302260"/>
            </a:xfrm>
            <a:custGeom>
              <a:avLst/>
              <a:gdLst/>
              <a:ahLst/>
              <a:cxnLst/>
              <a:rect l="l" t="t" r="r" b="b"/>
              <a:pathLst>
                <a:path w="250190" h="302260">
                  <a:moveTo>
                    <a:pt x="210565" y="0"/>
                  </a:moveTo>
                  <a:lnTo>
                    <a:pt x="43687" y="152996"/>
                  </a:lnTo>
                  <a:lnTo>
                    <a:pt x="18649" y="183363"/>
                  </a:lnTo>
                  <a:lnTo>
                    <a:pt x="3206" y="222010"/>
                  </a:lnTo>
                  <a:lnTo>
                    <a:pt x="0" y="249643"/>
                  </a:lnTo>
                  <a:lnTo>
                    <a:pt x="0" y="301751"/>
                  </a:lnTo>
                  <a:lnTo>
                    <a:pt x="1148" y="290613"/>
                  </a:lnTo>
                  <a:lnTo>
                    <a:pt x="4524" y="280108"/>
                  </a:lnTo>
                  <a:lnTo>
                    <a:pt x="10019" y="270540"/>
                  </a:lnTo>
                  <a:lnTo>
                    <a:pt x="17525" y="262216"/>
                  </a:lnTo>
                  <a:lnTo>
                    <a:pt x="249935" y="37845"/>
                  </a:lnTo>
                  <a:lnTo>
                    <a:pt x="210565" y="0"/>
                  </a:lnTo>
                  <a:close/>
                </a:path>
              </a:pathLst>
            </a:custGeom>
            <a:solidFill>
              <a:srgbClr val="A9B9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6920484" y="3514343"/>
              <a:ext cx="225551" cy="21183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6"/>
          <p:cNvSpPr/>
          <p:nvPr/>
        </p:nvSpPr>
        <p:spPr>
          <a:xfrm>
            <a:off x="7668000" y="251624"/>
            <a:ext cx="1476000" cy="653190"/>
          </a:xfrm>
          <a:prstGeom prst="rect">
            <a:avLst/>
          </a:prstGeom>
          <a:blipFill>
            <a:blip r:embed="rId7" cstate="print"/>
            <a:srcRect/>
            <a:stretch>
              <a:fillRect l="-53836" r="-442"/>
            </a:stretch>
          </a:blipFill>
          <a:effectLst>
            <a:softEdge rad="38100"/>
          </a:effectLst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2"/>
          <p:cNvSpPr/>
          <p:nvPr/>
        </p:nvSpPr>
        <p:spPr>
          <a:xfrm>
            <a:off x="4454336" y="2854841"/>
            <a:ext cx="821055" cy="0"/>
          </a:xfrm>
          <a:custGeom>
            <a:avLst/>
            <a:gdLst/>
            <a:ahLst/>
            <a:cxnLst/>
            <a:rect l="l" t="t" r="r" b="b"/>
            <a:pathLst>
              <a:path w="821054">
                <a:moveTo>
                  <a:pt x="0" y="0"/>
                </a:moveTo>
                <a:lnTo>
                  <a:pt x="820674" y="0"/>
                </a:lnTo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4"/>
          <p:cNvSpPr/>
          <p:nvPr/>
        </p:nvSpPr>
        <p:spPr>
          <a:xfrm>
            <a:off x="3538792" y="2415929"/>
            <a:ext cx="878205" cy="878205"/>
          </a:xfrm>
          <a:custGeom>
            <a:avLst/>
            <a:gdLst/>
            <a:ahLst/>
            <a:cxnLst/>
            <a:rect l="l" t="t" r="r" b="b"/>
            <a:pathLst>
              <a:path w="878204" h="878204">
                <a:moveTo>
                  <a:pt x="0" y="438912"/>
                </a:moveTo>
                <a:lnTo>
                  <a:pt x="2574" y="391080"/>
                </a:lnTo>
                <a:lnTo>
                  <a:pt x="10121" y="344743"/>
                </a:lnTo>
                <a:lnTo>
                  <a:pt x="22372" y="300167"/>
                </a:lnTo>
                <a:lnTo>
                  <a:pt x="39059" y="257619"/>
                </a:lnTo>
                <a:lnTo>
                  <a:pt x="59915" y="217367"/>
                </a:lnTo>
                <a:lnTo>
                  <a:pt x="84673" y="179679"/>
                </a:lnTo>
                <a:lnTo>
                  <a:pt x="113064" y="144822"/>
                </a:lnTo>
                <a:lnTo>
                  <a:pt x="144822" y="113064"/>
                </a:lnTo>
                <a:lnTo>
                  <a:pt x="179679" y="84673"/>
                </a:lnTo>
                <a:lnTo>
                  <a:pt x="217367" y="59915"/>
                </a:lnTo>
                <a:lnTo>
                  <a:pt x="257619" y="39059"/>
                </a:lnTo>
                <a:lnTo>
                  <a:pt x="300167" y="22372"/>
                </a:lnTo>
                <a:lnTo>
                  <a:pt x="344743" y="10121"/>
                </a:lnTo>
                <a:lnTo>
                  <a:pt x="391080" y="2574"/>
                </a:lnTo>
                <a:lnTo>
                  <a:pt x="438912" y="0"/>
                </a:lnTo>
                <a:lnTo>
                  <a:pt x="486743" y="2574"/>
                </a:lnTo>
                <a:lnTo>
                  <a:pt x="533080" y="10121"/>
                </a:lnTo>
                <a:lnTo>
                  <a:pt x="577656" y="22372"/>
                </a:lnTo>
                <a:lnTo>
                  <a:pt x="620204" y="39059"/>
                </a:lnTo>
                <a:lnTo>
                  <a:pt x="660456" y="59915"/>
                </a:lnTo>
                <a:lnTo>
                  <a:pt x="698144" y="84673"/>
                </a:lnTo>
                <a:lnTo>
                  <a:pt x="733001" y="113064"/>
                </a:lnTo>
                <a:lnTo>
                  <a:pt x="764759" y="144822"/>
                </a:lnTo>
                <a:lnTo>
                  <a:pt x="793150" y="179679"/>
                </a:lnTo>
                <a:lnTo>
                  <a:pt x="817908" y="217367"/>
                </a:lnTo>
                <a:lnTo>
                  <a:pt x="838764" y="257619"/>
                </a:lnTo>
                <a:lnTo>
                  <a:pt x="855451" y="300167"/>
                </a:lnTo>
                <a:lnTo>
                  <a:pt x="867702" y="344743"/>
                </a:lnTo>
                <a:lnTo>
                  <a:pt x="875249" y="391080"/>
                </a:lnTo>
                <a:lnTo>
                  <a:pt x="877824" y="438912"/>
                </a:lnTo>
                <a:lnTo>
                  <a:pt x="875249" y="486743"/>
                </a:lnTo>
                <a:lnTo>
                  <a:pt x="867702" y="533080"/>
                </a:lnTo>
                <a:lnTo>
                  <a:pt x="855451" y="577656"/>
                </a:lnTo>
                <a:lnTo>
                  <a:pt x="838764" y="620204"/>
                </a:lnTo>
                <a:lnTo>
                  <a:pt x="817908" y="660456"/>
                </a:lnTo>
                <a:lnTo>
                  <a:pt x="793150" y="698144"/>
                </a:lnTo>
                <a:lnTo>
                  <a:pt x="764759" y="733001"/>
                </a:lnTo>
                <a:lnTo>
                  <a:pt x="733001" y="764759"/>
                </a:lnTo>
                <a:lnTo>
                  <a:pt x="698144" y="793150"/>
                </a:lnTo>
                <a:lnTo>
                  <a:pt x="660456" y="817908"/>
                </a:lnTo>
                <a:lnTo>
                  <a:pt x="620204" y="838764"/>
                </a:lnTo>
                <a:lnTo>
                  <a:pt x="577656" y="855451"/>
                </a:lnTo>
                <a:lnTo>
                  <a:pt x="533080" y="867702"/>
                </a:lnTo>
                <a:lnTo>
                  <a:pt x="486743" y="875249"/>
                </a:lnTo>
                <a:lnTo>
                  <a:pt x="438912" y="877824"/>
                </a:lnTo>
                <a:lnTo>
                  <a:pt x="391080" y="875249"/>
                </a:lnTo>
                <a:lnTo>
                  <a:pt x="344743" y="867702"/>
                </a:lnTo>
                <a:lnTo>
                  <a:pt x="300167" y="855451"/>
                </a:lnTo>
                <a:lnTo>
                  <a:pt x="257619" y="838764"/>
                </a:lnTo>
                <a:lnTo>
                  <a:pt x="217367" y="817908"/>
                </a:lnTo>
                <a:lnTo>
                  <a:pt x="179679" y="793150"/>
                </a:lnTo>
                <a:lnTo>
                  <a:pt x="144822" y="764759"/>
                </a:lnTo>
                <a:lnTo>
                  <a:pt x="113064" y="733001"/>
                </a:lnTo>
                <a:lnTo>
                  <a:pt x="84673" y="698144"/>
                </a:lnTo>
                <a:lnTo>
                  <a:pt x="59915" y="660456"/>
                </a:lnTo>
                <a:lnTo>
                  <a:pt x="39059" y="620204"/>
                </a:lnTo>
                <a:lnTo>
                  <a:pt x="22372" y="577656"/>
                </a:lnTo>
                <a:lnTo>
                  <a:pt x="10121" y="533080"/>
                </a:lnTo>
                <a:lnTo>
                  <a:pt x="2574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/>
          <p:nvPr/>
        </p:nvSpPr>
        <p:spPr>
          <a:xfrm flipH="1">
            <a:off x="3923567" y="3289757"/>
            <a:ext cx="45719" cy="355692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5"/>
          <p:cNvSpPr/>
          <p:nvPr/>
        </p:nvSpPr>
        <p:spPr>
          <a:xfrm>
            <a:off x="7121694" y="2382674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11"/>
          <p:cNvSpPr txBox="1"/>
          <p:nvPr/>
        </p:nvSpPr>
        <p:spPr>
          <a:xfrm>
            <a:off x="7384520" y="2472631"/>
            <a:ext cx="351918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sz="4000" spc="-10" dirty="0">
                <a:solidFill>
                  <a:srgbClr val="073762"/>
                </a:solidFill>
                <a:latin typeface="Arial"/>
                <a:cs typeface="Arial"/>
              </a:rPr>
              <a:t>5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2" name="object 2"/>
          <p:cNvSpPr/>
          <p:nvPr/>
        </p:nvSpPr>
        <p:spPr>
          <a:xfrm>
            <a:off x="6246422" y="2852234"/>
            <a:ext cx="821055" cy="0"/>
          </a:xfrm>
          <a:custGeom>
            <a:avLst/>
            <a:gdLst/>
            <a:ahLst/>
            <a:cxnLst/>
            <a:rect l="l" t="t" r="r" b="b"/>
            <a:pathLst>
              <a:path w="821054">
                <a:moveTo>
                  <a:pt x="0" y="0"/>
                </a:moveTo>
                <a:lnTo>
                  <a:pt x="820674" y="0"/>
                </a:lnTo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23"/>
          <p:cNvSpPr txBox="1"/>
          <p:nvPr/>
        </p:nvSpPr>
        <p:spPr>
          <a:xfrm>
            <a:off x="6794593" y="3514278"/>
            <a:ext cx="1547486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5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Monitorização e investigação dos casos notificados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4" name="object 14"/>
          <p:cNvSpPr/>
          <p:nvPr/>
        </p:nvSpPr>
        <p:spPr>
          <a:xfrm flipH="1">
            <a:off x="5721102" y="2023537"/>
            <a:ext cx="45719" cy="355692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14"/>
          <p:cNvSpPr/>
          <p:nvPr/>
        </p:nvSpPr>
        <p:spPr>
          <a:xfrm flipH="1">
            <a:off x="7522617" y="3269438"/>
            <a:ext cx="45719" cy="2502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Imagem 4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6966" y="1588989"/>
            <a:ext cx="790575" cy="7715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0;p15">
            <a:extLst>
              <a:ext uri="{FF2B5EF4-FFF2-40B4-BE49-F238E27FC236}">
                <a16:creationId xmlns:a16="http://schemas.microsoft.com/office/drawing/2014/main" id="{113672CF-CBEF-4247-8679-3C442B7E40B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19049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64565" y="141554"/>
            <a:ext cx="416750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3600" spc="-5" dirty="0">
                <a:solidFill>
                  <a:schemeClr val="bg1"/>
                </a:solidFill>
              </a:rPr>
              <a:t>NOTIFICAÇÃO</a:t>
            </a:r>
            <a:endParaRPr sz="3600" dirty="0">
              <a:solidFill>
                <a:schemeClr val="bg1"/>
              </a:solidFill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0F6F7F3-F6DC-4A7F-997C-299152024A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63622"/>
            <a:ext cx="9144000" cy="364172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70;p15">
            <a:extLst>
              <a:ext uri="{FF2B5EF4-FFF2-40B4-BE49-F238E27FC236}">
                <a16:creationId xmlns:a16="http://schemas.microsoft.com/office/drawing/2014/main" id="{518A1F92-819C-7742-8B82-B107C72AECF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/>
          <p:nvPr/>
        </p:nvSpPr>
        <p:spPr>
          <a:xfrm>
            <a:off x="813053" y="2204466"/>
            <a:ext cx="788670" cy="0"/>
          </a:xfrm>
          <a:custGeom>
            <a:avLst/>
            <a:gdLst/>
            <a:ahLst/>
            <a:cxnLst/>
            <a:rect l="l" t="t" r="r" b="b"/>
            <a:pathLst>
              <a:path w="788669">
                <a:moveTo>
                  <a:pt x="0" y="0"/>
                </a:moveTo>
                <a:lnTo>
                  <a:pt x="788543" y="0"/>
                </a:lnTo>
              </a:path>
            </a:pathLst>
          </a:custGeom>
          <a:ln w="28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1289" y="45542"/>
            <a:ext cx="70700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3230" marR="508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chemeClr val="bg1"/>
                </a:solidFill>
              </a:rPr>
              <a:t>INVESTIGAÇÃO LABORATORIAL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6368" y="2006656"/>
            <a:ext cx="812800" cy="395620"/>
          </a:xfrm>
          <a:prstGeom prst="rect">
            <a:avLst/>
          </a:prstGeom>
          <a:solidFill>
            <a:srgbClr val="FFF8F5"/>
          </a:solidFill>
          <a:ln w="25907">
            <a:solidFill>
              <a:srgbClr val="00000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sz="1200" b="1" spc="-5" dirty="0">
                <a:latin typeface="Carlito"/>
                <a:cs typeface="Carlito"/>
              </a:rPr>
              <a:t>1º</a:t>
            </a:r>
            <a:endParaRPr sz="12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200" b="1" spc="-5" dirty="0">
                <a:latin typeface="Carlito"/>
                <a:cs typeface="Carlito"/>
              </a:rPr>
              <a:t>passo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00200" y="1792223"/>
            <a:ext cx="7315200" cy="1012200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20955" rIns="0" bIns="0" rtlCol="0">
            <a:spAutoFit/>
          </a:bodyPr>
          <a:lstStyle/>
          <a:p>
            <a:pPr marL="92075" marR="83185" algn="just">
              <a:lnSpc>
                <a:spcPct val="115100"/>
              </a:lnSpc>
              <a:spcBef>
                <a:spcPts val="165"/>
              </a:spcBef>
            </a:pPr>
            <a:r>
              <a:rPr sz="1400" dirty="0">
                <a:latin typeface="Carlito"/>
                <a:cs typeface="Carlito"/>
              </a:rPr>
              <a:t>Atender a </a:t>
            </a:r>
            <a:r>
              <a:rPr sz="1400" spc="-5" dirty="0">
                <a:latin typeface="Carlito"/>
                <a:cs typeface="Carlito"/>
              </a:rPr>
              <a:t>definição de caso </a:t>
            </a:r>
            <a:r>
              <a:rPr sz="1400" dirty="0">
                <a:latin typeface="Carlito"/>
                <a:cs typeface="Carlito"/>
              </a:rPr>
              <a:t>quanto apresentação </a:t>
            </a:r>
            <a:r>
              <a:rPr sz="1400" spc="-5" dirty="0">
                <a:latin typeface="Carlito"/>
                <a:cs typeface="Carlito"/>
              </a:rPr>
              <a:t>de </a:t>
            </a:r>
            <a:r>
              <a:rPr sz="1400" dirty="0">
                <a:latin typeface="Carlito"/>
                <a:cs typeface="Carlito"/>
              </a:rPr>
              <a:t>sinais e sintomas </a:t>
            </a:r>
            <a:r>
              <a:rPr sz="1400" spc="-5" dirty="0">
                <a:latin typeface="Carlito"/>
                <a:cs typeface="Carlito"/>
              </a:rPr>
              <a:t>de </a:t>
            </a:r>
            <a:r>
              <a:rPr sz="1400" dirty="0">
                <a:latin typeface="Carlito"/>
                <a:cs typeface="Carlito"/>
              </a:rPr>
              <a:t>hepatites agudas </a:t>
            </a:r>
            <a:r>
              <a:rPr sz="1400" b="1" spc="-5" dirty="0">
                <a:latin typeface="Carlito"/>
                <a:cs typeface="Carlito"/>
              </a:rPr>
              <a:t>OU  </a:t>
            </a:r>
            <a:r>
              <a:rPr sz="1400" spc="-5" dirty="0">
                <a:latin typeface="Carlito"/>
                <a:cs typeface="Carlito"/>
              </a:rPr>
              <a:t>hepatites </a:t>
            </a:r>
            <a:r>
              <a:rPr sz="1400" dirty="0">
                <a:latin typeface="Carlito"/>
                <a:cs typeface="Carlito"/>
              </a:rPr>
              <a:t>agudas que evoluiu para hepatite </a:t>
            </a:r>
            <a:r>
              <a:rPr sz="1400" spc="-5" dirty="0">
                <a:latin typeface="Carlito"/>
                <a:cs typeface="Carlito"/>
              </a:rPr>
              <a:t>fulminante </a:t>
            </a:r>
            <a:r>
              <a:rPr sz="1400" dirty="0">
                <a:latin typeface="Carlito"/>
                <a:cs typeface="Carlito"/>
              </a:rPr>
              <a:t>sem etiologia </a:t>
            </a:r>
            <a:r>
              <a:rPr sz="1400" spc="-5" dirty="0">
                <a:latin typeface="Carlito"/>
                <a:cs typeface="Carlito"/>
              </a:rPr>
              <a:t>conhecida </a:t>
            </a:r>
            <a:r>
              <a:rPr sz="1400" dirty="0">
                <a:latin typeface="Carlito"/>
                <a:cs typeface="Carlito"/>
              </a:rPr>
              <a:t>e </a:t>
            </a:r>
            <a:r>
              <a:rPr sz="1400" spc="-5" dirty="0">
                <a:latin typeface="Carlito"/>
                <a:cs typeface="Carlito"/>
              </a:rPr>
              <a:t>necessidade  de transplante de fígado </a:t>
            </a:r>
            <a:r>
              <a:rPr sz="1400" b="1" dirty="0">
                <a:latin typeface="Carlito"/>
                <a:cs typeface="Carlito"/>
              </a:rPr>
              <a:t>E </a:t>
            </a:r>
            <a:r>
              <a:rPr sz="1400" spc="-5" dirty="0">
                <a:latin typeface="Carlito"/>
                <a:cs typeface="Carlito"/>
              </a:rPr>
              <a:t>idade menor que 17 anos </a:t>
            </a:r>
            <a:r>
              <a:rPr sz="1400" b="1" dirty="0">
                <a:latin typeface="Carlito"/>
                <a:cs typeface="Carlito"/>
              </a:rPr>
              <a:t>E </a:t>
            </a:r>
            <a:r>
              <a:rPr sz="1400" dirty="0">
                <a:latin typeface="Carlito"/>
                <a:cs typeface="Carlito"/>
              </a:rPr>
              <a:t>alteração </a:t>
            </a:r>
            <a:r>
              <a:rPr sz="1400" spc="-5" dirty="0">
                <a:latin typeface="Carlito"/>
                <a:cs typeface="Carlito"/>
              </a:rPr>
              <a:t>de </a:t>
            </a:r>
            <a:r>
              <a:rPr sz="1400" dirty="0">
                <a:latin typeface="Carlito"/>
                <a:cs typeface="Carlito"/>
              </a:rPr>
              <a:t>AST </a:t>
            </a:r>
            <a:r>
              <a:rPr sz="1400" spc="-5" dirty="0">
                <a:latin typeface="Carlito"/>
                <a:cs typeface="Carlito"/>
              </a:rPr>
              <a:t>e/ou </a:t>
            </a:r>
            <a:r>
              <a:rPr sz="1400" dirty="0">
                <a:latin typeface="Carlito"/>
                <a:cs typeface="Carlito"/>
              </a:rPr>
              <a:t>ALT &gt; </a:t>
            </a:r>
            <a:r>
              <a:rPr sz="1400" spc="-5" dirty="0">
                <a:latin typeface="Carlito"/>
                <a:cs typeface="Carlito"/>
              </a:rPr>
              <a:t>500</a:t>
            </a:r>
            <a:r>
              <a:rPr sz="1400" spc="11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UI/L.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3806" y="3332944"/>
            <a:ext cx="812800" cy="396262"/>
          </a:xfrm>
          <a:prstGeom prst="rect">
            <a:avLst/>
          </a:prstGeom>
          <a:solidFill>
            <a:srgbClr val="FFF8F5"/>
          </a:solidFill>
          <a:ln w="25907">
            <a:solidFill>
              <a:srgbClr val="000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165100" marR="159385" indent="144780">
              <a:lnSpc>
                <a:spcPct val="100000"/>
              </a:lnSpc>
              <a:spcBef>
                <a:spcPts val="210"/>
              </a:spcBef>
            </a:pPr>
            <a:r>
              <a:rPr sz="1200" b="1" spc="-5" dirty="0">
                <a:latin typeface="Carlito"/>
                <a:cs typeface="Carlito"/>
              </a:rPr>
              <a:t>2º </a:t>
            </a:r>
            <a:r>
              <a:rPr sz="1200" b="1" spc="-10" dirty="0">
                <a:latin typeface="Carlito"/>
                <a:cs typeface="Carlito"/>
              </a:rPr>
              <a:t>p</a:t>
            </a:r>
            <a:r>
              <a:rPr sz="1200" b="1" spc="-5" dirty="0">
                <a:latin typeface="Carlito"/>
                <a:cs typeface="Carlito"/>
              </a:rPr>
              <a:t>as</a:t>
            </a:r>
            <a:r>
              <a:rPr lang="pt-BR" sz="1200" b="1" spc="-5" dirty="0">
                <a:latin typeface="Carlito"/>
                <a:cs typeface="Carlito"/>
              </a:rPr>
              <a:t>s</a:t>
            </a:r>
            <a:r>
              <a:rPr sz="1200" b="1" spc="-5" dirty="0">
                <a:latin typeface="Carlito"/>
                <a:cs typeface="Carlito"/>
              </a:rPr>
              <a:t>o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046098" y="3531075"/>
            <a:ext cx="788670" cy="0"/>
          </a:xfrm>
          <a:custGeom>
            <a:avLst/>
            <a:gdLst/>
            <a:ahLst/>
            <a:cxnLst/>
            <a:rect l="l" t="t" r="r" b="b"/>
            <a:pathLst>
              <a:path w="788669">
                <a:moveTo>
                  <a:pt x="0" y="0"/>
                </a:moveTo>
                <a:lnTo>
                  <a:pt x="788543" y="0"/>
                </a:lnTo>
              </a:path>
            </a:pathLst>
          </a:custGeom>
          <a:ln w="28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600200" y="3216666"/>
            <a:ext cx="7315200" cy="484106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5270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414"/>
              </a:spcBef>
            </a:pPr>
            <a:r>
              <a:rPr sz="1400" dirty="0">
                <a:latin typeface="Carlito"/>
                <a:cs typeface="Carlito"/>
              </a:rPr>
              <a:t>Deverão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ser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coletadas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concomitantemente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amostras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de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sangue,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swab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de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nasofaringe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e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 err="1">
                <a:latin typeface="Carlito"/>
                <a:cs typeface="Carlito"/>
              </a:rPr>
              <a:t>fezes</a:t>
            </a:r>
            <a:r>
              <a:rPr lang="pt-BR" sz="1400" dirty="0">
                <a:latin typeface="Carlito"/>
                <a:cs typeface="Carlito"/>
              </a:rPr>
              <a:t> </a:t>
            </a:r>
            <a:r>
              <a:rPr sz="1400" dirty="0" err="1">
                <a:latin typeface="Carlito"/>
                <a:cs typeface="Carlito"/>
              </a:rPr>
              <a:t>ou</a:t>
            </a:r>
            <a:r>
              <a:rPr sz="1400" dirty="0">
                <a:latin typeface="Carlito"/>
                <a:cs typeface="Carlito"/>
              </a:rPr>
              <a:t> swab retal </a:t>
            </a:r>
            <a:r>
              <a:rPr sz="1400" spc="-5" dirty="0">
                <a:latin typeface="Carlito"/>
                <a:cs typeface="Carlito"/>
              </a:rPr>
              <a:t>para </a:t>
            </a:r>
            <a:r>
              <a:rPr sz="1400" dirty="0">
                <a:latin typeface="Carlito"/>
                <a:cs typeface="Carlito"/>
              </a:rPr>
              <a:t>realização </a:t>
            </a:r>
            <a:r>
              <a:rPr sz="1400" spc="-5" dirty="0">
                <a:latin typeface="Carlito"/>
                <a:cs typeface="Carlito"/>
              </a:rPr>
              <a:t>das </a:t>
            </a:r>
            <a:r>
              <a:rPr sz="1400" spc="-5" dirty="0" err="1">
                <a:latin typeface="Carlito"/>
                <a:cs typeface="Carlito"/>
              </a:rPr>
              <a:t>pesquisas</a:t>
            </a:r>
            <a:r>
              <a:rPr sz="1400" spc="-5" dirty="0">
                <a:latin typeface="Carlito"/>
                <a:cs typeface="Carlito"/>
              </a:rPr>
              <a:t> </a:t>
            </a:r>
            <a:r>
              <a:rPr lang="pt-BR" sz="1400" spc="-5" dirty="0">
                <a:latin typeface="Carlito"/>
                <a:cs typeface="Carlito"/>
              </a:rPr>
              <a:t>infecciosas</a:t>
            </a:r>
            <a:r>
              <a:rPr lang="pt-BR" sz="1400" dirty="0">
                <a:latin typeface="Carlito"/>
                <a:cs typeface="Carlito"/>
              </a:rPr>
              <a:t>.</a:t>
            </a:r>
            <a:endParaRPr sz="14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70;p15">
            <a:extLst>
              <a:ext uri="{FF2B5EF4-FFF2-40B4-BE49-F238E27FC236}">
                <a16:creationId xmlns:a16="http://schemas.microsoft.com/office/drawing/2014/main" id="{478B2A36-A660-7B4E-820F-4F27592F7C1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1289" y="45542"/>
            <a:ext cx="70700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3230" marR="508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chemeClr val="bg1"/>
                </a:solidFill>
              </a:rPr>
              <a:t>INVESTIGAÇÃO LABORATORIAL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599516" y="1809750"/>
            <a:ext cx="8025130" cy="2796540"/>
            <a:chOff x="599516" y="1865502"/>
            <a:chExt cx="8025130" cy="3101340"/>
          </a:xfrm>
        </p:grpSpPr>
        <p:sp>
          <p:nvSpPr>
            <p:cNvPr id="10" name="object 10"/>
            <p:cNvSpPr/>
            <p:nvPr/>
          </p:nvSpPr>
          <p:spPr>
            <a:xfrm>
              <a:off x="599516" y="1924811"/>
              <a:ext cx="8025130" cy="3042285"/>
            </a:xfrm>
            <a:custGeom>
              <a:avLst/>
              <a:gdLst/>
              <a:ahLst/>
              <a:cxnLst/>
              <a:rect l="l" t="t" r="r" b="b"/>
              <a:pathLst>
                <a:path w="8025130" h="3042285">
                  <a:moveTo>
                    <a:pt x="8024800" y="62103"/>
                  </a:moveTo>
                  <a:lnTo>
                    <a:pt x="8015541" y="38100"/>
                  </a:lnTo>
                  <a:lnTo>
                    <a:pt x="7990256" y="18338"/>
                  </a:lnTo>
                  <a:lnTo>
                    <a:pt x="7952575" y="4940"/>
                  </a:lnTo>
                  <a:lnTo>
                    <a:pt x="7906182" y="0"/>
                  </a:lnTo>
                  <a:lnTo>
                    <a:pt x="5866943" y="0"/>
                  </a:lnTo>
                  <a:lnTo>
                    <a:pt x="5411140" y="223901"/>
                  </a:lnTo>
                  <a:lnTo>
                    <a:pt x="5866943" y="447421"/>
                  </a:lnTo>
                  <a:lnTo>
                    <a:pt x="7027342" y="447421"/>
                  </a:lnTo>
                  <a:lnTo>
                    <a:pt x="7075310" y="452577"/>
                  </a:lnTo>
                  <a:lnTo>
                    <a:pt x="7114743" y="466598"/>
                  </a:lnTo>
                  <a:lnTo>
                    <a:pt x="7141451" y="487400"/>
                  </a:lnTo>
                  <a:lnTo>
                    <a:pt x="7151294" y="512826"/>
                  </a:lnTo>
                  <a:lnTo>
                    <a:pt x="7151294" y="2130882"/>
                  </a:lnTo>
                  <a:lnTo>
                    <a:pt x="2157780" y="251968"/>
                  </a:lnTo>
                  <a:lnTo>
                    <a:pt x="2157780" y="0"/>
                  </a:lnTo>
                  <a:lnTo>
                    <a:pt x="118618" y="0"/>
                  </a:lnTo>
                  <a:lnTo>
                    <a:pt x="72224" y="2781"/>
                  </a:lnTo>
                  <a:lnTo>
                    <a:pt x="34544" y="10325"/>
                  </a:lnTo>
                  <a:lnTo>
                    <a:pt x="9245" y="21437"/>
                  </a:lnTo>
                  <a:lnTo>
                    <a:pt x="0" y="34925"/>
                  </a:lnTo>
                  <a:lnTo>
                    <a:pt x="0" y="3006420"/>
                  </a:lnTo>
                  <a:lnTo>
                    <a:pt x="9245" y="3020161"/>
                  </a:lnTo>
                  <a:lnTo>
                    <a:pt x="34544" y="3031375"/>
                  </a:lnTo>
                  <a:lnTo>
                    <a:pt x="72224" y="3038957"/>
                  </a:lnTo>
                  <a:lnTo>
                    <a:pt x="118618" y="3041726"/>
                  </a:lnTo>
                  <a:lnTo>
                    <a:pt x="7906182" y="3041726"/>
                  </a:lnTo>
                  <a:lnTo>
                    <a:pt x="7952575" y="3038957"/>
                  </a:lnTo>
                  <a:lnTo>
                    <a:pt x="7990256" y="3031375"/>
                  </a:lnTo>
                  <a:lnTo>
                    <a:pt x="8015541" y="3020161"/>
                  </a:lnTo>
                  <a:lnTo>
                    <a:pt x="8024800" y="3006420"/>
                  </a:lnTo>
                  <a:lnTo>
                    <a:pt x="8024800" y="1646936"/>
                  </a:lnTo>
                  <a:lnTo>
                    <a:pt x="8024800" y="1629283"/>
                  </a:lnTo>
                  <a:lnTo>
                    <a:pt x="8024800" y="62103"/>
                  </a:lnTo>
                  <a:close/>
                </a:path>
              </a:pathLst>
            </a:custGeom>
            <a:solidFill>
              <a:srgbClr val="0737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18388" y="2027173"/>
              <a:ext cx="7585709" cy="2837815"/>
            </a:xfrm>
            <a:custGeom>
              <a:avLst/>
              <a:gdLst/>
              <a:ahLst/>
              <a:cxnLst/>
              <a:rect l="l" t="t" r="r" b="b"/>
              <a:pathLst>
                <a:path w="7585709" h="2837815">
                  <a:moveTo>
                    <a:pt x="7436104" y="0"/>
                  </a:moveTo>
                  <a:lnTo>
                    <a:pt x="150368" y="0"/>
                  </a:lnTo>
                  <a:lnTo>
                    <a:pt x="92031" y="3232"/>
                  </a:lnTo>
                  <a:lnTo>
                    <a:pt x="44213" y="12049"/>
                  </a:lnTo>
                  <a:lnTo>
                    <a:pt x="11881" y="25128"/>
                  </a:lnTo>
                  <a:lnTo>
                    <a:pt x="0" y="41148"/>
                  </a:lnTo>
                  <a:lnTo>
                    <a:pt x="0" y="2796413"/>
                  </a:lnTo>
                  <a:lnTo>
                    <a:pt x="11881" y="2812407"/>
                  </a:lnTo>
                  <a:lnTo>
                    <a:pt x="44213" y="2825443"/>
                  </a:lnTo>
                  <a:lnTo>
                    <a:pt x="92031" y="2834219"/>
                  </a:lnTo>
                  <a:lnTo>
                    <a:pt x="150368" y="2837434"/>
                  </a:lnTo>
                  <a:lnTo>
                    <a:pt x="7436104" y="2837434"/>
                  </a:lnTo>
                  <a:lnTo>
                    <a:pt x="7494037" y="2834192"/>
                  </a:lnTo>
                  <a:lnTo>
                    <a:pt x="7541625" y="2825372"/>
                  </a:lnTo>
                  <a:lnTo>
                    <a:pt x="7573853" y="2812327"/>
                  </a:lnTo>
                  <a:lnTo>
                    <a:pt x="7585709" y="2796413"/>
                  </a:lnTo>
                  <a:lnTo>
                    <a:pt x="7585709" y="41148"/>
                  </a:lnTo>
                  <a:lnTo>
                    <a:pt x="7573853" y="25128"/>
                  </a:lnTo>
                  <a:lnTo>
                    <a:pt x="7541625" y="12049"/>
                  </a:lnTo>
                  <a:lnTo>
                    <a:pt x="7494037" y="3232"/>
                  </a:lnTo>
                  <a:close/>
                </a:path>
              </a:pathLst>
            </a:custGeom>
            <a:solidFill>
              <a:srgbClr val="ECF4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757550" y="1865502"/>
              <a:ext cx="3709035" cy="217804"/>
            </a:xfrm>
            <a:custGeom>
              <a:avLst/>
              <a:gdLst/>
              <a:ahLst/>
              <a:cxnLst/>
              <a:rect l="l" t="t" r="r" b="b"/>
              <a:pathLst>
                <a:path w="3709035" h="217805">
                  <a:moveTo>
                    <a:pt x="3602990" y="0"/>
                  </a:moveTo>
                  <a:lnTo>
                    <a:pt x="105663" y="0"/>
                  </a:lnTo>
                  <a:lnTo>
                    <a:pt x="64508" y="1603"/>
                  </a:lnTo>
                  <a:lnTo>
                    <a:pt x="30924" y="5969"/>
                  </a:lnTo>
                  <a:lnTo>
                    <a:pt x="8294" y="12430"/>
                  </a:lnTo>
                  <a:lnTo>
                    <a:pt x="0" y="20320"/>
                  </a:lnTo>
                  <a:lnTo>
                    <a:pt x="0" y="197612"/>
                  </a:lnTo>
                  <a:lnTo>
                    <a:pt x="8294" y="205428"/>
                  </a:lnTo>
                  <a:lnTo>
                    <a:pt x="30924" y="211851"/>
                  </a:lnTo>
                  <a:lnTo>
                    <a:pt x="64508" y="216203"/>
                  </a:lnTo>
                  <a:lnTo>
                    <a:pt x="105663" y="217805"/>
                  </a:lnTo>
                  <a:lnTo>
                    <a:pt x="3602990" y="217805"/>
                  </a:lnTo>
                  <a:lnTo>
                    <a:pt x="3655256" y="215532"/>
                  </a:lnTo>
                  <a:lnTo>
                    <a:pt x="3687651" y="209534"/>
                  </a:lnTo>
                  <a:lnTo>
                    <a:pt x="3704163" y="201035"/>
                  </a:lnTo>
                  <a:lnTo>
                    <a:pt x="3708781" y="191262"/>
                  </a:lnTo>
                  <a:lnTo>
                    <a:pt x="3708781" y="20320"/>
                  </a:lnTo>
                  <a:lnTo>
                    <a:pt x="3700305" y="12430"/>
                  </a:lnTo>
                  <a:lnTo>
                    <a:pt x="3677364" y="5969"/>
                  </a:lnTo>
                  <a:lnTo>
                    <a:pt x="3643683" y="1603"/>
                  </a:lnTo>
                  <a:lnTo>
                    <a:pt x="3602990" y="0"/>
                  </a:lnTo>
                  <a:close/>
                </a:path>
              </a:pathLst>
            </a:custGeom>
            <a:solidFill>
              <a:srgbClr val="FFB3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0872" y="2135759"/>
            <a:ext cx="1186180" cy="73787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63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0"/>
              </a:spcBef>
            </a:pPr>
            <a:endParaRPr sz="1650">
              <a:latin typeface="Times New Roman"/>
              <a:cs typeface="Times New Roman"/>
            </a:endParaRPr>
          </a:p>
          <a:p>
            <a:pPr marL="322580">
              <a:lnSpc>
                <a:spcPct val="100000"/>
              </a:lnSpc>
            </a:pPr>
            <a:r>
              <a:rPr sz="1400" b="1" dirty="0">
                <a:latin typeface="Carlito"/>
                <a:cs typeface="Carlito"/>
              </a:rPr>
              <a:t>Sangue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70203" y="3066924"/>
            <a:ext cx="1196340" cy="5232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1400" b="1" spc="-5" dirty="0">
                <a:latin typeface="Carlito"/>
                <a:cs typeface="Carlito"/>
              </a:rPr>
              <a:t>Swab</a:t>
            </a:r>
            <a:r>
              <a:rPr sz="1400" b="1" spc="-35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de</a:t>
            </a:r>
            <a:endParaRPr sz="14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latin typeface="Carlito"/>
                <a:cs typeface="Carlito"/>
              </a:rPr>
              <a:t>nasofaringe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59536" y="3883788"/>
            <a:ext cx="1195070" cy="5232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275"/>
              </a:spcBef>
            </a:pPr>
            <a:r>
              <a:rPr sz="1400" b="1" dirty="0">
                <a:latin typeface="Carlito"/>
                <a:cs typeface="Carlito"/>
              </a:rPr>
              <a:t>Fezes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ou</a:t>
            </a:r>
            <a:endParaRPr sz="1400">
              <a:latin typeface="Carlito"/>
              <a:cs typeface="Carlito"/>
            </a:endParaRPr>
          </a:p>
          <a:p>
            <a:pPr marL="210185">
              <a:lnSpc>
                <a:spcPct val="100000"/>
              </a:lnSpc>
            </a:pPr>
            <a:r>
              <a:rPr sz="1400" b="1" dirty="0">
                <a:latin typeface="Carlito"/>
                <a:cs typeface="Carlito"/>
              </a:rPr>
              <a:t>swab</a:t>
            </a:r>
            <a:r>
              <a:rPr sz="1400" b="1" spc="-4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retal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378964" y="2117471"/>
            <a:ext cx="5783580" cy="7391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 marR="518159">
              <a:lnSpc>
                <a:spcPct val="100000"/>
              </a:lnSpc>
              <a:spcBef>
                <a:spcPts val="270"/>
              </a:spcBef>
            </a:pPr>
            <a:r>
              <a:rPr sz="1400" spc="-5" dirty="0">
                <a:latin typeface="Carlito"/>
                <a:cs typeface="Carlito"/>
              </a:rPr>
              <a:t>Hepatites </a:t>
            </a:r>
            <a:r>
              <a:rPr sz="1400" dirty="0">
                <a:latin typeface="Carlito"/>
                <a:cs typeface="Carlito"/>
              </a:rPr>
              <a:t>A-E, </a:t>
            </a:r>
            <a:r>
              <a:rPr sz="1400" spc="-5" dirty="0">
                <a:latin typeface="Carlito"/>
                <a:cs typeface="Carlito"/>
              </a:rPr>
              <a:t>adenovírus, </a:t>
            </a:r>
            <a:r>
              <a:rPr sz="1400" dirty="0">
                <a:latin typeface="Carlito"/>
                <a:cs typeface="Carlito"/>
              </a:rPr>
              <a:t>Citomegalovírus </a:t>
            </a:r>
            <a:r>
              <a:rPr sz="1400" spc="-5" dirty="0">
                <a:latin typeface="Carlito"/>
                <a:cs typeface="Carlito"/>
              </a:rPr>
              <a:t>(CMV), Epstein-Barr (EBV) </a:t>
            </a:r>
            <a:r>
              <a:rPr sz="1400" dirty="0">
                <a:latin typeface="Carlito"/>
                <a:cs typeface="Carlito"/>
              </a:rPr>
              <a:t>E  sorologia SARS </a:t>
            </a:r>
            <a:r>
              <a:rPr sz="1400" spc="-5" dirty="0">
                <a:latin typeface="Carlito"/>
                <a:cs typeface="Carlito"/>
              </a:rPr>
              <a:t>CoV- </a:t>
            </a:r>
            <a:r>
              <a:rPr sz="1400" dirty="0">
                <a:latin typeface="Carlito"/>
                <a:cs typeface="Carlito"/>
              </a:rPr>
              <a:t>2 </a:t>
            </a:r>
            <a:r>
              <a:rPr sz="1400" spc="-5" dirty="0">
                <a:latin typeface="Carlito"/>
                <a:cs typeface="Carlito"/>
              </a:rPr>
              <a:t>(não vacinados </a:t>
            </a:r>
            <a:r>
              <a:rPr sz="1400" dirty="0">
                <a:latin typeface="Carlito"/>
                <a:cs typeface="Carlito"/>
              </a:rPr>
              <a:t>e </a:t>
            </a:r>
            <a:r>
              <a:rPr sz="1400" spc="-5" dirty="0">
                <a:latin typeface="Carlito"/>
                <a:cs typeface="Carlito"/>
              </a:rPr>
              <a:t>com PCR </a:t>
            </a:r>
            <a:r>
              <a:rPr sz="1400" dirty="0">
                <a:latin typeface="Carlito"/>
                <a:cs typeface="Carlito"/>
              </a:rPr>
              <a:t>swab </a:t>
            </a:r>
            <a:r>
              <a:rPr sz="1400" spc="-5" dirty="0">
                <a:latin typeface="Carlito"/>
                <a:cs typeface="Carlito"/>
              </a:rPr>
              <a:t>de nasofaringe  negativo) </a:t>
            </a:r>
            <a:r>
              <a:rPr sz="1400" dirty="0">
                <a:latin typeface="Carlito"/>
                <a:cs typeface="Carlito"/>
              </a:rPr>
              <a:t>E </a:t>
            </a:r>
            <a:r>
              <a:rPr sz="1400" spc="-5" dirty="0">
                <a:latin typeface="Carlito"/>
                <a:cs typeface="Carlito"/>
              </a:rPr>
              <a:t>PCR para</a:t>
            </a:r>
            <a:r>
              <a:rPr sz="1400" spc="1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arboviroses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78964" y="3066924"/>
            <a:ext cx="5783580" cy="5232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1400" dirty="0">
                <a:latin typeface="Carlito"/>
                <a:cs typeface="Carlito"/>
              </a:rPr>
              <a:t>SARS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CoV-2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78964" y="3851783"/>
            <a:ext cx="5783580" cy="5232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sz="1400" spc="-5" dirty="0">
                <a:latin typeface="Carlito"/>
                <a:cs typeface="Carlito"/>
              </a:rPr>
              <a:t>Adenovírus, </a:t>
            </a:r>
            <a:r>
              <a:rPr sz="1400" dirty="0">
                <a:latin typeface="Carlito"/>
                <a:cs typeface="Carlito"/>
              </a:rPr>
              <a:t>Norovírus e</a:t>
            </a:r>
            <a:r>
              <a:rPr sz="1400" spc="-3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Enterovírus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22" name="object 9"/>
          <p:cNvSpPr txBox="1"/>
          <p:nvPr/>
        </p:nvSpPr>
        <p:spPr>
          <a:xfrm>
            <a:off x="233806" y="1337288"/>
            <a:ext cx="812800" cy="396262"/>
          </a:xfrm>
          <a:prstGeom prst="rect">
            <a:avLst/>
          </a:prstGeom>
          <a:solidFill>
            <a:srgbClr val="FFF8F5"/>
          </a:solidFill>
          <a:ln w="25907">
            <a:solidFill>
              <a:srgbClr val="000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165100" marR="159385" indent="144780">
              <a:lnSpc>
                <a:spcPct val="100000"/>
              </a:lnSpc>
              <a:spcBef>
                <a:spcPts val="210"/>
              </a:spcBef>
            </a:pPr>
            <a:r>
              <a:rPr sz="1200" b="1" spc="-5" dirty="0">
                <a:latin typeface="Carlito"/>
                <a:cs typeface="Carlito"/>
              </a:rPr>
              <a:t>2º </a:t>
            </a:r>
            <a:r>
              <a:rPr sz="1200" b="1" spc="-10" dirty="0">
                <a:latin typeface="Carlito"/>
                <a:cs typeface="Carlito"/>
              </a:rPr>
              <a:t>p</a:t>
            </a:r>
            <a:r>
              <a:rPr sz="1200" b="1" spc="-5" dirty="0">
                <a:latin typeface="Carlito"/>
                <a:cs typeface="Carlito"/>
              </a:rPr>
              <a:t>as</a:t>
            </a:r>
            <a:r>
              <a:rPr lang="pt-BR" sz="1200" b="1" spc="-5" dirty="0">
                <a:latin typeface="Carlito"/>
                <a:cs typeface="Carlito"/>
              </a:rPr>
              <a:t>s</a:t>
            </a:r>
            <a:r>
              <a:rPr sz="1200" b="1" spc="-5" dirty="0">
                <a:latin typeface="Carlito"/>
                <a:cs typeface="Carlito"/>
              </a:rPr>
              <a:t>o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23" name="object 10"/>
          <p:cNvSpPr/>
          <p:nvPr/>
        </p:nvSpPr>
        <p:spPr>
          <a:xfrm>
            <a:off x="1046098" y="1535419"/>
            <a:ext cx="788670" cy="0"/>
          </a:xfrm>
          <a:custGeom>
            <a:avLst/>
            <a:gdLst/>
            <a:ahLst/>
            <a:cxnLst/>
            <a:rect l="l" t="t" r="r" b="b"/>
            <a:pathLst>
              <a:path w="788669">
                <a:moveTo>
                  <a:pt x="0" y="0"/>
                </a:moveTo>
                <a:lnTo>
                  <a:pt x="788543" y="0"/>
                </a:lnTo>
              </a:path>
            </a:pathLst>
          </a:custGeom>
          <a:ln w="28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11"/>
          <p:cNvSpPr txBox="1"/>
          <p:nvPr/>
        </p:nvSpPr>
        <p:spPr>
          <a:xfrm>
            <a:off x="1600200" y="1221010"/>
            <a:ext cx="7315200" cy="484106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52704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414"/>
              </a:spcBef>
            </a:pPr>
            <a:r>
              <a:rPr sz="1400" dirty="0">
                <a:latin typeface="Carlito"/>
                <a:cs typeface="Carlito"/>
              </a:rPr>
              <a:t>Deverão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ser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coletadas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concomitantemente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amostras</a:t>
            </a:r>
            <a:r>
              <a:rPr sz="1400" spc="13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de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sangue,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swab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>
                <a:latin typeface="Carlito"/>
                <a:cs typeface="Carlito"/>
              </a:rPr>
              <a:t>de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nasofaringe</a:t>
            </a:r>
            <a:r>
              <a:rPr sz="1400" spc="13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e</a:t>
            </a:r>
            <a:r>
              <a:rPr sz="1400" spc="125" dirty="0">
                <a:latin typeface="Carlito"/>
                <a:cs typeface="Carlito"/>
              </a:rPr>
              <a:t> </a:t>
            </a:r>
            <a:r>
              <a:rPr sz="1400" spc="-5" dirty="0" err="1">
                <a:latin typeface="Carlito"/>
                <a:cs typeface="Carlito"/>
              </a:rPr>
              <a:t>fezes</a:t>
            </a:r>
            <a:r>
              <a:rPr lang="pt-BR" sz="1400" dirty="0">
                <a:latin typeface="Carlito"/>
                <a:cs typeface="Carlito"/>
              </a:rPr>
              <a:t> </a:t>
            </a:r>
            <a:r>
              <a:rPr sz="1400" dirty="0" err="1">
                <a:latin typeface="Carlito"/>
                <a:cs typeface="Carlito"/>
              </a:rPr>
              <a:t>ou</a:t>
            </a:r>
            <a:r>
              <a:rPr sz="1400" dirty="0">
                <a:latin typeface="Carlito"/>
                <a:cs typeface="Carlito"/>
              </a:rPr>
              <a:t> swab retal </a:t>
            </a:r>
            <a:r>
              <a:rPr sz="1400" spc="-5" dirty="0">
                <a:latin typeface="Carlito"/>
                <a:cs typeface="Carlito"/>
              </a:rPr>
              <a:t>para </a:t>
            </a:r>
            <a:r>
              <a:rPr sz="1400" dirty="0">
                <a:latin typeface="Carlito"/>
                <a:cs typeface="Carlito"/>
              </a:rPr>
              <a:t>realização </a:t>
            </a:r>
            <a:r>
              <a:rPr sz="1400" spc="-5" dirty="0">
                <a:latin typeface="Carlito"/>
                <a:cs typeface="Carlito"/>
              </a:rPr>
              <a:t>das </a:t>
            </a:r>
            <a:r>
              <a:rPr sz="1400" spc="-5" dirty="0" err="1">
                <a:latin typeface="Carlito"/>
                <a:cs typeface="Carlito"/>
              </a:rPr>
              <a:t>pesquisas</a:t>
            </a:r>
            <a:r>
              <a:rPr sz="1400" spc="-5" dirty="0">
                <a:latin typeface="Carlito"/>
                <a:cs typeface="Carlito"/>
              </a:rPr>
              <a:t> </a:t>
            </a:r>
            <a:r>
              <a:rPr lang="pt-BR" sz="1400" spc="-5" dirty="0">
                <a:latin typeface="Carlito"/>
                <a:cs typeface="Carlito"/>
              </a:rPr>
              <a:t>infecciosas</a:t>
            </a:r>
            <a:r>
              <a:rPr lang="pt-BR" sz="1400" dirty="0">
                <a:latin typeface="Carlito"/>
                <a:cs typeface="Carlito"/>
              </a:rPr>
              <a:t>.</a:t>
            </a:r>
            <a:endParaRPr sz="1400" dirty="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70;p15">
            <a:extLst>
              <a:ext uri="{FF2B5EF4-FFF2-40B4-BE49-F238E27FC236}">
                <a16:creationId xmlns:a16="http://schemas.microsoft.com/office/drawing/2014/main" id="{BBD00045-73BC-5747-AD87-78D5700B63C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91972" y="96723"/>
            <a:ext cx="65493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chemeClr val="bg1"/>
                </a:solidFill>
              </a:rPr>
              <a:t>INVESTIGAÇÃO LABORATORIAL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051726"/>
              </p:ext>
            </p:extLst>
          </p:nvPr>
        </p:nvGraphicFramePr>
        <p:xfrm>
          <a:off x="16832" y="1241963"/>
          <a:ext cx="8953500" cy="1600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37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84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739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 marL="377825" marR="82550" indent="-287020" algn="just">
                        <a:lnSpc>
                          <a:spcPct val="100000"/>
                        </a:lnSpc>
                        <a:spcBef>
                          <a:spcPts val="265"/>
                        </a:spcBef>
                        <a:buFont typeface="Arial"/>
                        <a:buChar char="•"/>
                        <a:tabLst>
                          <a:tab pos="378460" algn="l"/>
                        </a:tabLst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O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fluxograma para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realização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das pesquisas inicia-se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para exclusão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de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hepatites A, B e C </a:t>
                      </a:r>
                      <a:r>
                        <a:rPr sz="1400" b="1" dirty="0">
                          <a:latin typeface="Carlito"/>
                          <a:cs typeface="Carlito"/>
                        </a:rPr>
                        <a:t>E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exclusão </a:t>
                      </a:r>
                      <a:r>
                        <a:rPr sz="1400" spc="5" dirty="0">
                          <a:latin typeface="Carlito"/>
                          <a:cs typeface="Carlito"/>
                        </a:rPr>
                        <a:t>de 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arboviroses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(dengue,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zika,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chikungunya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e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febre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amarela) para </a:t>
                      </a:r>
                      <a:r>
                        <a:rPr sz="1400" i="1" dirty="0">
                          <a:latin typeface="Carlito"/>
                          <a:cs typeface="Carlito"/>
                        </a:rPr>
                        <a:t>casos </a:t>
                      </a:r>
                      <a:r>
                        <a:rPr sz="1400" i="1" spc="-5" dirty="0">
                          <a:latin typeface="Carlito"/>
                          <a:cs typeface="Carlito"/>
                        </a:rPr>
                        <a:t>suspeitos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.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E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posteriormente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deve 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ser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realizado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Hepatite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E para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atendimento de </a:t>
                      </a:r>
                      <a:r>
                        <a:rPr sz="1400" i="1" dirty="0">
                          <a:latin typeface="Carlito"/>
                          <a:cs typeface="Carlito"/>
                        </a:rPr>
                        <a:t>caso</a:t>
                      </a:r>
                      <a:r>
                        <a:rPr sz="1400" i="1" spc="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i="1" spc="-5" dirty="0">
                          <a:latin typeface="Carlito"/>
                          <a:cs typeface="Carlito"/>
                        </a:rPr>
                        <a:t>provável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.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377825" marR="81280" indent="-287020" algn="just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378460" algn="l"/>
                        </a:tabLst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Realização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de RTq-PCR para covid-19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em swab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de nasofaringe.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E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caso não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detectável E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não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vacinados 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seguir para</a:t>
                      </a:r>
                      <a:r>
                        <a:rPr sz="1400" spc="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sorologia.</a:t>
                      </a:r>
                    </a:p>
                    <a:p>
                      <a:pPr marL="377825" indent="-287020" algn="just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8460" algn="l"/>
                        </a:tabLst>
                      </a:pPr>
                      <a:r>
                        <a:rPr sz="1400" dirty="0">
                          <a:latin typeface="Carlito"/>
                          <a:cs typeface="Carlito"/>
                        </a:rPr>
                        <a:t>A </a:t>
                      </a:r>
                      <a:r>
                        <a:rPr sz="1400" spc="-5" dirty="0" err="1">
                          <a:latin typeface="Carlito"/>
                          <a:cs typeface="Carlito"/>
                        </a:rPr>
                        <a:t>continuidade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 das pesquisas depende dos resultados </a:t>
                      </a:r>
                      <a:r>
                        <a:rPr sz="1400" dirty="0">
                          <a:latin typeface="Carlito"/>
                          <a:cs typeface="Carlito"/>
                        </a:rPr>
                        <a:t>iniciais</a:t>
                      </a:r>
                      <a:r>
                        <a:rPr sz="1400" spc="114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spc="-5" dirty="0">
                          <a:latin typeface="Carlito"/>
                          <a:cs typeface="Carlito"/>
                        </a:rPr>
                        <a:t>obtidos.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  <a:p>
                      <a:pPr marL="377825" indent="-287020" algn="just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8460" algn="l"/>
                        </a:tabLst>
                      </a:pPr>
                      <a:r>
                        <a:rPr sz="1400" b="1" spc="-5" dirty="0">
                          <a:latin typeface="Carlito"/>
                          <a:cs typeface="Carlito"/>
                        </a:rPr>
                        <a:t>Independente </a:t>
                      </a:r>
                      <a:r>
                        <a:rPr sz="1400" b="1" dirty="0">
                          <a:latin typeface="Carlito"/>
                          <a:cs typeface="Carlito"/>
                        </a:rPr>
                        <a:t>dos resultados iniciais será realizada pesquisa para</a:t>
                      </a:r>
                      <a:r>
                        <a:rPr sz="1400" b="1" spc="-2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1400" b="1" dirty="0">
                          <a:latin typeface="Carlito"/>
                          <a:cs typeface="Carlito"/>
                        </a:rPr>
                        <a:t>SARS-CoV-2.</a:t>
                      </a:r>
                      <a:endParaRPr sz="1400" dirty="0">
                        <a:latin typeface="Carlito"/>
                        <a:cs typeface="Carlito"/>
                      </a:endParaRPr>
                    </a:p>
                  </a:txBody>
                  <a:tcPr marL="0" marR="0" marT="33655" marB="0">
                    <a:solidFill>
                      <a:srgbClr val="71A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3">
                <a:tc rowSpan="2">
                  <a:txBody>
                    <a:bodyPr/>
                    <a:lstStyle/>
                    <a:p>
                      <a:pPr marL="67310" marR="159385" indent="1447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sz="1600" b="1" spc="-5" dirty="0">
                          <a:latin typeface="Carlito"/>
                          <a:cs typeface="Carlito"/>
                        </a:rPr>
                        <a:t>3º  p</a:t>
                      </a:r>
                      <a:r>
                        <a:rPr sz="1600" b="1" dirty="0">
                          <a:latin typeface="Carlito"/>
                          <a:cs typeface="Carlito"/>
                        </a:rPr>
                        <a:t>asso</a:t>
                      </a:r>
                      <a:endParaRPr sz="1600" dirty="0">
                        <a:latin typeface="Carlito"/>
                        <a:cs typeface="Carlito"/>
                      </a:endParaRPr>
                    </a:p>
                  </a:txBody>
                  <a:tcPr marL="0" marR="0" marT="26034" marB="0">
                    <a:lnR w="28575">
                      <a:solidFill>
                        <a:srgbClr val="000000"/>
                      </a:solidFill>
                      <a:prstDash val="solid"/>
                    </a:lnR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8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B w="3810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solidFill>
                      <a:srgbClr val="71A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26034" marB="0"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8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000000"/>
                      </a:solidFill>
                      <a:prstDash val="solid"/>
                    </a:lnL>
                    <a:lnT w="38100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solidFill>
                      <a:srgbClr val="71A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587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3655" marB="0">
                    <a:solidFill>
                      <a:srgbClr val="71A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7" name="object 7"/>
          <p:cNvGrpSpPr/>
          <p:nvPr/>
        </p:nvGrpSpPr>
        <p:grpSpPr>
          <a:xfrm>
            <a:off x="685800" y="2952751"/>
            <a:ext cx="2348864" cy="1676399"/>
            <a:chOff x="1627758" y="2936875"/>
            <a:chExt cx="1967864" cy="2038985"/>
          </a:xfrm>
        </p:grpSpPr>
        <p:sp>
          <p:nvSpPr>
            <p:cNvPr id="8" name="object 8"/>
            <p:cNvSpPr/>
            <p:nvPr/>
          </p:nvSpPr>
          <p:spPr>
            <a:xfrm>
              <a:off x="1627746" y="2974847"/>
              <a:ext cx="1967864" cy="2001520"/>
            </a:xfrm>
            <a:custGeom>
              <a:avLst/>
              <a:gdLst/>
              <a:ahLst/>
              <a:cxnLst/>
              <a:rect l="l" t="t" r="r" b="b"/>
              <a:pathLst>
                <a:path w="1967864" h="2001520">
                  <a:moveTo>
                    <a:pt x="1967369" y="42291"/>
                  </a:moveTo>
                  <a:lnTo>
                    <a:pt x="1965109" y="26555"/>
                  </a:lnTo>
                  <a:lnTo>
                    <a:pt x="1958911" y="13576"/>
                  </a:lnTo>
                  <a:lnTo>
                    <a:pt x="1949678" y="4775"/>
                  </a:lnTo>
                  <a:lnTo>
                    <a:pt x="1938286" y="1524"/>
                  </a:lnTo>
                  <a:lnTo>
                    <a:pt x="1438922" y="1524"/>
                  </a:lnTo>
                  <a:lnTo>
                    <a:pt x="1327289" y="148717"/>
                  </a:lnTo>
                  <a:lnTo>
                    <a:pt x="1438922" y="295783"/>
                  </a:lnTo>
                  <a:lnTo>
                    <a:pt x="1723148" y="295783"/>
                  </a:lnTo>
                  <a:lnTo>
                    <a:pt x="1734832" y="299173"/>
                  </a:lnTo>
                  <a:lnTo>
                    <a:pt x="1744446" y="308406"/>
                  </a:lnTo>
                  <a:lnTo>
                    <a:pt x="1750961" y="322097"/>
                  </a:lnTo>
                  <a:lnTo>
                    <a:pt x="1753374" y="338836"/>
                  </a:lnTo>
                  <a:lnTo>
                    <a:pt x="1753374" y="1401533"/>
                  </a:lnTo>
                  <a:lnTo>
                    <a:pt x="1753247" y="1401724"/>
                  </a:lnTo>
                  <a:lnTo>
                    <a:pt x="529094" y="165735"/>
                  </a:lnTo>
                  <a:lnTo>
                    <a:pt x="529094" y="0"/>
                  </a:lnTo>
                  <a:lnTo>
                    <a:pt x="29095" y="0"/>
                  </a:lnTo>
                  <a:lnTo>
                    <a:pt x="17741" y="1828"/>
                  </a:lnTo>
                  <a:lnTo>
                    <a:pt x="8496" y="6781"/>
                  </a:lnTo>
                  <a:lnTo>
                    <a:pt x="2286" y="14097"/>
                  </a:lnTo>
                  <a:lnTo>
                    <a:pt x="0" y="22987"/>
                  </a:lnTo>
                  <a:lnTo>
                    <a:pt x="0" y="1977669"/>
                  </a:lnTo>
                  <a:lnTo>
                    <a:pt x="2286" y="1986711"/>
                  </a:lnTo>
                  <a:lnTo>
                    <a:pt x="8496" y="1994090"/>
                  </a:lnTo>
                  <a:lnTo>
                    <a:pt x="17741" y="1999068"/>
                  </a:lnTo>
                  <a:lnTo>
                    <a:pt x="29095" y="2000897"/>
                  </a:lnTo>
                  <a:lnTo>
                    <a:pt x="1938286" y="2000897"/>
                  </a:lnTo>
                  <a:lnTo>
                    <a:pt x="1949627" y="1999068"/>
                  </a:lnTo>
                  <a:lnTo>
                    <a:pt x="1958873" y="1994090"/>
                  </a:lnTo>
                  <a:lnTo>
                    <a:pt x="1965083" y="1986711"/>
                  </a:lnTo>
                  <a:lnTo>
                    <a:pt x="1967369" y="1977669"/>
                  </a:lnTo>
                  <a:lnTo>
                    <a:pt x="1967369" y="1084681"/>
                  </a:lnTo>
                  <a:lnTo>
                    <a:pt x="1967369" y="1071778"/>
                  </a:lnTo>
                  <a:lnTo>
                    <a:pt x="1967369" y="42291"/>
                  </a:lnTo>
                  <a:close/>
                </a:path>
              </a:pathLst>
            </a:custGeom>
            <a:solidFill>
              <a:srgbClr val="0737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682495" y="3043554"/>
              <a:ext cx="1859280" cy="1865630"/>
            </a:xfrm>
            <a:custGeom>
              <a:avLst/>
              <a:gdLst/>
              <a:ahLst/>
              <a:cxnLst/>
              <a:rect l="l" t="t" r="r" b="b"/>
              <a:pathLst>
                <a:path w="1859279" h="1865629">
                  <a:moveTo>
                    <a:pt x="1822450" y="0"/>
                  </a:moveTo>
                  <a:lnTo>
                    <a:pt x="36830" y="0"/>
                  </a:lnTo>
                  <a:lnTo>
                    <a:pt x="22556" y="2137"/>
                  </a:lnTo>
                  <a:lnTo>
                    <a:pt x="10842" y="7953"/>
                  </a:lnTo>
                  <a:lnTo>
                    <a:pt x="2915" y="16555"/>
                  </a:lnTo>
                  <a:lnTo>
                    <a:pt x="0" y="27050"/>
                  </a:lnTo>
                  <a:lnTo>
                    <a:pt x="0" y="1838274"/>
                  </a:lnTo>
                  <a:lnTo>
                    <a:pt x="2915" y="1848795"/>
                  </a:lnTo>
                  <a:lnTo>
                    <a:pt x="10842" y="1857367"/>
                  </a:lnTo>
                  <a:lnTo>
                    <a:pt x="22556" y="1863136"/>
                  </a:lnTo>
                  <a:lnTo>
                    <a:pt x="36830" y="1865249"/>
                  </a:lnTo>
                  <a:lnTo>
                    <a:pt x="1822450" y="1865249"/>
                  </a:lnTo>
                  <a:lnTo>
                    <a:pt x="1836650" y="1863118"/>
                  </a:lnTo>
                  <a:lnTo>
                    <a:pt x="1848326" y="1857319"/>
                  </a:lnTo>
                  <a:lnTo>
                    <a:pt x="1856239" y="1848741"/>
                  </a:lnTo>
                  <a:lnTo>
                    <a:pt x="1859153" y="1838274"/>
                  </a:lnTo>
                  <a:lnTo>
                    <a:pt x="1859153" y="27050"/>
                  </a:lnTo>
                  <a:lnTo>
                    <a:pt x="1856239" y="16555"/>
                  </a:lnTo>
                  <a:lnTo>
                    <a:pt x="1848326" y="7953"/>
                  </a:lnTo>
                  <a:lnTo>
                    <a:pt x="1836650" y="2137"/>
                  </a:lnTo>
                  <a:close/>
                </a:path>
              </a:pathLst>
            </a:custGeom>
            <a:solidFill>
              <a:srgbClr val="ECF4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58110" y="2936875"/>
              <a:ext cx="908685" cy="141605"/>
            </a:xfrm>
            <a:custGeom>
              <a:avLst/>
              <a:gdLst/>
              <a:ahLst/>
              <a:cxnLst/>
              <a:rect l="l" t="t" r="r" b="b"/>
              <a:pathLst>
                <a:path w="908685" h="141605">
                  <a:moveTo>
                    <a:pt x="882269" y="0"/>
                  </a:moveTo>
                  <a:lnTo>
                    <a:pt x="25907" y="0"/>
                  </a:lnTo>
                  <a:lnTo>
                    <a:pt x="15805" y="1025"/>
                  </a:lnTo>
                  <a:lnTo>
                    <a:pt x="7572" y="3825"/>
                  </a:lnTo>
                  <a:lnTo>
                    <a:pt x="2030" y="7983"/>
                  </a:lnTo>
                  <a:lnTo>
                    <a:pt x="0" y="13081"/>
                  </a:lnTo>
                  <a:lnTo>
                    <a:pt x="0" y="128524"/>
                  </a:lnTo>
                  <a:lnTo>
                    <a:pt x="2030" y="133568"/>
                  </a:lnTo>
                  <a:lnTo>
                    <a:pt x="7572" y="137731"/>
                  </a:lnTo>
                  <a:lnTo>
                    <a:pt x="15805" y="140561"/>
                  </a:lnTo>
                  <a:lnTo>
                    <a:pt x="25907" y="141605"/>
                  </a:lnTo>
                  <a:lnTo>
                    <a:pt x="882269" y="141605"/>
                  </a:lnTo>
                  <a:lnTo>
                    <a:pt x="895050" y="140120"/>
                  </a:lnTo>
                  <a:lnTo>
                    <a:pt x="902985" y="136207"/>
                  </a:lnTo>
                  <a:lnTo>
                    <a:pt x="907039" y="130675"/>
                  </a:lnTo>
                  <a:lnTo>
                    <a:pt x="908176" y="124332"/>
                  </a:lnTo>
                  <a:lnTo>
                    <a:pt x="908176" y="13081"/>
                  </a:lnTo>
                  <a:lnTo>
                    <a:pt x="906111" y="7983"/>
                  </a:lnTo>
                  <a:lnTo>
                    <a:pt x="900509" y="3825"/>
                  </a:lnTo>
                  <a:lnTo>
                    <a:pt x="892264" y="1025"/>
                  </a:lnTo>
                  <a:lnTo>
                    <a:pt x="882269" y="0"/>
                  </a:lnTo>
                  <a:close/>
                </a:path>
              </a:pathLst>
            </a:custGeom>
            <a:solidFill>
              <a:srgbClr val="FFB3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280034" y="3205607"/>
            <a:ext cx="1475740" cy="307975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marL="468630">
              <a:lnSpc>
                <a:spcPct val="100000"/>
              </a:lnSpc>
              <a:spcBef>
                <a:spcPts val="275"/>
              </a:spcBef>
            </a:pPr>
            <a:r>
              <a:rPr sz="1400" b="1" dirty="0">
                <a:latin typeface="Carlito"/>
                <a:cs typeface="Carlito"/>
              </a:rPr>
              <a:t>Sangue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362833" y="3787775"/>
            <a:ext cx="1548008" cy="573150"/>
          </a:xfrm>
          <a:custGeom>
            <a:avLst/>
            <a:gdLst/>
            <a:ahLst/>
            <a:cxnLst/>
            <a:rect l="l" t="t" r="r" b="b"/>
            <a:pathLst>
              <a:path w="1184275" h="739139">
                <a:moveTo>
                  <a:pt x="1184148" y="0"/>
                </a:moveTo>
                <a:lnTo>
                  <a:pt x="0" y="0"/>
                </a:lnTo>
                <a:lnTo>
                  <a:pt x="0" y="739140"/>
                </a:lnTo>
                <a:lnTo>
                  <a:pt x="1184148" y="739140"/>
                </a:lnTo>
                <a:lnTo>
                  <a:pt x="1184148" y="0"/>
                </a:lnTo>
                <a:close/>
              </a:path>
            </a:pathLst>
          </a:custGeom>
          <a:solidFill>
            <a:srgbClr val="FFB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314228" y="3897220"/>
            <a:ext cx="152317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0495" algn="ctr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Carlito"/>
                <a:cs typeface="Carlito"/>
              </a:rPr>
              <a:t>Excluir as  hepatites</a:t>
            </a:r>
            <a:r>
              <a:rPr sz="1200" b="1" spc="-114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A-C  E</a:t>
            </a:r>
            <a:r>
              <a:rPr sz="1200" b="1" spc="-80" dirty="0">
                <a:latin typeface="Carlito"/>
                <a:cs typeface="Carlito"/>
              </a:rPr>
              <a:t> </a:t>
            </a:r>
            <a:r>
              <a:rPr sz="1200" b="1" dirty="0">
                <a:latin typeface="Carlito"/>
                <a:cs typeface="Carlito"/>
              </a:rPr>
              <a:t>arboviroses</a:t>
            </a:r>
            <a:endParaRPr sz="1200" dirty="0">
              <a:latin typeface="Carlito"/>
              <a:cs typeface="Carlito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802025" y="3555286"/>
            <a:ext cx="802640" cy="889000"/>
            <a:chOff x="1696211" y="3608832"/>
            <a:chExt cx="802640" cy="889000"/>
          </a:xfrm>
        </p:grpSpPr>
        <p:sp>
          <p:nvSpPr>
            <p:cNvPr id="15" name="object 15"/>
            <p:cNvSpPr/>
            <p:nvPr/>
          </p:nvSpPr>
          <p:spPr>
            <a:xfrm>
              <a:off x="1696212" y="3762755"/>
              <a:ext cx="662940" cy="734695"/>
            </a:xfrm>
            <a:custGeom>
              <a:avLst/>
              <a:gdLst/>
              <a:ahLst/>
              <a:cxnLst/>
              <a:rect l="l" t="t" r="r" b="b"/>
              <a:pathLst>
                <a:path w="662939" h="734695">
                  <a:moveTo>
                    <a:pt x="662940" y="367284"/>
                  </a:moveTo>
                  <a:lnTo>
                    <a:pt x="659917" y="317411"/>
                  </a:lnTo>
                  <a:lnTo>
                    <a:pt x="651116" y="269582"/>
                  </a:lnTo>
                  <a:lnTo>
                    <a:pt x="636930" y="224243"/>
                  </a:lnTo>
                  <a:lnTo>
                    <a:pt x="617753" y="181825"/>
                  </a:lnTo>
                  <a:lnTo>
                    <a:pt x="593979" y="142773"/>
                  </a:lnTo>
                  <a:lnTo>
                    <a:pt x="566000" y="107505"/>
                  </a:lnTo>
                  <a:lnTo>
                    <a:pt x="534200" y="76479"/>
                  </a:lnTo>
                  <a:lnTo>
                    <a:pt x="498983" y="50101"/>
                  </a:lnTo>
                  <a:lnTo>
                    <a:pt x="460730" y="28841"/>
                  </a:lnTo>
                  <a:lnTo>
                    <a:pt x="419836" y="13106"/>
                  </a:lnTo>
                  <a:lnTo>
                    <a:pt x="376707" y="3352"/>
                  </a:lnTo>
                  <a:lnTo>
                    <a:pt x="331724" y="0"/>
                  </a:lnTo>
                  <a:lnTo>
                    <a:pt x="286740" y="3352"/>
                  </a:lnTo>
                  <a:lnTo>
                    <a:pt x="243598" y="13106"/>
                  </a:lnTo>
                  <a:lnTo>
                    <a:pt x="202679" y="28841"/>
                  </a:lnTo>
                  <a:lnTo>
                    <a:pt x="164376" y="50101"/>
                  </a:lnTo>
                  <a:lnTo>
                    <a:pt x="129095" y="76479"/>
                  </a:lnTo>
                  <a:lnTo>
                    <a:pt x="97231" y="107505"/>
                  </a:lnTo>
                  <a:lnTo>
                    <a:pt x="69176" y="142773"/>
                  </a:lnTo>
                  <a:lnTo>
                    <a:pt x="45326" y="181825"/>
                  </a:lnTo>
                  <a:lnTo>
                    <a:pt x="26085" y="224243"/>
                  </a:lnTo>
                  <a:lnTo>
                    <a:pt x="11861" y="269582"/>
                  </a:lnTo>
                  <a:lnTo>
                    <a:pt x="3022" y="317411"/>
                  </a:lnTo>
                  <a:lnTo>
                    <a:pt x="0" y="367284"/>
                  </a:lnTo>
                  <a:lnTo>
                    <a:pt x="3022" y="417169"/>
                  </a:lnTo>
                  <a:lnTo>
                    <a:pt x="11861" y="464997"/>
                  </a:lnTo>
                  <a:lnTo>
                    <a:pt x="26085" y="510336"/>
                  </a:lnTo>
                  <a:lnTo>
                    <a:pt x="45326" y="552754"/>
                  </a:lnTo>
                  <a:lnTo>
                    <a:pt x="69176" y="591807"/>
                  </a:lnTo>
                  <a:lnTo>
                    <a:pt x="97231" y="627075"/>
                  </a:lnTo>
                  <a:lnTo>
                    <a:pt x="129095" y="658101"/>
                  </a:lnTo>
                  <a:lnTo>
                    <a:pt x="164376" y="684479"/>
                  </a:lnTo>
                  <a:lnTo>
                    <a:pt x="202679" y="705739"/>
                  </a:lnTo>
                  <a:lnTo>
                    <a:pt x="243598" y="721474"/>
                  </a:lnTo>
                  <a:lnTo>
                    <a:pt x="286740" y="731227"/>
                  </a:lnTo>
                  <a:lnTo>
                    <a:pt x="331724" y="734568"/>
                  </a:lnTo>
                  <a:lnTo>
                    <a:pt x="376707" y="731227"/>
                  </a:lnTo>
                  <a:lnTo>
                    <a:pt x="419836" y="721474"/>
                  </a:lnTo>
                  <a:lnTo>
                    <a:pt x="460730" y="705739"/>
                  </a:lnTo>
                  <a:lnTo>
                    <a:pt x="498983" y="684479"/>
                  </a:lnTo>
                  <a:lnTo>
                    <a:pt x="534200" y="658101"/>
                  </a:lnTo>
                  <a:lnTo>
                    <a:pt x="566000" y="627075"/>
                  </a:lnTo>
                  <a:lnTo>
                    <a:pt x="593979" y="591807"/>
                  </a:lnTo>
                  <a:lnTo>
                    <a:pt x="617753" y="552754"/>
                  </a:lnTo>
                  <a:lnTo>
                    <a:pt x="636930" y="510336"/>
                  </a:lnTo>
                  <a:lnTo>
                    <a:pt x="651116" y="464997"/>
                  </a:lnTo>
                  <a:lnTo>
                    <a:pt x="659917" y="417169"/>
                  </a:lnTo>
                  <a:lnTo>
                    <a:pt x="662940" y="367284"/>
                  </a:lnTo>
                  <a:close/>
                </a:path>
              </a:pathLst>
            </a:custGeom>
            <a:solidFill>
              <a:srgbClr val="6479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305811" y="3608832"/>
              <a:ext cx="192416" cy="21335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775459" y="3851148"/>
              <a:ext cx="504825" cy="558165"/>
            </a:xfrm>
            <a:custGeom>
              <a:avLst/>
              <a:gdLst/>
              <a:ahLst/>
              <a:cxnLst/>
              <a:rect l="l" t="t" r="r" b="b"/>
              <a:pathLst>
                <a:path w="504825" h="558164">
                  <a:moveTo>
                    <a:pt x="252221" y="0"/>
                  </a:moveTo>
                  <a:lnTo>
                    <a:pt x="206946" y="4502"/>
                  </a:lnTo>
                  <a:lnTo>
                    <a:pt x="164307" y="17480"/>
                  </a:lnTo>
                  <a:lnTo>
                    <a:pt x="125024" y="38138"/>
                  </a:lnTo>
                  <a:lnTo>
                    <a:pt x="89814" y="65682"/>
                  </a:lnTo>
                  <a:lnTo>
                    <a:pt x="59396" y="99316"/>
                  </a:lnTo>
                  <a:lnTo>
                    <a:pt x="34487" y="138247"/>
                  </a:lnTo>
                  <a:lnTo>
                    <a:pt x="15806" y="181679"/>
                  </a:lnTo>
                  <a:lnTo>
                    <a:pt x="4071" y="228817"/>
                  </a:lnTo>
                  <a:lnTo>
                    <a:pt x="0" y="278866"/>
                  </a:lnTo>
                  <a:lnTo>
                    <a:pt x="4071" y="328912"/>
                  </a:lnTo>
                  <a:lnTo>
                    <a:pt x="15806" y="376047"/>
                  </a:lnTo>
                  <a:lnTo>
                    <a:pt x="34487" y="419476"/>
                  </a:lnTo>
                  <a:lnTo>
                    <a:pt x="59396" y="458405"/>
                  </a:lnTo>
                  <a:lnTo>
                    <a:pt x="89814" y="492039"/>
                  </a:lnTo>
                  <a:lnTo>
                    <a:pt x="125024" y="519582"/>
                  </a:lnTo>
                  <a:lnTo>
                    <a:pt x="164307" y="540240"/>
                  </a:lnTo>
                  <a:lnTo>
                    <a:pt x="206946" y="553217"/>
                  </a:lnTo>
                  <a:lnTo>
                    <a:pt x="252221" y="557720"/>
                  </a:lnTo>
                  <a:lnTo>
                    <a:pt x="297464" y="553217"/>
                  </a:lnTo>
                  <a:lnTo>
                    <a:pt x="340085" y="540240"/>
                  </a:lnTo>
                  <a:lnTo>
                    <a:pt x="379363" y="519582"/>
                  </a:lnTo>
                  <a:lnTo>
                    <a:pt x="414577" y="492039"/>
                  </a:lnTo>
                  <a:lnTo>
                    <a:pt x="445005" y="458405"/>
                  </a:lnTo>
                  <a:lnTo>
                    <a:pt x="469928" y="419476"/>
                  </a:lnTo>
                  <a:lnTo>
                    <a:pt x="488622" y="376047"/>
                  </a:lnTo>
                  <a:lnTo>
                    <a:pt x="500368" y="328912"/>
                  </a:lnTo>
                  <a:lnTo>
                    <a:pt x="504444" y="278866"/>
                  </a:lnTo>
                  <a:lnTo>
                    <a:pt x="500368" y="228817"/>
                  </a:lnTo>
                  <a:lnTo>
                    <a:pt x="488622" y="181679"/>
                  </a:lnTo>
                  <a:lnTo>
                    <a:pt x="469928" y="138247"/>
                  </a:lnTo>
                  <a:lnTo>
                    <a:pt x="445005" y="99316"/>
                  </a:lnTo>
                  <a:lnTo>
                    <a:pt x="414577" y="65682"/>
                  </a:lnTo>
                  <a:lnTo>
                    <a:pt x="379363" y="38138"/>
                  </a:lnTo>
                  <a:lnTo>
                    <a:pt x="340085" y="17480"/>
                  </a:lnTo>
                  <a:lnTo>
                    <a:pt x="297464" y="4502"/>
                  </a:lnTo>
                  <a:lnTo>
                    <a:pt x="2522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26920" y="4114800"/>
              <a:ext cx="251460" cy="29209"/>
            </a:xfrm>
            <a:custGeom>
              <a:avLst/>
              <a:gdLst/>
              <a:ahLst/>
              <a:cxnLst/>
              <a:rect l="l" t="t" r="r" b="b"/>
              <a:pathLst>
                <a:path w="251460" h="29210">
                  <a:moveTo>
                    <a:pt x="251460" y="8890"/>
                  </a:moveTo>
                  <a:lnTo>
                    <a:pt x="251167" y="8890"/>
                  </a:lnTo>
                  <a:lnTo>
                    <a:pt x="251167" y="5080"/>
                  </a:lnTo>
                  <a:lnTo>
                    <a:pt x="250952" y="5080"/>
                  </a:lnTo>
                  <a:lnTo>
                    <a:pt x="250952" y="0"/>
                  </a:lnTo>
                  <a:lnTo>
                    <a:pt x="0" y="0"/>
                  </a:lnTo>
                  <a:lnTo>
                    <a:pt x="0" y="5080"/>
                  </a:lnTo>
                  <a:lnTo>
                    <a:pt x="0" y="8890"/>
                  </a:lnTo>
                  <a:lnTo>
                    <a:pt x="0" y="20320"/>
                  </a:lnTo>
                  <a:lnTo>
                    <a:pt x="0" y="24130"/>
                  </a:lnTo>
                  <a:lnTo>
                    <a:pt x="0" y="29210"/>
                  </a:lnTo>
                  <a:lnTo>
                    <a:pt x="250952" y="29210"/>
                  </a:lnTo>
                  <a:lnTo>
                    <a:pt x="250952" y="24130"/>
                  </a:lnTo>
                  <a:lnTo>
                    <a:pt x="251180" y="24130"/>
                  </a:lnTo>
                  <a:lnTo>
                    <a:pt x="251180" y="20320"/>
                  </a:lnTo>
                  <a:lnTo>
                    <a:pt x="251460" y="20320"/>
                  </a:lnTo>
                  <a:lnTo>
                    <a:pt x="251460" y="8890"/>
                  </a:lnTo>
                  <a:close/>
                </a:path>
              </a:pathLst>
            </a:custGeom>
            <a:solidFill>
              <a:srgbClr val="E1E9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840991" y="3924300"/>
              <a:ext cx="372110" cy="411480"/>
            </a:xfrm>
            <a:custGeom>
              <a:avLst/>
              <a:gdLst/>
              <a:ahLst/>
              <a:cxnLst/>
              <a:rect l="l" t="t" r="r" b="b"/>
              <a:pathLst>
                <a:path w="372110" h="411479">
                  <a:moveTo>
                    <a:pt x="186181" y="0"/>
                  </a:moveTo>
                  <a:lnTo>
                    <a:pt x="143598" y="5452"/>
                  </a:lnTo>
                  <a:lnTo>
                    <a:pt x="104451" y="20973"/>
                  </a:lnTo>
                  <a:lnTo>
                    <a:pt x="69875" y="45310"/>
                  </a:lnTo>
                  <a:lnTo>
                    <a:pt x="41008" y="77209"/>
                  </a:lnTo>
                  <a:lnTo>
                    <a:pt x="18982" y="115416"/>
                  </a:lnTo>
                  <a:lnTo>
                    <a:pt x="4934" y="158677"/>
                  </a:lnTo>
                  <a:lnTo>
                    <a:pt x="0" y="205740"/>
                  </a:lnTo>
                  <a:lnTo>
                    <a:pt x="4934" y="252822"/>
                  </a:lnTo>
                  <a:lnTo>
                    <a:pt x="18982" y="296091"/>
                  </a:lnTo>
                  <a:lnTo>
                    <a:pt x="41008" y="334297"/>
                  </a:lnTo>
                  <a:lnTo>
                    <a:pt x="69875" y="366189"/>
                  </a:lnTo>
                  <a:lnTo>
                    <a:pt x="104451" y="390517"/>
                  </a:lnTo>
                  <a:lnTo>
                    <a:pt x="143598" y="406030"/>
                  </a:lnTo>
                  <a:lnTo>
                    <a:pt x="186181" y="411480"/>
                  </a:lnTo>
                  <a:lnTo>
                    <a:pt x="228777" y="406030"/>
                  </a:lnTo>
                  <a:lnTo>
                    <a:pt x="267867" y="390517"/>
                  </a:lnTo>
                  <a:lnTo>
                    <a:pt x="302341" y="366189"/>
                  </a:lnTo>
                  <a:lnTo>
                    <a:pt x="331087" y="334297"/>
                  </a:lnTo>
                  <a:lnTo>
                    <a:pt x="352996" y="296091"/>
                  </a:lnTo>
                  <a:lnTo>
                    <a:pt x="366955" y="252822"/>
                  </a:lnTo>
                  <a:lnTo>
                    <a:pt x="371856" y="205740"/>
                  </a:lnTo>
                  <a:lnTo>
                    <a:pt x="366955" y="158677"/>
                  </a:lnTo>
                  <a:lnTo>
                    <a:pt x="352996" y="115416"/>
                  </a:lnTo>
                  <a:lnTo>
                    <a:pt x="331087" y="77209"/>
                  </a:lnTo>
                  <a:lnTo>
                    <a:pt x="302341" y="45310"/>
                  </a:lnTo>
                  <a:lnTo>
                    <a:pt x="267867" y="20973"/>
                  </a:lnTo>
                  <a:lnTo>
                    <a:pt x="228777" y="5452"/>
                  </a:lnTo>
                  <a:lnTo>
                    <a:pt x="186181" y="0"/>
                  </a:lnTo>
                  <a:close/>
                </a:path>
              </a:pathLst>
            </a:custGeom>
            <a:solidFill>
              <a:srgbClr val="6479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21763" y="4012755"/>
              <a:ext cx="291084" cy="23463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073771" y="3639312"/>
              <a:ext cx="395605" cy="439420"/>
            </a:xfrm>
            <a:custGeom>
              <a:avLst/>
              <a:gdLst/>
              <a:ahLst/>
              <a:cxnLst/>
              <a:rect l="l" t="t" r="r" b="b"/>
              <a:pathLst>
                <a:path w="395605" h="439420">
                  <a:moveTo>
                    <a:pt x="381773" y="0"/>
                  </a:moveTo>
                  <a:lnTo>
                    <a:pt x="379360" y="0"/>
                  </a:lnTo>
                  <a:lnTo>
                    <a:pt x="376820" y="762"/>
                  </a:lnTo>
                  <a:lnTo>
                    <a:pt x="374534" y="2666"/>
                  </a:lnTo>
                  <a:lnTo>
                    <a:pt x="3313" y="413816"/>
                  </a:lnTo>
                  <a:lnTo>
                    <a:pt x="0" y="421432"/>
                  </a:lnTo>
                  <a:lnTo>
                    <a:pt x="900" y="429485"/>
                  </a:lnTo>
                  <a:lnTo>
                    <a:pt x="5421" y="435962"/>
                  </a:lnTo>
                  <a:lnTo>
                    <a:pt x="12965" y="438848"/>
                  </a:lnTo>
                  <a:lnTo>
                    <a:pt x="16267" y="438848"/>
                  </a:lnTo>
                  <a:lnTo>
                    <a:pt x="19442" y="437045"/>
                  </a:lnTo>
                  <a:lnTo>
                    <a:pt x="22236" y="434682"/>
                  </a:lnTo>
                  <a:lnTo>
                    <a:pt x="392822" y="23494"/>
                  </a:lnTo>
                  <a:lnTo>
                    <a:pt x="395347" y="15216"/>
                  </a:lnTo>
                  <a:lnTo>
                    <a:pt x="393489" y="7651"/>
                  </a:lnTo>
                  <a:lnTo>
                    <a:pt x="388536" y="2135"/>
                  </a:lnTo>
                  <a:lnTo>
                    <a:pt x="381773" y="0"/>
                  </a:lnTo>
                  <a:close/>
                </a:path>
              </a:pathLst>
            </a:custGeom>
            <a:solidFill>
              <a:srgbClr val="465F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347951" y="3405555"/>
            <a:ext cx="5388865" cy="764440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20955" rIns="0" bIns="0" rtlCol="0">
            <a:spAutoFit/>
          </a:bodyPr>
          <a:lstStyle/>
          <a:p>
            <a:pPr marL="92075" marR="83185" algn="just">
              <a:lnSpc>
                <a:spcPct val="115100"/>
              </a:lnSpc>
              <a:spcBef>
                <a:spcPts val="165"/>
              </a:spcBef>
            </a:pPr>
            <a:r>
              <a:rPr sz="1400" spc="-5" dirty="0">
                <a:latin typeface="Carlito"/>
                <a:cs typeface="Carlito"/>
              </a:rPr>
              <a:t>Os </a:t>
            </a:r>
            <a:r>
              <a:rPr sz="1400" b="1" spc="-5" dirty="0">
                <a:latin typeface="Carlito"/>
                <a:cs typeface="Carlito"/>
              </a:rPr>
              <a:t>casos positivos para dengue, febre amarela </a:t>
            </a:r>
            <a:r>
              <a:rPr sz="1400" b="1" dirty="0">
                <a:latin typeface="Carlito"/>
                <a:cs typeface="Carlito"/>
              </a:rPr>
              <a:t>e </a:t>
            </a:r>
            <a:r>
              <a:rPr sz="1400" b="1" spc="-5" dirty="0">
                <a:latin typeface="Carlito"/>
                <a:cs typeface="Carlito"/>
              </a:rPr>
              <a:t>SARS-CoV-2  </a:t>
            </a:r>
            <a:r>
              <a:rPr sz="1400" spc="-5" dirty="0">
                <a:latin typeface="Carlito"/>
                <a:cs typeface="Carlito"/>
              </a:rPr>
              <a:t>devem </a:t>
            </a:r>
            <a:r>
              <a:rPr sz="1400" spc="5" dirty="0">
                <a:latin typeface="Carlito"/>
                <a:cs typeface="Carlito"/>
              </a:rPr>
              <a:t>ser </a:t>
            </a:r>
            <a:r>
              <a:rPr sz="1400" spc="-5" dirty="0">
                <a:latin typeface="Carlito"/>
                <a:cs typeface="Carlito"/>
              </a:rPr>
              <a:t>seguir </a:t>
            </a:r>
            <a:r>
              <a:rPr sz="1400" dirty="0">
                <a:latin typeface="Carlito"/>
                <a:cs typeface="Carlito"/>
              </a:rPr>
              <a:t>para o </a:t>
            </a:r>
            <a:r>
              <a:rPr sz="1400" b="1" spc="-5" dirty="0">
                <a:latin typeface="Carlito"/>
                <a:cs typeface="Carlito"/>
              </a:rPr>
              <a:t>sequenciamento </a:t>
            </a:r>
            <a:r>
              <a:rPr sz="1400" dirty="0">
                <a:latin typeface="Carlito"/>
                <a:cs typeface="Carlito"/>
              </a:rPr>
              <a:t>conforme </a:t>
            </a:r>
            <a:r>
              <a:rPr sz="1400" spc="-5" dirty="0">
                <a:latin typeface="Carlito"/>
                <a:cs typeface="Carlito"/>
              </a:rPr>
              <a:t>capacidade  </a:t>
            </a:r>
            <a:r>
              <a:rPr sz="1400" dirty="0">
                <a:latin typeface="Carlito"/>
                <a:cs typeface="Carlito"/>
              </a:rPr>
              <a:t>laboratorial </a:t>
            </a:r>
            <a:r>
              <a:rPr sz="1400" spc="-5" dirty="0">
                <a:latin typeface="Carlito"/>
                <a:cs typeface="Carlito"/>
              </a:rPr>
              <a:t>da localidade </a:t>
            </a:r>
            <a:r>
              <a:rPr sz="1400" dirty="0">
                <a:latin typeface="Carlito"/>
                <a:cs typeface="Carlito"/>
              </a:rPr>
              <a:t>ou </a:t>
            </a:r>
            <a:r>
              <a:rPr sz="1400" spc="-5" dirty="0">
                <a:latin typeface="Carlito"/>
                <a:cs typeface="Carlito"/>
              </a:rPr>
              <a:t>pelos Laboratórios de</a:t>
            </a:r>
            <a:r>
              <a:rPr sz="1400" spc="50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Referências.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70;p15">
            <a:extLst>
              <a:ext uri="{FF2B5EF4-FFF2-40B4-BE49-F238E27FC236}">
                <a16:creationId xmlns:a16="http://schemas.microsoft.com/office/drawing/2014/main" id="{3DF4C145-4367-FD41-8177-FBEC000BD94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bject 8"/>
          <p:cNvSpPr/>
          <p:nvPr/>
        </p:nvSpPr>
        <p:spPr>
          <a:xfrm>
            <a:off x="991361" y="1797174"/>
            <a:ext cx="497205" cy="0"/>
          </a:xfrm>
          <a:custGeom>
            <a:avLst/>
            <a:gdLst/>
            <a:ahLst/>
            <a:cxnLst/>
            <a:rect l="l" t="t" r="r" b="b"/>
            <a:pathLst>
              <a:path w="497205">
                <a:moveTo>
                  <a:pt x="0" y="0"/>
                </a:moveTo>
                <a:lnTo>
                  <a:pt x="496697" y="0"/>
                </a:lnTo>
              </a:path>
            </a:pathLst>
          </a:custGeom>
          <a:ln w="28956">
            <a:solidFill>
              <a:srgbClr val="000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61289" y="45542"/>
            <a:ext cx="707009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3230" marR="508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chemeClr val="bg1"/>
                </a:solidFill>
              </a:rPr>
              <a:t>INVESTIGAÇÃO LABORATORIAL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396678" y="1255391"/>
            <a:ext cx="7172902" cy="1011559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20320" rIns="0" bIns="0" rtlCol="0">
            <a:spAutoFit/>
          </a:bodyPr>
          <a:lstStyle/>
          <a:p>
            <a:pPr marL="90805" marR="83185" algn="just">
              <a:lnSpc>
                <a:spcPct val="115100"/>
              </a:lnSpc>
              <a:spcBef>
                <a:spcPts val="160"/>
              </a:spcBef>
            </a:pPr>
            <a:r>
              <a:rPr sz="1400" spc="-5" dirty="0">
                <a:latin typeface="Carlito"/>
                <a:cs typeface="Carlito"/>
              </a:rPr>
              <a:t>Apenas </a:t>
            </a:r>
            <a:r>
              <a:rPr sz="1400" dirty="0">
                <a:latin typeface="Carlito"/>
                <a:cs typeface="Carlito"/>
              </a:rPr>
              <a:t>os casos </a:t>
            </a:r>
            <a:r>
              <a:rPr sz="1400" spc="-5" dirty="0">
                <a:latin typeface="Carlito"/>
                <a:cs typeface="Carlito"/>
              </a:rPr>
              <a:t>com </a:t>
            </a:r>
            <a:r>
              <a:rPr sz="1400" b="1" spc="-5" dirty="0">
                <a:latin typeface="Carlito"/>
                <a:cs typeface="Carlito"/>
              </a:rPr>
              <a:t>resultados negativos/não detectáveis </a:t>
            </a:r>
            <a:r>
              <a:rPr sz="1400" b="1" dirty="0">
                <a:latin typeface="Carlito"/>
                <a:cs typeface="Carlito"/>
              </a:rPr>
              <a:t>para </a:t>
            </a:r>
            <a:r>
              <a:rPr sz="1400" b="1" spc="-5" dirty="0">
                <a:latin typeface="Carlito"/>
                <a:cs typeface="Carlito"/>
              </a:rPr>
              <a:t>Hepatites A-C </a:t>
            </a:r>
            <a:r>
              <a:rPr sz="1400" b="1" u="sng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E</a:t>
            </a:r>
            <a:r>
              <a:rPr sz="1400" b="1" dirty="0">
                <a:latin typeface="Carlito"/>
                <a:cs typeface="Carlito"/>
              </a:rPr>
              <a:t> </a:t>
            </a:r>
            <a:r>
              <a:rPr sz="1400" b="1" spc="-5" dirty="0">
                <a:latin typeface="Carlito"/>
                <a:cs typeface="Carlito"/>
              </a:rPr>
              <a:t>arboviroses  </a:t>
            </a:r>
            <a:r>
              <a:rPr sz="1400" spc="-5" dirty="0">
                <a:latin typeface="Carlito"/>
                <a:cs typeface="Carlito"/>
              </a:rPr>
              <a:t>(dengue, Zika, Chikungunya, Febre </a:t>
            </a:r>
            <a:r>
              <a:rPr sz="1400" dirty="0">
                <a:latin typeface="Carlito"/>
                <a:cs typeface="Carlito"/>
              </a:rPr>
              <a:t>Amarela) </a:t>
            </a:r>
            <a:r>
              <a:rPr sz="1400" spc="-5" dirty="0">
                <a:latin typeface="Carlito"/>
                <a:cs typeface="Carlito"/>
              </a:rPr>
              <a:t>deverão seguir para pesquisa </a:t>
            </a:r>
            <a:r>
              <a:rPr sz="1400" dirty="0">
                <a:latin typeface="Carlito"/>
                <a:cs typeface="Carlito"/>
              </a:rPr>
              <a:t>em amostra </a:t>
            </a:r>
            <a:r>
              <a:rPr sz="1400" spc="-10" dirty="0">
                <a:latin typeface="Carlito"/>
                <a:cs typeface="Carlito"/>
              </a:rPr>
              <a:t>de  </a:t>
            </a:r>
            <a:r>
              <a:rPr sz="1400" spc="-5" dirty="0">
                <a:latin typeface="Carlito"/>
                <a:cs typeface="Carlito"/>
              </a:rPr>
              <a:t>sangue de </a:t>
            </a:r>
            <a:r>
              <a:rPr sz="1400" dirty="0">
                <a:latin typeface="Carlito"/>
                <a:cs typeface="Carlito"/>
              </a:rPr>
              <a:t>Hepatite E, </a:t>
            </a:r>
            <a:r>
              <a:rPr sz="1400" spc="-5" dirty="0">
                <a:latin typeface="Carlito"/>
                <a:cs typeface="Carlito"/>
              </a:rPr>
              <a:t>adenovírus, </a:t>
            </a:r>
            <a:r>
              <a:rPr sz="1400" dirty="0">
                <a:latin typeface="Carlito"/>
                <a:cs typeface="Carlito"/>
              </a:rPr>
              <a:t>Epstein-Barr e Citomegalovírus; em amostra de </a:t>
            </a:r>
            <a:r>
              <a:rPr sz="1400" spc="-5" dirty="0">
                <a:latin typeface="Carlito"/>
                <a:cs typeface="Carlito"/>
              </a:rPr>
              <a:t>fezes será  </a:t>
            </a:r>
            <a:r>
              <a:rPr sz="1400" dirty="0">
                <a:latin typeface="Carlito"/>
                <a:cs typeface="Carlito"/>
              </a:rPr>
              <a:t>realizada </a:t>
            </a:r>
            <a:r>
              <a:rPr sz="1400" spc="-5" dirty="0">
                <a:latin typeface="Carlito"/>
                <a:cs typeface="Carlito"/>
              </a:rPr>
              <a:t>PCR para Adenovírus, </a:t>
            </a:r>
            <a:r>
              <a:rPr sz="1400" dirty="0">
                <a:latin typeface="Carlito"/>
                <a:cs typeface="Carlito"/>
              </a:rPr>
              <a:t>Norovírus e</a:t>
            </a:r>
            <a:r>
              <a:rPr sz="1400" spc="-5" dirty="0">
                <a:latin typeface="Carlito"/>
                <a:cs typeface="Carlito"/>
              </a:rPr>
              <a:t> Enterovírus.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78561" y="1587935"/>
            <a:ext cx="812800" cy="395620"/>
          </a:xfrm>
          <a:prstGeom prst="rect">
            <a:avLst/>
          </a:prstGeom>
          <a:solidFill>
            <a:srgbClr val="FFF8F5"/>
          </a:solidFill>
          <a:ln w="25907">
            <a:solidFill>
              <a:srgbClr val="000000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165735" marR="159385" indent="144780">
              <a:lnSpc>
                <a:spcPct val="100000"/>
              </a:lnSpc>
              <a:spcBef>
                <a:spcPts val="204"/>
              </a:spcBef>
            </a:pPr>
            <a:r>
              <a:rPr sz="1200" b="1" spc="-5" dirty="0">
                <a:latin typeface="Carlito"/>
                <a:cs typeface="Carlito"/>
              </a:rPr>
              <a:t>4º  </a:t>
            </a:r>
            <a:r>
              <a:rPr sz="1200" b="1" spc="-10" dirty="0">
                <a:latin typeface="Carlito"/>
                <a:cs typeface="Carlito"/>
              </a:rPr>
              <a:t>p</a:t>
            </a:r>
            <a:r>
              <a:rPr sz="1200" b="1" spc="-5" dirty="0">
                <a:latin typeface="Carlito"/>
                <a:cs typeface="Carlito"/>
              </a:rPr>
              <a:t>asso</a:t>
            </a:r>
            <a:endParaRPr sz="1200" dirty="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46918" y="3948714"/>
            <a:ext cx="3660141" cy="464871"/>
          </a:xfrm>
          <a:prstGeom prst="rect">
            <a:avLst/>
          </a:prstGeom>
          <a:solidFill>
            <a:srgbClr val="FBA6AD"/>
          </a:solidFill>
        </p:spPr>
        <p:txBody>
          <a:bodyPr vert="horz" wrap="square" lIns="0" tIns="33655" rIns="0" bIns="0" rtlCol="0">
            <a:spAutoFit/>
          </a:bodyPr>
          <a:lstStyle/>
          <a:p>
            <a:pPr marL="122555" marR="116839" indent="-1905" algn="ctr">
              <a:lnSpc>
                <a:spcPct val="100400"/>
              </a:lnSpc>
              <a:spcBef>
                <a:spcPts val="265"/>
              </a:spcBef>
            </a:pPr>
            <a:r>
              <a:rPr sz="1400" b="1" dirty="0">
                <a:latin typeface="Carlito"/>
                <a:cs typeface="Carlito"/>
              </a:rPr>
              <a:t>A </a:t>
            </a:r>
            <a:r>
              <a:rPr sz="1400" b="1" spc="-5" dirty="0">
                <a:latin typeface="Carlito"/>
                <a:cs typeface="Carlito"/>
              </a:rPr>
              <a:t>continuidade </a:t>
            </a:r>
            <a:r>
              <a:rPr sz="1400" b="1" dirty="0">
                <a:latin typeface="Carlito"/>
                <a:cs typeface="Carlito"/>
              </a:rPr>
              <a:t>das  pesquisas depende dos  </a:t>
            </a:r>
            <a:r>
              <a:rPr sz="1400" b="1" spc="-5" dirty="0">
                <a:latin typeface="Carlito"/>
                <a:cs typeface="Carlito"/>
              </a:rPr>
              <a:t>resultados </a:t>
            </a:r>
            <a:r>
              <a:rPr sz="1400" b="1" dirty="0">
                <a:latin typeface="Carlito"/>
                <a:cs typeface="Carlito"/>
              </a:rPr>
              <a:t>obtidos</a:t>
            </a:r>
            <a:r>
              <a:rPr sz="1400" b="1" spc="-9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iniciais</a:t>
            </a:r>
            <a:endParaRPr sz="1400" dirty="0">
              <a:latin typeface="Carlito"/>
              <a:cs typeface="Carlito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697355" y="2561622"/>
            <a:ext cx="1085215" cy="1083945"/>
            <a:chOff x="991387" y="2538095"/>
            <a:chExt cx="1085215" cy="1083945"/>
          </a:xfrm>
        </p:grpSpPr>
        <p:sp>
          <p:nvSpPr>
            <p:cNvPr id="11" name="object 11"/>
            <p:cNvSpPr/>
            <p:nvPr/>
          </p:nvSpPr>
          <p:spPr>
            <a:xfrm>
              <a:off x="1511204" y="2762461"/>
              <a:ext cx="565785" cy="480695"/>
            </a:xfrm>
            <a:custGeom>
              <a:avLst/>
              <a:gdLst/>
              <a:ahLst/>
              <a:cxnLst/>
              <a:rect l="l" t="t" r="r" b="b"/>
              <a:pathLst>
                <a:path w="565785" h="480694">
                  <a:moveTo>
                    <a:pt x="322978" y="0"/>
                  </a:moveTo>
                  <a:lnTo>
                    <a:pt x="283689" y="423"/>
                  </a:lnTo>
                  <a:lnTo>
                    <a:pt x="245706" y="7159"/>
                  </a:lnTo>
                  <a:lnTo>
                    <a:pt x="176895" y="38439"/>
                  </a:lnTo>
                  <a:lnTo>
                    <a:pt x="123027" y="91575"/>
                  </a:lnTo>
                  <a:lnTo>
                    <a:pt x="103723" y="125631"/>
                  </a:lnTo>
                  <a:lnTo>
                    <a:pt x="90584" y="164303"/>
                  </a:lnTo>
                  <a:lnTo>
                    <a:pt x="84423" y="207307"/>
                  </a:lnTo>
                  <a:lnTo>
                    <a:pt x="5048" y="281729"/>
                  </a:lnTo>
                  <a:lnTo>
                    <a:pt x="1059" y="287475"/>
                  </a:lnTo>
                  <a:lnTo>
                    <a:pt x="0" y="294079"/>
                  </a:lnTo>
                  <a:lnTo>
                    <a:pt x="1654" y="300731"/>
                  </a:lnTo>
                  <a:lnTo>
                    <a:pt x="5810" y="306621"/>
                  </a:lnTo>
                  <a:lnTo>
                    <a:pt x="7588" y="308272"/>
                  </a:lnTo>
                  <a:lnTo>
                    <a:pt x="9874" y="309796"/>
                  </a:lnTo>
                  <a:lnTo>
                    <a:pt x="121380" y="352087"/>
                  </a:lnTo>
                  <a:lnTo>
                    <a:pt x="130944" y="366543"/>
                  </a:lnTo>
                  <a:lnTo>
                    <a:pt x="164306" y="405173"/>
                  </a:lnTo>
                  <a:lnTo>
                    <a:pt x="202433" y="435885"/>
                  </a:lnTo>
                  <a:lnTo>
                    <a:pt x="244931" y="459033"/>
                  </a:lnTo>
                  <a:lnTo>
                    <a:pt x="290502" y="473999"/>
                  </a:lnTo>
                  <a:lnTo>
                    <a:pt x="337847" y="480170"/>
                  </a:lnTo>
                  <a:lnTo>
                    <a:pt x="385667" y="476928"/>
                  </a:lnTo>
                  <a:lnTo>
                    <a:pt x="429703" y="464573"/>
                  </a:lnTo>
                  <a:lnTo>
                    <a:pt x="467996" y="445007"/>
                  </a:lnTo>
                  <a:lnTo>
                    <a:pt x="500318" y="419238"/>
                  </a:lnTo>
                  <a:lnTo>
                    <a:pt x="526439" y="388272"/>
                  </a:lnTo>
                  <a:lnTo>
                    <a:pt x="546131" y="353117"/>
                  </a:lnTo>
                  <a:lnTo>
                    <a:pt x="559165" y="314780"/>
                  </a:lnTo>
                  <a:lnTo>
                    <a:pt x="565311" y="274268"/>
                  </a:lnTo>
                  <a:lnTo>
                    <a:pt x="564342" y="232589"/>
                  </a:lnTo>
                  <a:lnTo>
                    <a:pt x="556027" y="190749"/>
                  </a:lnTo>
                  <a:lnTo>
                    <a:pt x="540139" y="149756"/>
                  </a:lnTo>
                  <a:lnTo>
                    <a:pt x="516449" y="110616"/>
                  </a:lnTo>
                  <a:lnTo>
                    <a:pt x="484727" y="74338"/>
                  </a:lnTo>
                  <a:lnTo>
                    <a:pt x="440573" y="39439"/>
                  </a:lnTo>
                  <a:lnTo>
                    <a:pt x="402230" y="19225"/>
                  </a:lnTo>
                  <a:lnTo>
                    <a:pt x="362761" y="6172"/>
                  </a:lnTo>
                  <a:lnTo>
                    <a:pt x="322978" y="0"/>
                  </a:lnTo>
                  <a:close/>
                </a:path>
              </a:pathLst>
            </a:custGeom>
            <a:solidFill>
              <a:srgbClr val="E9EDF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714118" y="2882961"/>
              <a:ext cx="211169" cy="25052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43025" y="2586863"/>
              <a:ext cx="525780" cy="985519"/>
            </a:xfrm>
            <a:custGeom>
              <a:avLst/>
              <a:gdLst/>
              <a:ahLst/>
              <a:cxnLst/>
              <a:rect l="l" t="t" r="r" b="b"/>
              <a:pathLst>
                <a:path w="525780" h="985520">
                  <a:moveTo>
                    <a:pt x="0" y="0"/>
                  </a:moveTo>
                  <a:lnTo>
                    <a:pt x="13957" y="233934"/>
                  </a:lnTo>
                  <a:lnTo>
                    <a:pt x="21457" y="280687"/>
                  </a:lnTo>
                  <a:lnTo>
                    <a:pt x="37582" y="324786"/>
                  </a:lnTo>
                  <a:lnTo>
                    <a:pt x="61484" y="365146"/>
                  </a:lnTo>
                  <a:lnTo>
                    <a:pt x="92316" y="400685"/>
                  </a:lnTo>
                  <a:lnTo>
                    <a:pt x="144206" y="439594"/>
                  </a:lnTo>
                  <a:lnTo>
                    <a:pt x="205193" y="464693"/>
                  </a:lnTo>
                  <a:lnTo>
                    <a:pt x="208445" y="518794"/>
                  </a:lnTo>
                  <a:lnTo>
                    <a:pt x="159996" y="536003"/>
                  </a:lnTo>
                  <a:lnTo>
                    <a:pt x="118584" y="563160"/>
                  </a:lnTo>
                  <a:lnTo>
                    <a:pt x="85236" y="598804"/>
                  </a:lnTo>
                  <a:lnTo>
                    <a:pt x="60976" y="641476"/>
                  </a:lnTo>
                  <a:lnTo>
                    <a:pt x="46831" y="689715"/>
                  </a:lnTo>
                  <a:lnTo>
                    <a:pt x="43827" y="742061"/>
                  </a:lnTo>
                  <a:lnTo>
                    <a:pt x="57784" y="974725"/>
                  </a:lnTo>
                  <a:lnTo>
                    <a:pt x="525297" y="985520"/>
                  </a:lnTo>
                  <a:lnTo>
                    <a:pt x="511327" y="752729"/>
                  </a:lnTo>
                  <a:lnTo>
                    <a:pt x="503812" y="706006"/>
                  </a:lnTo>
                  <a:lnTo>
                    <a:pt x="487594" y="661844"/>
                  </a:lnTo>
                  <a:lnTo>
                    <a:pt x="463589" y="621373"/>
                  </a:lnTo>
                  <a:lnTo>
                    <a:pt x="432714" y="585724"/>
                  </a:lnTo>
                  <a:lnTo>
                    <a:pt x="380866" y="546893"/>
                  </a:lnTo>
                  <a:lnTo>
                    <a:pt x="320065" y="521969"/>
                  </a:lnTo>
                  <a:lnTo>
                    <a:pt x="316255" y="467232"/>
                  </a:lnTo>
                  <a:lnTo>
                    <a:pt x="364701" y="450072"/>
                  </a:lnTo>
                  <a:lnTo>
                    <a:pt x="406091" y="422952"/>
                  </a:lnTo>
                  <a:lnTo>
                    <a:pt x="439381" y="387365"/>
                  </a:lnTo>
                  <a:lnTo>
                    <a:pt x="463528" y="344805"/>
                  </a:lnTo>
                  <a:lnTo>
                    <a:pt x="477486" y="296761"/>
                  </a:lnTo>
                  <a:lnTo>
                    <a:pt x="480212" y="244729"/>
                  </a:lnTo>
                  <a:lnTo>
                    <a:pt x="467512" y="106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BEE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91081" y="2596642"/>
              <a:ext cx="277495" cy="975994"/>
            </a:xfrm>
            <a:custGeom>
              <a:avLst/>
              <a:gdLst/>
              <a:ahLst/>
              <a:cxnLst/>
              <a:rect l="l" t="t" r="r" b="b"/>
              <a:pathLst>
                <a:path w="277494" h="975995">
                  <a:moveTo>
                    <a:pt x="148590" y="0"/>
                  </a:moveTo>
                  <a:lnTo>
                    <a:pt x="162433" y="232790"/>
                  </a:lnTo>
                  <a:lnTo>
                    <a:pt x="160356" y="280814"/>
                  </a:lnTo>
                  <a:lnTo>
                    <a:pt x="148702" y="325557"/>
                  </a:lnTo>
                  <a:lnTo>
                    <a:pt x="128285" y="365855"/>
                  </a:lnTo>
                  <a:lnTo>
                    <a:pt x="99920" y="400543"/>
                  </a:lnTo>
                  <a:lnTo>
                    <a:pt x="64422" y="428459"/>
                  </a:lnTo>
                  <a:lnTo>
                    <a:pt x="22606" y="448437"/>
                  </a:lnTo>
                  <a:lnTo>
                    <a:pt x="12751" y="453431"/>
                  </a:lnTo>
                  <a:lnTo>
                    <a:pt x="5302" y="461248"/>
                  </a:lnTo>
                  <a:lnTo>
                    <a:pt x="853" y="471136"/>
                  </a:lnTo>
                  <a:lnTo>
                    <a:pt x="0" y="482345"/>
                  </a:lnTo>
                  <a:lnTo>
                    <a:pt x="1015" y="489745"/>
                  </a:lnTo>
                  <a:lnTo>
                    <a:pt x="50619" y="528639"/>
                  </a:lnTo>
                  <a:lnTo>
                    <a:pt x="73612" y="541639"/>
                  </a:lnTo>
                  <a:lnTo>
                    <a:pt x="114681" y="573913"/>
                  </a:lnTo>
                  <a:lnTo>
                    <a:pt x="145549" y="609603"/>
                  </a:lnTo>
                  <a:lnTo>
                    <a:pt x="169417" y="649986"/>
                  </a:lnTo>
                  <a:lnTo>
                    <a:pt x="185475" y="693892"/>
                  </a:lnTo>
                  <a:lnTo>
                    <a:pt x="192912" y="740156"/>
                  </a:lnTo>
                  <a:lnTo>
                    <a:pt x="206883" y="974216"/>
                  </a:lnTo>
                  <a:lnTo>
                    <a:pt x="277241" y="975741"/>
                  </a:lnTo>
                  <a:lnTo>
                    <a:pt x="263271" y="741807"/>
                  </a:lnTo>
                  <a:lnTo>
                    <a:pt x="255736" y="695126"/>
                  </a:lnTo>
                  <a:lnTo>
                    <a:pt x="239474" y="651065"/>
                  </a:lnTo>
                  <a:lnTo>
                    <a:pt x="215425" y="610719"/>
                  </a:lnTo>
                  <a:lnTo>
                    <a:pt x="184531" y="575182"/>
                  </a:lnTo>
                  <a:lnTo>
                    <a:pt x="132651" y="536162"/>
                  </a:lnTo>
                  <a:lnTo>
                    <a:pt x="72009" y="511047"/>
                  </a:lnTo>
                  <a:lnTo>
                    <a:pt x="68706" y="456819"/>
                  </a:lnTo>
                  <a:lnTo>
                    <a:pt x="116718" y="439661"/>
                  </a:lnTo>
                  <a:lnTo>
                    <a:pt x="157903" y="412646"/>
                  </a:lnTo>
                  <a:lnTo>
                    <a:pt x="191150" y="377221"/>
                  </a:lnTo>
                  <a:lnTo>
                    <a:pt x="215349" y="334833"/>
                  </a:lnTo>
                  <a:lnTo>
                    <a:pt x="229388" y="286927"/>
                  </a:lnTo>
                  <a:lnTo>
                    <a:pt x="232156" y="234950"/>
                  </a:lnTo>
                  <a:lnTo>
                    <a:pt x="218821" y="1524"/>
                  </a:lnTo>
                  <a:lnTo>
                    <a:pt x="148590" y="0"/>
                  </a:lnTo>
                  <a:close/>
                </a:path>
              </a:pathLst>
            </a:custGeom>
            <a:solidFill>
              <a:srgbClr val="ADBE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91387" y="2538095"/>
              <a:ext cx="569595" cy="108585"/>
            </a:xfrm>
            <a:custGeom>
              <a:avLst/>
              <a:gdLst/>
              <a:ahLst/>
              <a:cxnLst/>
              <a:rect l="l" t="t" r="r" b="b"/>
              <a:pathLst>
                <a:path w="569594" h="108585">
                  <a:moveTo>
                    <a:pt x="19138" y="0"/>
                  </a:moveTo>
                  <a:lnTo>
                    <a:pt x="11365" y="1434"/>
                  </a:lnTo>
                  <a:lnTo>
                    <a:pt x="5149" y="5667"/>
                  </a:lnTo>
                  <a:lnTo>
                    <a:pt x="1143" y="12019"/>
                  </a:lnTo>
                  <a:lnTo>
                    <a:pt x="0" y="19812"/>
                  </a:lnTo>
                  <a:lnTo>
                    <a:pt x="3644" y="80772"/>
                  </a:lnTo>
                  <a:lnTo>
                    <a:pt x="550392" y="108204"/>
                  </a:lnTo>
                  <a:lnTo>
                    <a:pt x="558139" y="106769"/>
                  </a:lnTo>
                  <a:lnTo>
                    <a:pt x="564362" y="102536"/>
                  </a:lnTo>
                  <a:lnTo>
                    <a:pt x="568394" y="96184"/>
                  </a:lnTo>
                  <a:lnTo>
                    <a:pt x="569569" y="88392"/>
                  </a:lnTo>
                  <a:lnTo>
                    <a:pt x="565886" y="27431"/>
                  </a:lnTo>
                  <a:lnTo>
                    <a:pt x="563219" y="22225"/>
                  </a:lnTo>
                  <a:lnTo>
                    <a:pt x="555345" y="14731"/>
                  </a:lnTo>
                  <a:lnTo>
                    <a:pt x="550138" y="12318"/>
                  </a:lnTo>
                  <a:close/>
                </a:path>
              </a:pathLst>
            </a:custGeom>
            <a:solidFill>
              <a:srgbClr val="6479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993089" y="2586228"/>
              <a:ext cx="568325" cy="60325"/>
            </a:xfrm>
            <a:custGeom>
              <a:avLst/>
              <a:gdLst/>
              <a:ahLst/>
              <a:cxnLst/>
              <a:rect l="l" t="t" r="r" b="b"/>
              <a:pathLst>
                <a:path w="568325" h="60325">
                  <a:moveTo>
                    <a:pt x="0" y="0"/>
                  </a:moveTo>
                  <a:lnTo>
                    <a:pt x="12115" y="44958"/>
                  </a:lnTo>
                  <a:lnTo>
                    <a:pt x="548690" y="60071"/>
                  </a:lnTo>
                  <a:lnTo>
                    <a:pt x="556437" y="58636"/>
                  </a:lnTo>
                  <a:lnTo>
                    <a:pt x="562660" y="54403"/>
                  </a:lnTo>
                  <a:lnTo>
                    <a:pt x="566693" y="48051"/>
                  </a:lnTo>
                  <a:lnTo>
                    <a:pt x="567867" y="40259"/>
                  </a:lnTo>
                  <a:lnTo>
                    <a:pt x="566216" y="130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5D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49858" y="3513455"/>
              <a:ext cx="569595" cy="108585"/>
            </a:xfrm>
            <a:custGeom>
              <a:avLst/>
              <a:gdLst/>
              <a:ahLst/>
              <a:cxnLst/>
              <a:rect l="l" t="t" r="r" b="b"/>
              <a:pathLst>
                <a:path w="569594" h="108585">
                  <a:moveTo>
                    <a:pt x="19138" y="0"/>
                  </a:moveTo>
                  <a:lnTo>
                    <a:pt x="11403" y="1434"/>
                  </a:lnTo>
                  <a:lnTo>
                    <a:pt x="5202" y="5667"/>
                  </a:lnTo>
                  <a:lnTo>
                    <a:pt x="1184" y="12019"/>
                  </a:lnTo>
                  <a:lnTo>
                    <a:pt x="0" y="19812"/>
                  </a:lnTo>
                  <a:lnTo>
                    <a:pt x="3657" y="80899"/>
                  </a:lnTo>
                  <a:lnTo>
                    <a:pt x="6286" y="85979"/>
                  </a:lnTo>
                  <a:lnTo>
                    <a:pt x="14096" y="93472"/>
                  </a:lnTo>
                  <a:lnTo>
                    <a:pt x="19342" y="96012"/>
                  </a:lnTo>
                  <a:lnTo>
                    <a:pt x="550341" y="108331"/>
                  </a:lnTo>
                  <a:lnTo>
                    <a:pt x="558086" y="106894"/>
                  </a:lnTo>
                  <a:lnTo>
                    <a:pt x="564295" y="102647"/>
                  </a:lnTo>
                  <a:lnTo>
                    <a:pt x="568290" y="96258"/>
                  </a:lnTo>
                  <a:lnTo>
                    <a:pt x="569391" y="88392"/>
                  </a:lnTo>
                  <a:lnTo>
                    <a:pt x="565835" y="27559"/>
                  </a:lnTo>
                  <a:lnTo>
                    <a:pt x="563168" y="22352"/>
                  </a:lnTo>
                  <a:lnTo>
                    <a:pt x="555421" y="14859"/>
                  </a:lnTo>
                  <a:lnTo>
                    <a:pt x="550087" y="12319"/>
                  </a:lnTo>
                  <a:close/>
                </a:path>
              </a:pathLst>
            </a:custGeom>
            <a:solidFill>
              <a:srgbClr val="6479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1471" y="3560445"/>
              <a:ext cx="568325" cy="61594"/>
            </a:xfrm>
            <a:custGeom>
              <a:avLst/>
              <a:gdLst/>
              <a:ahLst/>
              <a:cxnLst/>
              <a:rect l="l" t="t" r="r" b="b"/>
              <a:pathLst>
                <a:path w="568325" h="61595">
                  <a:moveTo>
                    <a:pt x="0" y="0"/>
                  </a:moveTo>
                  <a:lnTo>
                    <a:pt x="4673" y="38988"/>
                  </a:lnTo>
                  <a:lnTo>
                    <a:pt x="548728" y="61340"/>
                  </a:lnTo>
                  <a:lnTo>
                    <a:pt x="556473" y="59904"/>
                  </a:lnTo>
                  <a:lnTo>
                    <a:pt x="562683" y="55657"/>
                  </a:lnTo>
                  <a:lnTo>
                    <a:pt x="566677" y="49268"/>
                  </a:lnTo>
                  <a:lnTo>
                    <a:pt x="567778" y="41401"/>
                  </a:lnTo>
                  <a:lnTo>
                    <a:pt x="566254" y="130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35D7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07401" y="2768832"/>
              <a:ext cx="227836" cy="22125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149616" y="3219577"/>
              <a:ext cx="247061" cy="24333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3229445" y="2514821"/>
            <a:ext cx="1134110" cy="1176655"/>
            <a:chOff x="3348609" y="2514123"/>
            <a:chExt cx="1134110" cy="1176655"/>
          </a:xfrm>
        </p:grpSpPr>
        <p:sp>
          <p:nvSpPr>
            <p:cNvPr id="22" name="object 22"/>
            <p:cNvSpPr/>
            <p:nvPr/>
          </p:nvSpPr>
          <p:spPr>
            <a:xfrm>
              <a:off x="3596259" y="3140582"/>
              <a:ext cx="290830" cy="298450"/>
            </a:xfrm>
            <a:custGeom>
              <a:avLst/>
              <a:gdLst/>
              <a:ahLst/>
              <a:cxnLst/>
              <a:rect l="l" t="t" r="r" b="b"/>
              <a:pathLst>
                <a:path w="290829" h="298450">
                  <a:moveTo>
                    <a:pt x="241680" y="0"/>
                  </a:moveTo>
                  <a:lnTo>
                    <a:pt x="0" y="239522"/>
                  </a:lnTo>
                  <a:lnTo>
                    <a:pt x="50037" y="298450"/>
                  </a:lnTo>
                  <a:lnTo>
                    <a:pt x="290702" y="58928"/>
                  </a:lnTo>
                  <a:lnTo>
                    <a:pt x="241680" y="0"/>
                  </a:lnTo>
                  <a:close/>
                </a:path>
              </a:pathLst>
            </a:custGeom>
            <a:solidFill>
              <a:srgbClr val="E3E9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348609" y="3265995"/>
              <a:ext cx="409575" cy="424815"/>
            </a:xfrm>
            <a:custGeom>
              <a:avLst/>
              <a:gdLst/>
              <a:ahLst/>
              <a:cxnLst/>
              <a:rect l="l" t="t" r="r" b="b"/>
              <a:pathLst>
                <a:path w="409575" h="424814">
                  <a:moveTo>
                    <a:pt x="330041" y="0"/>
                  </a:moveTo>
                  <a:lnTo>
                    <a:pt x="34416" y="246189"/>
                  </a:lnTo>
                  <a:lnTo>
                    <a:pt x="9731" y="279304"/>
                  </a:lnTo>
                  <a:lnTo>
                    <a:pt x="0" y="319087"/>
                  </a:lnTo>
                  <a:lnTo>
                    <a:pt x="797" y="338159"/>
                  </a:lnTo>
                  <a:lnTo>
                    <a:pt x="4952" y="356885"/>
                  </a:lnTo>
                  <a:lnTo>
                    <a:pt x="12537" y="374683"/>
                  </a:lnTo>
                  <a:lnTo>
                    <a:pt x="23621" y="390969"/>
                  </a:lnTo>
                  <a:lnTo>
                    <a:pt x="23621" y="392112"/>
                  </a:lnTo>
                  <a:lnTo>
                    <a:pt x="54201" y="416214"/>
                  </a:lnTo>
                  <a:lnTo>
                    <a:pt x="89662" y="424434"/>
                  </a:lnTo>
                  <a:lnTo>
                    <a:pt x="125313" y="416651"/>
                  </a:lnTo>
                  <a:lnTo>
                    <a:pt x="156463" y="392747"/>
                  </a:lnTo>
                  <a:lnTo>
                    <a:pt x="399795" y="116776"/>
                  </a:lnTo>
                  <a:lnTo>
                    <a:pt x="405383" y="110680"/>
                  </a:lnTo>
                  <a:lnTo>
                    <a:pt x="408304" y="102933"/>
                  </a:lnTo>
                  <a:lnTo>
                    <a:pt x="409066" y="86550"/>
                  </a:lnTo>
                  <a:lnTo>
                    <a:pt x="406526" y="78041"/>
                  </a:lnTo>
                  <a:lnTo>
                    <a:pt x="349885" y="11239"/>
                  </a:lnTo>
                  <a:lnTo>
                    <a:pt x="340808" y="3262"/>
                  </a:lnTo>
                  <a:close/>
                </a:path>
              </a:pathLst>
            </a:custGeom>
            <a:solidFill>
              <a:srgbClr val="A1B5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3348609" y="3265995"/>
              <a:ext cx="382905" cy="415925"/>
            </a:xfrm>
            <a:custGeom>
              <a:avLst/>
              <a:gdLst/>
              <a:ahLst/>
              <a:cxnLst/>
              <a:rect l="l" t="t" r="r" b="b"/>
              <a:pathLst>
                <a:path w="382904" h="415925">
                  <a:moveTo>
                    <a:pt x="330041" y="0"/>
                  </a:moveTo>
                  <a:lnTo>
                    <a:pt x="34416" y="246189"/>
                  </a:lnTo>
                  <a:lnTo>
                    <a:pt x="9636" y="279781"/>
                  </a:lnTo>
                  <a:lnTo>
                    <a:pt x="0" y="319468"/>
                  </a:lnTo>
                  <a:lnTo>
                    <a:pt x="797" y="338427"/>
                  </a:lnTo>
                  <a:lnTo>
                    <a:pt x="12537" y="374725"/>
                  </a:lnTo>
                  <a:lnTo>
                    <a:pt x="38528" y="405415"/>
                  </a:lnTo>
                  <a:lnTo>
                    <a:pt x="56006" y="415861"/>
                  </a:lnTo>
                  <a:lnTo>
                    <a:pt x="53834" y="407156"/>
                  </a:lnTo>
                  <a:lnTo>
                    <a:pt x="52435" y="398414"/>
                  </a:lnTo>
                  <a:lnTo>
                    <a:pt x="51870" y="390969"/>
                  </a:lnTo>
                  <a:lnTo>
                    <a:pt x="51815" y="381063"/>
                  </a:lnTo>
                  <a:lnTo>
                    <a:pt x="54856" y="360390"/>
                  </a:lnTo>
                  <a:lnTo>
                    <a:pt x="61753" y="340931"/>
                  </a:lnTo>
                  <a:lnTo>
                    <a:pt x="72318" y="323377"/>
                  </a:lnTo>
                  <a:lnTo>
                    <a:pt x="86360" y="308419"/>
                  </a:lnTo>
                  <a:lnTo>
                    <a:pt x="382650" y="50482"/>
                  </a:lnTo>
                  <a:lnTo>
                    <a:pt x="349885" y="11239"/>
                  </a:lnTo>
                  <a:lnTo>
                    <a:pt x="340808" y="3262"/>
                  </a:lnTo>
                  <a:lnTo>
                    <a:pt x="330041" y="0"/>
                  </a:lnTo>
                  <a:close/>
                </a:path>
              </a:pathLst>
            </a:custGeom>
            <a:solidFill>
              <a:srgbClr val="94AB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693668" y="2514123"/>
              <a:ext cx="789305" cy="861694"/>
            </a:xfrm>
            <a:custGeom>
              <a:avLst/>
              <a:gdLst/>
              <a:ahLst/>
              <a:cxnLst/>
              <a:rect l="l" t="t" r="r" b="b"/>
              <a:pathLst>
                <a:path w="789304" h="861695">
                  <a:moveTo>
                    <a:pt x="414654" y="0"/>
                  </a:moveTo>
                  <a:lnTo>
                    <a:pt x="371320" y="551"/>
                  </a:lnTo>
                  <a:lnTo>
                    <a:pt x="328164" y="6273"/>
                  </a:lnTo>
                  <a:lnTo>
                    <a:pt x="285609" y="17185"/>
                  </a:lnTo>
                  <a:lnTo>
                    <a:pt x="244074" y="33307"/>
                  </a:lnTo>
                  <a:lnTo>
                    <a:pt x="203979" y="54658"/>
                  </a:lnTo>
                  <a:lnTo>
                    <a:pt x="165745" y="81257"/>
                  </a:lnTo>
                  <a:lnTo>
                    <a:pt x="129794" y="113125"/>
                  </a:lnTo>
                  <a:lnTo>
                    <a:pt x="97404" y="149260"/>
                  </a:lnTo>
                  <a:lnTo>
                    <a:pt x="69594" y="188347"/>
                  </a:lnTo>
                  <a:lnTo>
                    <a:pt x="46384" y="229934"/>
                  </a:lnTo>
                  <a:lnTo>
                    <a:pt x="27798" y="273567"/>
                  </a:lnTo>
                  <a:lnTo>
                    <a:pt x="13857" y="318793"/>
                  </a:lnTo>
                  <a:lnTo>
                    <a:pt x="4583" y="365158"/>
                  </a:lnTo>
                  <a:lnTo>
                    <a:pt x="0" y="412210"/>
                  </a:lnTo>
                  <a:lnTo>
                    <a:pt x="175" y="459480"/>
                  </a:lnTo>
                  <a:lnTo>
                    <a:pt x="5071" y="506501"/>
                  </a:lnTo>
                  <a:lnTo>
                    <a:pt x="14712" y="552822"/>
                  </a:lnTo>
                  <a:lnTo>
                    <a:pt x="29123" y="597993"/>
                  </a:lnTo>
                  <a:lnTo>
                    <a:pt x="48328" y="641561"/>
                  </a:lnTo>
                  <a:lnTo>
                    <a:pt x="72352" y="683077"/>
                  </a:lnTo>
                  <a:lnTo>
                    <a:pt x="101219" y="722090"/>
                  </a:lnTo>
                  <a:lnTo>
                    <a:pt x="134037" y="757191"/>
                  </a:lnTo>
                  <a:lnTo>
                    <a:pt x="169619" y="787261"/>
                  </a:lnTo>
                  <a:lnTo>
                    <a:pt x="207544" y="812279"/>
                  </a:lnTo>
                  <a:lnTo>
                    <a:pt x="247392" y="832227"/>
                  </a:lnTo>
                  <a:lnTo>
                    <a:pt x="288743" y="847082"/>
                  </a:lnTo>
                  <a:lnTo>
                    <a:pt x="331175" y="856827"/>
                  </a:lnTo>
                  <a:lnTo>
                    <a:pt x="374269" y="861440"/>
                  </a:lnTo>
                  <a:lnTo>
                    <a:pt x="417603" y="860903"/>
                  </a:lnTo>
                  <a:lnTo>
                    <a:pt x="460759" y="855193"/>
                  </a:lnTo>
                  <a:lnTo>
                    <a:pt x="503314" y="844293"/>
                  </a:lnTo>
                  <a:lnTo>
                    <a:pt x="544849" y="828181"/>
                  </a:lnTo>
                  <a:lnTo>
                    <a:pt x="584944" y="806838"/>
                  </a:lnTo>
                  <a:lnTo>
                    <a:pt x="623178" y="780244"/>
                  </a:lnTo>
                  <a:lnTo>
                    <a:pt x="659130" y="748379"/>
                  </a:lnTo>
                  <a:lnTo>
                    <a:pt x="691559" y="712197"/>
                  </a:lnTo>
                  <a:lnTo>
                    <a:pt x="719385" y="673076"/>
                  </a:lnTo>
                  <a:lnTo>
                    <a:pt x="742592" y="631466"/>
                  </a:lnTo>
                  <a:lnTo>
                    <a:pt x="761165" y="587820"/>
                  </a:lnTo>
                  <a:lnTo>
                    <a:pt x="775088" y="542587"/>
                  </a:lnTo>
                  <a:lnTo>
                    <a:pt x="784346" y="496219"/>
                  </a:lnTo>
                  <a:lnTo>
                    <a:pt x="788924" y="449167"/>
                  </a:lnTo>
                  <a:lnTo>
                    <a:pt x="788788" y="401937"/>
                  </a:lnTo>
                  <a:lnTo>
                    <a:pt x="783908" y="354931"/>
                  </a:lnTo>
                  <a:lnTo>
                    <a:pt x="774264" y="308608"/>
                  </a:lnTo>
                  <a:lnTo>
                    <a:pt x="759840" y="263424"/>
                  </a:lnTo>
                  <a:lnTo>
                    <a:pt x="740617" y="219837"/>
                  </a:lnTo>
                  <a:lnTo>
                    <a:pt x="716578" y="178306"/>
                  </a:lnTo>
                  <a:lnTo>
                    <a:pt x="687705" y="139287"/>
                  </a:lnTo>
                  <a:lnTo>
                    <a:pt x="654886" y="104187"/>
                  </a:lnTo>
                  <a:lnTo>
                    <a:pt x="619304" y="74123"/>
                  </a:lnTo>
                  <a:lnTo>
                    <a:pt x="581379" y="49112"/>
                  </a:lnTo>
                  <a:lnTo>
                    <a:pt x="541531" y="29175"/>
                  </a:lnTo>
                  <a:lnTo>
                    <a:pt x="500180" y="14331"/>
                  </a:lnTo>
                  <a:lnTo>
                    <a:pt x="457748" y="4599"/>
                  </a:lnTo>
                  <a:lnTo>
                    <a:pt x="414654" y="0"/>
                  </a:lnTo>
                  <a:close/>
                </a:path>
              </a:pathLst>
            </a:custGeom>
            <a:solidFill>
              <a:srgbClr val="E6EB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786124" y="2613805"/>
              <a:ext cx="604520" cy="662305"/>
            </a:xfrm>
            <a:custGeom>
              <a:avLst/>
              <a:gdLst/>
              <a:ahLst/>
              <a:cxnLst/>
              <a:rect l="l" t="t" r="r" b="b"/>
              <a:pathLst>
                <a:path w="604520" h="662304">
                  <a:moveTo>
                    <a:pt x="296576" y="0"/>
                  </a:moveTo>
                  <a:lnTo>
                    <a:pt x="254470" y="4460"/>
                  </a:lnTo>
                  <a:lnTo>
                    <a:pt x="213080" y="15395"/>
                  </a:lnTo>
                  <a:lnTo>
                    <a:pt x="173067" y="32835"/>
                  </a:lnTo>
                  <a:lnTo>
                    <a:pt x="135094" y="56812"/>
                  </a:lnTo>
                  <a:lnTo>
                    <a:pt x="99822" y="87357"/>
                  </a:lnTo>
                  <a:lnTo>
                    <a:pt x="65873" y="126915"/>
                  </a:lnTo>
                  <a:lnTo>
                    <a:pt x="38880" y="170587"/>
                  </a:lnTo>
                  <a:lnTo>
                    <a:pt x="18879" y="217430"/>
                  </a:lnTo>
                  <a:lnTo>
                    <a:pt x="5907" y="266498"/>
                  </a:lnTo>
                  <a:lnTo>
                    <a:pt x="0" y="316846"/>
                  </a:lnTo>
                  <a:lnTo>
                    <a:pt x="1195" y="367529"/>
                  </a:lnTo>
                  <a:lnTo>
                    <a:pt x="9536" y="417602"/>
                  </a:lnTo>
                  <a:lnTo>
                    <a:pt x="25063" y="466121"/>
                  </a:lnTo>
                  <a:lnTo>
                    <a:pt x="47821" y="512141"/>
                  </a:lnTo>
                  <a:lnTo>
                    <a:pt x="77850" y="554717"/>
                  </a:lnTo>
                  <a:lnTo>
                    <a:pt x="110103" y="588406"/>
                  </a:lnTo>
                  <a:lnTo>
                    <a:pt x="145666" y="615816"/>
                  </a:lnTo>
                  <a:lnTo>
                    <a:pt x="183877" y="636916"/>
                  </a:lnTo>
                  <a:lnTo>
                    <a:pt x="224073" y="651671"/>
                  </a:lnTo>
                  <a:lnTo>
                    <a:pt x="265591" y="660052"/>
                  </a:lnTo>
                  <a:lnTo>
                    <a:pt x="307768" y="662025"/>
                  </a:lnTo>
                  <a:lnTo>
                    <a:pt x="349941" y="657558"/>
                  </a:lnTo>
                  <a:lnTo>
                    <a:pt x="391446" y="646620"/>
                  </a:lnTo>
                  <a:lnTo>
                    <a:pt x="431622" y="629178"/>
                  </a:lnTo>
                  <a:lnTo>
                    <a:pt x="469805" y="605201"/>
                  </a:lnTo>
                  <a:lnTo>
                    <a:pt x="505333" y="574656"/>
                  </a:lnTo>
                  <a:lnTo>
                    <a:pt x="538946" y="535098"/>
                  </a:lnTo>
                  <a:lnTo>
                    <a:pt x="565695" y="491425"/>
                  </a:lnTo>
                  <a:lnTo>
                    <a:pt x="585544" y="444582"/>
                  </a:lnTo>
                  <a:lnTo>
                    <a:pt x="598455" y="395514"/>
                  </a:lnTo>
                  <a:lnTo>
                    <a:pt x="604392" y="345167"/>
                  </a:lnTo>
                  <a:lnTo>
                    <a:pt x="603226" y="294545"/>
                  </a:lnTo>
                  <a:lnTo>
                    <a:pt x="594970" y="244509"/>
                  </a:lnTo>
                  <a:lnTo>
                    <a:pt x="579576" y="196010"/>
                  </a:lnTo>
                  <a:lnTo>
                    <a:pt x="556994" y="149997"/>
                  </a:lnTo>
                  <a:lnTo>
                    <a:pt x="527176" y="107423"/>
                  </a:lnTo>
                  <a:lnTo>
                    <a:pt x="494675" y="73701"/>
                  </a:lnTo>
                  <a:lnTo>
                    <a:pt x="458918" y="46265"/>
                  </a:lnTo>
                  <a:lnTo>
                    <a:pt x="420568" y="25145"/>
                  </a:lnTo>
                  <a:lnTo>
                    <a:pt x="380287" y="10374"/>
                  </a:lnTo>
                  <a:lnTo>
                    <a:pt x="338735" y="1981"/>
                  </a:lnTo>
                  <a:lnTo>
                    <a:pt x="296576" y="0"/>
                  </a:lnTo>
                  <a:close/>
                </a:path>
              </a:pathLst>
            </a:custGeom>
            <a:solidFill>
              <a:srgbClr val="C1CE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786632" y="2615896"/>
              <a:ext cx="549910" cy="581660"/>
            </a:xfrm>
            <a:custGeom>
              <a:avLst/>
              <a:gdLst/>
              <a:ahLst/>
              <a:cxnLst/>
              <a:rect l="l" t="t" r="r" b="b"/>
              <a:pathLst>
                <a:path w="549910" h="581660">
                  <a:moveTo>
                    <a:pt x="285839" y="0"/>
                  </a:moveTo>
                  <a:lnTo>
                    <a:pt x="242306" y="6486"/>
                  </a:lnTo>
                  <a:lnTo>
                    <a:pt x="199744" y="19852"/>
                  </a:lnTo>
                  <a:lnTo>
                    <a:pt x="158899" y="40102"/>
                  </a:lnTo>
                  <a:lnTo>
                    <a:pt x="120517" y="67239"/>
                  </a:lnTo>
                  <a:lnTo>
                    <a:pt x="85343" y="101268"/>
                  </a:lnTo>
                  <a:lnTo>
                    <a:pt x="56339" y="139412"/>
                  </a:lnTo>
                  <a:lnTo>
                    <a:pt x="33320" y="180653"/>
                  </a:lnTo>
                  <a:lnTo>
                    <a:pt x="16270" y="224246"/>
                  </a:lnTo>
                  <a:lnTo>
                    <a:pt x="5169" y="269449"/>
                  </a:lnTo>
                  <a:lnTo>
                    <a:pt x="0" y="315517"/>
                  </a:lnTo>
                  <a:lnTo>
                    <a:pt x="1012" y="364418"/>
                  </a:lnTo>
                  <a:lnTo>
                    <a:pt x="8607" y="412635"/>
                  </a:lnTo>
                  <a:lnTo>
                    <a:pt x="22764" y="459313"/>
                  </a:lnTo>
                  <a:lnTo>
                    <a:pt x="43462" y="503600"/>
                  </a:lnTo>
                  <a:lnTo>
                    <a:pt x="70679" y="544641"/>
                  </a:lnTo>
                  <a:lnTo>
                    <a:pt x="104393" y="581582"/>
                  </a:lnTo>
                  <a:lnTo>
                    <a:pt x="78892" y="533449"/>
                  </a:lnTo>
                  <a:lnTo>
                    <a:pt x="61547" y="482554"/>
                  </a:lnTo>
                  <a:lnTo>
                    <a:pt x="52226" y="429992"/>
                  </a:lnTo>
                  <a:lnTo>
                    <a:pt x="50800" y="376858"/>
                  </a:lnTo>
                  <a:lnTo>
                    <a:pt x="56740" y="326269"/>
                  </a:lnTo>
                  <a:lnTo>
                    <a:pt x="69764" y="277093"/>
                  </a:lnTo>
                  <a:lnTo>
                    <a:pt x="89762" y="230289"/>
                  </a:lnTo>
                  <a:lnTo>
                    <a:pt x="116624" y="186814"/>
                  </a:lnTo>
                  <a:lnTo>
                    <a:pt x="150240" y="147623"/>
                  </a:lnTo>
                  <a:lnTo>
                    <a:pt x="185725" y="117153"/>
                  </a:lnTo>
                  <a:lnTo>
                    <a:pt x="224051" y="93190"/>
                  </a:lnTo>
                  <a:lnTo>
                    <a:pt x="264522" y="75748"/>
                  </a:lnTo>
                  <a:lnTo>
                    <a:pt x="306444" y="64842"/>
                  </a:lnTo>
                  <a:lnTo>
                    <a:pt x="349122" y="60486"/>
                  </a:lnTo>
                  <a:lnTo>
                    <a:pt x="478418" y="60486"/>
                  </a:lnTo>
                  <a:lnTo>
                    <a:pt x="454761" y="42772"/>
                  </a:lnTo>
                  <a:lnTo>
                    <a:pt x="414804" y="21779"/>
                  </a:lnTo>
                  <a:lnTo>
                    <a:pt x="372834" y="7650"/>
                  </a:lnTo>
                  <a:lnTo>
                    <a:pt x="329597" y="389"/>
                  </a:lnTo>
                  <a:lnTo>
                    <a:pt x="285839" y="0"/>
                  </a:lnTo>
                  <a:close/>
                </a:path>
                <a:path w="549910" h="581660">
                  <a:moveTo>
                    <a:pt x="478418" y="60486"/>
                  </a:moveTo>
                  <a:lnTo>
                    <a:pt x="349122" y="60486"/>
                  </a:lnTo>
                  <a:lnTo>
                    <a:pt x="391862" y="62694"/>
                  </a:lnTo>
                  <a:lnTo>
                    <a:pt x="433967" y="71481"/>
                  </a:lnTo>
                  <a:lnTo>
                    <a:pt x="474743" y="86863"/>
                  </a:lnTo>
                  <a:lnTo>
                    <a:pt x="513495" y="108852"/>
                  </a:lnTo>
                  <a:lnTo>
                    <a:pt x="549528" y="137463"/>
                  </a:lnTo>
                  <a:lnTo>
                    <a:pt x="544226" y="129068"/>
                  </a:lnTo>
                  <a:lnTo>
                    <a:pt x="538352" y="120969"/>
                  </a:lnTo>
                  <a:lnTo>
                    <a:pt x="532098" y="113085"/>
                  </a:lnTo>
                  <a:lnTo>
                    <a:pt x="525652" y="105332"/>
                  </a:lnTo>
                  <a:lnTo>
                    <a:pt x="491959" y="70624"/>
                  </a:lnTo>
                  <a:lnTo>
                    <a:pt x="478418" y="60486"/>
                  </a:lnTo>
                  <a:close/>
                </a:path>
              </a:pathLst>
            </a:custGeom>
            <a:solidFill>
              <a:srgbClr val="A2B6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205732" y="2777124"/>
              <a:ext cx="100965" cy="349885"/>
            </a:xfrm>
            <a:custGeom>
              <a:avLst/>
              <a:gdLst/>
              <a:ahLst/>
              <a:cxnLst/>
              <a:rect l="l" t="t" r="r" b="b"/>
              <a:pathLst>
                <a:path w="100964" h="349885">
                  <a:moveTo>
                    <a:pt x="33781" y="0"/>
                  </a:moveTo>
                  <a:lnTo>
                    <a:pt x="16128" y="21066"/>
                  </a:lnTo>
                  <a:lnTo>
                    <a:pt x="17398" y="25892"/>
                  </a:lnTo>
                  <a:lnTo>
                    <a:pt x="42733" y="62739"/>
                  </a:lnTo>
                  <a:lnTo>
                    <a:pt x="58181" y="98774"/>
                  </a:lnTo>
                  <a:lnTo>
                    <a:pt x="66700" y="136880"/>
                  </a:lnTo>
                  <a:lnTo>
                    <a:pt x="68325" y="175879"/>
                  </a:lnTo>
                  <a:lnTo>
                    <a:pt x="63025" y="214566"/>
                  </a:lnTo>
                  <a:lnTo>
                    <a:pt x="50974" y="251729"/>
                  </a:lnTo>
                  <a:lnTo>
                    <a:pt x="32232" y="286178"/>
                  </a:lnTo>
                  <a:lnTo>
                    <a:pt x="6857" y="316722"/>
                  </a:lnTo>
                  <a:lnTo>
                    <a:pt x="2285" y="320532"/>
                  </a:lnTo>
                  <a:lnTo>
                    <a:pt x="253" y="325104"/>
                  </a:lnTo>
                  <a:lnTo>
                    <a:pt x="0" y="329676"/>
                  </a:lnTo>
                  <a:lnTo>
                    <a:pt x="2541" y="339907"/>
                  </a:lnTo>
                  <a:lnTo>
                    <a:pt x="9667" y="347329"/>
                  </a:lnTo>
                  <a:lnTo>
                    <a:pt x="19198" y="349321"/>
                  </a:lnTo>
                  <a:lnTo>
                    <a:pt x="28955" y="343265"/>
                  </a:lnTo>
                  <a:lnTo>
                    <a:pt x="58616" y="307205"/>
                  </a:lnTo>
                  <a:lnTo>
                    <a:pt x="80502" y="266620"/>
                  </a:lnTo>
                  <a:lnTo>
                    <a:pt x="94553" y="222892"/>
                  </a:lnTo>
                  <a:lnTo>
                    <a:pt x="100710" y="177403"/>
                  </a:lnTo>
                  <a:lnTo>
                    <a:pt x="98819" y="131534"/>
                  </a:lnTo>
                  <a:lnTo>
                    <a:pt x="88915" y="86677"/>
                  </a:lnTo>
                  <a:lnTo>
                    <a:pt x="70939" y="44225"/>
                  </a:lnTo>
                  <a:lnTo>
                    <a:pt x="44830" y="5572"/>
                  </a:lnTo>
                  <a:lnTo>
                    <a:pt x="39770" y="1553"/>
                  </a:lnTo>
                  <a:lnTo>
                    <a:pt x="33781" y="0"/>
                  </a:lnTo>
                  <a:close/>
                </a:path>
              </a:pathLst>
            </a:custGeom>
            <a:solidFill>
              <a:srgbClr val="F8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594735" y="3265995"/>
              <a:ext cx="162940" cy="17964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593335" y="2478023"/>
            <a:ext cx="4093465" cy="897040"/>
          </a:xfrm>
          <a:prstGeom prst="rect">
            <a:avLst/>
          </a:prstGeom>
          <a:solidFill>
            <a:srgbClr val="FFB340"/>
          </a:solidFill>
        </p:spPr>
        <p:txBody>
          <a:bodyPr vert="horz" wrap="square" lIns="0" tIns="34925" rIns="0" bIns="0" rtlCol="0">
            <a:spAutoFit/>
          </a:bodyPr>
          <a:lstStyle/>
          <a:p>
            <a:pPr marL="200025" marR="190500" indent="-4445" algn="ctr">
              <a:lnSpc>
                <a:spcPct val="100200"/>
              </a:lnSpc>
              <a:spcBef>
                <a:spcPts val="275"/>
              </a:spcBef>
            </a:pPr>
            <a:r>
              <a:rPr sz="1400" b="1" dirty="0">
                <a:latin typeface="Carlito"/>
                <a:cs typeface="Carlito"/>
              </a:rPr>
              <a:t>Objetivo: </a:t>
            </a:r>
            <a:r>
              <a:rPr sz="1400" b="1" spc="-5" dirty="0">
                <a:latin typeface="Carlito"/>
                <a:cs typeface="Carlito"/>
              </a:rPr>
              <a:t>Verificar </a:t>
            </a:r>
            <a:r>
              <a:rPr sz="1400" b="1" dirty="0">
                <a:latin typeface="Carlito"/>
                <a:cs typeface="Carlito"/>
              </a:rPr>
              <a:t>a circulação de agentes  conhecidos nos casos para Hepatites virais,  arboviroses, </a:t>
            </a:r>
            <a:r>
              <a:rPr sz="1400" b="1" spc="-5" dirty="0">
                <a:latin typeface="Carlito"/>
                <a:cs typeface="Carlito"/>
              </a:rPr>
              <a:t>adenovírus, </a:t>
            </a:r>
            <a:r>
              <a:rPr sz="1400" b="1" dirty="0">
                <a:latin typeface="Carlito"/>
                <a:cs typeface="Carlito"/>
              </a:rPr>
              <a:t>norovirus,</a:t>
            </a:r>
            <a:r>
              <a:rPr sz="1400" b="1" spc="-9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enterovírus,  EBV e</a:t>
            </a:r>
            <a:r>
              <a:rPr sz="1400" b="1" spc="-30" dirty="0">
                <a:latin typeface="Carlito"/>
                <a:cs typeface="Carlito"/>
              </a:rPr>
              <a:t> </a:t>
            </a:r>
            <a:r>
              <a:rPr sz="1400" b="1" dirty="0">
                <a:latin typeface="Carlito"/>
                <a:cs typeface="Carlito"/>
              </a:rPr>
              <a:t>Citomegalovírus.</a:t>
            </a:r>
            <a:endParaRPr sz="1400" dirty="0">
              <a:latin typeface="Carlito"/>
              <a:cs typeface="Carlito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53469" y="3469005"/>
            <a:ext cx="3973195" cy="1083945"/>
          </a:xfrm>
          <a:prstGeom prst="rect">
            <a:avLst/>
          </a:prstGeom>
          <a:solidFill>
            <a:srgbClr val="71A9FF"/>
          </a:solidFill>
        </p:spPr>
        <p:txBody>
          <a:bodyPr vert="horz" wrap="square" lIns="0" tIns="20955" rIns="0" bIns="0" rtlCol="0">
            <a:spAutoFit/>
          </a:bodyPr>
          <a:lstStyle/>
          <a:p>
            <a:pPr marL="91440" marR="81915" algn="just">
              <a:lnSpc>
                <a:spcPct val="115100"/>
              </a:lnSpc>
              <a:spcBef>
                <a:spcPts val="165"/>
              </a:spcBef>
            </a:pPr>
            <a:r>
              <a:rPr sz="1400" dirty="0">
                <a:latin typeface="Carlito"/>
                <a:cs typeface="Carlito"/>
              </a:rPr>
              <a:t>Os </a:t>
            </a:r>
            <a:r>
              <a:rPr sz="1400" b="1" spc="-5" dirty="0">
                <a:latin typeface="Carlito"/>
                <a:cs typeface="Carlito"/>
              </a:rPr>
              <a:t>casos positivos </a:t>
            </a:r>
            <a:r>
              <a:rPr sz="1400" b="1" dirty="0">
                <a:latin typeface="Carlito"/>
                <a:cs typeface="Carlito"/>
              </a:rPr>
              <a:t>para </a:t>
            </a:r>
            <a:r>
              <a:rPr sz="1400" b="1" spc="-5" dirty="0">
                <a:latin typeface="Carlito"/>
                <a:cs typeface="Carlito"/>
              </a:rPr>
              <a:t>adenovírus </a:t>
            </a:r>
            <a:r>
              <a:rPr sz="1400" dirty="0">
                <a:latin typeface="Carlito"/>
                <a:cs typeface="Carlito"/>
              </a:rPr>
              <a:t>devem </a:t>
            </a:r>
            <a:r>
              <a:rPr sz="1400" spc="-5" dirty="0">
                <a:latin typeface="Carlito"/>
                <a:cs typeface="Carlito"/>
              </a:rPr>
              <a:t>ser  </a:t>
            </a:r>
            <a:r>
              <a:rPr sz="1400" dirty="0">
                <a:latin typeface="Carlito"/>
                <a:cs typeface="Carlito"/>
              </a:rPr>
              <a:t>seguir </a:t>
            </a:r>
            <a:r>
              <a:rPr sz="1400" spc="-5" dirty="0">
                <a:latin typeface="Carlito"/>
                <a:cs typeface="Carlito"/>
              </a:rPr>
              <a:t>para </a:t>
            </a:r>
            <a:r>
              <a:rPr sz="1400" dirty="0">
                <a:latin typeface="Carlito"/>
                <a:cs typeface="Carlito"/>
              </a:rPr>
              <a:t>o </a:t>
            </a:r>
            <a:r>
              <a:rPr sz="1400" b="1" spc="-5" dirty="0">
                <a:latin typeface="Carlito"/>
                <a:cs typeface="Carlito"/>
              </a:rPr>
              <a:t>sequenciamento </a:t>
            </a:r>
            <a:r>
              <a:rPr sz="1400" spc="-5" dirty="0">
                <a:latin typeface="Carlito"/>
                <a:cs typeface="Carlito"/>
              </a:rPr>
              <a:t>conforme  </a:t>
            </a:r>
            <a:r>
              <a:rPr sz="1400" dirty="0">
                <a:latin typeface="Carlito"/>
                <a:cs typeface="Carlito"/>
              </a:rPr>
              <a:t>capacidade laboratorial </a:t>
            </a:r>
            <a:r>
              <a:rPr sz="1400" spc="-5" dirty="0">
                <a:latin typeface="Carlito"/>
                <a:cs typeface="Carlito"/>
              </a:rPr>
              <a:t>da localidade </a:t>
            </a:r>
            <a:r>
              <a:rPr sz="1400" dirty="0">
                <a:latin typeface="Carlito"/>
                <a:cs typeface="Carlito"/>
              </a:rPr>
              <a:t>ou </a:t>
            </a:r>
            <a:r>
              <a:rPr sz="1400" spc="-5" dirty="0">
                <a:latin typeface="Carlito"/>
                <a:cs typeface="Carlito"/>
              </a:rPr>
              <a:t>pelos  </a:t>
            </a:r>
            <a:r>
              <a:rPr sz="1400" dirty="0">
                <a:latin typeface="Carlito"/>
                <a:cs typeface="Carlito"/>
              </a:rPr>
              <a:t>Laboratórios </a:t>
            </a:r>
            <a:r>
              <a:rPr sz="1400" spc="-5" dirty="0">
                <a:latin typeface="Carlito"/>
                <a:cs typeface="Carlito"/>
              </a:rPr>
              <a:t>de</a:t>
            </a:r>
            <a:r>
              <a:rPr sz="1400" spc="-35" dirty="0">
                <a:latin typeface="Carlito"/>
                <a:cs typeface="Carlito"/>
              </a:rPr>
              <a:t> </a:t>
            </a:r>
            <a:r>
              <a:rPr sz="1400" dirty="0">
                <a:latin typeface="Carlito"/>
                <a:cs typeface="Carlito"/>
              </a:rPr>
              <a:t>Referências.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62;p14">
            <a:extLst>
              <a:ext uri="{FF2B5EF4-FFF2-40B4-BE49-F238E27FC236}">
                <a16:creationId xmlns:a16="http://schemas.microsoft.com/office/drawing/2014/main" id="{A2AF53F1-A3ED-A548-981A-F3AD567A5CF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 txBox="1"/>
          <p:nvPr/>
        </p:nvSpPr>
        <p:spPr>
          <a:xfrm>
            <a:off x="914400" y="15748"/>
            <a:ext cx="102285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2000" spc="-10" dirty="0">
                <a:solidFill>
                  <a:srgbClr val="9FC5E8"/>
                </a:solidFill>
                <a:latin typeface="Arial"/>
                <a:cs typeface="Arial"/>
              </a:rPr>
              <a:t>3</a:t>
            </a:r>
            <a:endParaRPr sz="1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6679" y="2038350"/>
            <a:ext cx="7410642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745" marR="5080" indent="-487680" algn="ctr">
              <a:lnSpc>
                <a:spcPct val="100000"/>
              </a:lnSpc>
              <a:spcBef>
                <a:spcPts val="100"/>
              </a:spcBef>
            </a:pPr>
            <a:r>
              <a:rPr lang="pt-BR" sz="6000" dirty="0">
                <a:solidFill>
                  <a:srgbClr val="073762"/>
                </a:solidFill>
                <a:latin typeface="Arial"/>
                <a:cs typeface="Arial"/>
              </a:rPr>
              <a:t>CENÁRIO EPIDEMIOLÓGICO</a:t>
            </a:r>
            <a:endParaRPr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2999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0;p15">
            <a:extLst>
              <a:ext uri="{FF2B5EF4-FFF2-40B4-BE49-F238E27FC236}">
                <a16:creationId xmlns:a16="http://schemas.microsoft.com/office/drawing/2014/main" id="{668715D1-7929-A140-866E-388571C1944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61289" y="45542"/>
            <a:ext cx="7070090" cy="430887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pt-BR" b="0" spc="-445" dirty="0">
                <a:solidFill>
                  <a:srgbClr val="FFFFFF"/>
                </a:solidFill>
                <a:latin typeface="Verdana"/>
                <a:cs typeface="Verdana"/>
              </a:rPr>
              <a:t>CASOS </a:t>
            </a:r>
            <a:r>
              <a:rPr lang="pt-BR" b="0" spc="-530" dirty="0">
                <a:solidFill>
                  <a:srgbClr val="FFFFFF"/>
                </a:solidFill>
                <a:latin typeface="Verdana"/>
                <a:cs typeface="Verdana"/>
              </a:rPr>
              <a:t>NO </a:t>
            </a:r>
            <a:r>
              <a:rPr lang="pt-BR" b="0" spc="-585" dirty="0">
                <a:solidFill>
                  <a:srgbClr val="FFFFFF"/>
                </a:solidFill>
                <a:latin typeface="Verdana"/>
                <a:cs typeface="Verdana"/>
              </a:rPr>
              <a:t>MUNDO</a:t>
            </a:r>
            <a:endParaRPr lang="pt-BR" b="0" dirty="0">
              <a:latin typeface="Verdana"/>
              <a:cs typeface="Verdana"/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572000" y="442835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100" algn="r">
              <a:lnSpc>
                <a:spcPct val="100000"/>
              </a:lnSpc>
              <a:spcBef>
                <a:spcPts val="695"/>
              </a:spcBef>
            </a:pPr>
            <a:r>
              <a:rPr lang="pt-BR" sz="1200" b="1" spc="-5" dirty="0">
                <a:latin typeface="Carlito"/>
                <a:cs typeface="Carlito"/>
              </a:rPr>
              <a:t>Fonte: Rede CIEVS, até 29/06/2022, </a:t>
            </a:r>
            <a:r>
              <a:rPr lang="pt-BR" sz="1200" b="1" dirty="0">
                <a:latin typeface="Carlito"/>
                <a:cs typeface="Carlito"/>
              </a:rPr>
              <a:t>às </a:t>
            </a:r>
            <a:r>
              <a:rPr lang="pt-BR" sz="1200" b="1" spc="-5" dirty="0">
                <a:latin typeface="Carlito"/>
                <a:cs typeface="Carlito"/>
              </a:rPr>
              <a:t>18h. </a:t>
            </a:r>
            <a:endParaRPr lang="pt-BR" sz="1200" dirty="0">
              <a:latin typeface="Carlito"/>
              <a:cs typeface="Carlito"/>
            </a:endParaRPr>
          </a:p>
        </p:txBody>
      </p:sp>
      <p:sp>
        <p:nvSpPr>
          <p:cNvPr id="8" name="object 19">
            <a:extLst>
              <a:ext uri="{FF2B5EF4-FFF2-40B4-BE49-F238E27FC236}">
                <a16:creationId xmlns:a16="http://schemas.microsoft.com/office/drawing/2014/main" id="{E6F54573-2213-489C-9FB5-8E6BE26539D1}"/>
              </a:ext>
            </a:extLst>
          </p:cNvPr>
          <p:cNvSpPr/>
          <p:nvPr/>
        </p:nvSpPr>
        <p:spPr>
          <a:xfrm>
            <a:off x="1758950" y="2148477"/>
            <a:ext cx="688848" cy="68122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37">
            <a:extLst>
              <a:ext uri="{FF2B5EF4-FFF2-40B4-BE49-F238E27FC236}">
                <a16:creationId xmlns:a16="http://schemas.microsoft.com/office/drawing/2014/main" id="{FDBE7232-0F17-4F7C-82D2-B23A4034E897}"/>
              </a:ext>
            </a:extLst>
          </p:cNvPr>
          <p:cNvGrpSpPr/>
          <p:nvPr/>
        </p:nvGrpSpPr>
        <p:grpSpPr>
          <a:xfrm>
            <a:off x="5517134" y="2127142"/>
            <a:ext cx="486409" cy="1450975"/>
            <a:chOff x="3877055" y="1609344"/>
            <a:chExt cx="486409" cy="1450975"/>
          </a:xfrm>
        </p:grpSpPr>
        <p:sp>
          <p:nvSpPr>
            <p:cNvPr id="10" name="object 38">
              <a:extLst>
                <a:ext uri="{FF2B5EF4-FFF2-40B4-BE49-F238E27FC236}">
                  <a16:creationId xmlns:a16="http://schemas.microsoft.com/office/drawing/2014/main" id="{F9492657-27F8-4154-A8EC-C848B4CBDEAB}"/>
                </a:ext>
              </a:extLst>
            </p:cNvPr>
            <p:cNvSpPr/>
            <p:nvPr/>
          </p:nvSpPr>
          <p:spPr>
            <a:xfrm>
              <a:off x="3877055" y="2647188"/>
              <a:ext cx="399288" cy="41300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39">
              <a:extLst>
                <a:ext uri="{FF2B5EF4-FFF2-40B4-BE49-F238E27FC236}">
                  <a16:creationId xmlns:a16="http://schemas.microsoft.com/office/drawing/2014/main" id="{CA89EAE9-9724-4027-98F6-9AD50ACAD93A}"/>
                </a:ext>
              </a:extLst>
            </p:cNvPr>
            <p:cNvSpPr/>
            <p:nvPr/>
          </p:nvSpPr>
          <p:spPr>
            <a:xfrm>
              <a:off x="3895343" y="1609344"/>
              <a:ext cx="467868" cy="467867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40">
            <a:extLst>
              <a:ext uri="{FF2B5EF4-FFF2-40B4-BE49-F238E27FC236}">
                <a16:creationId xmlns:a16="http://schemas.microsoft.com/office/drawing/2014/main" id="{36CBF623-5D9D-4681-B492-44A1890B01AB}"/>
              </a:ext>
            </a:extLst>
          </p:cNvPr>
          <p:cNvSpPr txBox="1"/>
          <p:nvPr/>
        </p:nvSpPr>
        <p:spPr>
          <a:xfrm>
            <a:off x="5294757" y="2048168"/>
            <a:ext cx="1601470" cy="801370"/>
          </a:xfrm>
          <a:prstGeom prst="rect">
            <a:avLst/>
          </a:prstGeom>
        </p:spPr>
        <p:txBody>
          <a:bodyPr vert="horz" wrap="square" lIns="0" tIns="178435" rIns="0" bIns="0" rtlCol="0">
            <a:spAutoFit/>
          </a:bodyPr>
          <a:lstStyle/>
          <a:p>
            <a:pPr marL="911225">
              <a:lnSpc>
                <a:spcPct val="100000"/>
              </a:lnSpc>
              <a:spcBef>
                <a:spcPts val="1405"/>
              </a:spcBef>
            </a:pPr>
            <a:r>
              <a:rPr sz="2000" b="1" dirty="0">
                <a:latin typeface="Arial"/>
                <a:cs typeface="Arial"/>
              </a:rPr>
              <a:t>45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300" b="1" spc="-15" dirty="0">
                <a:latin typeface="Arial"/>
                <a:cs typeface="Arial"/>
              </a:rPr>
              <a:t>TRANSPLANTADOS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3" name="object 41">
            <a:extLst>
              <a:ext uri="{FF2B5EF4-FFF2-40B4-BE49-F238E27FC236}">
                <a16:creationId xmlns:a16="http://schemas.microsoft.com/office/drawing/2014/main" id="{07FDD5F3-8970-40FF-B062-D53D5D20C7B3}"/>
              </a:ext>
            </a:extLst>
          </p:cNvPr>
          <p:cNvSpPr txBox="1"/>
          <p:nvPr/>
        </p:nvSpPr>
        <p:spPr>
          <a:xfrm>
            <a:off x="5440426" y="3095009"/>
            <a:ext cx="1394460" cy="7854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58470" algn="ctr">
              <a:lnSpc>
                <a:spcPts val="229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18</a:t>
            </a:r>
            <a:endParaRPr sz="2000">
              <a:latin typeface="Arial"/>
              <a:cs typeface="Arial"/>
            </a:endParaRPr>
          </a:p>
          <a:p>
            <a:pPr marL="445134" algn="ctr">
              <a:lnSpc>
                <a:spcPts val="1450"/>
              </a:lnSpc>
            </a:pPr>
            <a:r>
              <a:rPr sz="1300" b="1" spc="-10" dirty="0">
                <a:latin typeface="Arial"/>
                <a:cs typeface="Arial"/>
              </a:rPr>
              <a:t>ÓBITOS</a:t>
            </a:r>
            <a:endParaRPr sz="1300">
              <a:latin typeface="Arial"/>
              <a:cs typeface="Arial"/>
            </a:endParaRPr>
          </a:p>
          <a:p>
            <a:pPr marL="12700" marR="5080" indent="30480">
              <a:lnSpc>
                <a:spcPts val="950"/>
              </a:lnSpc>
              <a:spcBef>
                <a:spcPts val="365"/>
              </a:spcBef>
            </a:pPr>
            <a:r>
              <a:rPr sz="800" b="1" dirty="0">
                <a:latin typeface="Arial"/>
                <a:cs typeface="Arial"/>
              </a:rPr>
              <a:t>(Irlanda, Indonésia,</a:t>
            </a:r>
            <a:r>
              <a:rPr sz="800" b="1" spc="-8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México,  </a:t>
            </a:r>
            <a:r>
              <a:rPr sz="800" b="1" spc="-5" dirty="0">
                <a:latin typeface="Arial"/>
                <a:cs typeface="Arial"/>
              </a:rPr>
              <a:t>Palestina </a:t>
            </a:r>
            <a:r>
              <a:rPr sz="800" b="1" dirty="0">
                <a:latin typeface="Arial"/>
                <a:cs typeface="Arial"/>
              </a:rPr>
              <a:t>e Estados</a:t>
            </a:r>
            <a:r>
              <a:rPr sz="800" b="1" spc="-3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Unidos)</a:t>
            </a:r>
            <a:endParaRPr sz="800">
              <a:latin typeface="Arial"/>
              <a:cs typeface="Arial"/>
            </a:endParaRPr>
          </a:p>
        </p:txBody>
      </p:sp>
      <p:grpSp>
        <p:nvGrpSpPr>
          <p:cNvPr id="14" name="object 42">
            <a:extLst>
              <a:ext uri="{FF2B5EF4-FFF2-40B4-BE49-F238E27FC236}">
                <a16:creationId xmlns:a16="http://schemas.microsoft.com/office/drawing/2014/main" id="{0367CD27-D720-42B3-ADFC-8F26FAE148C1}"/>
              </a:ext>
            </a:extLst>
          </p:cNvPr>
          <p:cNvGrpSpPr/>
          <p:nvPr/>
        </p:nvGrpSpPr>
        <p:grpSpPr>
          <a:xfrm>
            <a:off x="3052826" y="2012587"/>
            <a:ext cx="2158365" cy="1971039"/>
            <a:chOff x="1412747" y="1494789"/>
            <a:chExt cx="2158365" cy="1971039"/>
          </a:xfrm>
        </p:grpSpPr>
        <p:sp>
          <p:nvSpPr>
            <p:cNvPr id="15" name="object 43">
              <a:extLst>
                <a:ext uri="{FF2B5EF4-FFF2-40B4-BE49-F238E27FC236}">
                  <a16:creationId xmlns:a16="http://schemas.microsoft.com/office/drawing/2014/main" id="{9307EDC1-E3B1-4981-9476-B3CEEDC4BCE8}"/>
                </a:ext>
              </a:extLst>
            </p:cNvPr>
            <p:cNvSpPr/>
            <p:nvPr/>
          </p:nvSpPr>
          <p:spPr>
            <a:xfrm>
              <a:off x="3292602" y="1504949"/>
              <a:ext cx="268605" cy="1950720"/>
            </a:xfrm>
            <a:custGeom>
              <a:avLst/>
              <a:gdLst/>
              <a:ahLst/>
              <a:cxnLst/>
              <a:rect l="l" t="t" r="r" b="b"/>
              <a:pathLst>
                <a:path w="268604" h="1950720">
                  <a:moveTo>
                    <a:pt x="268224" y="1950720"/>
                  </a:moveTo>
                  <a:lnTo>
                    <a:pt x="216032" y="1950720"/>
                  </a:lnTo>
                  <a:lnTo>
                    <a:pt x="173402" y="1950720"/>
                  </a:lnTo>
                  <a:lnTo>
                    <a:pt x="144654" y="1950720"/>
                  </a:lnTo>
                  <a:lnTo>
                    <a:pt x="134112" y="1950720"/>
                  </a:lnTo>
                  <a:lnTo>
                    <a:pt x="134112" y="975360"/>
                  </a:lnTo>
                  <a:lnTo>
                    <a:pt x="98226" y="975360"/>
                  </a:lnTo>
                  <a:lnTo>
                    <a:pt x="72294" y="975360"/>
                  </a:lnTo>
                  <a:lnTo>
                    <a:pt x="43743" y="975360"/>
                  </a:lnTo>
                  <a:lnTo>
                    <a:pt x="0" y="975360"/>
                  </a:lnTo>
                  <a:lnTo>
                    <a:pt x="52191" y="975360"/>
                  </a:lnTo>
                  <a:lnTo>
                    <a:pt x="94821" y="975360"/>
                  </a:lnTo>
                  <a:lnTo>
                    <a:pt x="123569" y="975360"/>
                  </a:lnTo>
                  <a:lnTo>
                    <a:pt x="134112" y="975360"/>
                  </a:lnTo>
                  <a:lnTo>
                    <a:pt x="134112" y="0"/>
                  </a:lnTo>
                  <a:lnTo>
                    <a:pt x="169997" y="0"/>
                  </a:lnTo>
                  <a:lnTo>
                    <a:pt x="195929" y="0"/>
                  </a:lnTo>
                  <a:lnTo>
                    <a:pt x="224480" y="0"/>
                  </a:lnTo>
                  <a:lnTo>
                    <a:pt x="268224" y="0"/>
                  </a:lnTo>
                </a:path>
              </a:pathLst>
            </a:custGeom>
            <a:ln w="1981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44">
              <a:extLst>
                <a:ext uri="{FF2B5EF4-FFF2-40B4-BE49-F238E27FC236}">
                  <a16:creationId xmlns:a16="http://schemas.microsoft.com/office/drawing/2014/main" id="{E7DFB4F6-DFBF-44BD-B818-07923AFDBD57}"/>
                </a:ext>
              </a:extLst>
            </p:cNvPr>
            <p:cNvSpPr/>
            <p:nvPr/>
          </p:nvSpPr>
          <p:spPr>
            <a:xfrm>
              <a:off x="1412747" y="1706879"/>
              <a:ext cx="359664" cy="52120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45">
            <a:extLst>
              <a:ext uri="{FF2B5EF4-FFF2-40B4-BE49-F238E27FC236}">
                <a16:creationId xmlns:a16="http://schemas.microsoft.com/office/drawing/2014/main" id="{589AFD92-F2D6-4A49-9C08-6C2317061A20}"/>
              </a:ext>
            </a:extLst>
          </p:cNvPr>
          <p:cNvSpPr txBox="1"/>
          <p:nvPr/>
        </p:nvSpPr>
        <p:spPr>
          <a:xfrm>
            <a:off x="3060573" y="2908192"/>
            <a:ext cx="30924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99</a:t>
            </a:r>
            <a:endParaRPr sz="2000">
              <a:latin typeface="Arial"/>
              <a:cs typeface="Arial"/>
            </a:endParaRPr>
          </a:p>
        </p:txBody>
      </p:sp>
      <p:sp>
        <p:nvSpPr>
          <p:cNvPr id="18" name="object 46">
            <a:extLst>
              <a:ext uri="{FF2B5EF4-FFF2-40B4-BE49-F238E27FC236}">
                <a16:creationId xmlns:a16="http://schemas.microsoft.com/office/drawing/2014/main" id="{7029C2EB-C5BD-47D6-A689-2BAFEF901A5B}"/>
              </a:ext>
            </a:extLst>
          </p:cNvPr>
          <p:cNvSpPr txBox="1"/>
          <p:nvPr/>
        </p:nvSpPr>
        <p:spPr>
          <a:xfrm>
            <a:off x="4258692" y="2874664"/>
            <a:ext cx="4508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920</a:t>
            </a:r>
            <a:endParaRPr sz="2000">
              <a:latin typeface="Arial"/>
              <a:cs typeface="Arial"/>
            </a:endParaRPr>
          </a:p>
        </p:txBody>
      </p:sp>
      <p:sp>
        <p:nvSpPr>
          <p:cNvPr id="19" name="object 47">
            <a:extLst>
              <a:ext uri="{FF2B5EF4-FFF2-40B4-BE49-F238E27FC236}">
                <a16:creationId xmlns:a16="http://schemas.microsoft.com/office/drawing/2014/main" id="{61615E51-E776-40B3-9481-81112E5B7FD3}"/>
              </a:ext>
            </a:extLst>
          </p:cNvPr>
          <p:cNvSpPr txBox="1"/>
          <p:nvPr/>
        </p:nvSpPr>
        <p:spPr>
          <a:xfrm>
            <a:off x="1772768" y="2800183"/>
            <a:ext cx="3246755" cy="694055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82880">
              <a:lnSpc>
                <a:spcPct val="100000"/>
              </a:lnSpc>
              <a:spcBef>
                <a:spcPts val="895"/>
              </a:spcBef>
            </a:pPr>
            <a:r>
              <a:rPr sz="2000" b="1" dirty="0">
                <a:latin typeface="Arial"/>
                <a:cs typeface="Arial"/>
              </a:rPr>
              <a:t>33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727710" algn="l"/>
              </a:tabLst>
            </a:pPr>
            <a:r>
              <a:rPr sz="1300" b="1" spc="-25" dirty="0">
                <a:latin typeface="Arial"/>
                <a:cs typeface="Arial"/>
              </a:rPr>
              <a:t>PAÍSES	</a:t>
            </a:r>
            <a:r>
              <a:rPr sz="1800" b="1" baseline="2314" dirty="0">
                <a:latin typeface="Arial"/>
                <a:cs typeface="Arial"/>
              </a:rPr>
              <a:t>EM </a:t>
            </a:r>
            <a:r>
              <a:rPr sz="1800" b="1" spc="-15" baseline="2314" dirty="0">
                <a:latin typeface="Arial"/>
                <a:cs typeface="Arial"/>
              </a:rPr>
              <a:t>INVESTIGAÇÃO</a:t>
            </a:r>
            <a:r>
              <a:rPr sz="1800" b="1" spc="405" baseline="2314" dirty="0">
                <a:latin typeface="Arial"/>
                <a:cs typeface="Arial"/>
              </a:rPr>
              <a:t> </a:t>
            </a:r>
            <a:r>
              <a:rPr sz="1950" b="1" spc="-15" baseline="4273" dirty="0">
                <a:latin typeface="Arial"/>
                <a:cs typeface="Arial"/>
              </a:rPr>
              <a:t>PROVÁVEIS</a:t>
            </a:r>
            <a:endParaRPr sz="1950" baseline="4273">
              <a:latin typeface="Arial"/>
              <a:cs typeface="Arial"/>
            </a:endParaRPr>
          </a:p>
        </p:txBody>
      </p:sp>
      <p:sp>
        <p:nvSpPr>
          <p:cNvPr id="20" name="object 48">
            <a:extLst>
              <a:ext uri="{FF2B5EF4-FFF2-40B4-BE49-F238E27FC236}">
                <a16:creationId xmlns:a16="http://schemas.microsoft.com/office/drawing/2014/main" id="{6AF371EE-9C1E-4CE8-8C4C-097707D24852}"/>
              </a:ext>
            </a:extLst>
          </p:cNvPr>
          <p:cNvSpPr/>
          <p:nvPr/>
        </p:nvSpPr>
        <p:spPr>
          <a:xfrm>
            <a:off x="4243071" y="2207914"/>
            <a:ext cx="548640" cy="5501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76">
            <a:extLst>
              <a:ext uri="{FF2B5EF4-FFF2-40B4-BE49-F238E27FC236}">
                <a16:creationId xmlns:a16="http://schemas.microsoft.com/office/drawing/2014/main" id="{6F322A57-C26E-4095-966E-88A53902D1A5}"/>
              </a:ext>
            </a:extLst>
          </p:cNvPr>
          <p:cNvSpPr txBox="1"/>
          <p:nvPr/>
        </p:nvSpPr>
        <p:spPr>
          <a:xfrm>
            <a:off x="1953768" y="1540046"/>
            <a:ext cx="141605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N</a:t>
            </a:r>
            <a:r>
              <a:rPr sz="1600" b="1" spc="-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O</a:t>
            </a: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TI</a:t>
            </a:r>
            <a:r>
              <a:rPr sz="1600" b="1" spc="-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F</a:t>
            </a: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I</a:t>
            </a:r>
            <a:r>
              <a:rPr sz="1600" b="1" spc="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C</a:t>
            </a:r>
            <a:r>
              <a:rPr sz="1600" b="1" spc="-5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</a:t>
            </a:r>
            <a:r>
              <a:rPr sz="16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D</a:t>
            </a:r>
            <a:r>
              <a:rPr sz="1600" b="1" spc="-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O</a:t>
            </a: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S</a:t>
            </a:r>
            <a:endParaRPr sz="1600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3" name="object 77">
            <a:extLst>
              <a:ext uri="{FF2B5EF4-FFF2-40B4-BE49-F238E27FC236}">
                <a16:creationId xmlns:a16="http://schemas.microsoft.com/office/drawing/2014/main" id="{66515B81-762A-4E58-BB52-22CA57CCD8DC}"/>
              </a:ext>
            </a:extLst>
          </p:cNvPr>
          <p:cNvSpPr txBox="1"/>
          <p:nvPr/>
        </p:nvSpPr>
        <p:spPr>
          <a:xfrm>
            <a:off x="1226820" y="1424476"/>
            <a:ext cx="61976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920</a:t>
            </a:r>
            <a:endParaRPr sz="2800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4" name="object 72">
            <a:extLst>
              <a:ext uri="{FF2B5EF4-FFF2-40B4-BE49-F238E27FC236}">
                <a16:creationId xmlns:a16="http://schemas.microsoft.com/office/drawing/2014/main" id="{911A49C4-3813-4C60-B889-3F6364EC0DB5}"/>
              </a:ext>
            </a:extLst>
          </p:cNvPr>
          <p:cNvSpPr/>
          <p:nvPr/>
        </p:nvSpPr>
        <p:spPr>
          <a:xfrm>
            <a:off x="403607" y="1329826"/>
            <a:ext cx="630935" cy="6461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10888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70;p15">
            <a:extLst>
              <a:ext uri="{FF2B5EF4-FFF2-40B4-BE49-F238E27FC236}">
                <a16:creationId xmlns:a16="http://schemas.microsoft.com/office/drawing/2014/main" id="{23415C7C-BDB2-7A48-BCA6-FA489A22027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bject 20">
            <a:extLst>
              <a:ext uri="{FF2B5EF4-FFF2-40B4-BE49-F238E27FC236}">
                <a16:creationId xmlns:a16="http://schemas.microsoft.com/office/drawing/2014/main" id="{0B680471-8A7D-4427-B65E-8443E98FDC93}"/>
              </a:ext>
            </a:extLst>
          </p:cNvPr>
          <p:cNvSpPr txBox="1"/>
          <p:nvPr/>
        </p:nvSpPr>
        <p:spPr>
          <a:xfrm>
            <a:off x="3464687" y="2935407"/>
            <a:ext cx="985519" cy="68008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2384" algn="ctr">
              <a:lnSpc>
                <a:spcPct val="100000"/>
              </a:lnSpc>
              <a:spcBef>
                <a:spcPts val="830"/>
              </a:spcBef>
            </a:pPr>
            <a:r>
              <a:rPr sz="2000" b="1" dirty="0">
                <a:latin typeface="Arial"/>
                <a:cs typeface="Arial"/>
              </a:rPr>
              <a:t>02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65"/>
              </a:spcBef>
            </a:pPr>
            <a:r>
              <a:rPr sz="1300" b="1" spc="-10" dirty="0">
                <a:latin typeface="Arial"/>
                <a:cs typeface="Arial"/>
              </a:rPr>
              <a:t>PROVÁVEIS</a:t>
            </a:r>
            <a:endParaRPr sz="1300">
              <a:latin typeface="Arial"/>
              <a:cs typeface="Arial"/>
            </a:endParaRPr>
          </a:p>
        </p:txBody>
      </p:sp>
      <p:sp>
        <p:nvSpPr>
          <p:cNvPr id="15" name="object 32">
            <a:extLst>
              <a:ext uri="{FF2B5EF4-FFF2-40B4-BE49-F238E27FC236}">
                <a16:creationId xmlns:a16="http://schemas.microsoft.com/office/drawing/2014/main" id="{E48E9C70-CBE8-41F2-94D6-B2DDA8325484}"/>
              </a:ext>
            </a:extLst>
          </p:cNvPr>
          <p:cNvSpPr txBox="1"/>
          <p:nvPr/>
        </p:nvSpPr>
        <p:spPr>
          <a:xfrm>
            <a:off x="1603883" y="3766178"/>
            <a:ext cx="16363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67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1950" b="1" spc="-30" baseline="4273" dirty="0">
                <a:latin typeface="Arial"/>
                <a:cs typeface="Arial"/>
              </a:rPr>
              <a:t>DESCARTADOS</a:t>
            </a:r>
            <a:endParaRPr sz="1950" baseline="4273">
              <a:latin typeface="Arial"/>
              <a:cs typeface="Arial"/>
            </a:endParaRPr>
          </a:p>
        </p:txBody>
      </p:sp>
      <p:grpSp>
        <p:nvGrpSpPr>
          <p:cNvPr id="16" name="object 33">
            <a:extLst>
              <a:ext uri="{FF2B5EF4-FFF2-40B4-BE49-F238E27FC236}">
                <a16:creationId xmlns:a16="http://schemas.microsoft.com/office/drawing/2014/main" id="{26D3B97A-DD88-4FD9-8D0F-CB35BBA14497}"/>
              </a:ext>
            </a:extLst>
          </p:cNvPr>
          <p:cNvGrpSpPr/>
          <p:nvPr/>
        </p:nvGrpSpPr>
        <p:grpSpPr>
          <a:xfrm>
            <a:off x="1271270" y="2327775"/>
            <a:ext cx="821690" cy="1744980"/>
            <a:chOff x="5512308" y="1595627"/>
            <a:chExt cx="821690" cy="1744980"/>
          </a:xfrm>
        </p:grpSpPr>
        <p:sp>
          <p:nvSpPr>
            <p:cNvPr id="17" name="object 34">
              <a:extLst>
                <a:ext uri="{FF2B5EF4-FFF2-40B4-BE49-F238E27FC236}">
                  <a16:creationId xmlns:a16="http://schemas.microsoft.com/office/drawing/2014/main" id="{E4E24B0D-2368-4418-84CF-D7CA02EB626A}"/>
                </a:ext>
              </a:extLst>
            </p:cNvPr>
            <p:cNvSpPr/>
            <p:nvPr/>
          </p:nvSpPr>
          <p:spPr>
            <a:xfrm>
              <a:off x="5512308" y="3060191"/>
              <a:ext cx="269748" cy="28041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35">
              <a:extLst>
                <a:ext uri="{FF2B5EF4-FFF2-40B4-BE49-F238E27FC236}">
                  <a16:creationId xmlns:a16="http://schemas.microsoft.com/office/drawing/2014/main" id="{AE3BAAF3-7E61-4E8A-8A15-A1DD8A03FFDF}"/>
                </a:ext>
              </a:extLst>
            </p:cNvPr>
            <p:cNvSpPr/>
            <p:nvPr/>
          </p:nvSpPr>
          <p:spPr>
            <a:xfrm>
              <a:off x="5682996" y="1595627"/>
              <a:ext cx="650748" cy="64617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36">
            <a:extLst>
              <a:ext uri="{FF2B5EF4-FFF2-40B4-BE49-F238E27FC236}">
                <a16:creationId xmlns:a16="http://schemas.microsoft.com/office/drawing/2014/main" id="{AAA4CE01-FABB-4CD0-98C9-304EBFCB5DC5}"/>
              </a:ext>
            </a:extLst>
          </p:cNvPr>
          <p:cNvSpPr txBox="1"/>
          <p:nvPr/>
        </p:nvSpPr>
        <p:spPr>
          <a:xfrm>
            <a:off x="1378712" y="2971961"/>
            <a:ext cx="804545" cy="63246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065" algn="ctr">
              <a:lnSpc>
                <a:spcPct val="100000"/>
              </a:lnSpc>
              <a:spcBef>
                <a:spcPts val="600"/>
              </a:spcBef>
            </a:pPr>
            <a:r>
              <a:rPr sz="2000" b="1" dirty="0">
                <a:latin typeface="Arial"/>
                <a:cs typeface="Arial"/>
              </a:rPr>
              <a:t>19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15"/>
              </a:spcBef>
            </a:pPr>
            <a:r>
              <a:rPr sz="1300" b="1" spc="-5" dirty="0">
                <a:latin typeface="Arial"/>
                <a:cs typeface="Arial"/>
              </a:rPr>
              <a:t>ES</a:t>
            </a:r>
            <a:r>
              <a:rPr sz="1300" b="1" spc="-105" dirty="0">
                <a:latin typeface="Arial"/>
                <a:cs typeface="Arial"/>
              </a:rPr>
              <a:t>T</a:t>
            </a:r>
            <a:r>
              <a:rPr sz="1300" b="1" spc="-45" dirty="0">
                <a:latin typeface="Arial"/>
                <a:cs typeface="Arial"/>
              </a:rPr>
              <a:t>A</a:t>
            </a:r>
            <a:r>
              <a:rPr sz="1300" b="1" spc="-5" dirty="0">
                <a:latin typeface="Arial"/>
                <a:cs typeface="Arial"/>
              </a:rPr>
              <a:t>DOS</a:t>
            </a:r>
            <a:endParaRPr sz="1300">
              <a:latin typeface="Arial"/>
              <a:cs typeface="Arial"/>
            </a:endParaRPr>
          </a:p>
        </p:txBody>
      </p:sp>
      <p:sp>
        <p:nvSpPr>
          <p:cNvPr id="20" name="object 49">
            <a:extLst>
              <a:ext uri="{FF2B5EF4-FFF2-40B4-BE49-F238E27FC236}">
                <a16:creationId xmlns:a16="http://schemas.microsoft.com/office/drawing/2014/main" id="{00FAB4AC-D36A-42ED-A458-3608CA70D37C}"/>
              </a:ext>
            </a:extLst>
          </p:cNvPr>
          <p:cNvSpPr txBox="1"/>
          <p:nvPr/>
        </p:nvSpPr>
        <p:spPr>
          <a:xfrm>
            <a:off x="6324600" y="2393649"/>
            <a:ext cx="1601470" cy="70358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902969">
              <a:lnSpc>
                <a:spcPct val="100000"/>
              </a:lnSpc>
              <a:spcBef>
                <a:spcPts val="940"/>
              </a:spcBef>
            </a:pPr>
            <a:r>
              <a:rPr sz="2000" b="1" dirty="0"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b="1" spc="-15" dirty="0">
                <a:latin typeface="Arial"/>
                <a:cs typeface="Arial"/>
              </a:rPr>
              <a:t>TRANSPLANTADOS</a:t>
            </a:r>
            <a:endParaRPr sz="1300">
              <a:latin typeface="Arial"/>
              <a:cs typeface="Arial"/>
            </a:endParaRPr>
          </a:p>
        </p:txBody>
      </p:sp>
      <p:sp>
        <p:nvSpPr>
          <p:cNvPr id="21" name="object 50">
            <a:extLst>
              <a:ext uri="{FF2B5EF4-FFF2-40B4-BE49-F238E27FC236}">
                <a16:creationId xmlns:a16="http://schemas.microsoft.com/office/drawing/2014/main" id="{FC0FC797-1971-4D0C-A1FC-87520108BA4D}"/>
              </a:ext>
            </a:extLst>
          </p:cNvPr>
          <p:cNvSpPr txBox="1"/>
          <p:nvPr/>
        </p:nvSpPr>
        <p:spPr>
          <a:xfrm>
            <a:off x="6687057" y="3341998"/>
            <a:ext cx="1111885" cy="669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96570">
              <a:lnSpc>
                <a:spcPts val="2385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10</a:t>
            </a:r>
            <a:endParaRPr sz="2000">
              <a:latin typeface="Arial"/>
              <a:cs typeface="Arial"/>
            </a:endParaRPr>
          </a:p>
          <a:p>
            <a:pPr marL="369570">
              <a:lnSpc>
                <a:spcPts val="1545"/>
              </a:lnSpc>
            </a:pPr>
            <a:r>
              <a:rPr sz="1300" b="1" spc="-10" dirty="0">
                <a:latin typeface="Arial"/>
                <a:cs typeface="Arial"/>
              </a:rPr>
              <a:t>ÓBITOS</a:t>
            </a:r>
            <a:endParaRPr sz="1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800" b="1" spc="-5" dirty="0">
                <a:latin typeface="Arial"/>
                <a:cs typeface="Arial"/>
              </a:rPr>
              <a:t>(RN, </a:t>
            </a:r>
            <a:r>
              <a:rPr sz="800" b="1" spc="5" dirty="0">
                <a:latin typeface="Arial"/>
                <a:cs typeface="Arial"/>
              </a:rPr>
              <a:t>MG, </a:t>
            </a:r>
            <a:r>
              <a:rPr sz="800" b="1" spc="-10" dirty="0">
                <a:latin typeface="Arial"/>
                <a:cs typeface="Arial"/>
              </a:rPr>
              <a:t>MA, </a:t>
            </a:r>
            <a:r>
              <a:rPr sz="800" b="1" spc="-5" dirty="0">
                <a:latin typeface="Arial"/>
                <a:cs typeface="Arial"/>
              </a:rPr>
              <a:t>RJ 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SP)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66">
            <a:extLst>
              <a:ext uri="{FF2B5EF4-FFF2-40B4-BE49-F238E27FC236}">
                <a16:creationId xmlns:a16="http://schemas.microsoft.com/office/drawing/2014/main" id="{0F6A42BC-556E-401E-A1A6-FA0957597B5A}"/>
              </a:ext>
            </a:extLst>
          </p:cNvPr>
          <p:cNvSpPr txBox="1"/>
          <p:nvPr/>
        </p:nvSpPr>
        <p:spPr>
          <a:xfrm>
            <a:off x="4561713" y="2987990"/>
            <a:ext cx="1567815" cy="62420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R="24130" algn="ctr">
              <a:lnSpc>
                <a:spcPct val="100000"/>
              </a:lnSpc>
              <a:spcBef>
                <a:spcPts val="560"/>
              </a:spcBef>
            </a:pPr>
            <a:r>
              <a:rPr sz="2000" b="1" dirty="0">
                <a:latin typeface="Arial"/>
                <a:cs typeface="Arial"/>
              </a:rPr>
              <a:t>86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300" b="1" spc="-5" dirty="0">
                <a:latin typeface="Arial"/>
                <a:cs typeface="Arial"/>
              </a:rPr>
              <a:t>EM</a:t>
            </a:r>
            <a:r>
              <a:rPr sz="1300" b="1" spc="-3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INVESTIGAÇÃO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24" name="object 67">
            <a:extLst>
              <a:ext uri="{FF2B5EF4-FFF2-40B4-BE49-F238E27FC236}">
                <a16:creationId xmlns:a16="http://schemas.microsoft.com/office/drawing/2014/main" id="{139A20A8-96F5-40EB-A59C-450EC77129E2}"/>
              </a:ext>
            </a:extLst>
          </p:cNvPr>
          <p:cNvGrpSpPr/>
          <p:nvPr/>
        </p:nvGrpSpPr>
        <p:grpSpPr>
          <a:xfrm>
            <a:off x="2623057" y="2426836"/>
            <a:ext cx="2978150" cy="556260"/>
            <a:chOff x="6864095" y="1694688"/>
            <a:chExt cx="2978150" cy="556260"/>
          </a:xfrm>
        </p:grpSpPr>
        <p:sp>
          <p:nvSpPr>
            <p:cNvPr id="25" name="object 68">
              <a:extLst>
                <a:ext uri="{FF2B5EF4-FFF2-40B4-BE49-F238E27FC236}">
                  <a16:creationId xmlns:a16="http://schemas.microsoft.com/office/drawing/2014/main" id="{DAF88558-E5A7-49B8-B85E-E97C98CE80CF}"/>
                </a:ext>
              </a:extLst>
            </p:cNvPr>
            <p:cNvSpPr/>
            <p:nvPr/>
          </p:nvSpPr>
          <p:spPr>
            <a:xfrm>
              <a:off x="9299447" y="1709928"/>
              <a:ext cx="542544" cy="54102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69">
              <a:extLst>
                <a:ext uri="{FF2B5EF4-FFF2-40B4-BE49-F238E27FC236}">
                  <a16:creationId xmlns:a16="http://schemas.microsoft.com/office/drawing/2014/main" id="{392C82C1-D3C3-4D66-823C-297C33DBC898}"/>
                </a:ext>
              </a:extLst>
            </p:cNvPr>
            <p:cNvSpPr/>
            <p:nvPr/>
          </p:nvSpPr>
          <p:spPr>
            <a:xfrm>
              <a:off x="6864095" y="1694688"/>
              <a:ext cx="400811" cy="50596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70">
            <a:extLst>
              <a:ext uri="{FF2B5EF4-FFF2-40B4-BE49-F238E27FC236}">
                <a16:creationId xmlns:a16="http://schemas.microsoft.com/office/drawing/2014/main" id="{31DFE95C-01E5-4AF3-A232-B8DC3A9885EF}"/>
              </a:ext>
            </a:extLst>
          </p:cNvPr>
          <p:cNvSpPr txBox="1"/>
          <p:nvPr/>
        </p:nvSpPr>
        <p:spPr>
          <a:xfrm>
            <a:off x="2343022" y="2956241"/>
            <a:ext cx="964565" cy="6629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745"/>
              </a:spcBef>
            </a:pPr>
            <a:r>
              <a:rPr sz="2000" b="1" dirty="0">
                <a:latin typeface="Arial"/>
                <a:cs typeface="Arial"/>
              </a:rPr>
              <a:t>07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15"/>
              </a:spcBef>
            </a:pPr>
            <a:r>
              <a:rPr sz="1300" b="1" spc="-10" dirty="0">
                <a:latin typeface="Arial"/>
                <a:cs typeface="Arial"/>
              </a:rPr>
              <a:t>SUSPEITOS</a:t>
            </a:r>
            <a:endParaRPr sz="1300">
              <a:latin typeface="Arial"/>
              <a:cs typeface="Arial"/>
            </a:endParaRPr>
          </a:p>
        </p:txBody>
      </p:sp>
      <p:sp>
        <p:nvSpPr>
          <p:cNvPr id="32" name="object 75">
            <a:extLst>
              <a:ext uri="{FF2B5EF4-FFF2-40B4-BE49-F238E27FC236}">
                <a16:creationId xmlns:a16="http://schemas.microsoft.com/office/drawing/2014/main" id="{166B801A-A722-44F3-A137-A272BE24DD2D}"/>
              </a:ext>
            </a:extLst>
          </p:cNvPr>
          <p:cNvSpPr txBox="1"/>
          <p:nvPr/>
        </p:nvSpPr>
        <p:spPr>
          <a:xfrm>
            <a:off x="1170306" y="1406406"/>
            <a:ext cx="23279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200" b="1" baseline="-2976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163</a:t>
            </a:r>
            <a:r>
              <a:rPr sz="4200" b="1" spc="345" baseline="-2976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NOTIFICADOS</a:t>
            </a:r>
            <a:endParaRPr sz="1800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3" name="object 79">
            <a:extLst>
              <a:ext uri="{FF2B5EF4-FFF2-40B4-BE49-F238E27FC236}">
                <a16:creationId xmlns:a16="http://schemas.microsoft.com/office/drawing/2014/main" id="{49992C52-CF52-4A1E-8777-CA462008B115}"/>
              </a:ext>
            </a:extLst>
          </p:cNvPr>
          <p:cNvSpPr txBox="1"/>
          <p:nvPr/>
        </p:nvSpPr>
        <p:spPr>
          <a:xfrm>
            <a:off x="3907028" y="3754621"/>
            <a:ext cx="23329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01</a:t>
            </a:r>
            <a:r>
              <a:rPr sz="2000" b="1" spc="-445" dirty="0">
                <a:latin typeface="Arial"/>
                <a:cs typeface="Arial"/>
              </a:rPr>
              <a:t> </a:t>
            </a:r>
            <a:r>
              <a:rPr sz="1950" b="1" spc="-7" baseline="2136" dirty="0">
                <a:latin typeface="Arial"/>
                <a:cs typeface="Arial"/>
              </a:rPr>
              <a:t>PERDA DE SEGUIMENTO</a:t>
            </a:r>
            <a:endParaRPr sz="1950" baseline="2136">
              <a:latin typeface="Arial"/>
              <a:cs typeface="Arial"/>
            </a:endParaRPr>
          </a:p>
        </p:txBody>
      </p:sp>
      <p:sp>
        <p:nvSpPr>
          <p:cNvPr id="44" name="object 81">
            <a:extLst>
              <a:ext uri="{FF2B5EF4-FFF2-40B4-BE49-F238E27FC236}">
                <a16:creationId xmlns:a16="http://schemas.microsoft.com/office/drawing/2014/main" id="{FD475758-EC66-4CEF-80D1-D673743719B5}"/>
              </a:ext>
            </a:extLst>
          </p:cNvPr>
          <p:cNvSpPr/>
          <p:nvPr/>
        </p:nvSpPr>
        <p:spPr>
          <a:xfrm>
            <a:off x="3534536" y="3782816"/>
            <a:ext cx="288035" cy="28803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72">
            <a:extLst>
              <a:ext uri="{FF2B5EF4-FFF2-40B4-BE49-F238E27FC236}">
                <a16:creationId xmlns:a16="http://schemas.microsoft.com/office/drawing/2014/main" id="{72E415D8-FC6B-4081-BE30-389E59F57CCF}"/>
              </a:ext>
            </a:extLst>
          </p:cNvPr>
          <p:cNvSpPr/>
          <p:nvPr/>
        </p:nvSpPr>
        <p:spPr>
          <a:xfrm>
            <a:off x="403607" y="1329826"/>
            <a:ext cx="630935" cy="64617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59">
            <a:extLst>
              <a:ext uri="{FF2B5EF4-FFF2-40B4-BE49-F238E27FC236}">
                <a16:creationId xmlns:a16="http://schemas.microsoft.com/office/drawing/2014/main" id="{38A9A0CE-DE8F-4DE2-8FB2-E3E49F988A8A}"/>
              </a:ext>
            </a:extLst>
          </p:cNvPr>
          <p:cNvSpPr txBox="1"/>
          <p:nvPr/>
        </p:nvSpPr>
        <p:spPr>
          <a:xfrm>
            <a:off x="204471" y="142938"/>
            <a:ext cx="212979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470" dirty="0">
                <a:solidFill>
                  <a:srgbClr val="FFFFFF"/>
                </a:solidFill>
                <a:latin typeface="Verdana"/>
                <a:cs typeface="Verdana"/>
              </a:rPr>
              <a:t>CASOS </a:t>
            </a:r>
            <a:r>
              <a:rPr sz="2300" spc="-550" dirty="0">
                <a:solidFill>
                  <a:srgbClr val="FFFFFF"/>
                </a:solidFill>
                <a:latin typeface="Verdana"/>
                <a:cs typeface="Verdana"/>
              </a:rPr>
              <a:t>NO</a:t>
            </a:r>
            <a:r>
              <a:rPr sz="2300" spc="-5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300" spc="-484" dirty="0">
                <a:solidFill>
                  <a:srgbClr val="FFFFFF"/>
                </a:solidFill>
                <a:latin typeface="Verdana"/>
                <a:cs typeface="Verdana"/>
              </a:rPr>
              <a:t>BRASIL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E206A315-052A-4CA5-B425-3CC57D72EF95}"/>
              </a:ext>
            </a:extLst>
          </p:cNvPr>
          <p:cNvSpPr/>
          <p:nvPr/>
        </p:nvSpPr>
        <p:spPr>
          <a:xfrm>
            <a:off x="4572000" y="442835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100" algn="r">
              <a:lnSpc>
                <a:spcPct val="100000"/>
              </a:lnSpc>
              <a:spcBef>
                <a:spcPts val="695"/>
              </a:spcBef>
            </a:pPr>
            <a:r>
              <a:rPr lang="pt-BR" sz="1200" b="1" spc="-5" dirty="0">
                <a:latin typeface="Carlito"/>
                <a:cs typeface="Carlito"/>
              </a:rPr>
              <a:t>Fonte: Rede CIEVS, até 29/06/2022, </a:t>
            </a:r>
            <a:r>
              <a:rPr lang="pt-BR" sz="1200" b="1" dirty="0">
                <a:latin typeface="Carlito"/>
                <a:cs typeface="Carlito"/>
              </a:rPr>
              <a:t>às </a:t>
            </a:r>
            <a:r>
              <a:rPr lang="pt-BR" sz="1200" b="1" spc="-5" dirty="0">
                <a:latin typeface="Carlito"/>
                <a:cs typeface="Carlito"/>
              </a:rPr>
              <a:t>18h. </a:t>
            </a:r>
            <a:endParaRPr lang="pt-BR" sz="12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2439478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70;p15">
            <a:extLst>
              <a:ext uri="{FF2B5EF4-FFF2-40B4-BE49-F238E27FC236}">
                <a16:creationId xmlns:a16="http://schemas.microsoft.com/office/drawing/2014/main" id="{23415C7C-BDB2-7A48-BCA6-FA489A22027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object 59">
            <a:extLst>
              <a:ext uri="{FF2B5EF4-FFF2-40B4-BE49-F238E27FC236}">
                <a16:creationId xmlns:a16="http://schemas.microsoft.com/office/drawing/2014/main" id="{38A9A0CE-DE8F-4DE2-8FB2-E3E49F988A8A}"/>
              </a:ext>
            </a:extLst>
          </p:cNvPr>
          <p:cNvSpPr txBox="1"/>
          <p:nvPr/>
        </p:nvSpPr>
        <p:spPr>
          <a:xfrm>
            <a:off x="204471" y="142938"/>
            <a:ext cx="2129790" cy="376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470" dirty="0">
                <a:solidFill>
                  <a:srgbClr val="FFFFFF"/>
                </a:solidFill>
                <a:latin typeface="Verdana"/>
                <a:cs typeface="Verdana"/>
              </a:rPr>
              <a:t>CASOS </a:t>
            </a:r>
            <a:r>
              <a:rPr sz="2300" spc="-550" dirty="0">
                <a:solidFill>
                  <a:srgbClr val="FFFFFF"/>
                </a:solidFill>
                <a:latin typeface="Verdana"/>
                <a:cs typeface="Verdana"/>
              </a:rPr>
              <a:t>NO</a:t>
            </a:r>
            <a:r>
              <a:rPr sz="2300" spc="-570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300" spc="-484" dirty="0">
                <a:solidFill>
                  <a:srgbClr val="FFFFFF"/>
                </a:solidFill>
                <a:latin typeface="Verdana"/>
                <a:cs typeface="Verdana"/>
              </a:rPr>
              <a:t>BRASIL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E206A315-052A-4CA5-B425-3CC57D72EF95}"/>
              </a:ext>
            </a:extLst>
          </p:cNvPr>
          <p:cNvSpPr/>
          <p:nvPr/>
        </p:nvSpPr>
        <p:spPr>
          <a:xfrm>
            <a:off x="4572000" y="442835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100" algn="r">
              <a:lnSpc>
                <a:spcPct val="100000"/>
              </a:lnSpc>
              <a:spcBef>
                <a:spcPts val="695"/>
              </a:spcBef>
            </a:pPr>
            <a:r>
              <a:rPr lang="pt-BR" sz="1200" b="1" spc="-5" dirty="0">
                <a:latin typeface="Carlito"/>
                <a:cs typeface="Carlito"/>
              </a:rPr>
              <a:t>Fonte: Rede CIEVS, até 29/06/2022, </a:t>
            </a:r>
            <a:r>
              <a:rPr lang="pt-BR" sz="1200" b="1" dirty="0">
                <a:latin typeface="Carlito"/>
                <a:cs typeface="Carlito"/>
              </a:rPr>
              <a:t>às </a:t>
            </a:r>
            <a:r>
              <a:rPr lang="pt-BR" sz="1200" b="1" spc="-5" dirty="0">
                <a:latin typeface="Carlito"/>
                <a:cs typeface="Carlito"/>
              </a:rPr>
              <a:t>18h. </a:t>
            </a:r>
            <a:endParaRPr lang="pt-BR" sz="1200" dirty="0">
              <a:latin typeface="Carlito"/>
              <a:cs typeface="Carlito"/>
            </a:endParaRPr>
          </a:p>
        </p:txBody>
      </p:sp>
      <p:sp>
        <p:nvSpPr>
          <p:cNvPr id="180" name="object 16">
            <a:extLst>
              <a:ext uri="{FF2B5EF4-FFF2-40B4-BE49-F238E27FC236}">
                <a16:creationId xmlns:a16="http://schemas.microsoft.com/office/drawing/2014/main" id="{33993884-A7E9-4850-ACEE-E82785CC6E74}"/>
              </a:ext>
            </a:extLst>
          </p:cNvPr>
          <p:cNvSpPr txBox="1"/>
          <p:nvPr/>
        </p:nvSpPr>
        <p:spPr>
          <a:xfrm>
            <a:off x="1857273" y="1276350"/>
            <a:ext cx="1600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9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SUSPEITOS</a:t>
            </a:r>
            <a:r>
              <a:rPr sz="1800" b="1" spc="-44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800" b="1" spc="-52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(n=07)</a:t>
            </a:r>
            <a:endParaRPr sz="18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81" name="object 17">
            <a:extLst>
              <a:ext uri="{FF2B5EF4-FFF2-40B4-BE49-F238E27FC236}">
                <a16:creationId xmlns:a16="http://schemas.microsoft.com/office/drawing/2014/main" id="{58D8A1B7-C4BB-481F-B9C1-6AFF2673C649}"/>
              </a:ext>
            </a:extLst>
          </p:cNvPr>
          <p:cNvSpPr txBox="1"/>
          <p:nvPr/>
        </p:nvSpPr>
        <p:spPr>
          <a:xfrm>
            <a:off x="5387467" y="1276350"/>
            <a:ext cx="1633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4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PROVÁVEIS</a:t>
            </a:r>
            <a:r>
              <a:rPr sz="1800" b="1" spc="-33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800" b="1" spc="-50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(n=02)</a:t>
            </a:r>
            <a:endParaRPr sz="18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188" name="object 27">
            <a:extLst>
              <a:ext uri="{FF2B5EF4-FFF2-40B4-BE49-F238E27FC236}">
                <a16:creationId xmlns:a16="http://schemas.microsoft.com/office/drawing/2014/main" id="{FAFC431F-F295-4034-B798-4467FBF6F996}"/>
              </a:ext>
            </a:extLst>
          </p:cNvPr>
          <p:cNvSpPr txBox="1"/>
          <p:nvPr/>
        </p:nvSpPr>
        <p:spPr>
          <a:xfrm>
            <a:off x="5759576" y="1817624"/>
            <a:ext cx="815340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RJ e</a:t>
            </a:r>
            <a:r>
              <a:rPr sz="1600" b="1" spc="-7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MS</a:t>
            </a:r>
            <a:endParaRPr sz="16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89" name="object 28">
            <a:extLst>
              <a:ext uri="{FF2B5EF4-FFF2-40B4-BE49-F238E27FC236}">
                <a16:creationId xmlns:a16="http://schemas.microsoft.com/office/drawing/2014/main" id="{60456163-A8F4-457E-BBD5-A0B0C646CB98}"/>
              </a:ext>
            </a:extLst>
          </p:cNvPr>
          <p:cNvSpPr txBox="1"/>
          <p:nvPr/>
        </p:nvSpPr>
        <p:spPr>
          <a:xfrm>
            <a:off x="6751193" y="2851278"/>
            <a:ext cx="77406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16</a:t>
            </a:r>
            <a:r>
              <a:rPr sz="1400" b="1" spc="-13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ANOS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90" name="object 29">
            <a:extLst>
              <a:ext uri="{FF2B5EF4-FFF2-40B4-BE49-F238E27FC236}">
                <a16:creationId xmlns:a16="http://schemas.microsoft.com/office/drawing/2014/main" id="{9D080B1B-697C-4CFE-B7DE-A86B2E66A788}"/>
              </a:ext>
            </a:extLst>
          </p:cNvPr>
          <p:cNvSpPr txBox="1"/>
          <p:nvPr/>
        </p:nvSpPr>
        <p:spPr>
          <a:xfrm>
            <a:off x="6489318" y="3996665"/>
            <a:ext cx="12801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Alta</a:t>
            </a:r>
            <a:r>
              <a:rPr sz="1400" b="1" spc="-3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Hospitalar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191" name="object 80">
            <a:extLst>
              <a:ext uri="{FF2B5EF4-FFF2-40B4-BE49-F238E27FC236}">
                <a16:creationId xmlns:a16="http://schemas.microsoft.com/office/drawing/2014/main" id="{9C03F889-5025-4617-BE56-8C93B7C9A50D}"/>
              </a:ext>
            </a:extLst>
          </p:cNvPr>
          <p:cNvGrpSpPr/>
          <p:nvPr/>
        </p:nvGrpSpPr>
        <p:grpSpPr>
          <a:xfrm>
            <a:off x="1259458" y="1690751"/>
            <a:ext cx="6274309" cy="1469135"/>
            <a:chOff x="400811" y="4171187"/>
            <a:chExt cx="6274309" cy="1469135"/>
          </a:xfrm>
        </p:grpSpPr>
        <p:sp>
          <p:nvSpPr>
            <p:cNvPr id="193" name="object 82">
              <a:extLst>
                <a:ext uri="{FF2B5EF4-FFF2-40B4-BE49-F238E27FC236}">
                  <a16:creationId xmlns:a16="http://schemas.microsoft.com/office/drawing/2014/main" id="{DEEBE3BD-B8F0-492C-A523-357E86FB0E02}"/>
                </a:ext>
              </a:extLst>
            </p:cNvPr>
            <p:cNvSpPr/>
            <p:nvPr/>
          </p:nvSpPr>
          <p:spPr>
            <a:xfrm>
              <a:off x="4011167" y="4189475"/>
              <a:ext cx="684276" cy="47853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4" name="object 83">
              <a:extLst>
                <a:ext uri="{FF2B5EF4-FFF2-40B4-BE49-F238E27FC236}">
                  <a16:creationId xmlns:a16="http://schemas.microsoft.com/office/drawing/2014/main" id="{03ED39FC-8FAE-4AAF-8741-FCA587DA553A}"/>
                </a:ext>
              </a:extLst>
            </p:cNvPr>
            <p:cNvSpPr/>
            <p:nvPr/>
          </p:nvSpPr>
          <p:spPr>
            <a:xfrm>
              <a:off x="5990844" y="4189475"/>
              <a:ext cx="684276" cy="47853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5" name="object 84">
              <a:extLst>
                <a:ext uri="{FF2B5EF4-FFF2-40B4-BE49-F238E27FC236}">
                  <a16:creationId xmlns:a16="http://schemas.microsoft.com/office/drawing/2014/main" id="{C45F6544-B683-4762-BE94-823DB55D7392}"/>
                </a:ext>
              </a:extLst>
            </p:cNvPr>
            <p:cNvSpPr/>
            <p:nvPr/>
          </p:nvSpPr>
          <p:spPr>
            <a:xfrm>
              <a:off x="2567939" y="4233671"/>
              <a:ext cx="344424" cy="36728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6" name="object 85">
              <a:extLst>
                <a:ext uri="{FF2B5EF4-FFF2-40B4-BE49-F238E27FC236}">
                  <a16:creationId xmlns:a16="http://schemas.microsoft.com/office/drawing/2014/main" id="{1F93480B-6700-401E-B541-95570CC28F72}"/>
                </a:ext>
              </a:extLst>
            </p:cNvPr>
            <p:cNvSpPr/>
            <p:nvPr/>
          </p:nvSpPr>
          <p:spPr>
            <a:xfrm>
              <a:off x="400811" y="4210811"/>
              <a:ext cx="237744" cy="23926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7" name="object 86">
              <a:extLst>
                <a:ext uri="{FF2B5EF4-FFF2-40B4-BE49-F238E27FC236}">
                  <a16:creationId xmlns:a16="http://schemas.microsoft.com/office/drawing/2014/main" id="{0FFABDCF-A667-4A8B-B72F-5581E0D3460D}"/>
                </a:ext>
              </a:extLst>
            </p:cNvPr>
            <p:cNvSpPr/>
            <p:nvPr/>
          </p:nvSpPr>
          <p:spPr>
            <a:xfrm>
              <a:off x="1210056" y="4171187"/>
              <a:ext cx="388619" cy="38709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8" name="object 87">
              <a:extLst>
                <a:ext uri="{FF2B5EF4-FFF2-40B4-BE49-F238E27FC236}">
                  <a16:creationId xmlns:a16="http://schemas.microsoft.com/office/drawing/2014/main" id="{528F8DB9-FD1B-44CE-9060-A189985D1783}"/>
                </a:ext>
              </a:extLst>
            </p:cNvPr>
            <p:cNvSpPr/>
            <p:nvPr/>
          </p:nvSpPr>
          <p:spPr>
            <a:xfrm>
              <a:off x="1155192" y="4611623"/>
              <a:ext cx="423672" cy="42519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99" name="object 88">
              <a:extLst>
                <a:ext uri="{FF2B5EF4-FFF2-40B4-BE49-F238E27FC236}">
                  <a16:creationId xmlns:a16="http://schemas.microsoft.com/office/drawing/2014/main" id="{9674E693-0530-4A6C-B29F-87550DB84C6D}"/>
                </a:ext>
              </a:extLst>
            </p:cNvPr>
            <p:cNvSpPr/>
            <p:nvPr/>
          </p:nvSpPr>
          <p:spPr>
            <a:xfrm>
              <a:off x="1133856" y="5187695"/>
              <a:ext cx="452628" cy="45262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00" name="object 89">
              <a:extLst>
                <a:ext uri="{FF2B5EF4-FFF2-40B4-BE49-F238E27FC236}">
                  <a16:creationId xmlns:a16="http://schemas.microsoft.com/office/drawing/2014/main" id="{5D353D60-A371-473C-ABA9-F3D225774A6F}"/>
                </a:ext>
              </a:extLst>
            </p:cNvPr>
            <p:cNvSpPr/>
            <p:nvPr/>
          </p:nvSpPr>
          <p:spPr>
            <a:xfrm>
              <a:off x="5067300" y="4786883"/>
              <a:ext cx="388620" cy="388619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sp>
        <p:nvSpPr>
          <p:cNvPr id="201" name="object 90">
            <a:extLst>
              <a:ext uri="{FF2B5EF4-FFF2-40B4-BE49-F238E27FC236}">
                <a16:creationId xmlns:a16="http://schemas.microsoft.com/office/drawing/2014/main" id="{4C6EA6F5-DE5A-474A-9E69-12D0F88C728C}"/>
              </a:ext>
            </a:extLst>
          </p:cNvPr>
          <p:cNvSpPr txBox="1"/>
          <p:nvPr/>
        </p:nvSpPr>
        <p:spPr>
          <a:xfrm>
            <a:off x="4679442" y="2401698"/>
            <a:ext cx="1045844" cy="21672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b="1" spc="3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</a:t>
            </a:r>
            <a:r>
              <a:rPr sz="1300" b="1" spc="-2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</a:t>
            </a:r>
            <a:r>
              <a:rPr sz="1300" b="1" spc="2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SCULINO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2" name="object 91">
            <a:extLst>
              <a:ext uri="{FF2B5EF4-FFF2-40B4-BE49-F238E27FC236}">
                <a16:creationId xmlns:a16="http://schemas.microsoft.com/office/drawing/2014/main" id="{0F7E7CA2-4B1D-46F0-ADA1-58576BF53DB3}"/>
              </a:ext>
            </a:extLst>
          </p:cNvPr>
          <p:cNvSpPr txBox="1"/>
          <p:nvPr/>
        </p:nvSpPr>
        <p:spPr>
          <a:xfrm>
            <a:off x="6763893" y="2401698"/>
            <a:ext cx="853440" cy="216726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b="1" spc="2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FE</a:t>
            </a:r>
            <a:r>
              <a:rPr sz="1300" b="1" spc="3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</a:t>
            </a:r>
            <a:r>
              <a:rPr sz="1300" b="1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ININO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3" name="object 92">
            <a:extLst>
              <a:ext uri="{FF2B5EF4-FFF2-40B4-BE49-F238E27FC236}">
                <a16:creationId xmlns:a16="http://schemas.microsoft.com/office/drawing/2014/main" id="{B51B3E28-21BE-4703-8A23-7A39D8B891B0}"/>
              </a:ext>
            </a:extLst>
          </p:cNvPr>
          <p:cNvSpPr txBox="1"/>
          <p:nvPr/>
        </p:nvSpPr>
        <p:spPr>
          <a:xfrm>
            <a:off x="6428105" y="3320923"/>
            <a:ext cx="1420495" cy="43116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300" spc="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Mal-estar,</a:t>
            </a:r>
            <a:r>
              <a:rPr sz="1300" spc="-4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300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náusea,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  <a:p>
            <a:pPr marL="86995">
              <a:lnSpc>
                <a:spcPct val="100000"/>
              </a:lnSpc>
              <a:spcBef>
                <a:spcPts val="35"/>
              </a:spcBef>
            </a:pPr>
            <a:r>
              <a:rPr sz="1300" b="1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febre </a:t>
            </a:r>
            <a:r>
              <a:rPr sz="1300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e</a:t>
            </a:r>
            <a:r>
              <a:rPr sz="1300" spc="-2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300" b="1" spc="1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icterícia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4" name="object 93">
            <a:extLst>
              <a:ext uri="{FF2B5EF4-FFF2-40B4-BE49-F238E27FC236}">
                <a16:creationId xmlns:a16="http://schemas.microsoft.com/office/drawing/2014/main" id="{1CF00BF9-9579-4696-BB8A-01B977CF12FE}"/>
              </a:ext>
            </a:extLst>
          </p:cNvPr>
          <p:cNvSpPr txBox="1"/>
          <p:nvPr/>
        </p:nvSpPr>
        <p:spPr>
          <a:xfrm>
            <a:off x="4607432" y="4000018"/>
            <a:ext cx="1181735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Hospitalizado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5" name="object 94">
            <a:extLst>
              <a:ext uri="{FF2B5EF4-FFF2-40B4-BE49-F238E27FC236}">
                <a16:creationId xmlns:a16="http://schemas.microsoft.com/office/drawing/2014/main" id="{6891C999-D675-47AE-8A70-88D65DA4065B}"/>
              </a:ext>
            </a:extLst>
          </p:cNvPr>
          <p:cNvSpPr txBox="1"/>
          <p:nvPr/>
        </p:nvSpPr>
        <p:spPr>
          <a:xfrm>
            <a:off x="4808600" y="2851278"/>
            <a:ext cx="77406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16</a:t>
            </a:r>
            <a:r>
              <a:rPr sz="1400" b="1" spc="-13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ANOS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6" name="object 95">
            <a:extLst>
              <a:ext uri="{FF2B5EF4-FFF2-40B4-BE49-F238E27FC236}">
                <a16:creationId xmlns:a16="http://schemas.microsoft.com/office/drawing/2014/main" id="{95260DA9-C45D-43E3-BB85-6A8FBC1A2CED}"/>
              </a:ext>
            </a:extLst>
          </p:cNvPr>
          <p:cNvSpPr txBox="1"/>
          <p:nvPr/>
        </p:nvSpPr>
        <p:spPr>
          <a:xfrm>
            <a:off x="4560188" y="3311779"/>
            <a:ext cx="1270000" cy="4318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30"/>
              </a:spcBef>
            </a:pPr>
            <a:r>
              <a:rPr sz="1300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Prostração,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sz="1300" b="1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febre </a:t>
            </a:r>
            <a:r>
              <a:rPr sz="1300" spc="1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e</a:t>
            </a:r>
            <a:r>
              <a:rPr sz="1300" spc="-4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300" b="1" spc="1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icterícia</a:t>
            </a:r>
            <a:endParaRPr sz="13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7" name="object 96">
            <a:extLst>
              <a:ext uri="{FF2B5EF4-FFF2-40B4-BE49-F238E27FC236}">
                <a16:creationId xmlns:a16="http://schemas.microsoft.com/office/drawing/2014/main" id="{6F5146B7-A7BD-4F35-85D5-CC08B748856A}"/>
              </a:ext>
            </a:extLst>
          </p:cNvPr>
          <p:cNvSpPr txBox="1"/>
          <p:nvPr/>
        </p:nvSpPr>
        <p:spPr>
          <a:xfrm>
            <a:off x="1222679" y="2127885"/>
            <a:ext cx="3092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04</a:t>
            </a:r>
            <a:endParaRPr sz="20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8" name="object 97">
            <a:extLst>
              <a:ext uri="{FF2B5EF4-FFF2-40B4-BE49-F238E27FC236}">
                <a16:creationId xmlns:a16="http://schemas.microsoft.com/office/drawing/2014/main" id="{5D334981-2DFC-49FE-8698-3FFC13B40483}"/>
              </a:ext>
            </a:extLst>
          </p:cNvPr>
          <p:cNvSpPr txBox="1"/>
          <p:nvPr/>
        </p:nvSpPr>
        <p:spPr>
          <a:xfrm>
            <a:off x="1210792" y="2757298"/>
            <a:ext cx="3092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03</a:t>
            </a:r>
            <a:endParaRPr sz="20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09" name="object 98">
            <a:extLst>
              <a:ext uri="{FF2B5EF4-FFF2-40B4-BE49-F238E27FC236}">
                <a16:creationId xmlns:a16="http://schemas.microsoft.com/office/drawing/2014/main" id="{DF43AB60-0ADF-4E77-8F1E-10CD2514D899}"/>
              </a:ext>
            </a:extLst>
          </p:cNvPr>
          <p:cNvSpPr txBox="1"/>
          <p:nvPr/>
        </p:nvSpPr>
        <p:spPr>
          <a:xfrm>
            <a:off x="3023742" y="2267204"/>
            <a:ext cx="1120775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Mediana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  <a:p>
            <a:pPr marL="49530" algn="ctr">
              <a:lnSpc>
                <a:spcPct val="100000"/>
              </a:lnSpc>
              <a:spcBef>
                <a:spcPts val="5"/>
              </a:spcBef>
            </a:pPr>
            <a:r>
              <a:rPr sz="1400" b="1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5</a:t>
            </a:r>
            <a:r>
              <a:rPr sz="1400" b="1" spc="-2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anos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10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(4meses -12</a:t>
            </a:r>
            <a:r>
              <a:rPr sz="1000" b="1" spc="-7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anos)</a:t>
            </a:r>
            <a:endParaRPr sz="10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10" name="object 99">
            <a:extLst>
              <a:ext uri="{FF2B5EF4-FFF2-40B4-BE49-F238E27FC236}">
                <a16:creationId xmlns:a16="http://schemas.microsoft.com/office/drawing/2014/main" id="{D290D9B9-8B28-4B22-8BF2-AA32B611407D}"/>
              </a:ext>
            </a:extLst>
          </p:cNvPr>
          <p:cNvSpPr txBox="1"/>
          <p:nvPr/>
        </p:nvSpPr>
        <p:spPr>
          <a:xfrm>
            <a:off x="2787269" y="3253258"/>
            <a:ext cx="145351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95"/>
              </a:spcBef>
            </a:pPr>
            <a:r>
              <a:rPr sz="1600" b="1" spc="-27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Icterícia</a:t>
            </a:r>
            <a:r>
              <a:rPr sz="1600" b="1" spc="-32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600" b="1" spc="-36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(4)</a:t>
            </a:r>
            <a:endParaRPr sz="16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pPr marR="5715" algn="r">
              <a:lnSpc>
                <a:spcPct val="100000"/>
              </a:lnSpc>
            </a:pPr>
            <a:r>
              <a:rPr sz="1600" b="1" spc="-28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Febre</a:t>
            </a:r>
            <a:r>
              <a:rPr sz="1600" b="1" spc="-37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600" b="1" spc="-36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(4)</a:t>
            </a:r>
            <a:endParaRPr sz="16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</a:pPr>
            <a:r>
              <a:rPr sz="1600" b="1" spc="-33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Vômito</a:t>
            </a:r>
            <a:r>
              <a:rPr sz="1600" b="1" spc="-35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600" b="1" spc="-36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(4)</a:t>
            </a:r>
            <a:endParaRPr sz="16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pPr marR="6350" algn="r">
              <a:lnSpc>
                <a:spcPct val="100000"/>
              </a:lnSpc>
            </a:pPr>
            <a:r>
              <a:rPr sz="1600" b="1" spc="-32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Dor abdominal</a:t>
            </a:r>
            <a:r>
              <a:rPr sz="1600" b="1" spc="-24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600" b="1" spc="-36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(4)</a:t>
            </a:r>
            <a:endParaRPr sz="16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</p:txBody>
      </p:sp>
      <p:sp>
        <p:nvSpPr>
          <p:cNvPr id="211" name="object 101">
            <a:extLst>
              <a:ext uri="{FF2B5EF4-FFF2-40B4-BE49-F238E27FC236}">
                <a16:creationId xmlns:a16="http://schemas.microsoft.com/office/drawing/2014/main" id="{57E6041B-6EB5-4C9C-B687-0DCCCDBB097A}"/>
              </a:ext>
            </a:extLst>
          </p:cNvPr>
          <p:cNvSpPr txBox="1"/>
          <p:nvPr/>
        </p:nvSpPr>
        <p:spPr>
          <a:xfrm>
            <a:off x="1067536" y="3238487"/>
            <a:ext cx="1402715" cy="904240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53975" indent="-41910">
              <a:lnSpc>
                <a:spcPct val="100000"/>
              </a:lnSpc>
              <a:spcBef>
                <a:spcPts val="1035"/>
              </a:spcBef>
            </a:pPr>
            <a:r>
              <a:rPr sz="1400" b="1" spc="-26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UF DE</a:t>
            </a:r>
            <a:r>
              <a:rPr sz="1400" b="1" spc="-405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 </a:t>
            </a:r>
            <a:r>
              <a:rPr sz="1400" b="1" spc="-350" dirty="0">
                <a:solidFill>
                  <a:schemeClr val="tx2">
                    <a:lumMod val="50000"/>
                  </a:schemeClr>
                </a:solidFill>
                <a:latin typeface="Verdana"/>
                <a:cs typeface="Verdana"/>
              </a:rPr>
              <a:t>NOTIFICAÇÃO</a:t>
            </a:r>
            <a:endParaRPr sz="1400">
              <a:solidFill>
                <a:schemeClr val="tx2">
                  <a:lumMod val="50000"/>
                </a:schemeClr>
              </a:solidFill>
              <a:latin typeface="Verdana"/>
              <a:cs typeface="Verdana"/>
            </a:endParaRPr>
          </a:p>
          <a:p>
            <a:pPr marL="53975" marR="36195">
              <a:lnSpc>
                <a:spcPct val="100000"/>
              </a:lnSpc>
              <a:spcBef>
                <a:spcPts val="940"/>
              </a:spcBef>
            </a:pPr>
            <a:r>
              <a:rPr sz="1400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PR, SC,AM,</a:t>
            </a:r>
            <a:r>
              <a:rPr sz="1400" spc="-6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RS,  </a:t>
            </a:r>
            <a:r>
              <a:rPr sz="140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PE, </a:t>
            </a:r>
            <a:r>
              <a:rPr sz="1400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MG,</a:t>
            </a:r>
            <a:r>
              <a:rPr sz="1400" spc="-4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SP</a:t>
            </a:r>
            <a:endParaRPr sz="140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24083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70;p15">
            <a:extLst>
              <a:ext uri="{FF2B5EF4-FFF2-40B4-BE49-F238E27FC236}">
                <a16:creationId xmlns:a16="http://schemas.microsoft.com/office/drawing/2014/main" id="{1858BC20-CE2E-7E4E-BA31-71CB287A1E1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3"/>
          <p:cNvSpPr/>
          <p:nvPr/>
        </p:nvSpPr>
        <p:spPr>
          <a:xfrm>
            <a:off x="0" y="2444525"/>
            <a:ext cx="1374140" cy="2699385"/>
          </a:xfrm>
          <a:custGeom>
            <a:avLst/>
            <a:gdLst/>
            <a:ahLst/>
            <a:cxnLst/>
            <a:rect l="l" t="t" r="r" b="b"/>
            <a:pathLst>
              <a:path w="1374140" h="2699385">
                <a:moveTo>
                  <a:pt x="0" y="0"/>
                </a:moveTo>
                <a:lnTo>
                  <a:pt x="0" y="2698973"/>
                </a:lnTo>
                <a:lnTo>
                  <a:pt x="1358366" y="2698973"/>
                </a:lnTo>
                <a:lnTo>
                  <a:pt x="1359764" y="2692432"/>
                </a:lnTo>
                <a:lnTo>
                  <a:pt x="1367536" y="2643000"/>
                </a:lnTo>
                <a:lnTo>
                  <a:pt x="1372218" y="2595528"/>
                </a:lnTo>
                <a:lnTo>
                  <a:pt x="1373979" y="2547720"/>
                </a:lnTo>
                <a:lnTo>
                  <a:pt x="1372856" y="2499785"/>
                </a:lnTo>
                <a:lnTo>
                  <a:pt x="1368888" y="2451931"/>
                </a:lnTo>
                <a:lnTo>
                  <a:pt x="1362113" y="2404364"/>
                </a:lnTo>
                <a:lnTo>
                  <a:pt x="1352569" y="2357293"/>
                </a:lnTo>
                <a:lnTo>
                  <a:pt x="1340296" y="2310926"/>
                </a:lnTo>
                <a:lnTo>
                  <a:pt x="1325330" y="2265470"/>
                </a:lnTo>
                <a:lnTo>
                  <a:pt x="1307711" y="2221134"/>
                </a:lnTo>
                <a:lnTo>
                  <a:pt x="1287477" y="2178125"/>
                </a:lnTo>
                <a:lnTo>
                  <a:pt x="1264667" y="2136651"/>
                </a:lnTo>
                <a:lnTo>
                  <a:pt x="1239317" y="2096920"/>
                </a:lnTo>
                <a:lnTo>
                  <a:pt x="1211468" y="2059139"/>
                </a:lnTo>
                <a:lnTo>
                  <a:pt x="1181157" y="2023517"/>
                </a:lnTo>
                <a:lnTo>
                  <a:pt x="1148422" y="1990261"/>
                </a:lnTo>
                <a:lnTo>
                  <a:pt x="1113302" y="1959579"/>
                </a:lnTo>
                <a:lnTo>
                  <a:pt x="1075836" y="1931679"/>
                </a:lnTo>
                <a:lnTo>
                  <a:pt x="1036061" y="1906769"/>
                </a:lnTo>
                <a:lnTo>
                  <a:pt x="994016" y="1885056"/>
                </a:lnTo>
                <a:lnTo>
                  <a:pt x="949413" y="1866403"/>
                </a:lnTo>
                <a:lnTo>
                  <a:pt x="903498" y="1850776"/>
                </a:lnTo>
                <a:lnTo>
                  <a:pt x="856539" y="1837601"/>
                </a:lnTo>
                <a:lnTo>
                  <a:pt x="808807" y="1826303"/>
                </a:lnTo>
                <a:lnTo>
                  <a:pt x="760573" y="1816308"/>
                </a:lnTo>
                <a:lnTo>
                  <a:pt x="615557" y="1788390"/>
                </a:lnTo>
                <a:lnTo>
                  <a:pt x="568015" y="1777859"/>
                </a:lnTo>
                <a:lnTo>
                  <a:pt x="521322" y="1765756"/>
                </a:lnTo>
                <a:lnTo>
                  <a:pt x="475747" y="1751509"/>
                </a:lnTo>
                <a:lnTo>
                  <a:pt x="431562" y="1734542"/>
                </a:lnTo>
                <a:lnTo>
                  <a:pt x="389037" y="1714280"/>
                </a:lnTo>
                <a:lnTo>
                  <a:pt x="348441" y="1690149"/>
                </a:lnTo>
                <a:lnTo>
                  <a:pt x="310045" y="1661575"/>
                </a:lnTo>
                <a:lnTo>
                  <a:pt x="276367" y="1630223"/>
                </a:lnTo>
                <a:lnTo>
                  <a:pt x="246689" y="1595781"/>
                </a:lnTo>
                <a:lnTo>
                  <a:pt x="220906" y="1558582"/>
                </a:lnTo>
                <a:lnTo>
                  <a:pt x="198910" y="1518958"/>
                </a:lnTo>
                <a:lnTo>
                  <a:pt x="180595" y="1477239"/>
                </a:lnTo>
                <a:lnTo>
                  <a:pt x="165855" y="1433759"/>
                </a:lnTo>
                <a:lnTo>
                  <a:pt x="154583" y="1388848"/>
                </a:lnTo>
                <a:lnTo>
                  <a:pt x="146673" y="1342840"/>
                </a:lnTo>
                <a:lnTo>
                  <a:pt x="142018" y="1296066"/>
                </a:lnTo>
                <a:lnTo>
                  <a:pt x="140513" y="1248858"/>
                </a:lnTo>
                <a:lnTo>
                  <a:pt x="142050" y="1201548"/>
                </a:lnTo>
                <a:lnTo>
                  <a:pt x="146524" y="1154468"/>
                </a:lnTo>
                <a:lnTo>
                  <a:pt x="153828" y="1107949"/>
                </a:lnTo>
                <a:lnTo>
                  <a:pt x="163855" y="1062325"/>
                </a:lnTo>
                <a:lnTo>
                  <a:pt x="177688" y="1013284"/>
                </a:lnTo>
                <a:lnTo>
                  <a:pt x="194182" y="965107"/>
                </a:lnTo>
                <a:lnTo>
                  <a:pt x="213253" y="917905"/>
                </a:lnTo>
                <a:lnTo>
                  <a:pt x="234815" y="871793"/>
                </a:lnTo>
                <a:lnTo>
                  <a:pt x="258780" y="826884"/>
                </a:lnTo>
                <a:lnTo>
                  <a:pt x="285065" y="783290"/>
                </a:lnTo>
                <a:lnTo>
                  <a:pt x="313582" y="741125"/>
                </a:lnTo>
                <a:lnTo>
                  <a:pt x="344246" y="700502"/>
                </a:lnTo>
                <a:lnTo>
                  <a:pt x="374715" y="668568"/>
                </a:lnTo>
                <a:lnTo>
                  <a:pt x="414874" y="633477"/>
                </a:lnTo>
                <a:lnTo>
                  <a:pt x="459363" y="596162"/>
                </a:lnTo>
                <a:lnTo>
                  <a:pt x="502827" y="557557"/>
                </a:lnTo>
                <a:lnTo>
                  <a:pt x="539908" y="518594"/>
                </a:lnTo>
                <a:lnTo>
                  <a:pt x="565249" y="480206"/>
                </a:lnTo>
                <a:lnTo>
                  <a:pt x="573493" y="443327"/>
                </a:lnTo>
                <a:lnTo>
                  <a:pt x="565701" y="402556"/>
                </a:lnTo>
                <a:lnTo>
                  <a:pt x="548234" y="361166"/>
                </a:lnTo>
                <a:lnTo>
                  <a:pt x="523184" y="320097"/>
                </a:lnTo>
                <a:lnTo>
                  <a:pt x="492642" y="280291"/>
                </a:lnTo>
                <a:lnTo>
                  <a:pt x="458701" y="242687"/>
                </a:lnTo>
                <a:lnTo>
                  <a:pt x="423453" y="208226"/>
                </a:lnTo>
                <a:lnTo>
                  <a:pt x="388990" y="177849"/>
                </a:lnTo>
                <a:lnTo>
                  <a:pt x="357403" y="152497"/>
                </a:lnTo>
                <a:lnTo>
                  <a:pt x="313671" y="121422"/>
                </a:lnTo>
                <a:lnTo>
                  <a:pt x="267849" y="93451"/>
                </a:lnTo>
                <a:lnTo>
                  <a:pt x="220193" y="68655"/>
                </a:lnTo>
                <a:lnTo>
                  <a:pt x="170959" y="47104"/>
                </a:lnTo>
                <a:lnTo>
                  <a:pt x="120405" y="28870"/>
                </a:lnTo>
                <a:lnTo>
                  <a:pt x="68785" y="14024"/>
                </a:lnTo>
                <a:lnTo>
                  <a:pt x="16357" y="2637"/>
                </a:lnTo>
                <a:lnTo>
                  <a:pt x="0" y="0"/>
                </a:lnTo>
                <a:close/>
              </a:path>
            </a:pathLst>
          </a:custGeom>
          <a:solidFill>
            <a:srgbClr val="F09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44115" y="0"/>
            <a:ext cx="1699895" cy="1971675"/>
          </a:xfrm>
          <a:custGeom>
            <a:avLst/>
            <a:gdLst/>
            <a:ahLst/>
            <a:cxnLst/>
            <a:rect l="l" t="t" r="r" b="b"/>
            <a:pathLst>
              <a:path w="1699895" h="1971675">
                <a:moveTo>
                  <a:pt x="1699884" y="158114"/>
                </a:moveTo>
                <a:lnTo>
                  <a:pt x="1089268" y="158114"/>
                </a:lnTo>
                <a:lnTo>
                  <a:pt x="1138605" y="159637"/>
                </a:lnTo>
                <a:lnTo>
                  <a:pt x="1188157" y="163968"/>
                </a:lnTo>
                <a:lnTo>
                  <a:pt x="1237481" y="171268"/>
                </a:lnTo>
                <a:lnTo>
                  <a:pt x="1286132" y="181701"/>
                </a:lnTo>
                <a:lnTo>
                  <a:pt x="1333665" y="195430"/>
                </a:lnTo>
                <a:lnTo>
                  <a:pt x="1379635" y="212616"/>
                </a:lnTo>
                <a:lnTo>
                  <a:pt x="1423597" y="233423"/>
                </a:lnTo>
                <a:lnTo>
                  <a:pt x="1465107" y="258013"/>
                </a:lnTo>
                <a:lnTo>
                  <a:pt x="1503719" y="286549"/>
                </a:lnTo>
                <a:lnTo>
                  <a:pt x="1538989" y="319193"/>
                </a:lnTo>
                <a:lnTo>
                  <a:pt x="1570471" y="356108"/>
                </a:lnTo>
                <a:lnTo>
                  <a:pt x="1596273" y="394962"/>
                </a:lnTo>
                <a:lnTo>
                  <a:pt x="1617296" y="436122"/>
                </a:lnTo>
                <a:lnTo>
                  <a:pt x="1633755" y="479221"/>
                </a:lnTo>
                <a:lnTo>
                  <a:pt x="1645863" y="523894"/>
                </a:lnTo>
                <a:lnTo>
                  <a:pt x="1653836" y="569777"/>
                </a:lnTo>
                <a:lnTo>
                  <a:pt x="1657889" y="616504"/>
                </a:lnTo>
                <a:lnTo>
                  <a:pt x="1658236" y="663709"/>
                </a:lnTo>
                <a:lnTo>
                  <a:pt x="1655092" y="711027"/>
                </a:lnTo>
                <a:lnTo>
                  <a:pt x="1648671" y="758094"/>
                </a:lnTo>
                <a:lnTo>
                  <a:pt x="1639189" y="804543"/>
                </a:lnTo>
                <a:lnTo>
                  <a:pt x="1626859" y="850011"/>
                </a:lnTo>
                <a:lnTo>
                  <a:pt x="1610369" y="898836"/>
                </a:lnTo>
                <a:lnTo>
                  <a:pt x="1591452" y="946648"/>
                </a:lnTo>
                <a:lnTo>
                  <a:pt x="1570447" y="993586"/>
                </a:lnTo>
                <a:lnTo>
                  <a:pt x="1547693" y="1039787"/>
                </a:lnTo>
                <a:lnTo>
                  <a:pt x="1523529" y="1085389"/>
                </a:lnTo>
                <a:lnTo>
                  <a:pt x="1498295" y="1130530"/>
                </a:lnTo>
                <a:lnTo>
                  <a:pt x="1472329" y="1175348"/>
                </a:lnTo>
                <a:lnTo>
                  <a:pt x="1419559" y="1264566"/>
                </a:lnTo>
                <a:lnTo>
                  <a:pt x="1393433" y="1309242"/>
                </a:lnTo>
                <a:lnTo>
                  <a:pt x="1368226" y="1354442"/>
                </a:lnTo>
                <a:lnTo>
                  <a:pt x="1344501" y="1401308"/>
                </a:lnTo>
                <a:lnTo>
                  <a:pt x="1323273" y="1449455"/>
                </a:lnTo>
                <a:lnTo>
                  <a:pt x="1305554" y="1498499"/>
                </a:lnTo>
                <a:lnTo>
                  <a:pt x="1292356" y="1548056"/>
                </a:lnTo>
                <a:lnTo>
                  <a:pt x="1284693" y="1597739"/>
                </a:lnTo>
                <a:lnTo>
                  <a:pt x="1283578" y="1647166"/>
                </a:lnTo>
                <a:lnTo>
                  <a:pt x="1290023" y="1695951"/>
                </a:lnTo>
                <a:lnTo>
                  <a:pt x="1305041" y="1743710"/>
                </a:lnTo>
                <a:lnTo>
                  <a:pt x="1326468" y="1785263"/>
                </a:lnTo>
                <a:lnTo>
                  <a:pt x="1354036" y="1822158"/>
                </a:lnTo>
                <a:lnTo>
                  <a:pt x="1386905" y="1854571"/>
                </a:lnTo>
                <a:lnTo>
                  <a:pt x="1424236" y="1882679"/>
                </a:lnTo>
                <a:lnTo>
                  <a:pt x="1465190" y="1906657"/>
                </a:lnTo>
                <a:lnTo>
                  <a:pt x="1508928" y="1926684"/>
                </a:lnTo>
                <a:lnTo>
                  <a:pt x="1554610" y="1942935"/>
                </a:lnTo>
                <a:lnTo>
                  <a:pt x="1601397" y="1955587"/>
                </a:lnTo>
                <a:lnTo>
                  <a:pt x="1648449" y="1964817"/>
                </a:lnTo>
                <a:lnTo>
                  <a:pt x="1697148" y="1971337"/>
                </a:lnTo>
                <a:lnTo>
                  <a:pt x="1699884" y="1971564"/>
                </a:lnTo>
                <a:lnTo>
                  <a:pt x="1699884" y="158114"/>
                </a:lnTo>
                <a:close/>
              </a:path>
              <a:path w="1699895" h="1971675">
                <a:moveTo>
                  <a:pt x="1699884" y="0"/>
                </a:moveTo>
                <a:lnTo>
                  <a:pt x="0" y="0"/>
                </a:lnTo>
                <a:lnTo>
                  <a:pt x="16031" y="22390"/>
                </a:lnTo>
                <a:lnTo>
                  <a:pt x="50154" y="59944"/>
                </a:lnTo>
                <a:lnTo>
                  <a:pt x="86837" y="91947"/>
                </a:lnTo>
                <a:lnTo>
                  <a:pt x="126402" y="119539"/>
                </a:lnTo>
                <a:lnTo>
                  <a:pt x="168487" y="142961"/>
                </a:lnTo>
                <a:lnTo>
                  <a:pt x="212732" y="162456"/>
                </a:lnTo>
                <a:lnTo>
                  <a:pt x="258775" y="178265"/>
                </a:lnTo>
                <a:lnTo>
                  <a:pt x="306255" y="190632"/>
                </a:lnTo>
                <a:lnTo>
                  <a:pt x="354811" y="199798"/>
                </a:lnTo>
                <a:lnTo>
                  <a:pt x="404081" y="206005"/>
                </a:lnTo>
                <a:lnTo>
                  <a:pt x="453705" y="209495"/>
                </a:lnTo>
                <a:lnTo>
                  <a:pt x="503320" y="210511"/>
                </a:lnTo>
                <a:lnTo>
                  <a:pt x="552566" y="209296"/>
                </a:lnTo>
                <a:lnTo>
                  <a:pt x="601578" y="206145"/>
                </a:lnTo>
                <a:lnTo>
                  <a:pt x="650470" y="201640"/>
                </a:lnTo>
                <a:lnTo>
                  <a:pt x="699267" y="196132"/>
                </a:lnTo>
                <a:lnTo>
                  <a:pt x="894016" y="171091"/>
                </a:lnTo>
                <a:lnTo>
                  <a:pt x="942719" y="165837"/>
                </a:lnTo>
                <a:lnTo>
                  <a:pt x="991478" y="161689"/>
                </a:lnTo>
                <a:lnTo>
                  <a:pt x="1040320" y="158997"/>
                </a:lnTo>
                <a:lnTo>
                  <a:pt x="1089268" y="158114"/>
                </a:lnTo>
                <a:lnTo>
                  <a:pt x="1699884" y="158114"/>
                </a:lnTo>
                <a:lnTo>
                  <a:pt x="1699884" y="0"/>
                </a:lnTo>
                <a:close/>
              </a:path>
            </a:pathLst>
          </a:custGeom>
          <a:solidFill>
            <a:srgbClr val="9FC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4766" y="102336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91972" y="501523"/>
            <a:ext cx="16433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solidFill>
                  <a:schemeClr val="bg1"/>
                </a:solidFill>
                <a:latin typeface="Arial"/>
                <a:cs typeface="Arial"/>
              </a:rPr>
              <a:t>ROTEIRO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873123" y="1795210"/>
            <a:ext cx="2051050" cy="71501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CONTEXTO NO</a:t>
            </a:r>
            <a:r>
              <a:rPr sz="1400" b="1" spc="-6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MUNDO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Antecedentes e</a:t>
            </a:r>
            <a:r>
              <a:rPr sz="1400" spc="-9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lang="pt-BR" sz="1400" dirty="0">
                <a:solidFill>
                  <a:srgbClr val="073762"/>
                </a:solidFill>
                <a:latin typeface="Arial"/>
                <a:cs typeface="Arial"/>
              </a:rPr>
              <a:t>alerta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dirty="0" err="1">
                <a:solidFill>
                  <a:srgbClr val="073762"/>
                </a:solidFill>
                <a:latin typeface="Arial"/>
                <a:cs typeface="Arial"/>
              </a:rPr>
              <a:t>epidemiológic</a:t>
            </a:r>
            <a:r>
              <a:rPr lang="pt-BR" sz="1400" dirty="0">
                <a:solidFill>
                  <a:srgbClr val="073762"/>
                </a:solidFill>
                <a:latin typeface="Arial"/>
                <a:cs typeface="Arial"/>
              </a:rPr>
              <a:t>o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41324" y="1807286"/>
            <a:ext cx="5899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9FC5E8"/>
                </a:solidFill>
                <a:latin typeface="Arial"/>
                <a:cs typeface="Arial"/>
              </a:rPr>
              <a:t>01</a:t>
            </a:r>
            <a:endParaRPr sz="4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41324" y="3202889"/>
            <a:ext cx="58991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9FC5E8"/>
                </a:solidFill>
                <a:latin typeface="Arial"/>
                <a:cs typeface="Arial"/>
              </a:rPr>
              <a:t>03</a:t>
            </a:r>
            <a:endParaRPr sz="4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80786" y="1807286"/>
            <a:ext cx="589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9FC5E8"/>
                </a:solidFill>
                <a:latin typeface="Arial"/>
                <a:cs typeface="Arial"/>
              </a:rPr>
              <a:t>02</a:t>
            </a:r>
            <a:endParaRPr sz="4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212204" y="1818894"/>
            <a:ext cx="2245996" cy="672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400" b="1" spc="-10" dirty="0">
                <a:solidFill>
                  <a:srgbClr val="073762"/>
                </a:solidFill>
                <a:latin typeface="Arial"/>
                <a:cs typeface="Arial"/>
              </a:rPr>
              <a:t>INVESTIGAÇÃO</a:t>
            </a:r>
            <a:endParaRPr sz="14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60"/>
              </a:spcBef>
            </a:pPr>
            <a:r>
              <a:rPr lang="pt-BR" sz="1400" dirty="0">
                <a:solidFill>
                  <a:srgbClr val="073762"/>
                </a:solidFill>
                <a:latin typeface="Arial"/>
                <a:cs typeface="Arial"/>
              </a:rPr>
              <a:t>D</a:t>
            </a:r>
            <a:r>
              <a:rPr sz="1400" dirty="0" err="1">
                <a:solidFill>
                  <a:srgbClr val="073762"/>
                </a:solidFill>
                <a:latin typeface="Arial"/>
                <a:cs typeface="Arial"/>
              </a:rPr>
              <a:t>efinição</a:t>
            </a: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 de </a:t>
            </a:r>
            <a:r>
              <a:rPr sz="1400" spc="-5" dirty="0" err="1">
                <a:solidFill>
                  <a:srgbClr val="073762"/>
                </a:solidFill>
                <a:latin typeface="Arial"/>
                <a:cs typeface="Arial"/>
              </a:rPr>
              <a:t>caso</a:t>
            </a:r>
            <a:r>
              <a:rPr sz="1400" spc="-5" dirty="0">
                <a:solidFill>
                  <a:srgbClr val="073762"/>
                </a:solidFill>
                <a:latin typeface="Arial"/>
                <a:cs typeface="Arial"/>
              </a:rPr>
              <a:t>,</a:t>
            </a:r>
            <a:r>
              <a:rPr lang="pt-BR" sz="1400" spc="-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spc="-5" dirty="0" err="1">
                <a:solidFill>
                  <a:srgbClr val="073762"/>
                </a:solidFill>
                <a:latin typeface="Arial"/>
                <a:cs typeface="Arial"/>
              </a:rPr>
              <a:t>fluxo</a:t>
            </a:r>
            <a:r>
              <a:rPr sz="1400" spc="-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lang="pt-BR" sz="1400" spc="-5" dirty="0">
                <a:solidFill>
                  <a:srgbClr val="073762"/>
                </a:solidFill>
                <a:latin typeface="Arial"/>
                <a:cs typeface="Arial"/>
              </a:rPr>
              <a:t>de</a:t>
            </a:r>
            <a:r>
              <a:rPr sz="1400" spc="-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lang="pt-BR" sz="1400" dirty="0">
                <a:solidFill>
                  <a:srgbClr val="073762"/>
                </a:solidFill>
                <a:latin typeface="Arial"/>
                <a:cs typeface="Arial"/>
              </a:rPr>
              <a:t>notificação </a:t>
            </a: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e</a:t>
            </a:r>
            <a:r>
              <a:rPr sz="1400" spc="-14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investigação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80786" y="3202889"/>
            <a:ext cx="5892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9FC5E8"/>
                </a:solidFill>
                <a:latin typeface="Arial"/>
                <a:cs typeface="Arial"/>
              </a:rPr>
              <a:t>04</a:t>
            </a:r>
            <a:endParaRPr sz="4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12204" y="3214497"/>
            <a:ext cx="2069464" cy="58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PRÓXIMOS</a:t>
            </a:r>
            <a:r>
              <a:rPr sz="1400" b="1" spc="-5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PASSOS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40"/>
              </a:spcBef>
            </a:pP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Ações a serem</a:t>
            </a:r>
            <a:r>
              <a:rPr sz="1400" spc="-13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73762"/>
                </a:solidFill>
                <a:latin typeface="Arial"/>
                <a:cs typeface="Arial"/>
              </a:rPr>
              <a:t>realizadas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76678" y="3178734"/>
            <a:ext cx="1933322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239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CENÁRIO 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EPI</a:t>
            </a:r>
            <a:r>
              <a:rPr sz="1400" b="1" spc="-10" dirty="0">
                <a:solidFill>
                  <a:srgbClr val="073762"/>
                </a:solidFill>
                <a:latin typeface="Arial"/>
                <a:cs typeface="Arial"/>
              </a:rPr>
              <a:t>D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E</a:t>
            </a:r>
            <a:r>
              <a:rPr sz="1400" b="1" spc="15" dirty="0">
                <a:solidFill>
                  <a:srgbClr val="073762"/>
                </a:solidFill>
                <a:latin typeface="Arial"/>
                <a:cs typeface="Arial"/>
              </a:rPr>
              <a:t>M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IO</a:t>
            </a:r>
            <a:r>
              <a:rPr sz="1400" b="1" spc="-10" dirty="0">
                <a:solidFill>
                  <a:srgbClr val="073762"/>
                </a:solidFill>
                <a:latin typeface="Arial"/>
                <a:cs typeface="Arial"/>
              </a:rPr>
              <a:t>L</a:t>
            </a:r>
            <a:r>
              <a:rPr sz="1400" b="1" spc="-15" dirty="0">
                <a:solidFill>
                  <a:srgbClr val="073762"/>
                </a:solidFill>
                <a:latin typeface="Arial"/>
                <a:cs typeface="Arial"/>
              </a:rPr>
              <a:t>Ó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G</a:t>
            </a:r>
            <a:r>
              <a:rPr sz="1400" b="1" spc="-10" dirty="0">
                <a:solidFill>
                  <a:srgbClr val="073762"/>
                </a:solidFill>
                <a:latin typeface="Arial"/>
                <a:cs typeface="Arial"/>
              </a:rPr>
              <a:t>IC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O  </a:t>
            </a:r>
            <a:r>
              <a:rPr lang="pt-BR" sz="1400" dirty="0">
                <a:solidFill>
                  <a:srgbClr val="073762"/>
                </a:solidFill>
                <a:latin typeface="Arial"/>
                <a:cs typeface="Arial"/>
              </a:rPr>
              <a:t>Mundo, Brasil e Minas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701545" y="1878329"/>
            <a:ext cx="0" cy="591185"/>
          </a:xfrm>
          <a:custGeom>
            <a:avLst/>
            <a:gdLst/>
            <a:ahLst/>
            <a:cxnLst/>
            <a:rect l="l" t="t" r="r" b="b"/>
            <a:pathLst>
              <a:path h="591185">
                <a:moveTo>
                  <a:pt x="0" y="0"/>
                </a:moveTo>
                <a:lnTo>
                  <a:pt x="0" y="590677"/>
                </a:lnTo>
              </a:path>
            </a:pathLst>
          </a:custGeom>
          <a:ln w="28956">
            <a:solidFill>
              <a:srgbClr val="9FC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701545" y="3272790"/>
            <a:ext cx="0" cy="591185"/>
          </a:xfrm>
          <a:custGeom>
            <a:avLst/>
            <a:gdLst/>
            <a:ahLst/>
            <a:cxnLst/>
            <a:rect l="l" t="t" r="r" b="b"/>
            <a:pathLst>
              <a:path h="591185">
                <a:moveTo>
                  <a:pt x="0" y="0"/>
                </a:moveTo>
                <a:lnTo>
                  <a:pt x="0" y="590677"/>
                </a:lnTo>
              </a:path>
            </a:pathLst>
          </a:custGeom>
          <a:ln w="28956">
            <a:solidFill>
              <a:srgbClr val="9FC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0373" y="1878329"/>
            <a:ext cx="0" cy="591185"/>
          </a:xfrm>
          <a:custGeom>
            <a:avLst/>
            <a:gdLst/>
            <a:ahLst/>
            <a:cxnLst/>
            <a:rect l="l" t="t" r="r" b="b"/>
            <a:pathLst>
              <a:path h="591185">
                <a:moveTo>
                  <a:pt x="0" y="0"/>
                </a:moveTo>
                <a:lnTo>
                  <a:pt x="0" y="590677"/>
                </a:lnTo>
              </a:path>
            </a:pathLst>
          </a:custGeom>
          <a:ln w="28956">
            <a:solidFill>
              <a:srgbClr val="9FC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040373" y="3272790"/>
            <a:ext cx="0" cy="591185"/>
          </a:xfrm>
          <a:custGeom>
            <a:avLst/>
            <a:gdLst/>
            <a:ahLst/>
            <a:cxnLst/>
            <a:rect l="l" t="t" r="r" b="b"/>
            <a:pathLst>
              <a:path h="591185">
                <a:moveTo>
                  <a:pt x="0" y="0"/>
                </a:moveTo>
                <a:lnTo>
                  <a:pt x="0" y="590677"/>
                </a:lnTo>
              </a:path>
            </a:pathLst>
          </a:custGeom>
          <a:ln w="28956">
            <a:solidFill>
              <a:srgbClr val="9FC5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70;p15">
            <a:extLst>
              <a:ext uri="{FF2B5EF4-FFF2-40B4-BE49-F238E27FC236}">
                <a16:creationId xmlns:a16="http://schemas.microsoft.com/office/drawing/2014/main" id="{23415C7C-BDB2-7A48-BCA6-FA489A22027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object 20">
            <a:extLst>
              <a:ext uri="{FF2B5EF4-FFF2-40B4-BE49-F238E27FC236}">
                <a16:creationId xmlns:a16="http://schemas.microsoft.com/office/drawing/2014/main" id="{0B680471-8A7D-4427-B65E-8443E98FDC93}"/>
              </a:ext>
            </a:extLst>
          </p:cNvPr>
          <p:cNvSpPr txBox="1"/>
          <p:nvPr/>
        </p:nvSpPr>
        <p:spPr>
          <a:xfrm>
            <a:off x="3464687" y="2935407"/>
            <a:ext cx="985519" cy="68008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32384" algn="ctr">
              <a:lnSpc>
                <a:spcPct val="100000"/>
              </a:lnSpc>
              <a:spcBef>
                <a:spcPts val="830"/>
              </a:spcBef>
            </a:pPr>
            <a:r>
              <a:rPr sz="2000" b="1" dirty="0">
                <a:latin typeface="Arial"/>
                <a:cs typeface="Arial"/>
              </a:rPr>
              <a:t>0</a:t>
            </a:r>
            <a:r>
              <a:rPr lang="pt-BR" sz="2000" b="1" dirty="0">
                <a:latin typeface="Arial"/>
                <a:cs typeface="Arial"/>
              </a:rPr>
              <a:t>1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65"/>
              </a:spcBef>
            </a:pPr>
            <a:r>
              <a:rPr sz="1300" b="1" spc="-10" dirty="0">
                <a:latin typeface="Arial"/>
                <a:cs typeface="Arial"/>
              </a:rPr>
              <a:t>PROVÁVEIS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15" name="object 32">
            <a:extLst>
              <a:ext uri="{FF2B5EF4-FFF2-40B4-BE49-F238E27FC236}">
                <a16:creationId xmlns:a16="http://schemas.microsoft.com/office/drawing/2014/main" id="{E48E9C70-CBE8-41F2-94D6-B2DDA8325484}"/>
              </a:ext>
            </a:extLst>
          </p:cNvPr>
          <p:cNvSpPr txBox="1"/>
          <p:nvPr/>
        </p:nvSpPr>
        <p:spPr>
          <a:xfrm>
            <a:off x="1603883" y="3766178"/>
            <a:ext cx="16363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2000" b="1" spc="-25" dirty="0">
                <a:latin typeface="Arial"/>
                <a:cs typeface="Arial"/>
              </a:rPr>
              <a:t>06</a:t>
            </a:r>
            <a:r>
              <a:rPr sz="2000" b="1" spc="-25" dirty="0">
                <a:latin typeface="Arial"/>
                <a:cs typeface="Arial"/>
              </a:rPr>
              <a:t> </a:t>
            </a:r>
            <a:r>
              <a:rPr sz="1950" b="1" spc="-30" baseline="4273" dirty="0">
                <a:latin typeface="Arial"/>
                <a:cs typeface="Arial"/>
              </a:rPr>
              <a:t>DESCARTADOS</a:t>
            </a:r>
            <a:endParaRPr sz="1950" baseline="4273" dirty="0">
              <a:latin typeface="Arial"/>
              <a:cs typeface="Arial"/>
            </a:endParaRPr>
          </a:p>
        </p:txBody>
      </p:sp>
      <p:sp>
        <p:nvSpPr>
          <p:cNvPr id="17" name="object 34">
            <a:extLst>
              <a:ext uri="{FF2B5EF4-FFF2-40B4-BE49-F238E27FC236}">
                <a16:creationId xmlns:a16="http://schemas.microsoft.com/office/drawing/2014/main" id="{E4E24B0D-2368-4418-84CF-D7CA02EB626A}"/>
              </a:ext>
            </a:extLst>
          </p:cNvPr>
          <p:cNvSpPr/>
          <p:nvPr/>
        </p:nvSpPr>
        <p:spPr>
          <a:xfrm>
            <a:off x="1271270" y="3792339"/>
            <a:ext cx="269748" cy="28041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49">
            <a:extLst>
              <a:ext uri="{FF2B5EF4-FFF2-40B4-BE49-F238E27FC236}">
                <a16:creationId xmlns:a16="http://schemas.microsoft.com/office/drawing/2014/main" id="{00FAB4AC-D36A-42ED-A458-3608CA70D37C}"/>
              </a:ext>
            </a:extLst>
          </p:cNvPr>
          <p:cNvSpPr txBox="1"/>
          <p:nvPr/>
        </p:nvSpPr>
        <p:spPr>
          <a:xfrm>
            <a:off x="6324600" y="2393649"/>
            <a:ext cx="1601470" cy="703580"/>
          </a:xfrm>
          <a:prstGeom prst="rect">
            <a:avLst/>
          </a:prstGeom>
        </p:spPr>
        <p:txBody>
          <a:bodyPr vert="horz" wrap="square" lIns="0" tIns="119380" rIns="0" bIns="0" rtlCol="0">
            <a:spAutoFit/>
          </a:bodyPr>
          <a:lstStyle/>
          <a:p>
            <a:pPr marL="902969">
              <a:lnSpc>
                <a:spcPct val="100000"/>
              </a:lnSpc>
              <a:spcBef>
                <a:spcPts val="940"/>
              </a:spcBef>
            </a:pPr>
            <a:r>
              <a:rPr lang="pt-BR" sz="2000" b="1" dirty="0">
                <a:latin typeface="Arial"/>
                <a:cs typeface="Arial"/>
              </a:rPr>
              <a:t>01</a:t>
            </a:r>
            <a:endParaRPr sz="20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300" b="1" spc="-15" dirty="0">
                <a:latin typeface="Arial"/>
                <a:cs typeface="Arial"/>
              </a:rPr>
              <a:t>TRANSPLANTADOS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21" name="object 50">
            <a:extLst>
              <a:ext uri="{FF2B5EF4-FFF2-40B4-BE49-F238E27FC236}">
                <a16:creationId xmlns:a16="http://schemas.microsoft.com/office/drawing/2014/main" id="{FC0FC797-1971-4D0C-A1FC-87520108BA4D}"/>
              </a:ext>
            </a:extLst>
          </p:cNvPr>
          <p:cNvSpPr txBox="1"/>
          <p:nvPr/>
        </p:nvSpPr>
        <p:spPr>
          <a:xfrm>
            <a:off x="6687057" y="3341998"/>
            <a:ext cx="1111885" cy="6699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96570">
              <a:lnSpc>
                <a:spcPts val="2385"/>
              </a:lnSpc>
              <a:spcBef>
                <a:spcPts val="105"/>
              </a:spcBef>
            </a:pPr>
            <a:r>
              <a:rPr lang="pt-BR" sz="2000" b="1" dirty="0">
                <a:latin typeface="Arial"/>
                <a:cs typeface="Arial"/>
              </a:rPr>
              <a:t>02</a:t>
            </a:r>
            <a:endParaRPr sz="2000" dirty="0">
              <a:latin typeface="Arial"/>
              <a:cs typeface="Arial"/>
            </a:endParaRPr>
          </a:p>
          <a:p>
            <a:pPr marL="369570">
              <a:lnSpc>
                <a:spcPts val="1545"/>
              </a:lnSpc>
            </a:pPr>
            <a:r>
              <a:rPr sz="1300" b="1" spc="-10" dirty="0">
                <a:latin typeface="Arial"/>
                <a:cs typeface="Arial"/>
              </a:rPr>
              <a:t>ÓBITOS</a:t>
            </a:r>
            <a:endParaRPr sz="13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800" b="1" spc="-5" dirty="0">
                <a:latin typeface="Arial"/>
                <a:cs typeface="Arial"/>
              </a:rPr>
              <a:t>(RN, </a:t>
            </a:r>
            <a:r>
              <a:rPr sz="800" b="1" spc="5" dirty="0">
                <a:latin typeface="Arial"/>
                <a:cs typeface="Arial"/>
              </a:rPr>
              <a:t>MG, </a:t>
            </a:r>
            <a:r>
              <a:rPr sz="800" b="1" spc="-10" dirty="0">
                <a:latin typeface="Arial"/>
                <a:cs typeface="Arial"/>
              </a:rPr>
              <a:t>MA, </a:t>
            </a:r>
            <a:r>
              <a:rPr sz="800" b="1" spc="-5" dirty="0">
                <a:latin typeface="Arial"/>
                <a:cs typeface="Arial"/>
              </a:rPr>
              <a:t>RJ </a:t>
            </a:r>
            <a:r>
              <a:rPr sz="800" b="1" dirty="0">
                <a:latin typeface="Arial"/>
                <a:cs typeface="Arial"/>
              </a:rPr>
              <a:t>e</a:t>
            </a:r>
            <a:r>
              <a:rPr sz="800" b="1" spc="-50" dirty="0">
                <a:latin typeface="Arial"/>
                <a:cs typeface="Arial"/>
              </a:rPr>
              <a:t> </a:t>
            </a:r>
            <a:r>
              <a:rPr sz="800" b="1" dirty="0">
                <a:latin typeface="Arial"/>
                <a:cs typeface="Arial"/>
              </a:rPr>
              <a:t>SP)</a:t>
            </a:r>
            <a:endParaRPr sz="800" dirty="0">
              <a:latin typeface="Arial"/>
              <a:cs typeface="Arial"/>
            </a:endParaRPr>
          </a:p>
        </p:txBody>
      </p:sp>
      <p:sp>
        <p:nvSpPr>
          <p:cNvPr id="23" name="object 66">
            <a:extLst>
              <a:ext uri="{FF2B5EF4-FFF2-40B4-BE49-F238E27FC236}">
                <a16:creationId xmlns:a16="http://schemas.microsoft.com/office/drawing/2014/main" id="{0F6A42BC-556E-401E-A1A6-FA0957597B5A}"/>
              </a:ext>
            </a:extLst>
          </p:cNvPr>
          <p:cNvSpPr txBox="1"/>
          <p:nvPr/>
        </p:nvSpPr>
        <p:spPr>
          <a:xfrm>
            <a:off x="4561713" y="2987990"/>
            <a:ext cx="1567815" cy="62420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R="24130" algn="ctr">
              <a:lnSpc>
                <a:spcPct val="100000"/>
              </a:lnSpc>
              <a:spcBef>
                <a:spcPts val="560"/>
              </a:spcBef>
            </a:pPr>
            <a:r>
              <a:rPr lang="pt-BR" sz="2000" b="1" dirty="0">
                <a:latin typeface="Arial"/>
                <a:cs typeface="Arial"/>
              </a:rPr>
              <a:t>0</a:t>
            </a:r>
            <a:r>
              <a:rPr sz="2000" b="1" dirty="0">
                <a:latin typeface="Arial"/>
                <a:cs typeface="Arial"/>
              </a:rPr>
              <a:t>8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300" b="1" spc="-5" dirty="0">
                <a:latin typeface="Arial"/>
                <a:cs typeface="Arial"/>
              </a:rPr>
              <a:t>EM</a:t>
            </a:r>
            <a:r>
              <a:rPr sz="1300" b="1" spc="-35" dirty="0">
                <a:latin typeface="Arial"/>
                <a:cs typeface="Arial"/>
              </a:rPr>
              <a:t> </a:t>
            </a:r>
            <a:r>
              <a:rPr sz="1300" b="1" spc="-10" dirty="0">
                <a:latin typeface="Arial"/>
                <a:cs typeface="Arial"/>
              </a:rPr>
              <a:t>INVESTIGAÇÃO</a:t>
            </a:r>
            <a:endParaRPr sz="1300" dirty="0">
              <a:latin typeface="Arial"/>
              <a:cs typeface="Arial"/>
            </a:endParaRPr>
          </a:p>
        </p:txBody>
      </p:sp>
      <p:grpSp>
        <p:nvGrpSpPr>
          <p:cNvPr id="24" name="object 67">
            <a:extLst>
              <a:ext uri="{FF2B5EF4-FFF2-40B4-BE49-F238E27FC236}">
                <a16:creationId xmlns:a16="http://schemas.microsoft.com/office/drawing/2014/main" id="{139A20A8-96F5-40EB-A59C-450EC77129E2}"/>
              </a:ext>
            </a:extLst>
          </p:cNvPr>
          <p:cNvGrpSpPr/>
          <p:nvPr/>
        </p:nvGrpSpPr>
        <p:grpSpPr>
          <a:xfrm>
            <a:off x="2623057" y="2426836"/>
            <a:ext cx="2978150" cy="556260"/>
            <a:chOff x="6864095" y="1694688"/>
            <a:chExt cx="2978150" cy="556260"/>
          </a:xfrm>
        </p:grpSpPr>
        <p:sp>
          <p:nvSpPr>
            <p:cNvPr id="25" name="object 68">
              <a:extLst>
                <a:ext uri="{FF2B5EF4-FFF2-40B4-BE49-F238E27FC236}">
                  <a16:creationId xmlns:a16="http://schemas.microsoft.com/office/drawing/2014/main" id="{DAF88558-E5A7-49B8-B85E-E97C98CE80CF}"/>
                </a:ext>
              </a:extLst>
            </p:cNvPr>
            <p:cNvSpPr/>
            <p:nvPr/>
          </p:nvSpPr>
          <p:spPr>
            <a:xfrm>
              <a:off x="9299447" y="1709928"/>
              <a:ext cx="542544" cy="54102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69">
              <a:extLst>
                <a:ext uri="{FF2B5EF4-FFF2-40B4-BE49-F238E27FC236}">
                  <a16:creationId xmlns:a16="http://schemas.microsoft.com/office/drawing/2014/main" id="{392C82C1-D3C3-4D66-823C-297C33DBC898}"/>
                </a:ext>
              </a:extLst>
            </p:cNvPr>
            <p:cNvSpPr/>
            <p:nvPr/>
          </p:nvSpPr>
          <p:spPr>
            <a:xfrm>
              <a:off x="6864095" y="1694688"/>
              <a:ext cx="400811" cy="50596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70">
            <a:extLst>
              <a:ext uri="{FF2B5EF4-FFF2-40B4-BE49-F238E27FC236}">
                <a16:creationId xmlns:a16="http://schemas.microsoft.com/office/drawing/2014/main" id="{31DFE95C-01E5-4AF3-A232-B8DC3A9885EF}"/>
              </a:ext>
            </a:extLst>
          </p:cNvPr>
          <p:cNvSpPr txBox="1"/>
          <p:nvPr/>
        </p:nvSpPr>
        <p:spPr>
          <a:xfrm>
            <a:off x="2343022" y="2956241"/>
            <a:ext cx="964565" cy="66294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5715" algn="ctr">
              <a:lnSpc>
                <a:spcPct val="100000"/>
              </a:lnSpc>
              <a:spcBef>
                <a:spcPts val="745"/>
              </a:spcBef>
            </a:pPr>
            <a:r>
              <a:rPr sz="2000" b="1" dirty="0">
                <a:latin typeface="Arial"/>
                <a:cs typeface="Arial"/>
              </a:rPr>
              <a:t>0</a:t>
            </a:r>
            <a:r>
              <a:rPr lang="pt-BR" sz="2000" b="1" dirty="0">
                <a:latin typeface="Arial"/>
                <a:cs typeface="Arial"/>
              </a:rPr>
              <a:t>0</a:t>
            </a:r>
            <a:endParaRPr sz="20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15"/>
              </a:spcBef>
            </a:pPr>
            <a:r>
              <a:rPr sz="1300" b="1" spc="-10" dirty="0">
                <a:latin typeface="Arial"/>
                <a:cs typeface="Arial"/>
              </a:rPr>
              <a:t>SUSPEITOS</a:t>
            </a:r>
            <a:endParaRPr sz="1300" dirty="0">
              <a:latin typeface="Arial"/>
              <a:cs typeface="Arial"/>
            </a:endParaRPr>
          </a:p>
        </p:txBody>
      </p:sp>
      <p:sp>
        <p:nvSpPr>
          <p:cNvPr id="32" name="object 75">
            <a:extLst>
              <a:ext uri="{FF2B5EF4-FFF2-40B4-BE49-F238E27FC236}">
                <a16:creationId xmlns:a16="http://schemas.microsoft.com/office/drawing/2014/main" id="{166B801A-A722-44F3-A137-A272BE24DD2D}"/>
              </a:ext>
            </a:extLst>
          </p:cNvPr>
          <p:cNvSpPr txBox="1"/>
          <p:nvPr/>
        </p:nvSpPr>
        <p:spPr>
          <a:xfrm>
            <a:off x="1170306" y="1406406"/>
            <a:ext cx="232791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200" b="1" baseline="-2976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16</a:t>
            </a:r>
            <a:r>
              <a:rPr sz="4200" b="1" spc="345" baseline="-2976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chemeClr val="tx2">
                    <a:lumMod val="50000"/>
                  </a:schemeClr>
                </a:solidFill>
                <a:latin typeface="Arial"/>
                <a:cs typeface="Arial"/>
              </a:rPr>
              <a:t>NOTIFICADOS</a:t>
            </a:r>
            <a:endParaRPr sz="1800" dirty="0">
              <a:solidFill>
                <a:schemeClr val="tx2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33" name="object 79">
            <a:extLst>
              <a:ext uri="{FF2B5EF4-FFF2-40B4-BE49-F238E27FC236}">
                <a16:creationId xmlns:a16="http://schemas.microsoft.com/office/drawing/2014/main" id="{49992C52-CF52-4A1E-8777-CA462008B115}"/>
              </a:ext>
            </a:extLst>
          </p:cNvPr>
          <p:cNvSpPr txBox="1"/>
          <p:nvPr/>
        </p:nvSpPr>
        <p:spPr>
          <a:xfrm>
            <a:off x="3907028" y="3754621"/>
            <a:ext cx="23329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01</a:t>
            </a:r>
            <a:r>
              <a:rPr sz="2000" b="1" spc="-445" dirty="0">
                <a:latin typeface="Arial"/>
                <a:cs typeface="Arial"/>
              </a:rPr>
              <a:t> </a:t>
            </a:r>
            <a:r>
              <a:rPr sz="1950" b="1" spc="-7" baseline="2136" dirty="0">
                <a:latin typeface="Arial"/>
                <a:cs typeface="Arial"/>
              </a:rPr>
              <a:t>PERDA DE SEGUIMENTO</a:t>
            </a:r>
            <a:endParaRPr sz="1950" baseline="2136">
              <a:latin typeface="Arial"/>
              <a:cs typeface="Arial"/>
            </a:endParaRPr>
          </a:p>
        </p:txBody>
      </p:sp>
      <p:sp>
        <p:nvSpPr>
          <p:cNvPr id="44" name="object 81">
            <a:extLst>
              <a:ext uri="{FF2B5EF4-FFF2-40B4-BE49-F238E27FC236}">
                <a16:creationId xmlns:a16="http://schemas.microsoft.com/office/drawing/2014/main" id="{FD475758-EC66-4CEF-80D1-D673743719B5}"/>
              </a:ext>
            </a:extLst>
          </p:cNvPr>
          <p:cNvSpPr/>
          <p:nvPr/>
        </p:nvSpPr>
        <p:spPr>
          <a:xfrm>
            <a:off x="3534536" y="3782816"/>
            <a:ext cx="288035" cy="28803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72">
            <a:extLst>
              <a:ext uri="{FF2B5EF4-FFF2-40B4-BE49-F238E27FC236}">
                <a16:creationId xmlns:a16="http://schemas.microsoft.com/office/drawing/2014/main" id="{72E415D8-FC6B-4081-BE30-389E59F57CCF}"/>
              </a:ext>
            </a:extLst>
          </p:cNvPr>
          <p:cNvSpPr/>
          <p:nvPr/>
        </p:nvSpPr>
        <p:spPr>
          <a:xfrm>
            <a:off x="403607" y="1329826"/>
            <a:ext cx="630935" cy="64617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59">
            <a:extLst>
              <a:ext uri="{FF2B5EF4-FFF2-40B4-BE49-F238E27FC236}">
                <a16:creationId xmlns:a16="http://schemas.microsoft.com/office/drawing/2014/main" id="{38A9A0CE-DE8F-4DE2-8FB2-E3E49F988A8A}"/>
              </a:ext>
            </a:extLst>
          </p:cNvPr>
          <p:cNvSpPr txBox="1"/>
          <p:nvPr/>
        </p:nvSpPr>
        <p:spPr>
          <a:xfrm>
            <a:off x="204470" y="142938"/>
            <a:ext cx="3035807" cy="367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470" dirty="0">
                <a:solidFill>
                  <a:srgbClr val="FFFFFF"/>
                </a:solidFill>
                <a:latin typeface="Verdana"/>
                <a:cs typeface="Verdana"/>
              </a:rPr>
              <a:t>CASOS </a:t>
            </a:r>
            <a:r>
              <a:rPr lang="pt-BR" sz="2300" spc="-550" dirty="0">
                <a:solidFill>
                  <a:srgbClr val="FFFFFF"/>
                </a:solidFill>
                <a:latin typeface="Verdana"/>
                <a:cs typeface="Verdana"/>
              </a:rPr>
              <a:t> EM  MINAS  GERAIS</a:t>
            </a:r>
            <a:endParaRPr sz="2300" dirty="0">
              <a:latin typeface="Verdana"/>
              <a:cs typeface="Verdana"/>
            </a:endParaRP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E206A315-052A-4CA5-B425-3CC57D72EF95}"/>
              </a:ext>
            </a:extLst>
          </p:cNvPr>
          <p:cNvSpPr/>
          <p:nvPr/>
        </p:nvSpPr>
        <p:spPr>
          <a:xfrm>
            <a:off x="4572000" y="442835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8100" algn="r">
              <a:lnSpc>
                <a:spcPct val="100000"/>
              </a:lnSpc>
              <a:spcBef>
                <a:spcPts val="695"/>
              </a:spcBef>
            </a:pPr>
            <a:r>
              <a:rPr lang="pt-BR" sz="1200" b="1" spc="-5" dirty="0">
                <a:latin typeface="Carlito"/>
                <a:cs typeface="Carlito"/>
              </a:rPr>
              <a:t>Fonte: Rede CIEVS, até 29/06/2022, </a:t>
            </a:r>
            <a:r>
              <a:rPr lang="pt-BR" sz="1200" b="1" dirty="0">
                <a:latin typeface="Carlito"/>
                <a:cs typeface="Carlito"/>
              </a:rPr>
              <a:t>às </a:t>
            </a:r>
            <a:r>
              <a:rPr lang="pt-BR" sz="1200" b="1" spc="-5" dirty="0">
                <a:latin typeface="Carlito"/>
                <a:cs typeface="Carlito"/>
              </a:rPr>
              <a:t>18h. </a:t>
            </a:r>
            <a:endParaRPr lang="pt-BR" sz="12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940931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62;p14">
            <a:extLst>
              <a:ext uri="{FF2B5EF4-FFF2-40B4-BE49-F238E27FC236}">
                <a16:creationId xmlns:a16="http://schemas.microsoft.com/office/drawing/2014/main" id="{A2AF53F1-A3ED-A548-981A-F3AD567A5CF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 txBox="1"/>
          <p:nvPr/>
        </p:nvSpPr>
        <p:spPr>
          <a:xfrm>
            <a:off x="914400" y="15748"/>
            <a:ext cx="102285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0" spc="-10" dirty="0">
                <a:solidFill>
                  <a:srgbClr val="9FC5E8"/>
                </a:solidFill>
                <a:latin typeface="Arial"/>
                <a:cs typeface="Arial"/>
              </a:rPr>
              <a:t>4</a:t>
            </a:r>
            <a:endParaRPr sz="1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66758" y="2153476"/>
            <a:ext cx="413257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745" marR="5080" indent="-487680">
              <a:lnSpc>
                <a:spcPct val="100000"/>
              </a:lnSpc>
              <a:spcBef>
                <a:spcPts val="100"/>
              </a:spcBef>
            </a:pPr>
            <a:r>
              <a:rPr sz="6000" dirty="0">
                <a:solidFill>
                  <a:srgbClr val="073762"/>
                </a:solidFill>
                <a:latin typeface="Arial"/>
                <a:cs typeface="Arial"/>
              </a:rPr>
              <a:t>PRÓXIMOS  </a:t>
            </a:r>
            <a:r>
              <a:rPr sz="6000" spc="-5" dirty="0">
                <a:solidFill>
                  <a:srgbClr val="073762"/>
                </a:solidFill>
                <a:latin typeface="Arial"/>
                <a:cs typeface="Arial"/>
              </a:rPr>
              <a:t>PASSOS</a:t>
            </a:r>
            <a:endParaRPr sz="6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70;p15">
            <a:extLst>
              <a:ext uri="{FF2B5EF4-FFF2-40B4-BE49-F238E27FC236}">
                <a16:creationId xmlns:a16="http://schemas.microsoft.com/office/drawing/2014/main" id="{C2BDDFF8-F6D8-BA40-99FE-D305990B53C0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794766" y="1023366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90296" y="180848"/>
            <a:ext cx="3519804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>
                <a:solidFill>
                  <a:schemeClr val="bg1"/>
                </a:solidFill>
              </a:rPr>
              <a:t>PRÓXIMOS</a:t>
            </a:r>
            <a:r>
              <a:rPr spc="-55" dirty="0">
                <a:solidFill>
                  <a:schemeClr val="bg1"/>
                </a:solidFill>
              </a:rPr>
              <a:t> </a:t>
            </a:r>
            <a:r>
              <a:rPr spc="-5" dirty="0">
                <a:solidFill>
                  <a:schemeClr val="bg1"/>
                </a:solidFill>
              </a:rPr>
              <a:t>PASSOS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749447" y="1581150"/>
            <a:ext cx="3711035" cy="2286000"/>
            <a:chOff x="344703" y="1344294"/>
            <a:chExt cx="3866515" cy="2980690"/>
          </a:xfrm>
        </p:grpSpPr>
        <p:sp>
          <p:nvSpPr>
            <p:cNvPr id="8" name="object 8"/>
            <p:cNvSpPr/>
            <p:nvPr/>
          </p:nvSpPr>
          <p:spPr>
            <a:xfrm>
              <a:off x="344703" y="1402079"/>
              <a:ext cx="3866515" cy="2922905"/>
            </a:xfrm>
            <a:custGeom>
              <a:avLst/>
              <a:gdLst/>
              <a:ahLst/>
              <a:cxnLst/>
              <a:rect l="l" t="t" r="r" b="b"/>
              <a:pathLst>
                <a:path w="3866515" h="2922904">
                  <a:moveTo>
                    <a:pt x="3866108" y="59690"/>
                  </a:moveTo>
                  <a:lnTo>
                    <a:pt x="3861651" y="36601"/>
                  </a:lnTo>
                  <a:lnTo>
                    <a:pt x="3849484" y="17614"/>
                  </a:lnTo>
                  <a:lnTo>
                    <a:pt x="3831336" y="4737"/>
                  </a:lnTo>
                  <a:lnTo>
                    <a:pt x="3808958" y="0"/>
                  </a:lnTo>
                  <a:lnTo>
                    <a:pt x="2826740" y="0"/>
                  </a:lnTo>
                  <a:lnTo>
                    <a:pt x="2607284" y="215138"/>
                  </a:lnTo>
                  <a:lnTo>
                    <a:pt x="2826740" y="429895"/>
                  </a:lnTo>
                  <a:lnTo>
                    <a:pt x="3385667" y="429895"/>
                  </a:lnTo>
                  <a:lnTo>
                    <a:pt x="3408756" y="434848"/>
                  </a:lnTo>
                  <a:lnTo>
                    <a:pt x="3427742" y="448335"/>
                  </a:lnTo>
                  <a:lnTo>
                    <a:pt x="3440620" y="468312"/>
                  </a:lnTo>
                  <a:lnTo>
                    <a:pt x="3445357" y="492760"/>
                  </a:lnTo>
                  <a:lnTo>
                    <a:pt x="3445357" y="2047481"/>
                  </a:lnTo>
                  <a:lnTo>
                    <a:pt x="3445230" y="2047621"/>
                  </a:lnTo>
                  <a:lnTo>
                    <a:pt x="1039596" y="242189"/>
                  </a:lnTo>
                  <a:lnTo>
                    <a:pt x="1039596" y="0"/>
                  </a:lnTo>
                  <a:lnTo>
                    <a:pt x="57150" y="0"/>
                  </a:lnTo>
                  <a:lnTo>
                    <a:pt x="34798" y="2679"/>
                  </a:lnTo>
                  <a:lnTo>
                    <a:pt x="16637" y="9931"/>
                  </a:lnTo>
                  <a:lnTo>
                    <a:pt x="4445" y="20637"/>
                  </a:lnTo>
                  <a:lnTo>
                    <a:pt x="0" y="33655"/>
                  </a:lnTo>
                  <a:lnTo>
                    <a:pt x="0" y="2888932"/>
                  </a:lnTo>
                  <a:lnTo>
                    <a:pt x="4445" y="2902127"/>
                  </a:lnTo>
                  <a:lnTo>
                    <a:pt x="16637" y="2912922"/>
                  </a:lnTo>
                  <a:lnTo>
                    <a:pt x="34798" y="2920200"/>
                  </a:lnTo>
                  <a:lnTo>
                    <a:pt x="57150" y="2922867"/>
                  </a:lnTo>
                  <a:lnTo>
                    <a:pt x="3808958" y="2922867"/>
                  </a:lnTo>
                  <a:lnTo>
                    <a:pt x="3831336" y="2920200"/>
                  </a:lnTo>
                  <a:lnTo>
                    <a:pt x="3849484" y="2912922"/>
                  </a:lnTo>
                  <a:lnTo>
                    <a:pt x="3861651" y="2902127"/>
                  </a:lnTo>
                  <a:lnTo>
                    <a:pt x="3866108" y="2888932"/>
                  </a:lnTo>
                  <a:lnTo>
                    <a:pt x="3866108" y="1582674"/>
                  </a:lnTo>
                  <a:lnTo>
                    <a:pt x="3866108" y="1565656"/>
                  </a:lnTo>
                  <a:lnTo>
                    <a:pt x="3866108" y="59690"/>
                  </a:lnTo>
                  <a:close/>
                </a:path>
              </a:pathLst>
            </a:custGeom>
            <a:solidFill>
              <a:srgbClr val="0737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51104" y="1499742"/>
              <a:ext cx="3654425" cy="2726690"/>
            </a:xfrm>
            <a:custGeom>
              <a:avLst/>
              <a:gdLst/>
              <a:ahLst/>
              <a:cxnLst/>
              <a:rect l="l" t="t" r="r" b="b"/>
              <a:pathLst>
                <a:path w="3654425" h="2726690">
                  <a:moveTo>
                    <a:pt x="3582162" y="0"/>
                  </a:moveTo>
                  <a:lnTo>
                    <a:pt x="72440" y="0"/>
                  </a:lnTo>
                  <a:lnTo>
                    <a:pt x="44335" y="3119"/>
                  </a:lnTo>
                  <a:lnTo>
                    <a:pt x="21299" y="11620"/>
                  </a:lnTo>
                  <a:lnTo>
                    <a:pt x="5723" y="24217"/>
                  </a:lnTo>
                  <a:lnTo>
                    <a:pt x="0" y="39624"/>
                  </a:lnTo>
                  <a:lnTo>
                    <a:pt x="0" y="2686888"/>
                  </a:lnTo>
                  <a:lnTo>
                    <a:pt x="5723" y="2702263"/>
                  </a:lnTo>
                  <a:lnTo>
                    <a:pt x="21299" y="2714790"/>
                  </a:lnTo>
                  <a:lnTo>
                    <a:pt x="44335" y="2723221"/>
                  </a:lnTo>
                  <a:lnTo>
                    <a:pt x="72440" y="2726309"/>
                  </a:lnTo>
                  <a:lnTo>
                    <a:pt x="3582162" y="2726309"/>
                  </a:lnTo>
                  <a:lnTo>
                    <a:pt x="3610022" y="2723194"/>
                  </a:lnTo>
                  <a:lnTo>
                    <a:pt x="3632930" y="2714718"/>
                  </a:lnTo>
                  <a:lnTo>
                    <a:pt x="3648456" y="2702182"/>
                  </a:lnTo>
                  <a:lnTo>
                    <a:pt x="3654171" y="2686888"/>
                  </a:lnTo>
                  <a:lnTo>
                    <a:pt x="3654171" y="39624"/>
                  </a:lnTo>
                  <a:lnTo>
                    <a:pt x="3648456" y="24217"/>
                  </a:lnTo>
                  <a:lnTo>
                    <a:pt x="3632930" y="11620"/>
                  </a:lnTo>
                  <a:lnTo>
                    <a:pt x="3610022" y="3119"/>
                  </a:lnTo>
                  <a:close/>
                </a:path>
              </a:pathLst>
            </a:custGeom>
            <a:solidFill>
              <a:srgbClr val="ECF4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84045" y="1344294"/>
              <a:ext cx="1787525" cy="208915"/>
            </a:xfrm>
            <a:custGeom>
              <a:avLst/>
              <a:gdLst/>
              <a:ahLst/>
              <a:cxnLst/>
              <a:rect l="l" t="t" r="r" b="b"/>
              <a:pathLst>
                <a:path w="1787525" h="208915">
                  <a:moveTo>
                    <a:pt x="1736471" y="0"/>
                  </a:moveTo>
                  <a:lnTo>
                    <a:pt x="51053" y="0"/>
                  </a:lnTo>
                  <a:lnTo>
                    <a:pt x="31182" y="1535"/>
                  </a:lnTo>
                  <a:lnTo>
                    <a:pt x="14954" y="5715"/>
                  </a:lnTo>
                  <a:lnTo>
                    <a:pt x="4012" y="11894"/>
                  </a:lnTo>
                  <a:lnTo>
                    <a:pt x="0" y="19430"/>
                  </a:lnTo>
                  <a:lnTo>
                    <a:pt x="0" y="189356"/>
                  </a:lnTo>
                  <a:lnTo>
                    <a:pt x="4012" y="196820"/>
                  </a:lnTo>
                  <a:lnTo>
                    <a:pt x="14954" y="202961"/>
                  </a:lnTo>
                  <a:lnTo>
                    <a:pt x="31182" y="207127"/>
                  </a:lnTo>
                  <a:lnTo>
                    <a:pt x="51053" y="208660"/>
                  </a:lnTo>
                  <a:lnTo>
                    <a:pt x="1736471" y="208660"/>
                  </a:lnTo>
                  <a:lnTo>
                    <a:pt x="1761626" y="206496"/>
                  </a:lnTo>
                  <a:lnTo>
                    <a:pt x="1777222" y="200771"/>
                  </a:lnTo>
                  <a:lnTo>
                    <a:pt x="1785173" y="192641"/>
                  </a:lnTo>
                  <a:lnTo>
                    <a:pt x="1787398" y="183260"/>
                  </a:lnTo>
                  <a:lnTo>
                    <a:pt x="1787398" y="19430"/>
                  </a:lnTo>
                  <a:lnTo>
                    <a:pt x="1783316" y="11894"/>
                  </a:lnTo>
                  <a:lnTo>
                    <a:pt x="1772269" y="5714"/>
                  </a:lnTo>
                  <a:lnTo>
                    <a:pt x="1756054" y="1535"/>
                  </a:lnTo>
                  <a:lnTo>
                    <a:pt x="1736471" y="0"/>
                  </a:lnTo>
                  <a:close/>
                </a:path>
              </a:pathLst>
            </a:custGeom>
            <a:solidFill>
              <a:srgbClr val="FFB3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38143" y="1991765"/>
            <a:ext cx="3264377" cy="14600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7020">
              <a:spcBef>
                <a:spcPts val="600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dirty="0" err="1">
                <a:latin typeface="Arial" panose="020B0604020202020204" pitchFamily="34" charset="0"/>
                <a:cs typeface="Arial" panose="020B0604020202020204" pitchFamily="34" charset="0"/>
              </a:rPr>
              <a:t>Mapeamento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acompanhamento dos casos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9085" indent="-287020">
              <a:spcBef>
                <a:spcPts val="600"/>
              </a:spcBef>
              <a:buChar char="•"/>
              <a:tabLst>
                <a:tab pos="299085" algn="l"/>
                <a:tab pos="299720" algn="l"/>
              </a:tabLst>
            </a:pP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Apoio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acompanhamento da</a:t>
            </a:r>
            <a:r>
              <a:rPr sz="1400" dirty="0">
                <a:latin typeface="Arial" panose="020B0604020202020204" pitchFamily="34" charset="0"/>
                <a:cs typeface="Arial" panose="020B0604020202020204" pitchFamily="34" charset="0"/>
              </a:rPr>
              <a:t> investigação de</a:t>
            </a:r>
            <a:r>
              <a:rPr sz="1400" spc="-1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etiologias possíveis</a:t>
            </a:r>
          </a:p>
          <a:p>
            <a:pPr marL="299085" indent="-287020">
              <a:spcBef>
                <a:spcPts val="600"/>
              </a:spcBef>
              <a:buChar char="•"/>
              <a:tabLst>
                <a:tab pos="299085" algn="l"/>
                <a:tab pos="299720" algn="l"/>
              </a:tabLst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Informes e capacitações com atualização dos dados e orientações</a:t>
            </a:r>
            <a:endParaRPr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029200" y="2952750"/>
            <a:ext cx="3074543" cy="1475741"/>
            <a:chOff x="4672838" y="1344294"/>
            <a:chExt cx="3866515" cy="2980690"/>
          </a:xfrm>
        </p:grpSpPr>
        <p:sp>
          <p:nvSpPr>
            <p:cNvPr id="13" name="object 13"/>
            <p:cNvSpPr/>
            <p:nvPr/>
          </p:nvSpPr>
          <p:spPr>
            <a:xfrm>
              <a:off x="4672838" y="1402079"/>
              <a:ext cx="3866515" cy="2922905"/>
            </a:xfrm>
            <a:custGeom>
              <a:avLst/>
              <a:gdLst/>
              <a:ahLst/>
              <a:cxnLst/>
              <a:rect l="l" t="t" r="r" b="b"/>
              <a:pathLst>
                <a:path w="3866515" h="2922904">
                  <a:moveTo>
                    <a:pt x="3866134" y="59690"/>
                  </a:moveTo>
                  <a:lnTo>
                    <a:pt x="3861676" y="36601"/>
                  </a:lnTo>
                  <a:lnTo>
                    <a:pt x="3849509" y="17614"/>
                  </a:lnTo>
                  <a:lnTo>
                    <a:pt x="3831361" y="4737"/>
                  </a:lnTo>
                  <a:lnTo>
                    <a:pt x="3808984" y="0"/>
                  </a:lnTo>
                  <a:lnTo>
                    <a:pt x="2826766" y="0"/>
                  </a:lnTo>
                  <a:lnTo>
                    <a:pt x="2607310" y="215138"/>
                  </a:lnTo>
                  <a:lnTo>
                    <a:pt x="2826766" y="429895"/>
                  </a:lnTo>
                  <a:lnTo>
                    <a:pt x="3385693" y="429895"/>
                  </a:lnTo>
                  <a:lnTo>
                    <a:pt x="3408781" y="434848"/>
                  </a:lnTo>
                  <a:lnTo>
                    <a:pt x="3427768" y="448335"/>
                  </a:lnTo>
                  <a:lnTo>
                    <a:pt x="3440646" y="468312"/>
                  </a:lnTo>
                  <a:lnTo>
                    <a:pt x="3445383" y="492760"/>
                  </a:lnTo>
                  <a:lnTo>
                    <a:pt x="3445383" y="2047481"/>
                  </a:lnTo>
                  <a:lnTo>
                    <a:pt x="3445256" y="2047621"/>
                  </a:lnTo>
                  <a:lnTo>
                    <a:pt x="1039622" y="242189"/>
                  </a:lnTo>
                  <a:lnTo>
                    <a:pt x="1039622" y="0"/>
                  </a:lnTo>
                  <a:lnTo>
                    <a:pt x="57150" y="0"/>
                  </a:lnTo>
                  <a:lnTo>
                    <a:pt x="34823" y="2679"/>
                  </a:lnTo>
                  <a:lnTo>
                    <a:pt x="16662" y="9931"/>
                  </a:lnTo>
                  <a:lnTo>
                    <a:pt x="4457" y="20637"/>
                  </a:lnTo>
                  <a:lnTo>
                    <a:pt x="0" y="33655"/>
                  </a:lnTo>
                  <a:lnTo>
                    <a:pt x="0" y="2888932"/>
                  </a:lnTo>
                  <a:lnTo>
                    <a:pt x="4457" y="2902127"/>
                  </a:lnTo>
                  <a:lnTo>
                    <a:pt x="16662" y="2912922"/>
                  </a:lnTo>
                  <a:lnTo>
                    <a:pt x="34823" y="2920200"/>
                  </a:lnTo>
                  <a:lnTo>
                    <a:pt x="57150" y="2922867"/>
                  </a:lnTo>
                  <a:lnTo>
                    <a:pt x="3808984" y="2922867"/>
                  </a:lnTo>
                  <a:lnTo>
                    <a:pt x="3831361" y="2920200"/>
                  </a:lnTo>
                  <a:lnTo>
                    <a:pt x="3849509" y="2912922"/>
                  </a:lnTo>
                  <a:lnTo>
                    <a:pt x="3861676" y="2902127"/>
                  </a:lnTo>
                  <a:lnTo>
                    <a:pt x="3866134" y="2888932"/>
                  </a:lnTo>
                  <a:lnTo>
                    <a:pt x="3866134" y="1582674"/>
                  </a:lnTo>
                  <a:lnTo>
                    <a:pt x="3866134" y="1565656"/>
                  </a:lnTo>
                  <a:lnTo>
                    <a:pt x="3866134" y="59690"/>
                  </a:lnTo>
                  <a:close/>
                </a:path>
              </a:pathLst>
            </a:custGeom>
            <a:solidFill>
              <a:srgbClr val="07376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779264" y="1499742"/>
              <a:ext cx="3654425" cy="2726690"/>
            </a:xfrm>
            <a:custGeom>
              <a:avLst/>
              <a:gdLst/>
              <a:ahLst/>
              <a:cxnLst/>
              <a:rect l="l" t="t" r="r" b="b"/>
              <a:pathLst>
                <a:path w="3654425" h="2726690">
                  <a:moveTo>
                    <a:pt x="3582162" y="0"/>
                  </a:moveTo>
                  <a:lnTo>
                    <a:pt x="72389" y="0"/>
                  </a:lnTo>
                  <a:lnTo>
                    <a:pt x="44309" y="3119"/>
                  </a:lnTo>
                  <a:lnTo>
                    <a:pt x="21288" y="11620"/>
                  </a:lnTo>
                  <a:lnTo>
                    <a:pt x="5720" y="24217"/>
                  </a:lnTo>
                  <a:lnTo>
                    <a:pt x="0" y="39624"/>
                  </a:lnTo>
                  <a:lnTo>
                    <a:pt x="0" y="2686888"/>
                  </a:lnTo>
                  <a:lnTo>
                    <a:pt x="5720" y="2702263"/>
                  </a:lnTo>
                  <a:lnTo>
                    <a:pt x="21288" y="2714790"/>
                  </a:lnTo>
                  <a:lnTo>
                    <a:pt x="44309" y="2723221"/>
                  </a:lnTo>
                  <a:lnTo>
                    <a:pt x="72389" y="2726309"/>
                  </a:lnTo>
                  <a:lnTo>
                    <a:pt x="3582162" y="2726309"/>
                  </a:lnTo>
                  <a:lnTo>
                    <a:pt x="3610022" y="2723194"/>
                  </a:lnTo>
                  <a:lnTo>
                    <a:pt x="3632930" y="2714718"/>
                  </a:lnTo>
                  <a:lnTo>
                    <a:pt x="3648456" y="2702182"/>
                  </a:lnTo>
                  <a:lnTo>
                    <a:pt x="3654170" y="2686888"/>
                  </a:lnTo>
                  <a:lnTo>
                    <a:pt x="3654170" y="39624"/>
                  </a:lnTo>
                  <a:lnTo>
                    <a:pt x="3648455" y="24217"/>
                  </a:lnTo>
                  <a:lnTo>
                    <a:pt x="3632930" y="11620"/>
                  </a:lnTo>
                  <a:lnTo>
                    <a:pt x="3610022" y="3119"/>
                  </a:lnTo>
                  <a:close/>
                </a:path>
              </a:pathLst>
            </a:custGeom>
            <a:solidFill>
              <a:srgbClr val="ECF4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712205" y="1344294"/>
              <a:ext cx="1787525" cy="208915"/>
            </a:xfrm>
            <a:custGeom>
              <a:avLst/>
              <a:gdLst/>
              <a:ahLst/>
              <a:cxnLst/>
              <a:rect l="l" t="t" r="r" b="b"/>
              <a:pathLst>
                <a:path w="1787525" h="208915">
                  <a:moveTo>
                    <a:pt x="1736471" y="0"/>
                  </a:moveTo>
                  <a:lnTo>
                    <a:pt x="50927" y="0"/>
                  </a:lnTo>
                  <a:lnTo>
                    <a:pt x="31128" y="1535"/>
                  </a:lnTo>
                  <a:lnTo>
                    <a:pt x="14938" y="5715"/>
                  </a:lnTo>
                  <a:lnTo>
                    <a:pt x="4010" y="11894"/>
                  </a:lnTo>
                  <a:lnTo>
                    <a:pt x="0" y="19430"/>
                  </a:lnTo>
                  <a:lnTo>
                    <a:pt x="0" y="189356"/>
                  </a:lnTo>
                  <a:lnTo>
                    <a:pt x="4010" y="196820"/>
                  </a:lnTo>
                  <a:lnTo>
                    <a:pt x="14938" y="202961"/>
                  </a:lnTo>
                  <a:lnTo>
                    <a:pt x="31128" y="207127"/>
                  </a:lnTo>
                  <a:lnTo>
                    <a:pt x="50927" y="208660"/>
                  </a:lnTo>
                  <a:lnTo>
                    <a:pt x="1736471" y="208660"/>
                  </a:lnTo>
                  <a:lnTo>
                    <a:pt x="1761626" y="206496"/>
                  </a:lnTo>
                  <a:lnTo>
                    <a:pt x="1777222" y="200771"/>
                  </a:lnTo>
                  <a:lnTo>
                    <a:pt x="1785173" y="192641"/>
                  </a:lnTo>
                  <a:lnTo>
                    <a:pt x="1787398" y="183260"/>
                  </a:lnTo>
                  <a:lnTo>
                    <a:pt x="1787398" y="19430"/>
                  </a:lnTo>
                  <a:lnTo>
                    <a:pt x="1783316" y="11894"/>
                  </a:lnTo>
                  <a:lnTo>
                    <a:pt x="1772269" y="5714"/>
                  </a:lnTo>
                  <a:lnTo>
                    <a:pt x="1756054" y="1535"/>
                  </a:lnTo>
                  <a:lnTo>
                    <a:pt x="1736471" y="0"/>
                  </a:lnTo>
                  <a:close/>
                </a:path>
              </a:pathLst>
            </a:custGeom>
            <a:solidFill>
              <a:srgbClr val="FFB3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5287161" y="3184593"/>
            <a:ext cx="2558416" cy="132151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pt-BR" sz="1400" b="1" spc="-5" dirty="0">
                <a:latin typeface="Arial"/>
                <a:cs typeface="Arial"/>
              </a:rPr>
              <a:t>NOTIFICAÇÃO E DÚVIDAS:</a:t>
            </a:r>
            <a:endParaRPr sz="1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Arial"/>
              <a:cs typeface="Arial"/>
            </a:endParaRPr>
          </a:p>
          <a:p>
            <a:pPr>
              <a:lnSpc>
                <a:spcPct val="150000"/>
              </a:lnSpc>
              <a:tabLst>
                <a:tab pos="299085" algn="l"/>
                <a:tab pos="299720" algn="l"/>
              </a:tabLst>
            </a:pPr>
            <a:r>
              <a:rPr lang="pt-BR" sz="1400" spc="-5" dirty="0">
                <a:solidFill>
                  <a:srgbClr val="073762"/>
                </a:solidFill>
                <a:uFill>
                  <a:solidFill>
                    <a:srgbClr val="073762"/>
                  </a:solidFill>
                </a:uFill>
                <a:latin typeface="Arial"/>
                <a:cs typeface="Arial"/>
              </a:rPr>
              <a:t>	</a:t>
            </a:r>
            <a:r>
              <a:rPr lang="pt-BR" sz="1400" spc="-5" dirty="0">
                <a:solidFill>
                  <a:srgbClr val="073762"/>
                </a:solidFill>
                <a:uFill>
                  <a:solidFill>
                    <a:srgbClr val="073762"/>
                  </a:solidFill>
                </a:uFill>
                <a:latin typeface="Arial"/>
                <a:cs typeface="Arial"/>
                <a:hlinkClick r:id="rId3"/>
              </a:rPr>
              <a:t>notifica@saúde.mg.gov.br</a:t>
            </a:r>
            <a:endParaRPr lang="pt-BR" sz="1400" spc="-5" dirty="0">
              <a:solidFill>
                <a:srgbClr val="073762"/>
              </a:solidFill>
              <a:uFill>
                <a:solidFill>
                  <a:srgbClr val="073762"/>
                </a:solidFill>
              </a:uFill>
              <a:latin typeface="Arial"/>
              <a:cs typeface="Arial"/>
            </a:endParaRPr>
          </a:p>
          <a:p>
            <a:pPr algn="ctr">
              <a:lnSpc>
                <a:spcPct val="150000"/>
              </a:lnSpc>
              <a:tabLst>
                <a:tab pos="299085" algn="l"/>
                <a:tab pos="299720" algn="l"/>
              </a:tabLst>
            </a:pPr>
            <a:r>
              <a:rPr lang="pt-BR" sz="1400" spc="-5" dirty="0">
                <a:solidFill>
                  <a:srgbClr val="073762"/>
                </a:solidFill>
                <a:uFill>
                  <a:solidFill>
                    <a:srgbClr val="073762"/>
                  </a:solidFill>
                </a:uFill>
                <a:latin typeface="Arial"/>
                <a:cs typeface="Arial"/>
              </a:rPr>
              <a:t>(31) 99744-6983</a:t>
            </a:r>
          </a:p>
          <a:p>
            <a:pPr marL="12065">
              <a:lnSpc>
                <a:spcPct val="100000"/>
              </a:lnSpc>
              <a:tabLst>
                <a:tab pos="299085" algn="l"/>
                <a:tab pos="299720" algn="l"/>
              </a:tabLst>
            </a:pPr>
            <a:endParaRPr sz="145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54;p13">
            <a:extLst>
              <a:ext uri="{FF2B5EF4-FFF2-40B4-BE49-F238E27FC236}">
                <a16:creationId xmlns:a16="http://schemas.microsoft.com/office/drawing/2014/main" id="{07254AE3-097D-D544-BAC1-82F67F027A0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0" y="3543687"/>
            <a:ext cx="3429000" cy="1600200"/>
          </a:xfrm>
          <a:custGeom>
            <a:avLst/>
            <a:gdLst/>
            <a:ahLst/>
            <a:cxnLst/>
            <a:rect l="l" t="t" r="r" b="b"/>
            <a:pathLst>
              <a:path w="3429000" h="1600200">
                <a:moveTo>
                  <a:pt x="758403" y="0"/>
                </a:moveTo>
                <a:lnTo>
                  <a:pt x="709275" y="350"/>
                </a:lnTo>
                <a:lnTo>
                  <a:pt x="660161" y="1776"/>
                </a:lnTo>
                <a:lnTo>
                  <a:pt x="611078" y="4293"/>
                </a:lnTo>
                <a:lnTo>
                  <a:pt x="562040" y="7914"/>
                </a:lnTo>
                <a:lnTo>
                  <a:pt x="513066" y="12657"/>
                </a:lnTo>
                <a:lnTo>
                  <a:pt x="464172" y="18534"/>
                </a:lnTo>
                <a:lnTo>
                  <a:pt x="415950" y="25514"/>
                </a:lnTo>
                <a:lnTo>
                  <a:pt x="367751" y="33856"/>
                </a:lnTo>
                <a:lnTo>
                  <a:pt x="319722" y="43655"/>
                </a:lnTo>
                <a:lnTo>
                  <a:pt x="272017" y="55006"/>
                </a:lnTo>
                <a:lnTo>
                  <a:pt x="224784" y="68004"/>
                </a:lnTo>
                <a:lnTo>
                  <a:pt x="178174" y="82744"/>
                </a:lnTo>
                <a:lnTo>
                  <a:pt x="132338" y="99322"/>
                </a:lnTo>
                <a:lnTo>
                  <a:pt x="87426" y="117831"/>
                </a:lnTo>
                <a:lnTo>
                  <a:pt x="43589" y="138368"/>
                </a:lnTo>
                <a:lnTo>
                  <a:pt x="976" y="161028"/>
                </a:lnTo>
                <a:lnTo>
                  <a:pt x="0" y="161617"/>
                </a:lnTo>
                <a:lnTo>
                  <a:pt x="0" y="1258188"/>
                </a:lnTo>
                <a:lnTo>
                  <a:pt x="21303" y="1284291"/>
                </a:lnTo>
                <a:lnTo>
                  <a:pt x="52788" y="1325391"/>
                </a:lnTo>
                <a:lnTo>
                  <a:pt x="82833" y="1367461"/>
                </a:lnTo>
                <a:lnTo>
                  <a:pt x="111291" y="1410529"/>
                </a:lnTo>
                <a:lnTo>
                  <a:pt x="138010" y="1454621"/>
                </a:lnTo>
                <a:lnTo>
                  <a:pt x="162840" y="1499765"/>
                </a:lnTo>
                <a:lnTo>
                  <a:pt x="185632" y="1545988"/>
                </a:lnTo>
                <a:lnTo>
                  <a:pt x="206235" y="1593316"/>
                </a:lnTo>
                <a:lnTo>
                  <a:pt x="208690" y="1599811"/>
                </a:lnTo>
                <a:lnTo>
                  <a:pt x="3428556" y="1599811"/>
                </a:lnTo>
                <a:lnTo>
                  <a:pt x="3400080" y="1553674"/>
                </a:lnTo>
                <a:lnTo>
                  <a:pt x="3372176" y="1511322"/>
                </a:lnTo>
                <a:lnTo>
                  <a:pt x="3343114" y="1469614"/>
                </a:lnTo>
                <a:lnTo>
                  <a:pt x="3312981" y="1428537"/>
                </a:lnTo>
                <a:lnTo>
                  <a:pt x="3281861" y="1388076"/>
                </a:lnTo>
                <a:lnTo>
                  <a:pt x="3249840" y="1348220"/>
                </a:lnTo>
                <a:lnTo>
                  <a:pt x="3217003" y="1308954"/>
                </a:lnTo>
                <a:lnTo>
                  <a:pt x="3183435" y="1270266"/>
                </a:lnTo>
                <a:lnTo>
                  <a:pt x="3149221" y="1232141"/>
                </a:lnTo>
                <a:lnTo>
                  <a:pt x="3114446" y="1194567"/>
                </a:lnTo>
                <a:lnTo>
                  <a:pt x="3079197" y="1157531"/>
                </a:lnTo>
                <a:lnTo>
                  <a:pt x="3043558" y="1121018"/>
                </a:lnTo>
                <a:lnTo>
                  <a:pt x="3007614" y="1085017"/>
                </a:lnTo>
                <a:lnTo>
                  <a:pt x="2971259" y="1049196"/>
                </a:lnTo>
                <a:lnTo>
                  <a:pt x="2934559" y="1013692"/>
                </a:lnTo>
                <a:lnTo>
                  <a:pt x="2897511" y="978522"/>
                </a:lnTo>
                <a:lnTo>
                  <a:pt x="2860114" y="943701"/>
                </a:lnTo>
                <a:lnTo>
                  <a:pt x="2822367" y="909245"/>
                </a:lnTo>
                <a:lnTo>
                  <a:pt x="2784268" y="875169"/>
                </a:lnTo>
                <a:lnTo>
                  <a:pt x="2745817" y="841491"/>
                </a:lnTo>
                <a:lnTo>
                  <a:pt x="2707012" y="808225"/>
                </a:lnTo>
                <a:lnTo>
                  <a:pt x="2667851" y="775388"/>
                </a:lnTo>
                <a:lnTo>
                  <a:pt x="2628334" y="742995"/>
                </a:lnTo>
                <a:lnTo>
                  <a:pt x="2588458" y="711062"/>
                </a:lnTo>
                <a:lnTo>
                  <a:pt x="2548224" y="679606"/>
                </a:lnTo>
                <a:lnTo>
                  <a:pt x="2507629" y="648641"/>
                </a:lnTo>
                <a:lnTo>
                  <a:pt x="2466673" y="618184"/>
                </a:lnTo>
                <a:lnTo>
                  <a:pt x="2425353" y="588251"/>
                </a:lnTo>
                <a:lnTo>
                  <a:pt x="2383670" y="558857"/>
                </a:lnTo>
                <a:lnTo>
                  <a:pt x="2341620" y="530019"/>
                </a:lnTo>
                <a:lnTo>
                  <a:pt x="2299204" y="501752"/>
                </a:lnTo>
                <a:lnTo>
                  <a:pt x="2256419" y="474072"/>
                </a:lnTo>
                <a:lnTo>
                  <a:pt x="2213266" y="446995"/>
                </a:lnTo>
                <a:lnTo>
                  <a:pt x="2169741" y="420538"/>
                </a:lnTo>
                <a:lnTo>
                  <a:pt x="2125844" y="394714"/>
                </a:lnTo>
                <a:lnTo>
                  <a:pt x="2081574" y="369542"/>
                </a:lnTo>
                <a:lnTo>
                  <a:pt x="2036930" y="345035"/>
                </a:lnTo>
                <a:lnTo>
                  <a:pt x="1991910" y="321212"/>
                </a:lnTo>
                <a:lnTo>
                  <a:pt x="1946512" y="298086"/>
                </a:lnTo>
                <a:lnTo>
                  <a:pt x="1900736" y="275674"/>
                </a:lnTo>
                <a:lnTo>
                  <a:pt x="1854581" y="253992"/>
                </a:lnTo>
                <a:lnTo>
                  <a:pt x="1809646" y="233778"/>
                </a:lnTo>
                <a:lnTo>
                  <a:pt x="1764349" y="214291"/>
                </a:lnTo>
                <a:lnTo>
                  <a:pt x="1718707" y="195547"/>
                </a:lnTo>
                <a:lnTo>
                  <a:pt x="1672735" y="177562"/>
                </a:lnTo>
                <a:lnTo>
                  <a:pt x="1626449" y="160350"/>
                </a:lnTo>
                <a:lnTo>
                  <a:pt x="1579867" y="143927"/>
                </a:lnTo>
                <a:lnTo>
                  <a:pt x="1533004" y="128307"/>
                </a:lnTo>
                <a:lnTo>
                  <a:pt x="1485878" y="113507"/>
                </a:lnTo>
                <a:lnTo>
                  <a:pt x="1438503" y="99539"/>
                </a:lnTo>
                <a:lnTo>
                  <a:pt x="1390897" y="86421"/>
                </a:lnTo>
                <a:lnTo>
                  <a:pt x="1343076" y="74167"/>
                </a:lnTo>
                <a:lnTo>
                  <a:pt x="1295056" y="62792"/>
                </a:lnTo>
                <a:lnTo>
                  <a:pt x="1246854" y="52311"/>
                </a:lnTo>
                <a:lnTo>
                  <a:pt x="1198486" y="42739"/>
                </a:lnTo>
                <a:lnTo>
                  <a:pt x="1149968" y="34092"/>
                </a:lnTo>
                <a:lnTo>
                  <a:pt x="1101317" y="26384"/>
                </a:lnTo>
                <a:lnTo>
                  <a:pt x="1052549" y="19630"/>
                </a:lnTo>
                <a:lnTo>
                  <a:pt x="1003681" y="13846"/>
                </a:lnTo>
                <a:lnTo>
                  <a:pt x="954728" y="9047"/>
                </a:lnTo>
                <a:lnTo>
                  <a:pt x="905708" y="5248"/>
                </a:lnTo>
                <a:lnTo>
                  <a:pt x="856636" y="2463"/>
                </a:lnTo>
                <a:lnTo>
                  <a:pt x="807529" y="709"/>
                </a:lnTo>
                <a:lnTo>
                  <a:pt x="758403" y="0"/>
                </a:lnTo>
                <a:close/>
              </a:path>
            </a:pathLst>
          </a:custGeom>
          <a:solidFill>
            <a:srgbClr val="FFB3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60794" y="0"/>
            <a:ext cx="2583815" cy="2151380"/>
          </a:xfrm>
          <a:custGeom>
            <a:avLst/>
            <a:gdLst/>
            <a:ahLst/>
            <a:cxnLst/>
            <a:rect l="l" t="t" r="r" b="b"/>
            <a:pathLst>
              <a:path w="2583815" h="2151380">
                <a:moveTo>
                  <a:pt x="2583205" y="205739"/>
                </a:moveTo>
                <a:lnTo>
                  <a:pt x="732307" y="205739"/>
                </a:lnTo>
                <a:lnTo>
                  <a:pt x="779354" y="207556"/>
                </a:lnTo>
                <a:lnTo>
                  <a:pt x="826970" y="210544"/>
                </a:lnTo>
                <a:lnTo>
                  <a:pt x="875106" y="214701"/>
                </a:lnTo>
                <a:lnTo>
                  <a:pt x="923714" y="220027"/>
                </a:lnTo>
                <a:lnTo>
                  <a:pt x="972746" y="226519"/>
                </a:lnTo>
                <a:lnTo>
                  <a:pt x="1022153" y="234177"/>
                </a:lnTo>
                <a:lnTo>
                  <a:pt x="1071886" y="242998"/>
                </a:lnTo>
                <a:lnTo>
                  <a:pt x="1121897" y="252982"/>
                </a:lnTo>
                <a:lnTo>
                  <a:pt x="1172137" y="264128"/>
                </a:lnTo>
                <a:lnTo>
                  <a:pt x="1222558" y="276433"/>
                </a:lnTo>
                <a:lnTo>
                  <a:pt x="1273111" y="289897"/>
                </a:lnTo>
                <a:lnTo>
                  <a:pt x="1323748" y="304517"/>
                </a:lnTo>
                <a:lnTo>
                  <a:pt x="1374419" y="320294"/>
                </a:lnTo>
                <a:lnTo>
                  <a:pt x="1422328" y="336365"/>
                </a:lnTo>
                <a:lnTo>
                  <a:pt x="1470396" y="353726"/>
                </a:lnTo>
                <a:lnTo>
                  <a:pt x="1518477" y="372336"/>
                </a:lnTo>
                <a:lnTo>
                  <a:pt x="1566427" y="392155"/>
                </a:lnTo>
                <a:lnTo>
                  <a:pt x="1614100" y="413140"/>
                </a:lnTo>
                <a:lnTo>
                  <a:pt x="1661352" y="435253"/>
                </a:lnTo>
                <a:lnTo>
                  <a:pt x="1708038" y="458452"/>
                </a:lnTo>
                <a:lnTo>
                  <a:pt x="1754012" y="482695"/>
                </a:lnTo>
                <a:lnTo>
                  <a:pt x="1799129" y="507944"/>
                </a:lnTo>
                <a:lnTo>
                  <a:pt x="1843245" y="534156"/>
                </a:lnTo>
                <a:lnTo>
                  <a:pt x="1886214" y="561292"/>
                </a:lnTo>
                <a:lnTo>
                  <a:pt x="1927891" y="589310"/>
                </a:lnTo>
                <a:lnTo>
                  <a:pt x="1968131" y="618170"/>
                </a:lnTo>
                <a:lnTo>
                  <a:pt x="2006790" y="647830"/>
                </a:lnTo>
                <a:lnTo>
                  <a:pt x="2043721" y="678251"/>
                </a:lnTo>
                <a:lnTo>
                  <a:pt x="2078781" y="709392"/>
                </a:lnTo>
                <a:lnTo>
                  <a:pt x="2111823" y="741211"/>
                </a:lnTo>
                <a:lnTo>
                  <a:pt x="2142704" y="773669"/>
                </a:lnTo>
                <a:lnTo>
                  <a:pt x="2171277" y="806724"/>
                </a:lnTo>
                <a:lnTo>
                  <a:pt x="2197398" y="840335"/>
                </a:lnTo>
                <a:lnTo>
                  <a:pt x="2220921" y="874463"/>
                </a:lnTo>
                <a:lnTo>
                  <a:pt x="2241702" y="909065"/>
                </a:lnTo>
                <a:lnTo>
                  <a:pt x="2265193" y="956063"/>
                </a:lnTo>
                <a:lnTo>
                  <a:pt x="2283095" y="1002050"/>
                </a:lnTo>
                <a:lnTo>
                  <a:pt x="2295996" y="1047140"/>
                </a:lnTo>
                <a:lnTo>
                  <a:pt x="2304481" y="1091449"/>
                </a:lnTo>
                <a:lnTo>
                  <a:pt x="2309136" y="1135088"/>
                </a:lnTo>
                <a:lnTo>
                  <a:pt x="2310546" y="1178174"/>
                </a:lnTo>
                <a:lnTo>
                  <a:pt x="2309298" y="1220819"/>
                </a:lnTo>
                <a:lnTo>
                  <a:pt x="2305977" y="1263137"/>
                </a:lnTo>
                <a:lnTo>
                  <a:pt x="2301170" y="1305242"/>
                </a:lnTo>
                <a:lnTo>
                  <a:pt x="2295462" y="1347249"/>
                </a:lnTo>
                <a:lnTo>
                  <a:pt x="2289440" y="1389270"/>
                </a:lnTo>
                <a:lnTo>
                  <a:pt x="2283688" y="1431421"/>
                </a:lnTo>
                <a:lnTo>
                  <a:pt x="2278793" y="1473815"/>
                </a:lnTo>
                <a:lnTo>
                  <a:pt x="2275341" y="1516566"/>
                </a:lnTo>
                <a:lnTo>
                  <a:pt x="2273917" y="1559788"/>
                </a:lnTo>
                <a:lnTo>
                  <a:pt x="2275108" y="1603594"/>
                </a:lnTo>
                <a:lnTo>
                  <a:pt x="2279499" y="1648099"/>
                </a:lnTo>
                <a:lnTo>
                  <a:pt x="2287676" y="1693417"/>
                </a:lnTo>
                <a:lnTo>
                  <a:pt x="2308872" y="1764647"/>
                </a:lnTo>
                <a:lnTo>
                  <a:pt x="2323296" y="1800512"/>
                </a:lnTo>
                <a:lnTo>
                  <a:pt x="2340155" y="1836471"/>
                </a:lnTo>
                <a:lnTo>
                  <a:pt x="2359363" y="1872471"/>
                </a:lnTo>
                <a:lnTo>
                  <a:pt x="2380834" y="1908456"/>
                </a:lnTo>
                <a:lnTo>
                  <a:pt x="2404483" y="1944373"/>
                </a:lnTo>
                <a:lnTo>
                  <a:pt x="2430223" y="1980167"/>
                </a:lnTo>
                <a:lnTo>
                  <a:pt x="2457969" y="2015784"/>
                </a:lnTo>
                <a:lnTo>
                  <a:pt x="2487633" y="2051169"/>
                </a:lnTo>
                <a:lnTo>
                  <a:pt x="2519130" y="2086269"/>
                </a:lnTo>
                <a:lnTo>
                  <a:pt x="2552374" y="2121029"/>
                </a:lnTo>
                <a:lnTo>
                  <a:pt x="2583205" y="2151384"/>
                </a:lnTo>
                <a:lnTo>
                  <a:pt x="2583205" y="205739"/>
                </a:lnTo>
                <a:close/>
              </a:path>
              <a:path w="2583815" h="2151380">
                <a:moveTo>
                  <a:pt x="2583205" y="0"/>
                </a:moveTo>
                <a:lnTo>
                  <a:pt x="0" y="0"/>
                </a:lnTo>
                <a:lnTo>
                  <a:pt x="30861" y="39440"/>
                </a:lnTo>
                <a:lnTo>
                  <a:pt x="66855" y="81020"/>
                </a:lnTo>
                <a:lnTo>
                  <a:pt x="105141" y="120378"/>
                </a:lnTo>
                <a:lnTo>
                  <a:pt x="145511" y="156516"/>
                </a:lnTo>
                <a:lnTo>
                  <a:pt x="187758" y="188436"/>
                </a:lnTo>
                <a:lnTo>
                  <a:pt x="231673" y="215137"/>
                </a:lnTo>
                <a:lnTo>
                  <a:pt x="273137" y="231351"/>
                </a:lnTo>
                <a:lnTo>
                  <a:pt x="319998" y="240007"/>
                </a:lnTo>
                <a:lnTo>
                  <a:pt x="370950" y="242511"/>
                </a:lnTo>
                <a:lnTo>
                  <a:pt x="424685" y="240267"/>
                </a:lnTo>
                <a:lnTo>
                  <a:pt x="479895" y="234680"/>
                </a:lnTo>
                <a:lnTo>
                  <a:pt x="535273" y="227153"/>
                </a:lnTo>
                <a:lnTo>
                  <a:pt x="641300" y="211898"/>
                </a:lnTo>
                <a:lnTo>
                  <a:pt x="689335" y="206980"/>
                </a:lnTo>
                <a:lnTo>
                  <a:pt x="732307" y="205739"/>
                </a:lnTo>
                <a:lnTo>
                  <a:pt x="2583205" y="205739"/>
                </a:lnTo>
                <a:lnTo>
                  <a:pt x="2583205" y="0"/>
                </a:lnTo>
                <a:close/>
              </a:path>
            </a:pathLst>
          </a:custGeom>
          <a:solidFill>
            <a:srgbClr val="9FC5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2679826"/>
            <a:ext cx="2634615" cy="2463800"/>
          </a:xfrm>
          <a:custGeom>
            <a:avLst/>
            <a:gdLst/>
            <a:ahLst/>
            <a:cxnLst/>
            <a:rect l="l" t="t" r="r" b="b"/>
            <a:pathLst>
              <a:path w="2634615" h="2463800">
                <a:moveTo>
                  <a:pt x="567054" y="0"/>
                </a:moveTo>
                <a:lnTo>
                  <a:pt x="516103" y="691"/>
                </a:lnTo>
                <a:lnTo>
                  <a:pt x="465438" y="4645"/>
                </a:lnTo>
                <a:lnTo>
                  <a:pt x="415100" y="11596"/>
                </a:lnTo>
                <a:lnTo>
                  <a:pt x="365069" y="21296"/>
                </a:lnTo>
                <a:lnTo>
                  <a:pt x="315574" y="33432"/>
                </a:lnTo>
                <a:lnTo>
                  <a:pt x="266468" y="47786"/>
                </a:lnTo>
                <a:lnTo>
                  <a:pt x="217857" y="64077"/>
                </a:lnTo>
                <a:lnTo>
                  <a:pt x="169781" y="82039"/>
                </a:lnTo>
                <a:lnTo>
                  <a:pt x="122281" y="101409"/>
                </a:lnTo>
                <a:lnTo>
                  <a:pt x="75400" y="121920"/>
                </a:lnTo>
                <a:lnTo>
                  <a:pt x="29147" y="143134"/>
                </a:lnTo>
                <a:lnTo>
                  <a:pt x="0" y="157192"/>
                </a:lnTo>
                <a:lnTo>
                  <a:pt x="0" y="2463671"/>
                </a:lnTo>
                <a:lnTo>
                  <a:pt x="2564832" y="2463671"/>
                </a:lnTo>
                <a:lnTo>
                  <a:pt x="2576194" y="2432127"/>
                </a:lnTo>
                <a:lnTo>
                  <a:pt x="2590892" y="2385533"/>
                </a:lnTo>
                <a:lnTo>
                  <a:pt x="2603601" y="2338444"/>
                </a:lnTo>
                <a:lnTo>
                  <a:pt x="2614230" y="2290890"/>
                </a:lnTo>
                <a:lnTo>
                  <a:pt x="2622686" y="2242900"/>
                </a:lnTo>
                <a:lnTo>
                  <a:pt x="2628879" y="2194503"/>
                </a:lnTo>
                <a:lnTo>
                  <a:pt x="2632716" y="2145728"/>
                </a:lnTo>
                <a:lnTo>
                  <a:pt x="2634106" y="2096604"/>
                </a:lnTo>
                <a:lnTo>
                  <a:pt x="2632541" y="2048701"/>
                </a:lnTo>
                <a:lnTo>
                  <a:pt x="2627554" y="2000496"/>
                </a:lnTo>
                <a:lnTo>
                  <a:pt x="2618838" y="1952795"/>
                </a:lnTo>
                <a:lnTo>
                  <a:pt x="2606087" y="1906400"/>
                </a:lnTo>
                <a:lnTo>
                  <a:pt x="1442968" y="1902882"/>
                </a:lnTo>
                <a:lnTo>
                  <a:pt x="1395482" y="1901652"/>
                </a:lnTo>
                <a:lnTo>
                  <a:pt x="1348278" y="1897148"/>
                </a:lnTo>
                <a:lnTo>
                  <a:pt x="1301750" y="1889217"/>
                </a:lnTo>
                <a:lnTo>
                  <a:pt x="1256291" y="1877707"/>
                </a:lnTo>
                <a:lnTo>
                  <a:pt x="1212297" y="1862465"/>
                </a:lnTo>
                <a:lnTo>
                  <a:pt x="1170160" y="1843336"/>
                </a:lnTo>
                <a:lnTo>
                  <a:pt x="1130275" y="1820170"/>
                </a:lnTo>
                <a:lnTo>
                  <a:pt x="1093036" y="1792811"/>
                </a:lnTo>
                <a:lnTo>
                  <a:pt x="1058836" y="1761109"/>
                </a:lnTo>
                <a:lnTo>
                  <a:pt x="1027439" y="1724100"/>
                </a:lnTo>
                <a:lnTo>
                  <a:pt x="1000873" y="1684042"/>
                </a:lnTo>
                <a:lnTo>
                  <a:pt x="978907" y="1641348"/>
                </a:lnTo>
                <a:lnTo>
                  <a:pt x="961305" y="1596431"/>
                </a:lnTo>
                <a:lnTo>
                  <a:pt x="947836" y="1549702"/>
                </a:lnTo>
                <a:lnTo>
                  <a:pt x="938265" y="1501574"/>
                </a:lnTo>
                <a:lnTo>
                  <a:pt x="932358" y="1452461"/>
                </a:lnTo>
                <a:lnTo>
                  <a:pt x="929884" y="1402775"/>
                </a:lnTo>
                <a:lnTo>
                  <a:pt x="930607" y="1352928"/>
                </a:lnTo>
                <a:lnTo>
                  <a:pt x="934295" y="1303334"/>
                </a:lnTo>
                <a:lnTo>
                  <a:pt x="940714" y="1254404"/>
                </a:lnTo>
                <a:lnTo>
                  <a:pt x="949465" y="1206205"/>
                </a:lnTo>
                <a:lnTo>
                  <a:pt x="959981" y="1158409"/>
                </a:lnTo>
                <a:lnTo>
                  <a:pt x="971919" y="1110934"/>
                </a:lnTo>
                <a:lnTo>
                  <a:pt x="984935" y="1063698"/>
                </a:lnTo>
                <a:lnTo>
                  <a:pt x="998688" y="1016618"/>
                </a:lnTo>
                <a:lnTo>
                  <a:pt x="1012834" y="969612"/>
                </a:lnTo>
                <a:lnTo>
                  <a:pt x="1027030" y="922596"/>
                </a:lnTo>
                <a:lnTo>
                  <a:pt x="1040935" y="875488"/>
                </a:lnTo>
                <a:lnTo>
                  <a:pt x="1054204" y="828206"/>
                </a:lnTo>
                <a:lnTo>
                  <a:pt x="1066496" y="780668"/>
                </a:lnTo>
                <a:lnTo>
                  <a:pt x="1077467" y="732790"/>
                </a:lnTo>
                <a:lnTo>
                  <a:pt x="1086596" y="684415"/>
                </a:lnTo>
                <a:lnTo>
                  <a:pt x="1093577" y="635307"/>
                </a:lnTo>
                <a:lnTo>
                  <a:pt x="1098113" y="585786"/>
                </a:lnTo>
                <a:lnTo>
                  <a:pt x="1099907" y="536169"/>
                </a:lnTo>
                <a:lnTo>
                  <a:pt x="1098664" y="486776"/>
                </a:lnTo>
                <a:lnTo>
                  <a:pt x="1094084" y="437926"/>
                </a:lnTo>
                <a:lnTo>
                  <a:pt x="1085873" y="389938"/>
                </a:lnTo>
                <a:lnTo>
                  <a:pt x="1073732" y="343130"/>
                </a:lnTo>
                <a:lnTo>
                  <a:pt x="1057366" y="297822"/>
                </a:lnTo>
                <a:lnTo>
                  <a:pt x="1036476" y="254332"/>
                </a:lnTo>
                <a:lnTo>
                  <a:pt x="1010767" y="212979"/>
                </a:lnTo>
                <a:lnTo>
                  <a:pt x="979189" y="173260"/>
                </a:lnTo>
                <a:lnTo>
                  <a:pt x="943437" y="137684"/>
                </a:lnTo>
                <a:lnTo>
                  <a:pt x="904012" y="106231"/>
                </a:lnTo>
                <a:lnTo>
                  <a:pt x="861411" y="78885"/>
                </a:lnTo>
                <a:lnTo>
                  <a:pt x="816133" y="55626"/>
                </a:lnTo>
                <a:lnTo>
                  <a:pt x="768678" y="36435"/>
                </a:lnTo>
                <a:lnTo>
                  <a:pt x="719474" y="21281"/>
                </a:lnTo>
                <a:lnTo>
                  <a:pt x="669229" y="10189"/>
                </a:lnTo>
                <a:lnTo>
                  <a:pt x="618233" y="3096"/>
                </a:lnTo>
                <a:lnTo>
                  <a:pt x="567054" y="0"/>
                </a:lnTo>
                <a:close/>
              </a:path>
              <a:path w="2634615" h="2463800">
                <a:moveTo>
                  <a:pt x="2279947" y="1678171"/>
                </a:moveTo>
                <a:lnTo>
                  <a:pt x="2228905" y="1683232"/>
                </a:lnTo>
                <a:lnTo>
                  <a:pt x="2177640" y="1692834"/>
                </a:lnTo>
                <a:lnTo>
                  <a:pt x="2126695" y="1706039"/>
                </a:lnTo>
                <a:lnTo>
                  <a:pt x="2076613" y="1721905"/>
                </a:lnTo>
                <a:lnTo>
                  <a:pt x="2027935" y="1739493"/>
                </a:lnTo>
                <a:lnTo>
                  <a:pt x="1834698" y="1814314"/>
                </a:lnTo>
                <a:lnTo>
                  <a:pt x="1786096" y="1831973"/>
                </a:lnTo>
                <a:lnTo>
                  <a:pt x="1737211" y="1848499"/>
                </a:lnTo>
                <a:lnTo>
                  <a:pt x="1687962" y="1863535"/>
                </a:lnTo>
                <a:lnTo>
                  <a:pt x="1638267" y="1876724"/>
                </a:lnTo>
                <a:lnTo>
                  <a:pt x="1588043" y="1887710"/>
                </a:lnTo>
                <a:lnTo>
                  <a:pt x="1537207" y="1896135"/>
                </a:lnTo>
                <a:lnTo>
                  <a:pt x="1490341" y="1900992"/>
                </a:lnTo>
                <a:lnTo>
                  <a:pt x="1442968" y="1902882"/>
                </a:lnTo>
                <a:lnTo>
                  <a:pt x="2604729" y="1902882"/>
                </a:lnTo>
                <a:lnTo>
                  <a:pt x="2588993" y="1862114"/>
                </a:lnTo>
                <a:lnTo>
                  <a:pt x="2567248" y="1820743"/>
                </a:lnTo>
                <a:lnTo>
                  <a:pt x="2540545" y="1783088"/>
                </a:lnTo>
                <a:lnTo>
                  <a:pt x="2508578" y="1749954"/>
                </a:lnTo>
                <a:lnTo>
                  <a:pt x="2471038" y="1722145"/>
                </a:lnTo>
                <a:lnTo>
                  <a:pt x="2426312" y="1699639"/>
                </a:lnTo>
                <a:lnTo>
                  <a:pt x="2379193" y="1685434"/>
                </a:lnTo>
                <a:lnTo>
                  <a:pt x="2330224" y="1678591"/>
                </a:lnTo>
                <a:lnTo>
                  <a:pt x="2279947" y="1678171"/>
                </a:lnTo>
                <a:close/>
              </a:path>
            </a:pathLst>
          </a:custGeom>
          <a:solidFill>
            <a:srgbClr val="0737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03123" y="4170774"/>
            <a:ext cx="1041400" cy="972819"/>
          </a:xfrm>
          <a:custGeom>
            <a:avLst/>
            <a:gdLst/>
            <a:ahLst/>
            <a:cxnLst/>
            <a:rect l="l" t="t" r="r" b="b"/>
            <a:pathLst>
              <a:path w="1041400" h="972820">
                <a:moveTo>
                  <a:pt x="1040875" y="0"/>
                </a:moveTo>
                <a:lnTo>
                  <a:pt x="980079" y="19205"/>
                </a:lnTo>
                <a:lnTo>
                  <a:pt x="936494" y="34221"/>
                </a:lnTo>
                <a:lnTo>
                  <a:pt x="898382" y="47785"/>
                </a:lnTo>
                <a:lnTo>
                  <a:pt x="852269" y="65053"/>
                </a:lnTo>
                <a:lnTo>
                  <a:pt x="806727" y="83741"/>
                </a:lnTo>
                <a:lnTo>
                  <a:pt x="761799" y="103827"/>
                </a:lnTo>
                <a:lnTo>
                  <a:pt x="717522" y="125290"/>
                </a:lnTo>
                <a:lnTo>
                  <a:pt x="673938" y="148107"/>
                </a:lnTo>
                <a:lnTo>
                  <a:pt x="631085" y="172258"/>
                </a:lnTo>
                <a:lnTo>
                  <a:pt x="589005" y="197721"/>
                </a:lnTo>
                <a:lnTo>
                  <a:pt x="547735" y="224475"/>
                </a:lnTo>
                <a:lnTo>
                  <a:pt x="507317" y="252498"/>
                </a:lnTo>
                <a:lnTo>
                  <a:pt x="467790" y="281769"/>
                </a:lnTo>
                <a:lnTo>
                  <a:pt x="429194" y="312267"/>
                </a:lnTo>
                <a:lnTo>
                  <a:pt x="391569" y="343970"/>
                </a:lnTo>
                <a:lnTo>
                  <a:pt x="354954" y="376856"/>
                </a:lnTo>
                <a:lnTo>
                  <a:pt x="319390" y="410905"/>
                </a:lnTo>
                <a:lnTo>
                  <a:pt x="284916" y="446095"/>
                </a:lnTo>
                <a:lnTo>
                  <a:pt x="251571" y="482404"/>
                </a:lnTo>
                <a:lnTo>
                  <a:pt x="218195" y="521324"/>
                </a:lnTo>
                <a:lnTo>
                  <a:pt x="186226" y="561627"/>
                </a:lnTo>
                <a:lnTo>
                  <a:pt x="155893" y="603249"/>
                </a:lnTo>
                <a:lnTo>
                  <a:pt x="127422" y="646126"/>
                </a:lnTo>
                <a:lnTo>
                  <a:pt x="101041" y="690195"/>
                </a:lnTo>
                <a:lnTo>
                  <a:pt x="76978" y="735391"/>
                </a:lnTo>
                <a:lnTo>
                  <a:pt x="55460" y="781651"/>
                </a:lnTo>
                <a:lnTo>
                  <a:pt x="36715" y="828912"/>
                </a:lnTo>
                <a:lnTo>
                  <a:pt x="20971" y="877110"/>
                </a:lnTo>
                <a:lnTo>
                  <a:pt x="8454" y="926181"/>
                </a:lnTo>
                <a:lnTo>
                  <a:pt x="0" y="972724"/>
                </a:lnTo>
                <a:lnTo>
                  <a:pt x="1040875" y="972724"/>
                </a:lnTo>
                <a:lnTo>
                  <a:pt x="1040875" y="0"/>
                </a:lnTo>
                <a:close/>
              </a:path>
            </a:pathLst>
          </a:custGeom>
          <a:solidFill>
            <a:srgbClr val="F09F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56168" y="0"/>
            <a:ext cx="1188085" cy="795655"/>
          </a:xfrm>
          <a:custGeom>
            <a:avLst/>
            <a:gdLst/>
            <a:ahLst/>
            <a:cxnLst/>
            <a:rect l="l" t="t" r="r" b="b"/>
            <a:pathLst>
              <a:path w="1188084" h="795655">
                <a:moveTo>
                  <a:pt x="1187830" y="0"/>
                </a:moveTo>
                <a:lnTo>
                  <a:pt x="661298" y="0"/>
                </a:lnTo>
                <a:lnTo>
                  <a:pt x="633420" y="38028"/>
                </a:lnTo>
                <a:lnTo>
                  <a:pt x="605388" y="80268"/>
                </a:lnTo>
                <a:lnTo>
                  <a:pt x="551124" y="166539"/>
                </a:lnTo>
                <a:lnTo>
                  <a:pt x="523366" y="208772"/>
                </a:lnTo>
                <a:lnTo>
                  <a:pt x="494177" y="249202"/>
                </a:lnTo>
                <a:lnTo>
                  <a:pt x="462793" y="286930"/>
                </a:lnTo>
                <a:lnTo>
                  <a:pt x="428452" y="321057"/>
                </a:lnTo>
                <a:lnTo>
                  <a:pt x="390392" y="350681"/>
                </a:lnTo>
                <a:lnTo>
                  <a:pt x="347852" y="374903"/>
                </a:lnTo>
                <a:lnTo>
                  <a:pt x="295679" y="394594"/>
                </a:lnTo>
                <a:lnTo>
                  <a:pt x="241553" y="408797"/>
                </a:lnTo>
                <a:lnTo>
                  <a:pt x="187047" y="421927"/>
                </a:lnTo>
                <a:lnTo>
                  <a:pt x="133730" y="438403"/>
                </a:lnTo>
                <a:lnTo>
                  <a:pt x="92647" y="458058"/>
                </a:lnTo>
                <a:lnTo>
                  <a:pt x="55421" y="484753"/>
                </a:lnTo>
                <a:lnTo>
                  <a:pt x="25365" y="517636"/>
                </a:lnTo>
                <a:lnTo>
                  <a:pt x="5788" y="555853"/>
                </a:lnTo>
                <a:lnTo>
                  <a:pt x="0" y="598551"/>
                </a:lnTo>
                <a:lnTo>
                  <a:pt x="11636" y="650466"/>
                </a:lnTo>
                <a:lnTo>
                  <a:pt x="38988" y="692118"/>
                </a:lnTo>
                <a:lnTo>
                  <a:pt x="79009" y="724673"/>
                </a:lnTo>
                <a:lnTo>
                  <a:pt x="128650" y="749300"/>
                </a:lnTo>
                <a:lnTo>
                  <a:pt x="181348" y="766277"/>
                </a:lnTo>
                <a:lnTo>
                  <a:pt x="237264" y="778227"/>
                </a:lnTo>
                <a:lnTo>
                  <a:pt x="293814" y="786114"/>
                </a:lnTo>
                <a:lnTo>
                  <a:pt x="348417" y="790899"/>
                </a:lnTo>
                <a:lnTo>
                  <a:pt x="398490" y="793547"/>
                </a:lnTo>
                <a:lnTo>
                  <a:pt x="441451" y="795020"/>
                </a:lnTo>
                <a:lnTo>
                  <a:pt x="492452" y="795643"/>
                </a:lnTo>
                <a:lnTo>
                  <a:pt x="543417" y="794155"/>
                </a:lnTo>
                <a:lnTo>
                  <a:pt x="594264" y="790565"/>
                </a:lnTo>
                <a:lnTo>
                  <a:pt x="644910" y="784883"/>
                </a:lnTo>
                <a:lnTo>
                  <a:pt x="695272" y="777120"/>
                </a:lnTo>
                <a:lnTo>
                  <a:pt x="745267" y="767286"/>
                </a:lnTo>
                <a:lnTo>
                  <a:pt x="794813" y="755391"/>
                </a:lnTo>
                <a:lnTo>
                  <a:pt x="843825" y="741444"/>
                </a:lnTo>
                <a:lnTo>
                  <a:pt x="892222" y="725457"/>
                </a:lnTo>
                <a:lnTo>
                  <a:pt x="939921" y="707439"/>
                </a:lnTo>
                <a:lnTo>
                  <a:pt x="986838" y="687401"/>
                </a:lnTo>
                <a:lnTo>
                  <a:pt x="1032890" y="665352"/>
                </a:lnTo>
                <a:lnTo>
                  <a:pt x="1075079" y="642830"/>
                </a:lnTo>
                <a:lnTo>
                  <a:pt x="1116319" y="618292"/>
                </a:lnTo>
                <a:lnTo>
                  <a:pt x="1156294" y="591707"/>
                </a:lnTo>
                <a:lnTo>
                  <a:pt x="1187830" y="568160"/>
                </a:lnTo>
                <a:lnTo>
                  <a:pt x="1187830" y="0"/>
                </a:lnTo>
                <a:close/>
              </a:path>
            </a:pathLst>
          </a:custGeom>
          <a:solidFill>
            <a:srgbClr val="07376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 flipV="1">
            <a:off x="5932805" y="2190750"/>
            <a:ext cx="315595" cy="246888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340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633882" y="1961608"/>
            <a:ext cx="18986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5" dirty="0">
                <a:latin typeface="Arial"/>
                <a:cs typeface="Arial"/>
              </a:rPr>
              <a:t>OB</a:t>
            </a:r>
            <a:r>
              <a:rPr b="0" spc="-20" dirty="0">
                <a:latin typeface="Arial"/>
                <a:cs typeface="Arial"/>
              </a:rPr>
              <a:t>R</a:t>
            </a:r>
            <a:r>
              <a:rPr b="0" spc="-5" dirty="0">
                <a:latin typeface="Arial"/>
                <a:cs typeface="Arial"/>
              </a:rPr>
              <a:t>IGADA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1432273" y="2895433"/>
            <a:ext cx="2404934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lang="pt-BR" sz="1200" dirty="0">
                <a:solidFill>
                  <a:schemeClr val="bg1"/>
                </a:solidFill>
                <a:latin typeface="Arial"/>
                <a:cs typeface="Arial"/>
              </a:rPr>
              <a:t>Daniela Caldas Teixeira</a:t>
            </a:r>
            <a:endParaRPr sz="12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2700" marR="5080" indent="635" algn="ctr">
              <a:lnSpc>
                <a:spcPct val="100000"/>
              </a:lnSpc>
              <a:spcBef>
                <a:spcPts val="5"/>
              </a:spcBef>
            </a:pPr>
            <a:r>
              <a:rPr lang="pt-BR" sz="1200" spc="-5" dirty="0">
                <a:solidFill>
                  <a:schemeClr val="bg1"/>
                </a:solidFill>
                <a:latin typeface="Arial"/>
                <a:cs typeface="Arial"/>
              </a:rPr>
              <a:t>@</a:t>
            </a:r>
            <a:r>
              <a:rPr lang="pt-BR" sz="1200" spc="-5" dirty="0" err="1">
                <a:solidFill>
                  <a:schemeClr val="bg1"/>
                </a:solidFill>
                <a:latin typeface="Arial"/>
                <a:cs typeface="Arial"/>
              </a:rPr>
              <a:t>danicaldas.infectoped</a:t>
            </a:r>
            <a:endParaRPr sz="12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3810000" y="2679096"/>
            <a:ext cx="3729664" cy="88325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pt-BR" sz="900" b="1" spc="-15" dirty="0">
                <a:solidFill>
                  <a:srgbClr val="002060"/>
                </a:solidFill>
                <a:latin typeface="Carlito"/>
                <a:cs typeface="Carlito"/>
              </a:rPr>
              <a:t>Centro </a:t>
            </a:r>
            <a:r>
              <a:rPr lang="pt-BR" sz="900" b="1" dirty="0">
                <a:solidFill>
                  <a:srgbClr val="002060"/>
                </a:solidFill>
                <a:latin typeface="Carlito"/>
                <a:cs typeface="Carlito"/>
              </a:rPr>
              <a:t>de </a:t>
            </a:r>
            <a:r>
              <a:rPr lang="pt-BR" sz="900" b="1" spc="-10" dirty="0">
                <a:solidFill>
                  <a:srgbClr val="002060"/>
                </a:solidFill>
                <a:latin typeface="Carlito"/>
                <a:cs typeface="Carlito"/>
              </a:rPr>
              <a:t>Informações Estratégicas </a:t>
            </a:r>
            <a:r>
              <a:rPr lang="pt-BR" sz="900" b="1" dirty="0">
                <a:solidFill>
                  <a:srgbClr val="002060"/>
                </a:solidFill>
                <a:latin typeface="Carlito"/>
                <a:cs typeface="Carlito"/>
              </a:rPr>
              <a:t>em Vigilância em</a:t>
            </a:r>
            <a:r>
              <a:rPr lang="pt-BR" sz="900" b="1" spc="10" dirty="0">
                <a:solidFill>
                  <a:srgbClr val="002060"/>
                </a:solidFill>
                <a:latin typeface="Carlito"/>
                <a:cs typeface="Carlito"/>
              </a:rPr>
              <a:t> </a:t>
            </a:r>
            <a:r>
              <a:rPr lang="pt-BR" sz="900" b="1" dirty="0">
                <a:solidFill>
                  <a:srgbClr val="002060"/>
                </a:solidFill>
                <a:latin typeface="Carlito"/>
                <a:cs typeface="Carlito"/>
              </a:rPr>
              <a:t>Saúde</a:t>
            </a:r>
          </a:p>
          <a:p>
            <a:pPr marL="0" indent="0" algn="r">
              <a:buNone/>
            </a:pPr>
            <a:r>
              <a:rPr lang="pt-BR" sz="900" spc="-1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Secretaria </a:t>
            </a:r>
            <a:r>
              <a:rPr lang="pt-BR" sz="900" spc="-5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de </a:t>
            </a:r>
            <a:r>
              <a:rPr lang="pt-BR" sz="900" spc="-1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Estado </a:t>
            </a:r>
            <a:r>
              <a:rPr lang="pt-BR" sz="900" spc="-5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de </a:t>
            </a:r>
            <a:r>
              <a:rPr lang="pt-BR" sz="90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Saúde de Minas </a:t>
            </a:r>
            <a:r>
              <a:rPr lang="pt-BR" sz="900" spc="-1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Gerais</a:t>
            </a:r>
          </a:p>
          <a:p>
            <a:pPr marL="0" indent="0" algn="r">
              <a:buNone/>
            </a:pPr>
            <a:r>
              <a:rPr lang="pt-BR" sz="900" spc="-1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  <a:hlinkClick r:id="rId3"/>
              </a:rPr>
              <a:t>notifica.se@saúde.mg.gov.br</a:t>
            </a:r>
            <a:endParaRPr lang="pt-BR" sz="900" spc="-10" dirty="0">
              <a:solidFill>
                <a:schemeClr val="accent3">
                  <a:lumMod val="75000"/>
                </a:schemeClr>
              </a:solidFill>
              <a:latin typeface="Carlito"/>
              <a:cs typeface="Carlito"/>
            </a:endParaRPr>
          </a:p>
          <a:p>
            <a:pPr marL="0" indent="0" algn="r">
              <a:buNone/>
            </a:pPr>
            <a:r>
              <a:rPr lang="pt-BR" sz="90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(31) 3916-0442 | 0672</a:t>
            </a:r>
          </a:p>
          <a:p>
            <a:pPr marL="0" indent="0" algn="r">
              <a:buNone/>
            </a:pPr>
            <a:r>
              <a:rPr lang="pt-BR" sz="900" dirty="0">
                <a:solidFill>
                  <a:schemeClr val="accent3">
                    <a:lumMod val="75000"/>
                  </a:schemeClr>
                </a:solidFill>
                <a:latin typeface="Carlito"/>
                <a:cs typeface="Carlito"/>
              </a:rPr>
              <a:t>(31) 99744-6983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62;p14">
            <a:extLst>
              <a:ext uri="{FF2B5EF4-FFF2-40B4-BE49-F238E27FC236}">
                <a16:creationId xmlns:a16="http://schemas.microsoft.com/office/drawing/2014/main" id="{A2AF53F1-A3ED-A548-981A-F3AD567A5CF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 txBox="1"/>
          <p:nvPr/>
        </p:nvSpPr>
        <p:spPr>
          <a:xfrm>
            <a:off x="914400" y="15748"/>
            <a:ext cx="102285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2000" spc="-10" dirty="0">
                <a:solidFill>
                  <a:srgbClr val="9FC5E8"/>
                </a:solidFill>
                <a:latin typeface="Arial"/>
                <a:cs typeface="Arial"/>
              </a:rPr>
              <a:t>1</a:t>
            </a:r>
            <a:endParaRPr sz="1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52579" y="2103673"/>
            <a:ext cx="4438842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745" marR="5080" indent="-487680">
              <a:lnSpc>
                <a:spcPct val="100000"/>
              </a:lnSpc>
              <a:spcBef>
                <a:spcPts val="100"/>
              </a:spcBef>
            </a:pPr>
            <a:r>
              <a:rPr lang="pt-BR" sz="6000" dirty="0">
                <a:solidFill>
                  <a:srgbClr val="073762"/>
                </a:solidFill>
                <a:latin typeface="Arial"/>
                <a:cs typeface="Arial"/>
              </a:rPr>
              <a:t>CONTEXTO</a:t>
            </a:r>
            <a:endParaRPr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0368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70;p15">
            <a:extLst>
              <a:ext uri="{FF2B5EF4-FFF2-40B4-BE49-F238E27FC236}">
                <a16:creationId xmlns:a16="http://schemas.microsoft.com/office/drawing/2014/main" id="{D6A52F41-42BB-524D-9F99-3863297F265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794766" y="1925573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91972" y="1057783"/>
            <a:ext cx="29019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ANTECEDENTES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8739" y="2085594"/>
            <a:ext cx="8988425" cy="222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0"/>
              </a:spcBef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Em 05 de abril de 2022 </a:t>
            </a:r>
            <a:r>
              <a:rPr sz="1800" dirty="0">
                <a:cs typeface="Arial"/>
              </a:rPr>
              <a:t>– </a:t>
            </a:r>
            <a:r>
              <a:rPr sz="1800" spc="-5" dirty="0">
                <a:cs typeface="Arial"/>
              </a:rPr>
              <a:t>Notificação do Ponto Focal Nacional </a:t>
            </a:r>
            <a:r>
              <a:rPr sz="1800" dirty="0">
                <a:cs typeface="Arial"/>
              </a:rPr>
              <a:t>do Reino </a:t>
            </a:r>
            <a:r>
              <a:rPr sz="1800" spc="-5" dirty="0">
                <a:cs typeface="Arial"/>
              </a:rPr>
              <a:t>Unido à   </a:t>
            </a:r>
            <a:r>
              <a:rPr sz="1800" dirty="0">
                <a:cs typeface="Arial"/>
              </a:rPr>
              <a:t>OMS </a:t>
            </a:r>
            <a:r>
              <a:rPr sz="1800" spc="-5" dirty="0">
                <a:cs typeface="Arial"/>
              </a:rPr>
              <a:t>sobre o aumento </a:t>
            </a:r>
            <a:r>
              <a:rPr sz="1800" dirty="0">
                <a:cs typeface="Arial"/>
              </a:rPr>
              <a:t>de </a:t>
            </a:r>
            <a:r>
              <a:rPr sz="1800" spc="-5" dirty="0">
                <a:cs typeface="Arial"/>
              </a:rPr>
              <a:t>casos de hepatite aguda grave de etiologia desconhecida  em crianças menores </a:t>
            </a:r>
            <a:r>
              <a:rPr sz="1800" dirty="0">
                <a:cs typeface="Arial"/>
              </a:rPr>
              <a:t>de 10 </a:t>
            </a:r>
            <a:r>
              <a:rPr sz="1800" spc="-5" dirty="0">
                <a:cs typeface="Arial"/>
              </a:rPr>
              <a:t>anos, previamente saudáveis, no cinturão central </a:t>
            </a:r>
            <a:r>
              <a:rPr sz="1800" dirty="0">
                <a:cs typeface="Arial"/>
              </a:rPr>
              <a:t>da  </a:t>
            </a:r>
            <a:r>
              <a:rPr sz="1800" spc="-5" dirty="0">
                <a:cs typeface="Arial"/>
              </a:rPr>
              <a:t>Escócia.</a:t>
            </a:r>
            <a:endParaRPr sz="1800" dirty="0"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dirty="0">
                <a:cs typeface="Arial"/>
              </a:rPr>
              <a:t>A </a:t>
            </a:r>
            <a:r>
              <a:rPr sz="1800" spc="-5" dirty="0">
                <a:cs typeface="Arial"/>
              </a:rPr>
              <a:t>síndrome clínica </a:t>
            </a:r>
            <a:r>
              <a:rPr sz="1800" dirty="0">
                <a:cs typeface="Arial"/>
              </a:rPr>
              <a:t>entre </a:t>
            </a:r>
            <a:r>
              <a:rPr sz="1800" spc="-5" dirty="0">
                <a:cs typeface="Arial"/>
              </a:rPr>
              <a:t>os casos identificados é a hepatite aguda (inflamação </a:t>
            </a:r>
            <a:r>
              <a:rPr sz="1800" dirty="0">
                <a:cs typeface="Arial"/>
              </a:rPr>
              <a:t>do  </a:t>
            </a:r>
            <a:r>
              <a:rPr sz="1800" spc="-5" dirty="0">
                <a:cs typeface="Arial"/>
              </a:rPr>
              <a:t>fígado) </a:t>
            </a:r>
            <a:r>
              <a:rPr sz="1800" dirty="0">
                <a:cs typeface="Arial"/>
              </a:rPr>
              <a:t>com </a:t>
            </a:r>
            <a:r>
              <a:rPr sz="1800" spc="-5" dirty="0">
                <a:cs typeface="Arial"/>
              </a:rPr>
              <a:t>enzimas hepáticas acentuadamente elevadas. Muitos casos relataram  sintomas gastrointestinais, incluindo dor abdominal, diarreia e </a:t>
            </a:r>
            <a:r>
              <a:rPr sz="1800" dirty="0">
                <a:cs typeface="Arial"/>
              </a:rPr>
              <a:t>vômito </a:t>
            </a:r>
            <a:r>
              <a:rPr sz="1800" spc="-5" dirty="0">
                <a:cs typeface="Arial"/>
              </a:rPr>
              <a:t>antes </a:t>
            </a:r>
            <a:r>
              <a:rPr sz="1800" dirty="0">
                <a:cs typeface="Arial"/>
              </a:rPr>
              <a:t>da  </a:t>
            </a:r>
            <a:r>
              <a:rPr sz="1800" spc="-5" dirty="0">
                <a:cs typeface="Arial"/>
              </a:rPr>
              <a:t>apresentação de hepatite aguda grave </a:t>
            </a:r>
            <a:r>
              <a:rPr sz="1800" dirty="0">
                <a:cs typeface="Arial"/>
              </a:rPr>
              <a:t>e </a:t>
            </a:r>
            <a:r>
              <a:rPr sz="1800" spc="-5" dirty="0">
                <a:cs typeface="Arial"/>
              </a:rPr>
              <a:t>aumento </a:t>
            </a:r>
            <a:r>
              <a:rPr sz="1800" spc="-10" dirty="0">
                <a:cs typeface="Arial"/>
              </a:rPr>
              <a:t>dos </a:t>
            </a:r>
            <a:r>
              <a:rPr sz="1800" spc="-5" dirty="0">
                <a:cs typeface="Arial"/>
              </a:rPr>
              <a:t>níveis de enzimas  hepáticas (AST e/ou </a:t>
            </a:r>
            <a:r>
              <a:rPr sz="1800" spc="-10" dirty="0">
                <a:cs typeface="Arial"/>
              </a:rPr>
              <a:t>ALT </a:t>
            </a:r>
            <a:r>
              <a:rPr sz="1800" spc="-5" dirty="0">
                <a:cs typeface="Arial"/>
              </a:rPr>
              <a:t>acima de 500 </a:t>
            </a:r>
            <a:r>
              <a:rPr sz="1800" dirty="0">
                <a:cs typeface="Arial"/>
              </a:rPr>
              <a:t>UI/L) </a:t>
            </a:r>
            <a:r>
              <a:rPr sz="1800" spc="-5" dirty="0">
                <a:cs typeface="Arial"/>
              </a:rPr>
              <a:t>e icterícia. </a:t>
            </a:r>
            <a:r>
              <a:rPr sz="1800" dirty="0">
                <a:cs typeface="Arial"/>
              </a:rPr>
              <a:t>A </a:t>
            </a:r>
            <a:r>
              <a:rPr sz="1800" spc="-5" dirty="0">
                <a:cs typeface="Arial"/>
              </a:rPr>
              <a:t>maioria dos casos </a:t>
            </a:r>
            <a:r>
              <a:rPr sz="1800" spc="-10" dirty="0">
                <a:cs typeface="Arial"/>
              </a:rPr>
              <a:t>não  </a:t>
            </a:r>
            <a:r>
              <a:rPr sz="1800" spc="-5" dirty="0">
                <a:cs typeface="Arial"/>
              </a:rPr>
              <a:t>apresentou</a:t>
            </a:r>
            <a:r>
              <a:rPr sz="1800" spc="15" dirty="0">
                <a:cs typeface="Arial"/>
              </a:rPr>
              <a:t> </a:t>
            </a:r>
            <a:r>
              <a:rPr sz="1800" spc="-5" dirty="0">
                <a:cs typeface="Arial"/>
              </a:rPr>
              <a:t>febre.</a:t>
            </a:r>
            <a:endParaRPr sz="1800" dirty="0"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70;p15">
            <a:extLst>
              <a:ext uri="{FF2B5EF4-FFF2-40B4-BE49-F238E27FC236}">
                <a16:creationId xmlns:a16="http://schemas.microsoft.com/office/drawing/2014/main" id="{C8A2C5E8-1EBE-164F-A9CC-2963C55C3089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794766" y="1925573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8739" y="2049907"/>
            <a:ext cx="8989695" cy="19518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073762"/>
              </a:buClr>
              <a:buSzPct val="77777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Arial"/>
              </a:rPr>
              <a:t>Segundo</a:t>
            </a:r>
            <a:r>
              <a:rPr sz="1800" spc="140" dirty="0">
                <a:cs typeface="Arial"/>
              </a:rPr>
              <a:t> </a:t>
            </a:r>
            <a:r>
              <a:rPr sz="1800" spc="-5" dirty="0">
                <a:cs typeface="Arial"/>
              </a:rPr>
              <a:t>a</a:t>
            </a:r>
            <a:r>
              <a:rPr sz="1800" spc="145" dirty="0">
                <a:cs typeface="Arial"/>
              </a:rPr>
              <a:t> </a:t>
            </a:r>
            <a:r>
              <a:rPr sz="1800" dirty="0">
                <a:cs typeface="Arial"/>
              </a:rPr>
              <a:t>OMS,</a:t>
            </a:r>
            <a:r>
              <a:rPr sz="1800" spc="155" dirty="0">
                <a:cs typeface="Arial"/>
              </a:rPr>
              <a:t> </a:t>
            </a:r>
            <a:r>
              <a:rPr sz="1800" dirty="0">
                <a:cs typeface="Arial"/>
              </a:rPr>
              <a:t>até</a:t>
            </a:r>
            <a:r>
              <a:rPr sz="1800" spc="145" dirty="0">
                <a:cs typeface="Arial"/>
              </a:rPr>
              <a:t> </a:t>
            </a:r>
            <a:r>
              <a:rPr sz="1800" spc="-5" dirty="0">
                <a:cs typeface="Arial"/>
              </a:rPr>
              <a:t>o</a:t>
            </a:r>
            <a:r>
              <a:rPr sz="1800" spc="130" dirty="0">
                <a:cs typeface="Arial"/>
              </a:rPr>
              <a:t> </a:t>
            </a:r>
            <a:r>
              <a:rPr sz="1800" spc="-5" dirty="0">
                <a:cs typeface="Arial"/>
              </a:rPr>
              <a:t>dia</a:t>
            </a:r>
            <a:r>
              <a:rPr sz="1800" spc="145" dirty="0">
                <a:cs typeface="Arial"/>
              </a:rPr>
              <a:t> </a:t>
            </a:r>
            <a:r>
              <a:rPr sz="1800" spc="-5" dirty="0">
                <a:cs typeface="Arial"/>
              </a:rPr>
              <a:t>10</a:t>
            </a:r>
            <a:r>
              <a:rPr sz="1800" spc="140" dirty="0">
                <a:cs typeface="Arial"/>
              </a:rPr>
              <a:t> </a:t>
            </a:r>
            <a:r>
              <a:rPr sz="1800" spc="-5" dirty="0">
                <a:cs typeface="Arial"/>
              </a:rPr>
              <a:t>de</a:t>
            </a:r>
            <a:r>
              <a:rPr sz="1800" spc="145" dirty="0">
                <a:cs typeface="Arial"/>
              </a:rPr>
              <a:t> </a:t>
            </a:r>
            <a:r>
              <a:rPr sz="1800" spc="-5" dirty="0">
                <a:cs typeface="Arial"/>
              </a:rPr>
              <a:t>maio</a:t>
            </a:r>
            <a:r>
              <a:rPr sz="1800" spc="140" dirty="0">
                <a:cs typeface="Arial"/>
              </a:rPr>
              <a:t> </a:t>
            </a:r>
            <a:r>
              <a:rPr sz="1800" spc="-5" dirty="0">
                <a:cs typeface="Arial"/>
              </a:rPr>
              <a:t>de</a:t>
            </a:r>
            <a:r>
              <a:rPr sz="1800" spc="160" dirty="0">
                <a:cs typeface="Arial"/>
              </a:rPr>
              <a:t> </a:t>
            </a:r>
            <a:r>
              <a:rPr sz="1800" spc="-5" dirty="0">
                <a:cs typeface="Arial"/>
              </a:rPr>
              <a:t>2022,</a:t>
            </a:r>
            <a:r>
              <a:rPr sz="1800" spc="150" dirty="0">
                <a:cs typeface="Arial"/>
              </a:rPr>
              <a:t> </a:t>
            </a:r>
            <a:r>
              <a:rPr sz="1800" b="1" spc="-5" dirty="0">
                <a:cs typeface="Arial"/>
              </a:rPr>
              <a:t>348</a:t>
            </a:r>
            <a:r>
              <a:rPr sz="1800" b="1" spc="145" dirty="0">
                <a:cs typeface="Arial"/>
              </a:rPr>
              <a:t> </a:t>
            </a:r>
            <a:r>
              <a:rPr sz="1800" b="1" spc="-5" dirty="0">
                <a:cs typeface="Arial"/>
              </a:rPr>
              <a:t>casos</a:t>
            </a:r>
            <a:r>
              <a:rPr sz="1800" b="1" spc="145" dirty="0">
                <a:cs typeface="Arial"/>
              </a:rPr>
              <a:t> </a:t>
            </a:r>
            <a:r>
              <a:rPr sz="1800" b="1" spc="-5" dirty="0">
                <a:cs typeface="Arial"/>
              </a:rPr>
              <a:t>de</a:t>
            </a:r>
            <a:r>
              <a:rPr sz="1800" b="1" spc="145" dirty="0">
                <a:cs typeface="Arial"/>
              </a:rPr>
              <a:t> </a:t>
            </a:r>
            <a:r>
              <a:rPr sz="1800" b="1" spc="-5" dirty="0">
                <a:cs typeface="Arial"/>
              </a:rPr>
              <a:t>hepatite</a:t>
            </a:r>
            <a:r>
              <a:rPr sz="1800" b="1" spc="140" dirty="0">
                <a:cs typeface="Arial"/>
              </a:rPr>
              <a:t> </a:t>
            </a:r>
            <a:r>
              <a:rPr sz="1800" b="1" dirty="0">
                <a:cs typeface="Arial"/>
              </a:rPr>
              <a:t>aguda</a:t>
            </a:r>
            <a:r>
              <a:rPr sz="1800" b="1" spc="140" dirty="0">
                <a:cs typeface="Arial"/>
              </a:rPr>
              <a:t> </a:t>
            </a:r>
            <a:r>
              <a:rPr sz="1800" b="1" spc="-5" dirty="0">
                <a:cs typeface="Arial"/>
              </a:rPr>
              <a:t>de</a:t>
            </a:r>
            <a:endParaRPr sz="1800" dirty="0">
              <a:cs typeface="Arial"/>
            </a:endParaRPr>
          </a:p>
          <a:p>
            <a:pPr marL="355600">
              <a:lnSpc>
                <a:spcPct val="100000"/>
              </a:lnSpc>
            </a:pPr>
            <a:r>
              <a:rPr sz="1800" b="1" spc="-5" dirty="0">
                <a:cs typeface="Arial"/>
              </a:rPr>
              <a:t>etiologia desconhecida foram notificados em 21 países</a:t>
            </a:r>
            <a:r>
              <a:rPr sz="1800" spc="-5" dirty="0">
                <a:cs typeface="Arial"/>
              </a:rPr>
              <a:t>.</a:t>
            </a:r>
            <a:endParaRPr sz="1800" dirty="0"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Arial"/>
              </a:rPr>
              <a:t>As idades dos casos variam entre 1 </a:t>
            </a:r>
            <a:r>
              <a:rPr sz="1800" dirty="0">
                <a:cs typeface="Arial"/>
              </a:rPr>
              <a:t>mês </a:t>
            </a:r>
            <a:r>
              <a:rPr sz="1800" spc="-5" dirty="0">
                <a:cs typeface="Arial"/>
              </a:rPr>
              <a:t>e 16</a:t>
            </a:r>
            <a:r>
              <a:rPr sz="1800" spc="55" dirty="0">
                <a:cs typeface="Arial"/>
              </a:rPr>
              <a:t> </a:t>
            </a:r>
            <a:r>
              <a:rPr sz="1800" spc="-5" dirty="0">
                <a:cs typeface="Arial"/>
              </a:rPr>
              <a:t>anos.</a:t>
            </a:r>
            <a:endParaRPr sz="1800" dirty="0">
              <a:cs typeface="Arial"/>
            </a:endParaRPr>
          </a:p>
          <a:p>
            <a:pPr marL="355600" marR="8890" indent="-342900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Arial"/>
              </a:rPr>
              <a:t>Dentre esses casos, 26 necessitaram de transplante e ao menos 06 </a:t>
            </a:r>
            <a:r>
              <a:rPr sz="1800" dirty="0">
                <a:cs typeface="Arial"/>
              </a:rPr>
              <a:t>crianças </a:t>
            </a:r>
            <a:r>
              <a:rPr sz="1800" spc="-5" dirty="0">
                <a:cs typeface="Arial"/>
              </a:rPr>
              <a:t>vieram  a</a:t>
            </a:r>
            <a:r>
              <a:rPr sz="1800" spc="-10" dirty="0">
                <a:cs typeface="Arial"/>
              </a:rPr>
              <a:t> </a:t>
            </a:r>
            <a:r>
              <a:rPr sz="1800" spc="-5" dirty="0">
                <a:cs typeface="Arial"/>
              </a:rPr>
              <a:t>óbito.</a:t>
            </a:r>
            <a:endParaRPr sz="1800" dirty="0"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cs typeface="Arial"/>
              </a:rPr>
              <a:t>Mais</a:t>
            </a:r>
            <a:r>
              <a:rPr sz="1800" spc="135" dirty="0">
                <a:cs typeface="Arial"/>
              </a:rPr>
              <a:t> </a:t>
            </a:r>
            <a:r>
              <a:rPr sz="1800" spc="-5" dirty="0">
                <a:cs typeface="Arial"/>
              </a:rPr>
              <a:t>de</a:t>
            </a:r>
            <a:r>
              <a:rPr sz="1800" spc="130" dirty="0">
                <a:cs typeface="Arial"/>
              </a:rPr>
              <a:t> </a:t>
            </a:r>
            <a:r>
              <a:rPr sz="1800" dirty="0">
                <a:cs typeface="Arial"/>
              </a:rPr>
              <a:t>70</a:t>
            </a:r>
            <a:r>
              <a:rPr sz="1800" spc="130" dirty="0">
                <a:cs typeface="Arial"/>
              </a:rPr>
              <a:t> </a:t>
            </a:r>
            <a:r>
              <a:rPr sz="1800" dirty="0">
                <a:cs typeface="Arial"/>
              </a:rPr>
              <a:t>casos</a:t>
            </a:r>
            <a:r>
              <a:rPr sz="1800" spc="140" dirty="0">
                <a:cs typeface="Arial"/>
              </a:rPr>
              <a:t> </a:t>
            </a:r>
            <a:r>
              <a:rPr sz="1800" spc="-5" dirty="0">
                <a:cs typeface="Arial"/>
              </a:rPr>
              <a:t>ainda</a:t>
            </a:r>
            <a:r>
              <a:rPr sz="1800" spc="130" dirty="0">
                <a:cs typeface="Arial"/>
              </a:rPr>
              <a:t> </a:t>
            </a:r>
            <a:r>
              <a:rPr sz="1800" dirty="0">
                <a:cs typeface="Arial"/>
              </a:rPr>
              <a:t>estão</a:t>
            </a:r>
            <a:r>
              <a:rPr sz="1800" spc="135" dirty="0">
                <a:cs typeface="Arial"/>
              </a:rPr>
              <a:t> </a:t>
            </a:r>
            <a:r>
              <a:rPr sz="1800" spc="-5" dirty="0">
                <a:cs typeface="Arial"/>
              </a:rPr>
              <a:t>com</a:t>
            </a:r>
            <a:r>
              <a:rPr sz="1800" spc="135" dirty="0">
                <a:cs typeface="Arial"/>
              </a:rPr>
              <a:t> </a:t>
            </a:r>
            <a:r>
              <a:rPr sz="1800" dirty="0">
                <a:cs typeface="Arial"/>
              </a:rPr>
              <a:t>a</a:t>
            </a:r>
            <a:r>
              <a:rPr sz="1800" spc="135" dirty="0">
                <a:cs typeface="Arial"/>
              </a:rPr>
              <a:t> </a:t>
            </a:r>
            <a:r>
              <a:rPr sz="1800" spc="-5" dirty="0">
                <a:cs typeface="Arial"/>
              </a:rPr>
              <a:t>classificação</a:t>
            </a:r>
            <a:r>
              <a:rPr sz="1800" spc="140" dirty="0">
                <a:cs typeface="Arial"/>
              </a:rPr>
              <a:t> </a:t>
            </a:r>
            <a:r>
              <a:rPr sz="1800" spc="-5" dirty="0">
                <a:cs typeface="Arial"/>
              </a:rPr>
              <a:t>pendente</a:t>
            </a:r>
            <a:r>
              <a:rPr sz="1800" spc="145" dirty="0">
                <a:cs typeface="Arial"/>
              </a:rPr>
              <a:t> </a:t>
            </a:r>
            <a:r>
              <a:rPr sz="1800" spc="-5" dirty="0">
                <a:cs typeface="Arial"/>
              </a:rPr>
              <a:t>em</a:t>
            </a:r>
            <a:r>
              <a:rPr sz="1800" spc="135" dirty="0">
                <a:cs typeface="Arial"/>
              </a:rPr>
              <a:t> </a:t>
            </a:r>
            <a:r>
              <a:rPr sz="1800" spc="-5" dirty="0">
                <a:cs typeface="Arial"/>
              </a:rPr>
              <a:t>33</a:t>
            </a:r>
            <a:r>
              <a:rPr sz="1800" spc="135" dirty="0">
                <a:cs typeface="Arial"/>
              </a:rPr>
              <a:t> </a:t>
            </a:r>
            <a:r>
              <a:rPr sz="1800" spc="-5" dirty="0">
                <a:cs typeface="Arial"/>
              </a:rPr>
              <a:t>países,</a:t>
            </a:r>
            <a:r>
              <a:rPr sz="1800" spc="145" dirty="0">
                <a:cs typeface="Arial"/>
              </a:rPr>
              <a:t> </a:t>
            </a:r>
            <a:r>
              <a:rPr sz="1800" spc="-5" dirty="0">
                <a:cs typeface="Arial"/>
              </a:rPr>
              <a:t>maioria</a:t>
            </a:r>
            <a:endParaRPr sz="1800" dirty="0">
              <a:cs typeface="Arial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cs typeface="Arial"/>
              </a:rPr>
              <a:t>reportados na</a:t>
            </a:r>
            <a:r>
              <a:rPr sz="1800" spc="25" dirty="0">
                <a:cs typeface="Arial"/>
              </a:rPr>
              <a:t> </a:t>
            </a:r>
            <a:r>
              <a:rPr sz="1800" spc="-5" dirty="0">
                <a:cs typeface="Arial"/>
              </a:rPr>
              <a:t>Europa.</a:t>
            </a:r>
            <a:endParaRPr sz="1800" dirty="0">
              <a:cs typeface="Arial"/>
            </a:endParaRPr>
          </a:p>
          <a:p>
            <a:pPr marL="355600" indent="-342900">
              <a:lnSpc>
                <a:spcPct val="100000"/>
              </a:lnSpc>
              <a:buClr>
                <a:srgbClr val="073762"/>
              </a:buClr>
              <a:buSzPct val="77777"/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1800" b="1" spc="-5" dirty="0">
                <a:solidFill>
                  <a:srgbClr val="FF0000"/>
                </a:solidFill>
                <a:cs typeface="Arial"/>
              </a:rPr>
              <a:t>A </a:t>
            </a:r>
            <a:r>
              <a:rPr sz="1800" b="1" dirty="0">
                <a:solidFill>
                  <a:srgbClr val="FF0000"/>
                </a:solidFill>
                <a:cs typeface="Arial"/>
              </a:rPr>
              <a:t>etiologia ainda </a:t>
            </a:r>
            <a:r>
              <a:rPr sz="1800" b="1" spc="-5" dirty="0">
                <a:solidFill>
                  <a:srgbClr val="FF0000"/>
                </a:solidFill>
                <a:cs typeface="Arial"/>
              </a:rPr>
              <a:t>está em investigação.</a:t>
            </a:r>
            <a:endParaRPr sz="1800" dirty="0"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91667" y="1069340"/>
            <a:ext cx="29019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ANTECEDENTES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70;p15">
            <a:extLst>
              <a:ext uri="{FF2B5EF4-FFF2-40B4-BE49-F238E27FC236}">
                <a16:creationId xmlns:a16="http://schemas.microsoft.com/office/drawing/2014/main" id="{8ED0E0E8-BE78-4940-8A97-3CDB01438DDE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794766" y="1925573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4">
                <a:moveTo>
                  <a:pt x="0" y="0"/>
                </a:moveTo>
                <a:lnTo>
                  <a:pt x="315302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78739" y="1991995"/>
            <a:ext cx="898779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100"/>
              </a:spcBef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Todos foram negativos para Hepatites virais dos tipos A, B, C, D e</a:t>
            </a:r>
            <a:r>
              <a:rPr sz="1800" spc="114" dirty="0">
                <a:cs typeface="Arial"/>
              </a:rPr>
              <a:t> </a:t>
            </a:r>
            <a:r>
              <a:rPr sz="1800" spc="-5" dirty="0">
                <a:cs typeface="Arial"/>
              </a:rPr>
              <a:t>E.</a:t>
            </a:r>
            <a:endParaRPr sz="1800" dirty="0">
              <a:cs typeface="Arial"/>
            </a:endParaRPr>
          </a:p>
          <a:p>
            <a:pPr marL="355600" marR="5080" indent="-342900" algn="just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Aumento </a:t>
            </a:r>
            <a:r>
              <a:rPr sz="1800" dirty="0">
                <a:cs typeface="Arial"/>
              </a:rPr>
              <a:t>de </a:t>
            </a:r>
            <a:r>
              <a:rPr sz="1800" spc="-5" dirty="0">
                <a:cs typeface="Arial"/>
              </a:rPr>
              <a:t>casos de adenovírus, que </a:t>
            </a:r>
            <a:r>
              <a:rPr sz="1800" dirty="0">
                <a:cs typeface="Arial"/>
              </a:rPr>
              <a:t>está </a:t>
            </a:r>
            <a:r>
              <a:rPr sz="1800" spc="-5" dirty="0">
                <a:cs typeface="Arial"/>
              </a:rPr>
              <a:t>co-circulando </a:t>
            </a:r>
            <a:r>
              <a:rPr sz="1800" dirty="0">
                <a:cs typeface="Arial"/>
              </a:rPr>
              <a:t>com </a:t>
            </a:r>
            <a:r>
              <a:rPr sz="1800" spc="-5" dirty="0">
                <a:cs typeface="Arial"/>
              </a:rPr>
              <a:t>o SARS-CoV-2,  embora o papel desses </a:t>
            </a:r>
            <a:r>
              <a:rPr sz="1800" dirty="0">
                <a:cs typeface="Arial"/>
              </a:rPr>
              <a:t>vírus </a:t>
            </a:r>
            <a:r>
              <a:rPr sz="1800" spc="-5" dirty="0">
                <a:cs typeface="Arial"/>
              </a:rPr>
              <a:t>na patogênese dos casos ainda não esteja  suficientemente</a:t>
            </a:r>
            <a:r>
              <a:rPr sz="1800" spc="15" dirty="0">
                <a:cs typeface="Arial"/>
              </a:rPr>
              <a:t> </a:t>
            </a:r>
            <a:r>
              <a:rPr sz="1800" spc="-5" dirty="0">
                <a:cs typeface="Arial"/>
              </a:rPr>
              <a:t>esclarecido.</a:t>
            </a:r>
            <a:endParaRPr sz="1800" dirty="0">
              <a:cs typeface="Arial"/>
            </a:endParaRPr>
          </a:p>
          <a:p>
            <a:pPr marL="355600" marR="6985" indent="-342900" algn="just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Com base </a:t>
            </a:r>
            <a:r>
              <a:rPr sz="1800" dirty="0">
                <a:cs typeface="Arial"/>
              </a:rPr>
              <a:t>nas </a:t>
            </a:r>
            <a:r>
              <a:rPr sz="1800" spc="-5" dirty="0">
                <a:cs typeface="Arial"/>
              </a:rPr>
              <a:t>informações atualmente disponíveis, viagens internacionais </a:t>
            </a:r>
            <a:r>
              <a:rPr sz="1800" spc="-10" dirty="0">
                <a:cs typeface="Arial"/>
              </a:rPr>
              <a:t>não  </a:t>
            </a:r>
            <a:r>
              <a:rPr sz="1800" spc="-5" dirty="0">
                <a:cs typeface="Arial"/>
              </a:rPr>
              <a:t>foram identificadas como fatores de</a:t>
            </a:r>
            <a:r>
              <a:rPr sz="1800" spc="50" dirty="0">
                <a:cs typeface="Arial"/>
              </a:rPr>
              <a:t> </a:t>
            </a:r>
            <a:r>
              <a:rPr sz="1800" spc="-5" dirty="0">
                <a:cs typeface="Arial"/>
              </a:rPr>
              <a:t>risco.</a:t>
            </a:r>
            <a:endParaRPr sz="1800" dirty="0">
              <a:cs typeface="Arial"/>
            </a:endParaRPr>
          </a:p>
          <a:p>
            <a:pPr marL="355600" marR="7620" indent="-342900" algn="just">
              <a:lnSpc>
                <a:spcPct val="100000"/>
              </a:lnSpc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Nenhum outro </a:t>
            </a:r>
            <a:r>
              <a:rPr sz="1800" dirty="0">
                <a:cs typeface="Arial"/>
              </a:rPr>
              <a:t>fator </a:t>
            </a:r>
            <a:r>
              <a:rPr sz="1800" spc="-5" dirty="0">
                <a:cs typeface="Arial"/>
              </a:rPr>
              <a:t>de risco epidemiológico foi identificado </a:t>
            </a:r>
            <a:r>
              <a:rPr sz="1800" dirty="0">
                <a:cs typeface="Arial"/>
              </a:rPr>
              <a:t>até </a:t>
            </a:r>
            <a:r>
              <a:rPr sz="1800" spc="-5" dirty="0">
                <a:cs typeface="Arial"/>
              </a:rPr>
              <a:t>o </a:t>
            </a:r>
            <a:r>
              <a:rPr sz="1800" dirty="0">
                <a:cs typeface="Arial"/>
              </a:rPr>
              <a:t>momento, </a:t>
            </a:r>
            <a:r>
              <a:rPr sz="1800" spc="-5" dirty="0">
                <a:cs typeface="Arial"/>
              </a:rPr>
              <a:t>incluindo  intoxicações.</a:t>
            </a:r>
            <a:endParaRPr sz="1800" dirty="0">
              <a:cs typeface="Arial"/>
            </a:endParaRPr>
          </a:p>
          <a:p>
            <a:pPr marL="355600" marR="6985" indent="-342900" algn="just">
              <a:lnSpc>
                <a:spcPct val="100000"/>
              </a:lnSpc>
              <a:spcBef>
                <a:spcPts val="5"/>
              </a:spcBef>
              <a:buClr>
                <a:srgbClr val="073762"/>
              </a:buClr>
              <a:buSzPct val="77777"/>
              <a:buChar char="•"/>
              <a:tabLst>
                <a:tab pos="355600" algn="l"/>
              </a:tabLst>
            </a:pPr>
            <a:r>
              <a:rPr sz="1800" spc="-5" dirty="0">
                <a:cs typeface="Arial"/>
              </a:rPr>
              <a:t>Nenhum vínculo </a:t>
            </a:r>
            <a:r>
              <a:rPr sz="1800" dirty="0">
                <a:cs typeface="Arial"/>
              </a:rPr>
              <a:t>com </a:t>
            </a:r>
            <a:r>
              <a:rPr sz="1800" spc="-5" dirty="0">
                <a:cs typeface="Arial"/>
              </a:rPr>
              <a:t>a </a:t>
            </a:r>
            <a:r>
              <a:rPr sz="1800" dirty="0">
                <a:cs typeface="Arial"/>
              </a:rPr>
              <a:t>vacina </a:t>
            </a:r>
            <a:r>
              <a:rPr sz="1800" spc="-5" dirty="0">
                <a:cs typeface="Arial"/>
              </a:rPr>
              <a:t>COVID-19 </a:t>
            </a:r>
            <a:r>
              <a:rPr sz="1800" dirty="0">
                <a:cs typeface="Arial"/>
              </a:rPr>
              <a:t>foi </a:t>
            </a:r>
            <a:r>
              <a:rPr sz="1800" spc="-5" dirty="0">
                <a:cs typeface="Arial"/>
              </a:rPr>
              <a:t>identificado e informações detalhadas  coletadas sobre alimentos, bebidas e hábitos pessoais </a:t>
            </a:r>
            <a:r>
              <a:rPr sz="1800" dirty="0">
                <a:cs typeface="Arial"/>
              </a:rPr>
              <a:t>não </a:t>
            </a:r>
            <a:r>
              <a:rPr sz="1800" spc="-5" dirty="0">
                <a:cs typeface="Arial"/>
              </a:rPr>
              <a:t>identificaram nenhuma  exposição</a:t>
            </a:r>
            <a:r>
              <a:rPr sz="1800" spc="30" dirty="0">
                <a:cs typeface="Arial"/>
              </a:rPr>
              <a:t> </a:t>
            </a:r>
            <a:r>
              <a:rPr sz="1800" spc="-5" dirty="0">
                <a:cs typeface="Arial"/>
              </a:rPr>
              <a:t>comum.</a:t>
            </a:r>
            <a:endParaRPr sz="1800" dirty="0"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791667" y="1129411"/>
            <a:ext cx="29019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0" spc="-10" dirty="0">
                <a:latin typeface="Arial"/>
                <a:cs typeface="Arial"/>
              </a:rPr>
              <a:t>ANTECEDENTES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62;p14">
            <a:extLst>
              <a:ext uri="{FF2B5EF4-FFF2-40B4-BE49-F238E27FC236}">
                <a16:creationId xmlns:a16="http://schemas.microsoft.com/office/drawing/2014/main" id="{A2AF53F1-A3ED-A548-981A-F3AD567A5CF8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object 7"/>
          <p:cNvSpPr txBox="1"/>
          <p:nvPr/>
        </p:nvSpPr>
        <p:spPr>
          <a:xfrm>
            <a:off x="914400" y="15748"/>
            <a:ext cx="1022859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pt-BR" sz="12000" spc="-10" dirty="0">
                <a:solidFill>
                  <a:srgbClr val="9FC5E8"/>
                </a:solidFill>
                <a:latin typeface="Arial"/>
                <a:cs typeface="Arial"/>
              </a:rPr>
              <a:t>2</a:t>
            </a:r>
            <a:endParaRPr sz="12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09679" y="2114550"/>
            <a:ext cx="5124642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745" marR="5080" indent="-487680" algn="ctr">
              <a:lnSpc>
                <a:spcPct val="100000"/>
              </a:lnSpc>
              <a:spcBef>
                <a:spcPts val="100"/>
              </a:spcBef>
            </a:pPr>
            <a:r>
              <a:rPr lang="pt-BR" sz="6000" dirty="0">
                <a:solidFill>
                  <a:srgbClr val="073762"/>
                </a:solidFill>
                <a:latin typeface="Arial"/>
                <a:cs typeface="Arial"/>
              </a:rPr>
              <a:t>AÇÕES NO BRASIL</a:t>
            </a:r>
            <a:endParaRPr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25147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70;p15">
            <a:extLst>
              <a:ext uri="{FF2B5EF4-FFF2-40B4-BE49-F238E27FC236}">
                <a16:creationId xmlns:a16="http://schemas.microsoft.com/office/drawing/2014/main" id="{FF61CDFA-1A22-5443-8264-B3AEEE1502FB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528066" y="2481833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7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30601" y="2481833"/>
            <a:ext cx="878205" cy="878205"/>
          </a:xfrm>
          <a:custGeom>
            <a:avLst/>
            <a:gdLst/>
            <a:ahLst/>
            <a:cxnLst/>
            <a:rect l="l" t="t" r="r" b="b"/>
            <a:pathLst>
              <a:path w="878204" h="878204">
                <a:moveTo>
                  <a:pt x="0" y="438912"/>
                </a:moveTo>
                <a:lnTo>
                  <a:pt x="2574" y="391080"/>
                </a:lnTo>
                <a:lnTo>
                  <a:pt x="10121" y="344743"/>
                </a:lnTo>
                <a:lnTo>
                  <a:pt x="22372" y="300167"/>
                </a:lnTo>
                <a:lnTo>
                  <a:pt x="39059" y="257619"/>
                </a:lnTo>
                <a:lnTo>
                  <a:pt x="59915" y="217367"/>
                </a:lnTo>
                <a:lnTo>
                  <a:pt x="84673" y="179679"/>
                </a:lnTo>
                <a:lnTo>
                  <a:pt x="113064" y="144822"/>
                </a:lnTo>
                <a:lnTo>
                  <a:pt x="144822" y="113064"/>
                </a:lnTo>
                <a:lnTo>
                  <a:pt x="179679" y="84673"/>
                </a:lnTo>
                <a:lnTo>
                  <a:pt x="217367" y="59915"/>
                </a:lnTo>
                <a:lnTo>
                  <a:pt x="257619" y="39059"/>
                </a:lnTo>
                <a:lnTo>
                  <a:pt x="300167" y="22372"/>
                </a:lnTo>
                <a:lnTo>
                  <a:pt x="344743" y="10121"/>
                </a:lnTo>
                <a:lnTo>
                  <a:pt x="391080" y="2574"/>
                </a:lnTo>
                <a:lnTo>
                  <a:pt x="438912" y="0"/>
                </a:lnTo>
                <a:lnTo>
                  <a:pt x="486743" y="2574"/>
                </a:lnTo>
                <a:lnTo>
                  <a:pt x="533080" y="10121"/>
                </a:lnTo>
                <a:lnTo>
                  <a:pt x="577656" y="22372"/>
                </a:lnTo>
                <a:lnTo>
                  <a:pt x="620204" y="39059"/>
                </a:lnTo>
                <a:lnTo>
                  <a:pt x="660456" y="59915"/>
                </a:lnTo>
                <a:lnTo>
                  <a:pt x="698144" y="84673"/>
                </a:lnTo>
                <a:lnTo>
                  <a:pt x="733001" y="113064"/>
                </a:lnTo>
                <a:lnTo>
                  <a:pt x="764759" y="144822"/>
                </a:lnTo>
                <a:lnTo>
                  <a:pt x="793150" y="179679"/>
                </a:lnTo>
                <a:lnTo>
                  <a:pt x="817908" y="217367"/>
                </a:lnTo>
                <a:lnTo>
                  <a:pt x="838764" y="257619"/>
                </a:lnTo>
                <a:lnTo>
                  <a:pt x="855451" y="300167"/>
                </a:lnTo>
                <a:lnTo>
                  <a:pt x="867702" y="344743"/>
                </a:lnTo>
                <a:lnTo>
                  <a:pt x="875249" y="391080"/>
                </a:lnTo>
                <a:lnTo>
                  <a:pt x="877824" y="438912"/>
                </a:lnTo>
                <a:lnTo>
                  <a:pt x="875249" y="486743"/>
                </a:lnTo>
                <a:lnTo>
                  <a:pt x="867702" y="533080"/>
                </a:lnTo>
                <a:lnTo>
                  <a:pt x="855451" y="577656"/>
                </a:lnTo>
                <a:lnTo>
                  <a:pt x="838764" y="620204"/>
                </a:lnTo>
                <a:lnTo>
                  <a:pt x="817908" y="660456"/>
                </a:lnTo>
                <a:lnTo>
                  <a:pt x="793150" y="698144"/>
                </a:lnTo>
                <a:lnTo>
                  <a:pt x="764759" y="733001"/>
                </a:lnTo>
                <a:lnTo>
                  <a:pt x="733001" y="764759"/>
                </a:lnTo>
                <a:lnTo>
                  <a:pt x="698144" y="793150"/>
                </a:lnTo>
                <a:lnTo>
                  <a:pt x="660456" y="817908"/>
                </a:lnTo>
                <a:lnTo>
                  <a:pt x="620204" y="838764"/>
                </a:lnTo>
                <a:lnTo>
                  <a:pt x="577656" y="855451"/>
                </a:lnTo>
                <a:lnTo>
                  <a:pt x="533080" y="867702"/>
                </a:lnTo>
                <a:lnTo>
                  <a:pt x="486743" y="875249"/>
                </a:lnTo>
                <a:lnTo>
                  <a:pt x="438912" y="877824"/>
                </a:lnTo>
                <a:lnTo>
                  <a:pt x="391080" y="875249"/>
                </a:lnTo>
                <a:lnTo>
                  <a:pt x="344743" y="867702"/>
                </a:lnTo>
                <a:lnTo>
                  <a:pt x="300167" y="855451"/>
                </a:lnTo>
                <a:lnTo>
                  <a:pt x="257619" y="838764"/>
                </a:lnTo>
                <a:lnTo>
                  <a:pt x="217367" y="817908"/>
                </a:lnTo>
                <a:lnTo>
                  <a:pt x="179679" y="793150"/>
                </a:lnTo>
                <a:lnTo>
                  <a:pt x="144822" y="764759"/>
                </a:lnTo>
                <a:lnTo>
                  <a:pt x="113064" y="733001"/>
                </a:lnTo>
                <a:lnTo>
                  <a:pt x="84673" y="698144"/>
                </a:lnTo>
                <a:lnTo>
                  <a:pt x="59915" y="660456"/>
                </a:lnTo>
                <a:lnTo>
                  <a:pt x="39059" y="620204"/>
                </a:lnTo>
                <a:lnTo>
                  <a:pt x="22372" y="577656"/>
                </a:lnTo>
                <a:lnTo>
                  <a:pt x="10121" y="533080"/>
                </a:lnTo>
                <a:lnTo>
                  <a:pt x="2574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531614" y="2481833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32626" y="2481833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82879" y="240538"/>
            <a:ext cx="42062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chemeClr val="bg1"/>
                </a:solidFill>
              </a:rPr>
              <a:t>AÇÕES</a:t>
            </a:r>
            <a:r>
              <a:rPr sz="3200" spc="-70" dirty="0">
                <a:solidFill>
                  <a:schemeClr val="bg1"/>
                </a:solidFill>
              </a:rPr>
              <a:t> </a:t>
            </a:r>
            <a:r>
              <a:rPr sz="3200" dirty="0">
                <a:solidFill>
                  <a:schemeClr val="bg1"/>
                </a:solidFill>
              </a:rPr>
              <a:t>REALIZADAS</a:t>
            </a:r>
          </a:p>
        </p:txBody>
      </p:sp>
      <p:sp>
        <p:nvSpPr>
          <p:cNvPr id="7" name="object 7"/>
          <p:cNvSpPr/>
          <p:nvPr/>
        </p:nvSpPr>
        <p:spPr>
          <a:xfrm>
            <a:off x="1529333" y="2920745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808443" y="2584195"/>
            <a:ext cx="3187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1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18161" y="2563008"/>
            <a:ext cx="355341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2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22888" y="2584195"/>
            <a:ext cx="295403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3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04798" y="2557635"/>
            <a:ext cx="301776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4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530346" y="2920745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531358" y="2920745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68502" y="3359658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2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970526" y="3359658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2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974781" y="2072892"/>
            <a:ext cx="54036" cy="396749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73811" y="3760723"/>
            <a:ext cx="14446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24/04</a:t>
            </a:r>
            <a:r>
              <a:rPr sz="1400" b="1" spc="-4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–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Comunicação</a:t>
            </a:r>
            <a:r>
              <a:rPr sz="1400" b="1" spc="-8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de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risco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nº</a:t>
            </a:r>
            <a:r>
              <a:rPr sz="1400" b="1" spc="-7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5</a:t>
            </a:r>
            <a:endParaRPr sz="14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381504" y="1418970"/>
            <a:ext cx="129159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 marR="5080" indent="-38100" algn="just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27/04-</a:t>
            </a:r>
            <a:r>
              <a:rPr sz="1400" b="1" spc="-114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Primeira 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notificação de 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caso</a:t>
            </a:r>
            <a:r>
              <a:rPr sz="1400" b="1" spc="-7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provável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942269" y="3605784"/>
            <a:ext cx="2319243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905"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Em 28/04</a:t>
            </a: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- Primeira 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reunião com  especialistas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e</a:t>
            </a:r>
            <a:r>
              <a:rPr sz="1400" b="1" spc="-10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áreas  técnicas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para 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definição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de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caso e 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fluxo</a:t>
            </a:r>
            <a:r>
              <a:rPr sz="1400" b="1" spc="-5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laboratorial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96354" y="1263141"/>
            <a:ext cx="1216660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09/05</a:t>
            </a:r>
            <a:r>
              <a:rPr sz="1400" b="1" spc="-4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–</a:t>
            </a:r>
            <a:endParaRPr sz="1400">
              <a:latin typeface="Arial"/>
              <a:cs typeface="Arial"/>
            </a:endParaRPr>
          </a:p>
          <a:p>
            <a:pPr marL="12065" marR="5080" indent="1270" algn="ctr">
              <a:lnSpc>
                <a:spcPct val="100000"/>
              </a:lnSpc>
            </a:pP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Orientações  na plenária</a:t>
            </a:r>
            <a:r>
              <a:rPr sz="1400" b="1" spc="-10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da  Rede</a:t>
            </a:r>
            <a:r>
              <a:rPr sz="1400" b="1" spc="-4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CIEVS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32587" y="1435608"/>
            <a:ext cx="2089785" cy="918210"/>
            <a:chOff x="132587" y="1435608"/>
            <a:chExt cx="2089785" cy="918210"/>
          </a:xfrm>
        </p:grpSpPr>
        <p:sp>
          <p:nvSpPr>
            <p:cNvPr id="26" name="object 26"/>
            <p:cNvSpPr/>
            <p:nvPr/>
          </p:nvSpPr>
          <p:spPr>
            <a:xfrm>
              <a:off x="926762" y="1435704"/>
              <a:ext cx="981908" cy="4280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18971" y="1853184"/>
              <a:ext cx="1303019" cy="42824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32587" y="1435608"/>
              <a:ext cx="778764" cy="91769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2421763" y="3453384"/>
            <a:ext cx="1322070" cy="797560"/>
            <a:chOff x="2421763" y="3453384"/>
            <a:chExt cx="1322070" cy="797560"/>
          </a:xfrm>
        </p:grpSpPr>
        <p:sp>
          <p:nvSpPr>
            <p:cNvPr id="30" name="object 30"/>
            <p:cNvSpPr/>
            <p:nvPr/>
          </p:nvSpPr>
          <p:spPr>
            <a:xfrm>
              <a:off x="2874978" y="3717229"/>
              <a:ext cx="868243" cy="42942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421763" y="3566160"/>
              <a:ext cx="441959" cy="684530"/>
            </a:xfrm>
            <a:custGeom>
              <a:avLst/>
              <a:gdLst/>
              <a:ahLst/>
              <a:cxnLst/>
              <a:rect l="l" t="t" r="r" b="b"/>
              <a:pathLst>
                <a:path w="441960" h="684529">
                  <a:moveTo>
                    <a:pt x="397256" y="0"/>
                  </a:moveTo>
                  <a:lnTo>
                    <a:pt x="44450" y="0"/>
                  </a:lnTo>
                  <a:lnTo>
                    <a:pt x="27324" y="3063"/>
                  </a:lnTo>
                  <a:lnTo>
                    <a:pt x="13176" y="11366"/>
                  </a:lnTo>
                  <a:lnTo>
                    <a:pt x="3552" y="23574"/>
                  </a:lnTo>
                  <a:lnTo>
                    <a:pt x="0" y="38353"/>
                  </a:lnTo>
                  <a:lnTo>
                    <a:pt x="0" y="645934"/>
                  </a:lnTo>
                  <a:lnTo>
                    <a:pt x="3552" y="661009"/>
                  </a:lnTo>
                  <a:lnTo>
                    <a:pt x="13176" y="673161"/>
                  </a:lnTo>
                  <a:lnTo>
                    <a:pt x="27324" y="681273"/>
                  </a:lnTo>
                  <a:lnTo>
                    <a:pt x="44450" y="684225"/>
                  </a:lnTo>
                  <a:lnTo>
                    <a:pt x="397256" y="684225"/>
                  </a:lnTo>
                  <a:lnTo>
                    <a:pt x="414381" y="681286"/>
                  </a:lnTo>
                  <a:lnTo>
                    <a:pt x="428529" y="673266"/>
                  </a:lnTo>
                  <a:lnTo>
                    <a:pt x="438153" y="661363"/>
                  </a:lnTo>
                  <a:lnTo>
                    <a:pt x="441706" y="646772"/>
                  </a:lnTo>
                  <a:lnTo>
                    <a:pt x="441706" y="39115"/>
                  </a:lnTo>
                  <a:lnTo>
                    <a:pt x="438278" y="23895"/>
                  </a:lnTo>
                  <a:lnTo>
                    <a:pt x="428863" y="11461"/>
                  </a:lnTo>
                  <a:lnTo>
                    <a:pt x="414756" y="3075"/>
                  </a:lnTo>
                  <a:lnTo>
                    <a:pt x="397256" y="0"/>
                  </a:lnTo>
                  <a:close/>
                </a:path>
              </a:pathLst>
            </a:custGeom>
            <a:solidFill>
              <a:srgbClr val="6679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421763" y="3566160"/>
              <a:ext cx="102235" cy="684530"/>
            </a:xfrm>
            <a:custGeom>
              <a:avLst/>
              <a:gdLst/>
              <a:ahLst/>
              <a:cxnLst/>
              <a:rect l="l" t="t" r="r" b="b"/>
              <a:pathLst>
                <a:path w="102235" h="684529">
                  <a:moveTo>
                    <a:pt x="101981" y="0"/>
                  </a:moveTo>
                  <a:lnTo>
                    <a:pt x="44068" y="0"/>
                  </a:lnTo>
                  <a:lnTo>
                    <a:pt x="27056" y="3063"/>
                  </a:lnTo>
                  <a:lnTo>
                    <a:pt x="13033" y="11366"/>
                  </a:lnTo>
                  <a:lnTo>
                    <a:pt x="3510" y="23574"/>
                  </a:lnTo>
                  <a:lnTo>
                    <a:pt x="0" y="38353"/>
                  </a:lnTo>
                  <a:lnTo>
                    <a:pt x="0" y="645934"/>
                  </a:lnTo>
                  <a:lnTo>
                    <a:pt x="3510" y="661009"/>
                  </a:lnTo>
                  <a:lnTo>
                    <a:pt x="13033" y="673161"/>
                  </a:lnTo>
                  <a:lnTo>
                    <a:pt x="27056" y="681273"/>
                  </a:lnTo>
                  <a:lnTo>
                    <a:pt x="44068" y="684225"/>
                  </a:lnTo>
                  <a:lnTo>
                    <a:pt x="101981" y="684225"/>
                  </a:lnTo>
                  <a:lnTo>
                    <a:pt x="85161" y="681273"/>
                  </a:lnTo>
                  <a:lnTo>
                    <a:pt x="71437" y="673161"/>
                  </a:lnTo>
                  <a:lnTo>
                    <a:pt x="62190" y="661009"/>
                  </a:lnTo>
                  <a:lnTo>
                    <a:pt x="58800" y="645934"/>
                  </a:lnTo>
                  <a:lnTo>
                    <a:pt x="58800" y="38353"/>
                  </a:lnTo>
                  <a:lnTo>
                    <a:pt x="62190" y="23574"/>
                  </a:lnTo>
                  <a:lnTo>
                    <a:pt x="71437" y="11366"/>
                  </a:lnTo>
                  <a:lnTo>
                    <a:pt x="85161" y="3063"/>
                  </a:lnTo>
                  <a:lnTo>
                    <a:pt x="101981" y="0"/>
                  </a:lnTo>
                  <a:close/>
                </a:path>
              </a:pathLst>
            </a:custGeom>
            <a:solidFill>
              <a:srgbClr val="516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450719" y="3617976"/>
              <a:ext cx="382270" cy="532130"/>
            </a:xfrm>
            <a:custGeom>
              <a:avLst/>
              <a:gdLst/>
              <a:ahLst/>
              <a:cxnLst/>
              <a:rect l="l" t="t" r="r" b="b"/>
              <a:pathLst>
                <a:path w="382269" h="532129">
                  <a:moveTo>
                    <a:pt x="375793" y="0"/>
                  </a:moveTo>
                  <a:lnTo>
                    <a:pt x="6476" y="0"/>
                  </a:lnTo>
                  <a:lnTo>
                    <a:pt x="0" y="5587"/>
                  </a:lnTo>
                  <a:lnTo>
                    <a:pt x="0" y="526237"/>
                  </a:lnTo>
                  <a:lnTo>
                    <a:pt x="6476" y="531825"/>
                  </a:lnTo>
                  <a:lnTo>
                    <a:pt x="375793" y="531825"/>
                  </a:lnTo>
                  <a:lnTo>
                    <a:pt x="382269" y="526237"/>
                  </a:lnTo>
                  <a:lnTo>
                    <a:pt x="382269" y="5587"/>
                  </a:lnTo>
                  <a:close/>
                </a:path>
              </a:pathLst>
            </a:custGeom>
            <a:solidFill>
              <a:srgbClr val="CFD9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450719" y="3656076"/>
              <a:ext cx="382270" cy="353695"/>
            </a:xfrm>
            <a:custGeom>
              <a:avLst/>
              <a:gdLst/>
              <a:ahLst/>
              <a:cxnLst/>
              <a:rect l="l" t="t" r="r" b="b"/>
              <a:pathLst>
                <a:path w="382269" h="353695">
                  <a:moveTo>
                    <a:pt x="191135" y="0"/>
                  </a:moveTo>
                  <a:lnTo>
                    <a:pt x="144544" y="4450"/>
                  </a:lnTo>
                  <a:lnTo>
                    <a:pt x="100044" y="17800"/>
                  </a:lnTo>
                  <a:lnTo>
                    <a:pt x="59726" y="40050"/>
                  </a:lnTo>
                  <a:lnTo>
                    <a:pt x="25681" y="71201"/>
                  </a:lnTo>
                  <a:lnTo>
                    <a:pt x="0" y="111252"/>
                  </a:lnTo>
                  <a:lnTo>
                    <a:pt x="0" y="241820"/>
                  </a:lnTo>
                  <a:lnTo>
                    <a:pt x="25681" y="282044"/>
                  </a:lnTo>
                  <a:lnTo>
                    <a:pt x="59726" y="313321"/>
                  </a:lnTo>
                  <a:lnTo>
                    <a:pt x="100044" y="335655"/>
                  </a:lnTo>
                  <a:lnTo>
                    <a:pt x="144544" y="349052"/>
                  </a:lnTo>
                  <a:lnTo>
                    <a:pt x="191135" y="353517"/>
                  </a:lnTo>
                  <a:lnTo>
                    <a:pt x="237725" y="349052"/>
                  </a:lnTo>
                  <a:lnTo>
                    <a:pt x="282225" y="335655"/>
                  </a:lnTo>
                  <a:lnTo>
                    <a:pt x="322543" y="313321"/>
                  </a:lnTo>
                  <a:lnTo>
                    <a:pt x="356588" y="282044"/>
                  </a:lnTo>
                  <a:lnTo>
                    <a:pt x="382269" y="241820"/>
                  </a:lnTo>
                  <a:lnTo>
                    <a:pt x="382269" y="111252"/>
                  </a:lnTo>
                  <a:lnTo>
                    <a:pt x="356588" y="71201"/>
                  </a:lnTo>
                  <a:lnTo>
                    <a:pt x="322543" y="40050"/>
                  </a:lnTo>
                  <a:lnTo>
                    <a:pt x="282225" y="17800"/>
                  </a:lnTo>
                  <a:lnTo>
                    <a:pt x="237725" y="4450"/>
                  </a:lnTo>
                  <a:lnTo>
                    <a:pt x="191135" y="0"/>
                  </a:lnTo>
                  <a:close/>
                </a:path>
              </a:pathLst>
            </a:custGeom>
            <a:solidFill>
              <a:srgbClr val="D2DC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700528" y="4035602"/>
              <a:ext cx="88392" cy="7609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496312" y="4035602"/>
              <a:ext cx="86868" cy="7609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496312" y="3706368"/>
              <a:ext cx="292735" cy="253365"/>
            </a:xfrm>
            <a:custGeom>
              <a:avLst/>
              <a:gdLst/>
              <a:ahLst/>
              <a:cxnLst/>
              <a:rect l="l" t="t" r="r" b="b"/>
              <a:pathLst>
                <a:path w="292735" h="253364">
                  <a:moveTo>
                    <a:pt x="145795" y="0"/>
                  </a:moveTo>
                  <a:lnTo>
                    <a:pt x="99811" y="6510"/>
                  </a:lnTo>
                  <a:lnTo>
                    <a:pt x="59801" y="24591"/>
                  </a:lnTo>
                  <a:lnTo>
                    <a:pt x="28204" y="52065"/>
                  </a:lnTo>
                  <a:lnTo>
                    <a:pt x="7457" y="86758"/>
                  </a:lnTo>
                  <a:lnTo>
                    <a:pt x="0" y="126491"/>
                  </a:lnTo>
                  <a:lnTo>
                    <a:pt x="7457" y="166527"/>
                  </a:lnTo>
                  <a:lnTo>
                    <a:pt x="28204" y="201245"/>
                  </a:lnTo>
                  <a:lnTo>
                    <a:pt x="59801" y="228590"/>
                  </a:lnTo>
                  <a:lnTo>
                    <a:pt x="99811" y="246504"/>
                  </a:lnTo>
                  <a:lnTo>
                    <a:pt x="145795" y="252933"/>
                  </a:lnTo>
                  <a:lnTo>
                    <a:pt x="192275" y="246504"/>
                  </a:lnTo>
                  <a:lnTo>
                    <a:pt x="232586" y="228590"/>
                  </a:lnTo>
                  <a:lnTo>
                    <a:pt x="264338" y="201245"/>
                  </a:lnTo>
                  <a:lnTo>
                    <a:pt x="285142" y="166527"/>
                  </a:lnTo>
                  <a:lnTo>
                    <a:pt x="292607" y="126491"/>
                  </a:lnTo>
                  <a:lnTo>
                    <a:pt x="285142" y="86758"/>
                  </a:lnTo>
                  <a:lnTo>
                    <a:pt x="264338" y="52065"/>
                  </a:lnTo>
                  <a:lnTo>
                    <a:pt x="232586" y="24591"/>
                  </a:lnTo>
                  <a:lnTo>
                    <a:pt x="192275" y="6510"/>
                  </a:lnTo>
                  <a:lnTo>
                    <a:pt x="14579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2523071" y="4184904"/>
              <a:ext cx="239395" cy="30480"/>
            </a:xfrm>
            <a:custGeom>
              <a:avLst/>
              <a:gdLst/>
              <a:ahLst/>
              <a:cxnLst/>
              <a:rect l="l" t="t" r="r" b="b"/>
              <a:pathLst>
                <a:path w="239394" h="30479">
                  <a:moveTo>
                    <a:pt x="47053" y="15214"/>
                  </a:moveTo>
                  <a:lnTo>
                    <a:pt x="42976" y="5194"/>
                  </a:lnTo>
                  <a:lnTo>
                    <a:pt x="30772" y="0"/>
                  </a:lnTo>
                  <a:lnTo>
                    <a:pt x="16294" y="0"/>
                  </a:lnTo>
                  <a:lnTo>
                    <a:pt x="4076" y="5194"/>
                  </a:lnTo>
                  <a:lnTo>
                    <a:pt x="0" y="15214"/>
                  </a:lnTo>
                  <a:lnTo>
                    <a:pt x="4076" y="25234"/>
                  </a:lnTo>
                  <a:lnTo>
                    <a:pt x="16294" y="30429"/>
                  </a:lnTo>
                  <a:lnTo>
                    <a:pt x="30772" y="30429"/>
                  </a:lnTo>
                  <a:lnTo>
                    <a:pt x="42976" y="25234"/>
                  </a:lnTo>
                  <a:lnTo>
                    <a:pt x="47053" y="15214"/>
                  </a:lnTo>
                  <a:close/>
                </a:path>
                <a:path w="239394" h="30479">
                  <a:moveTo>
                    <a:pt x="165417" y="15214"/>
                  </a:moveTo>
                  <a:lnTo>
                    <a:pt x="161061" y="5194"/>
                  </a:lnTo>
                  <a:lnTo>
                    <a:pt x="147993" y="0"/>
                  </a:lnTo>
                  <a:lnTo>
                    <a:pt x="89573" y="0"/>
                  </a:lnTo>
                  <a:lnTo>
                    <a:pt x="76492" y="5194"/>
                  </a:lnTo>
                  <a:lnTo>
                    <a:pt x="72136" y="15214"/>
                  </a:lnTo>
                  <a:lnTo>
                    <a:pt x="76492" y="25234"/>
                  </a:lnTo>
                  <a:lnTo>
                    <a:pt x="89573" y="30429"/>
                  </a:lnTo>
                  <a:lnTo>
                    <a:pt x="147993" y="30429"/>
                  </a:lnTo>
                  <a:lnTo>
                    <a:pt x="161061" y="25234"/>
                  </a:lnTo>
                  <a:lnTo>
                    <a:pt x="165417" y="15214"/>
                  </a:lnTo>
                  <a:close/>
                </a:path>
                <a:path w="239394" h="30479">
                  <a:moveTo>
                    <a:pt x="238798" y="15214"/>
                  </a:moveTo>
                  <a:lnTo>
                    <a:pt x="234505" y="5194"/>
                  </a:lnTo>
                  <a:lnTo>
                    <a:pt x="221653" y="0"/>
                  </a:lnTo>
                  <a:lnTo>
                    <a:pt x="207937" y="0"/>
                  </a:lnTo>
                  <a:lnTo>
                    <a:pt x="195072" y="5194"/>
                  </a:lnTo>
                  <a:lnTo>
                    <a:pt x="190792" y="15214"/>
                  </a:lnTo>
                  <a:lnTo>
                    <a:pt x="195072" y="25234"/>
                  </a:lnTo>
                  <a:lnTo>
                    <a:pt x="207937" y="30429"/>
                  </a:lnTo>
                  <a:lnTo>
                    <a:pt x="221653" y="30429"/>
                  </a:lnTo>
                  <a:lnTo>
                    <a:pt x="234505" y="25234"/>
                  </a:lnTo>
                  <a:lnTo>
                    <a:pt x="238798" y="15214"/>
                  </a:lnTo>
                  <a:close/>
                </a:path>
              </a:pathLst>
            </a:custGeom>
            <a:solidFill>
              <a:srgbClr val="5168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2818161" y="3453384"/>
              <a:ext cx="176498" cy="152400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2554351" y="3744468"/>
              <a:ext cx="176530" cy="216357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/>
          <p:nvPr/>
        </p:nvSpPr>
        <p:spPr>
          <a:xfrm>
            <a:off x="4381627" y="1365630"/>
            <a:ext cx="1177798" cy="8806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378035" y="3483573"/>
            <a:ext cx="1201023" cy="5933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13"/>
          <p:cNvSpPr/>
          <p:nvPr/>
        </p:nvSpPr>
        <p:spPr>
          <a:xfrm>
            <a:off x="7507647" y="2901695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13"/>
          <p:cNvSpPr/>
          <p:nvPr/>
        </p:nvSpPr>
        <p:spPr>
          <a:xfrm rot="16200000" flipV="1">
            <a:off x="6776743" y="2280030"/>
            <a:ext cx="357886" cy="45719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Google Shape;70;p15">
            <a:extLst>
              <a:ext uri="{FF2B5EF4-FFF2-40B4-BE49-F238E27FC236}">
                <a16:creationId xmlns:a16="http://schemas.microsoft.com/office/drawing/2014/main" id="{C1E7B11E-18EF-0947-B451-33ED595FC9A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3" y="0"/>
            <a:ext cx="9144003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object 2"/>
          <p:cNvSpPr/>
          <p:nvPr/>
        </p:nvSpPr>
        <p:spPr>
          <a:xfrm>
            <a:off x="4006216" y="2934462"/>
            <a:ext cx="821055" cy="0"/>
          </a:xfrm>
          <a:custGeom>
            <a:avLst/>
            <a:gdLst/>
            <a:ahLst/>
            <a:cxnLst/>
            <a:rect l="l" t="t" r="r" b="b"/>
            <a:pathLst>
              <a:path w="821054">
                <a:moveTo>
                  <a:pt x="0" y="0"/>
                </a:moveTo>
                <a:lnTo>
                  <a:pt x="820674" y="0"/>
                </a:lnTo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088137" y="2495550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7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5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90672" y="2495550"/>
            <a:ext cx="878205" cy="878205"/>
          </a:xfrm>
          <a:custGeom>
            <a:avLst/>
            <a:gdLst/>
            <a:ahLst/>
            <a:cxnLst/>
            <a:rect l="l" t="t" r="r" b="b"/>
            <a:pathLst>
              <a:path w="878204" h="878204">
                <a:moveTo>
                  <a:pt x="0" y="438912"/>
                </a:moveTo>
                <a:lnTo>
                  <a:pt x="2574" y="391080"/>
                </a:lnTo>
                <a:lnTo>
                  <a:pt x="10121" y="344743"/>
                </a:lnTo>
                <a:lnTo>
                  <a:pt x="22372" y="300167"/>
                </a:lnTo>
                <a:lnTo>
                  <a:pt x="39059" y="257619"/>
                </a:lnTo>
                <a:lnTo>
                  <a:pt x="59915" y="217367"/>
                </a:lnTo>
                <a:lnTo>
                  <a:pt x="84673" y="179679"/>
                </a:lnTo>
                <a:lnTo>
                  <a:pt x="113064" y="144822"/>
                </a:lnTo>
                <a:lnTo>
                  <a:pt x="144822" y="113064"/>
                </a:lnTo>
                <a:lnTo>
                  <a:pt x="179679" y="84673"/>
                </a:lnTo>
                <a:lnTo>
                  <a:pt x="217367" y="59915"/>
                </a:lnTo>
                <a:lnTo>
                  <a:pt x="257619" y="39059"/>
                </a:lnTo>
                <a:lnTo>
                  <a:pt x="300167" y="22372"/>
                </a:lnTo>
                <a:lnTo>
                  <a:pt x="344743" y="10121"/>
                </a:lnTo>
                <a:lnTo>
                  <a:pt x="391080" y="2574"/>
                </a:lnTo>
                <a:lnTo>
                  <a:pt x="438912" y="0"/>
                </a:lnTo>
                <a:lnTo>
                  <a:pt x="486743" y="2574"/>
                </a:lnTo>
                <a:lnTo>
                  <a:pt x="533080" y="10121"/>
                </a:lnTo>
                <a:lnTo>
                  <a:pt x="577656" y="22372"/>
                </a:lnTo>
                <a:lnTo>
                  <a:pt x="620204" y="39059"/>
                </a:lnTo>
                <a:lnTo>
                  <a:pt x="660456" y="59915"/>
                </a:lnTo>
                <a:lnTo>
                  <a:pt x="698144" y="84673"/>
                </a:lnTo>
                <a:lnTo>
                  <a:pt x="733001" y="113064"/>
                </a:lnTo>
                <a:lnTo>
                  <a:pt x="764759" y="144822"/>
                </a:lnTo>
                <a:lnTo>
                  <a:pt x="793150" y="179679"/>
                </a:lnTo>
                <a:lnTo>
                  <a:pt x="817908" y="217367"/>
                </a:lnTo>
                <a:lnTo>
                  <a:pt x="838764" y="257619"/>
                </a:lnTo>
                <a:lnTo>
                  <a:pt x="855451" y="300167"/>
                </a:lnTo>
                <a:lnTo>
                  <a:pt x="867702" y="344743"/>
                </a:lnTo>
                <a:lnTo>
                  <a:pt x="875249" y="391080"/>
                </a:lnTo>
                <a:lnTo>
                  <a:pt x="877824" y="438912"/>
                </a:lnTo>
                <a:lnTo>
                  <a:pt x="875249" y="486743"/>
                </a:lnTo>
                <a:lnTo>
                  <a:pt x="867702" y="533080"/>
                </a:lnTo>
                <a:lnTo>
                  <a:pt x="855451" y="577656"/>
                </a:lnTo>
                <a:lnTo>
                  <a:pt x="838764" y="620204"/>
                </a:lnTo>
                <a:lnTo>
                  <a:pt x="817908" y="660456"/>
                </a:lnTo>
                <a:lnTo>
                  <a:pt x="793150" y="698144"/>
                </a:lnTo>
                <a:lnTo>
                  <a:pt x="764759" y="733001"/>
                </a:lnTo>
                <a:lnTo>
                  <a:pt x="733001" y="764759"/>
                </a:lnTo>
                <a:lnTo>
                  <a:pt x="698144" y="793150"/>
                </a:lnTo>
                <a:lnTo>
                  <a:pt x="660456" y="817908"/>
                </a:lnTo>
                <a:lnTo>
                  <a:pt x="620204" y="838764"/>
                </a:lnTo>
                <a:lnTo>
                  <a:pt x="577656" y="855451"/>
                </a:lnTo>
                <a:lnTo>
                  <a:pt x="533080" y="867702"/>
                </a:lnTo>
                <a:lnTo>
                  <a:pt x="486743" y="875249"/>
                </a:lnTo>
                <a:lnTo>
                  <a:pt x="438912" y="877824"/>
                </a:lnTo>
                <a:lnTo>
                  <a:pt x="391080" y="875249"/>
                </a:lnTo>
                <a:lnTo>
                  <a:pt x="344743" y="867702"/>
                </a:lnTo>
                <a:lnTo>
                  <a:pt x="300167" y="855451"/>
                </a:lnTo>
                <a:lnTo>
                  <a:pt x="257619" y="838764"/>
                </a:lnTo>
                <a:lnTo>
                  <a:pt x="217367" y="817908"/>
                </a:lnTo>
                <a:lnTo>
                  <a:pt x="179679" y="793150"/>
                </a:lnTo>
                <a:lnTo>
                  <a:pt x="144822" y="764759"/>
                </a:lnTo>
                <a:lnTo>
                  <a:pt x="113064" y="733001"/>
                </a:lnTo>
                <a:lnTo>
                  <a:pt x="84673" y="698144"/>
                </a:lnTo>
                <a:lnTo>
                  <a:pt x="59915" y="660456"/>
                </a:lnTo>
                <a:lnTo>
                  <a:pt x="39059" y="620204"/>
                </a:lnTo>
                <a:lnTo>
                  <a:pt x="22372" y="577656"/>
                </a:lnTo>
                <a:lnTo>
                  <a:pt x="10121" y="533080"/>
                </a:lnTo>
                <a:lnTo>
                  <a:pt x="2574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65036" y="2495550"/>
            <a:ext cx="879475" cy="878205"/>
          </a:xfrm>
          <a:custGeom>
            <a:avLst/>
            <a:gdLst/>
            <a:ahLst/>
            <a:cxnLst/>
            <a:rect l="l" t="t" r="r" b="b"/>
            <a:pathLst>
              <a:path w="879475" h="878204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26795" y="378332"/>
            <a:ext cx="420624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chemeClr val="bg1"/>
                </a:solidFill>
              </a:rPr>
              <a:t>AÇÕES</a:t>
            </a:r>
            <a:r>
              <a:rPr sz="3200" spc="-70" dirty="0">
                <a:solidFill>
                  <a:schemeClr val="bg1"/>
                </a:solidFill>
              </a:rPr>
              <a:t> </a:t>
            </a:r>
            <a:r>
              <a:rPr sz="3200" dirty="0">
                <a:solidFill>
                  <a:schemeClr val="bg1"/>
                </a:solidFill>
              </a:rPr>
              <a:t>REALIZADAS</a:t>
            </a:r>
          </a:p>
        </p:txBody>
      </p:sp>
      <p:sp>
        <p:nvSpPr>
          <p:cNvPr id="7" name="object 7"/>
          <p:cNvSpPr/>
          <p:nvPr/>
        </p:nvSpPr>
        <p:spPr>
          <a:xfrm>
            <a:off x="2089404" y="2934462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>
                <a:moveTo>
                  <a:pt x="0" y="0"/>
                </a:moveTo>
                <a:lnTo>
                  <a:pt x="878966" y="0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37572" y="2603373"/>
            <a:ext cx="36824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5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76041" y="2603373"/>
            <a:ext cx="296038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6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67142" y="2602694"/>
            <a:ext cx="295273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7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31549" y="2602694"/>
            <a:ext cx="300787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073762"/>
                </a:solidFill>
                <a:latin typeface="Arial"/>
                <a:cs typeface="Arial"/>
              </a:rPr>
              <a:t>8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28573" y="3373375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2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29585" y="2175511"/>
            <a:ext cx="0" cy="320040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859025" y="1257047"/>
            <a:ext cx="1285240" cy="8880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10/05</a:t>
            </a:r>
            <a:endParaRPr lang="pt-BR" sz="1400" b="1" dirty="0">
              <a:solidFill>
                <a:srgbClr val="073762"/>
              </a:solidFill>
              <a:latin typeface="Arial"/>
              <a:cs typeface="Arial"/>
            </a:endParaRPr>
          </a:p>
          <a:p>
            <a:pPr marL="12700" marR="5080" indent="-635" algn="ctr">
              <a:lnSpc>
                <a:spcPct val="100000"/>
              </a:lnSpc>
              <a:spcBef>
                <a:spcPts val="105"/>
              </a:spcBef>
            </a:pPr>
            <a:r>
              <a:rPr lang="pt-BR" sz="1400" b="1" spc="-5" dirty="0">
                <a:solidFill>
                  <a:srgbClr val="073762"/>
                </a:solidFill>
                <a:latin typeface="Arial"/>
                <a:cs typeface="Arial"/>
              </a:rPr>
              <a:t>R</a:t>
            </a:r>
            <a:r>
              <a:rPr sz="1400" b="1" spc="-5" dirty="0" err="1">
                <a:solidFill>
                  <a:srgbClr val="073762"/>
                </a:solidFill>
                <a:latin typeface="Arial"/>
                <a:cs typeface="Arial"/>
              </a:rPr>
              <a:t>eunião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 com  especialista</a:t>
            </a:r>
            <a:r>
              <a:rPr sz="1400" b="1" spc="-95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073762"/>
                </a:solidFill>
                <a:latin typeface="Arial"/>
                <a:cs typeface="Arial"/>
              </a:rPr>
              <a:t>de 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08</a:t>
            </a:r>
            <a:r>
              <a:rPr sz="1400" b="1" spc="-30" dirty="0">
                <a:solidFill>
                  <a:srgbClr val="073762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países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455600" y="1348486"/>
            <a:ext cx="1496441" cy="65979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Investigação continuada dos casos notificados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807099" y="1321308"/>
            <a:ext cx="1429196" cy="100363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20747" y="3448813"/>
            <a:ext cx="1287779" cy="99202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608954" y="3610357"/>
            <a:ext cx="1189989" cy="94030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876800" y="2495550"/>
            <a:ext cx="1765935" cy="1197610"/>
          </a:xfrm>
          <a:custGeom>
            <a:avLst/>
            <a:gdLst/>
            <a:ahLst/>
            <a:cxnLst/>
            <a:rect l="l" t="t" r="r" b="b"/>
            <a:pathLst>
              <a:path w="1765935" h="1197610">
                <a:moveTo>
                  <a:pt x="886968" y="438912"/>
                </a:moveTo>
                <a:lnTo>
                  <a:pt x="1765935" y="438912"/>
                </a:lnTo>
              </a:path>
              <a:path w="1765935" h="1197610">
                <a:moveTo>
                  <a:pt x="438912" y="877824"/>
                </a:moveTo>
                <a:lnTo>
                  <a:pt x="438912" y="1197356"/>
                </a:lnTo>
              </a:path>
              <a:path w="1765935" h="1197610">
                <a:moveTo>
                  <a:pt x="0" y="438912"/>
                </a:moveTo>
                <a:lnTo>
                  <a:pt x="2579" y="391080"/>
                </a:lnTo>
                <a:lnTo>
                  <a:pt x="10141" y="344743"/>
                </a:lnTo>
                <a:lnTo>
                  <a:pt x="22414" y="300167"/>
                </a:lnTo>
                <a:lnTo>
                  <a:pt x="39133" y="257619"/>
                </a:lnTo>
                <a:lnTo>
                  <a:pt x="60028" y="217367"/>
                </a:lnTo>
                <a:lnTo>
                  <a:pt x="84831" y="179679"/>
                </a:lnTo>
                <a:lnTo>
                  <a:pt x="113275" y="144822"/>
                </a:lnTo>
                <a:lnTo>
                  <a:pt x="145090" y="113064"/>
                </a:lnTo>
                <a:lnTo>
                  <a:pt x="180008" y="84673"/>
                </a:lnTo>
                <a:lnTo>
                  <a:pt x="217762" y="59915"/>
                </a:lnTo>
                <a:lnTo>
                  <a:pt x="258083" y="39059"/>
                </a:lnTo>
                <a:lnTo>
                  <a:pt x="300703" y="22372"/>
                </a:lnTo>
                <a:lnTo>
                  <a:pt x="345353" y="10121"/>
                </a:lnTo>
                <a:lnTo>
                  <a:pt x="391766" y="2574"/>
                </a:lnTo>
                <a:lnTo>
                  <a:pt x="439674" y="0"/>
                </a:lnTo>
                <a:lnTo>
                  <a:pt x="487581" y="2574"/>
                </a:lnTo>
                <a:lnTo>
                  <a:pt x="533994" y="10121"/>
                </a:lnTo>
                <a:lnTo>
                  <a:pt x="578644" y="22372"/>
                </a:lnTo>
                <a:lnTo>
                  <a:pt x="621264" y="39059"/>
                </a:lnTo>
                <a:lnTo>
                  <a:pt x="661585" y="59915"/>
                </a:lnTo>
                <a:lnTo>
                  <a:pt x="699339" y="84673"/>
                </a:lnTo>
                <a:lnTo>
                  <a:pt x="734257" y="113064"/>
                </a:lnTo>
                <a:lnTo>
                  <a:pt x="766072" y="144822"/>
                </a:lnTo>
                <a:lnTo>
                  <a:pt x="794516" y="179679"/>
                </a:lnTo>
                <a:lnTo>
                  <a:pt x="819319" y="217367"/>
                </a:lnTo>
                <a:lnTo>
                  <a:pt x="840214" y="257619"/>
                </a:lnTo>
                <a:lnTo>
                  <a:pt x="856933" y="300167"/>
                </a:lnTo>
                <a:lnTo>
                  <a:pt x="869206" y="344743"/>
                </a:lnTo>
                <a:lnTo>
                  <a:pt x="876768" y="391080"/>
                </a:lnTo>
                <a:lnTo>
                  <a:pt x="879348" y="438912"/>
                </a:lnTo>
                <a:lnTo>
                  <a:pt x="876768" y="486743"/>
                </a:lnTo>
                <a:lnTo>
                  <a:pt x="869206" y="533080"/>
                </a:lnTo>
                <a:lnTo>
                  <a:pt x="856933" y="577656"/>
                </a:lnTo>
                <a:lnTo>
                  <a:pt x="840214" y="620204"/>
                </a:lnTo>
                <a:lnTo>
                  <a:pt x="819319" y="660456"/>
                </a:lnTo>
                <a:lnTo>
                  <a:pt x="794516" y="698144"/>
                </a:lnTo>
                <a:lnTo>
                  <a:pt x="766072" y="733001"/>
                </a:lnTo>
                <a:lnTo>
                  <a:pt x="734257" y="764759"/>
                </a:lnTo>
                <a:lnTo>
                  <a:pt x="699339" y="793150"/>
                </a:lnTo>
                <a:lnTo>
                  <a:pt x="661585" y="817908"/>
                </a:lnTo>
                <a:lnTo>
                  <a:pt x="621264" y="838764"/>
                </a:lnTo>
                <a:lnTo>
                  <a:pt x="578644" y="855451"/>
                </a:lnTo>
                <a:lnTo>
                  <a:pt x="533994" y="867702"/>
                </a:lnTo>
                <a:lnTo>
                  <a:pt x="487581" y="875249"/>
                </a:lnTo>
                <a:lnTo>
                  <a:pt x="439674" y="877824"/>
                </a:lnTo>
                <a:lnTo>
                  <a:pt x="391766" y="875249"/>
                </a:lnTo>
                <a:lnTo>
                  <a:pt x="345353" y="867702"/>
                </a:lnTo>
                <a:lnTo>
                  <a:pt x="300703" y="855451"/>
                </a:lnTo>
                <a:lnTo>
                  <a:pt x="258083" y="838764"/>
                </a:lnTo>
                <a:lnTo>
                  <a:pt x="217762" y="817908"/>
                </a:lnTo>
                <a:lnTo>
                  <a:pt x="180008" y="793150"/>
                </a:lnTo>
                <a:lnTo>
                  <a:pt x="145090" y="764759"/>
                </a:lnTo>
                <a:lnTo>
                  <a:pt x="113275" y="733001"/>
                </a:lnTo>
                <a:lnTo>
                  <a:pt x="84831" y="698144"/>
                </a:lnTo>
                <a:lnTo>
                  <a:pt x="60028" y="660456"/>
                </a:lnTo>
                <a:lnTo>
                  <a:pt x="39133" y="620204"/>
                </a:lnTo>
                <a:lnTo>
                  <a:pt x="22414" y="577656"/>
                </a:lnTo>
                <a:lnTo>
                  <a:pt x="10141" y="533080"/>
                </a:lnTo>
                <a:lnTo>
                  <a:pt x="2579" y="486743"/>
                </a:lnTo>
                <a:lnTo>
                  <a:pt x="0" y="438912"/>
                </a:lnTo>
                <a:close/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58538" y="3725978"/>
            <a:ext cx="144462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1</a:t>
            </a: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3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/05</a:t>
            </a:r>
            <a:endParaRPr sz="1400" dirty="0">
              <a:latin typeface="Arial"/>
              <a:cs typeface="Arial"/>
            </a:endParaRPr>
          </a:p>
          <a:p>
            <a:pPr marL="12065" marR="5080" indent="-1905" algn="ctr">
              <a:lnSpc>
                <a:spcPct val="100000"/>
              </a:lnSpc>
            </a:pPr>
            <a:r>
              <a:rPr lang="pt-BR" sz="1400" b="1" spc="-5" dirty="0">
                <a:solidFill>
                  <a:srgbClr val="073762"/>
                </a:solidFill>
                <a:latin typeface="Arial"/>
                <a:cs typeface="Arial"/>
              </a:rPr>
              <a:t>Ativação da Sala de Situação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5" name="object 23"/>
          <p:cNvSpPr txBox="1"/>
          <p:nvPr/>
        </p:nvSpPr>
        <p:spPr>
          <a:xfrm>
            <a:off x="807848" y="3706100"/>
            <a:ext cx="144462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lang="pt-BR" sz="1400" b="1" dirty="0">
                <a:solidFill>
                  <a:srgbClr val="073762"/>
                </a:solidFill>
                <a:latin typeface="Arial"/>
                <a:cs typeface="Arial"/>
              </a:rPr>
              <a:t>10</a:t>
            </a:r>
            <a:r>
              <a:rPr sz="1400" b="1" dirty="0">
                <a:solidFill>
                  <a:srgbClr val="073762"/>
                </a:solidFill>
                <a:latin typeface="Arial"/>
                <a:cs typeface="Arial"/>
              </a:rPr>
              <a:t>/05</a:t>
            </a:r>
            <a:endParaRPr sz="1400" dirty="0">
              <a:latin typeface="Arial"/>
              <a:cs typeface="Arial"/>
            </a:endParaRPr>
          </a:p>
          <a:p>
            <a:pPr marL="12065" marR="5080" indent="-1905" algn="ctr">
              <a:lnSpc>
                <a:spcPct val="100000"/>
              </a:lnSpc>
            </a:pPr>
            <a:r>
              <a:rPr lang="pt-BR" sz="1400" b="1" spc="-5" dirty="0">
                <a:solidFill>
                  <a:srgbClr val="073762"/>
                </a:solidFill>
                <a:latin typeface="Arial"/>
                <a:cs typeface="Arial"/>
              </a:rPr>
              <a:t>Nota técnica</a:t>
            </a:r>
          </a:p>
          <a:p>
            <a:pPr marL="12065" marR="5080" indent="-1905" algn="ctr">
              <a:lnSpc>
                <a:spcPct val="100000"/>
              </a:lnSpc>
            </a:pPr>
            <a:r>
              <a:rPr lang="pt-BR" sz="1400" b="1" spc="-5" dirty="0">
                <a:solidFill>
                  <a:srgbClr val="073762"/>
                </a:solidFill>
                <a:latin typeface="Arial"/>
                <a:cs typeface="Arial"/>
              </a:rPr>
              <a:t>nº 13/22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6" name="object 21"/>
          <p:cNvSpPr/>
          <p:nvPr/>
        </p:nvSpPr>
        <p:spPr>
          <a:xfrm>
            <a:off x="4631252" y="1477295"/>
            <a:ext cx="1520634" cy="86296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3"/>
          <p:cNvSpPr/>
          <p:nvPr/>
        </p:nvSpPr>
        <p:spPr>
          <a:xfrm flipH="1">
            <a:off x="7164249" y="2126583"/>
            <a:ext cx="45719" cy="368967"/>
          </a:xfrm>
          <a:custGeom>
            <a:avLst/>
            <a:gdLst/>
            <a:ahLst/>
            <a:cxnLst/>
            <a:rect l="l" t="t" r="r" b="b"/>
            <a:pathLst>
              <a:path h="320039">
                <a:moveTo>
                  <a:pt x="0" y="0"/>
                </a:moveTo>
                <a:lnTo>
                  <a:pt x="0" y="319531"/>
                </a:lnTo>
              </a:path>
            </a:pathLst>
          </a:custGeom>
          <a:ln w="28956">
            <a:solidFill>
              <a:srgbClr val="F09F3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1454</Words>
  <Application>Microsoft Office PowerPoint</Application>
  <PresentationFormat>Apresentação na tela (16:9)</PresentationFormat>
  <Paragraphs>207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Carlito</vt:lpstr>
      <vt:lpstr>Times New Roman</vt:lpstr>
      <vt:lpstr>Verdana</vt:lpstr>
      <vt:lpstr>Office Theme</vt:lpstr>
      <vt:lpstr>HEPATITES AGUDAS DE ETIOLOGIA A ESCLARECER</vt:lpstr>
      <vt:lpstr>ROTEIRO</vt:lpstr>
      <vt:lpstr>Apresentação do PowerPoint</vt:lpstr>
      <vt:lpstr>ANTECEDENTES</vt:lpstr>
      <vt:lpstr>ANTECEDENTES</vt:lpstr>
      <vt:lpstr>ANTECEDENTES</vt:lpstr>
      <vt:lpstr>Apresentação do PowerPoint</vt:lpstr>
      <vt:lpstr>AÇÕES REALIZADAS</vt:lpstr>
      <vt:lpstr>AÇÕES REALIZADAS</vt:lpstr>
      <vt:lpstr>AÇÕES REALIZADAS</vt:lpstr>
      <vt:lpstr>NOTIFICAÇÃO</vt:lpstr>
      <vt:lpstr>INVESTIGAÇÃO LABORATORIAL</vt:lpstr>
      <vt:lpstr>INVESTIGAÇÃO LABORATORIAL</vt:lpstr>
      <vt:lpstr>INVESTIGAÇÃO LABORATORIAL</vt:lpstr>
      <vt:lpstr>INVESTIGAÇÃO LABORATORIAL</vt:lpstr>
      <vt:lpstr>Apresentação do PowerPoint</vt:lpstr>
      <vt:lpstr>CASOS NO MUNDO</vt:lpstr>
      <vt:lpstr>Apresentação do PowerPoint</vt:lpstr>
      <vt:lpstr>Apresentação do PowerPoint</vt:lpstr>
      <vt:lpstr>Apresentação do PowerPoint</vt:lpstr>
      <vt:lpstr>Apresentação do PowerPoint</vt:lpstr>
      <vt:lpstr>PRÓXIMOS PASSOS</vt:lpstr>
      <vt:lpstr>OBRIGADA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FATTY LIVER DISEASE</dc:title>
  <dc:creator>Janaina Sallas</dc:creator>
  <cp:lastModifiedBy>Nathan Roizenbruch</cp:lastModifiedBy>
  <cp:revision>22</cp:revision>
  <dcterms:created xsi:type="dcterms:W3CDTF">2022-06-28T17:23:39Z</dcterms:created>
  <dcterms:modified xsi:type="dcterms:W3CDTF">2022-07-05T13:38:11Z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2022-06-28T00:00:00Z</vt:filetime>
  </property>
</Properties>
</file>