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2" r:id="rId6"/>
    <p:sldId id="267" r:id="rId7"/>
    <p:sldId id="268" r:id="rId8"/>
    <p:sldId id="266" r:id="rId9"/>
    <p:sldId id="279" r:id="rId10"/>
    <p:sldId id="270" r:id="rId11"/>
    <p:sldId id="264" r:id="rId12"/>
    <p:sldId id="271" r:id="rId13"/>
    <p:sldId id="273" r:id="rId14"/>
    <p:sldId id="265" r:id="rId15"/>
    <p:sldId id="280" r:id="rId16"/>
    <p:sldId id="275" r:id="rId17"/>
    <p:sldId id="277" r:id="rId18"/>
    <p:sldId id="260" r:id="rId19"/>
    <p:sldId id="276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56" autoAdjust="0"/>
  </p:normalViewPr>
  <p:slideViewPr>
    <p:cSldViewPr snapToGrid="0">
      <p:cViewPr varScale="1">
        <p:scale>
          <a:sx n="63" d="100"/>
          <a:sy n="63" d="100"/>
        </p:scale>
        <p:origin x="1380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925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f8c150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3f8c150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dirty="0"/>
              <a:t>Conjunto de AA  &gt; principalmente </a:t>
            </a:r>
            <a:r>
              <a:rPr lang="pt-BR" dirty="0" err="1"/>
              <a:t>prolina</a:t>
            </a:r>
            <a:r>
              <a:rPr lang="pt-BR" dirty="0"/>
              <a:t> e glutamina.  Não tem digestão completa pelos sucos gástrico e pancreático e </a:t>
            </a:r>
            <a:r>
              <a:rPr lang="pt-BR" dirty="0" err="1"/>
              <a:t>peptidios</a:t>
            </a:r>
            <a:r>
              <a:rPr lang="pt-BR" dirty="0"/>
              <a:t> grandes chegam até o intestino delgado.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dirty="0"/>
              <a:t>Confere elasticidade ao pão.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dirty="0"/>
              <a:t>O conhecimento mais aprofundado desta doença ocorreu quando, no Séc. XX, durante a </a:t>
            </a:r>
            <a:r>
              <a:rPr lang="pt-BR" dirty="0" err="1"/>
              <a:t>2º</a:t>
            </a:r>
            <a:r>
              <a:rPr lang="pt-BR" dirty="0"/>
              <a:t>Guerra Mundial, a Holanda sofreu com a escassez de pão imposta pelos Alemães. Durante este período de tempo, as crianças que sofriam desta patologia melhoraram, voltando a recair após o fornecimento de cereais. Nesta altura, Willem </a:t>
            </a:r>
            <a:r>
              <a:rPr lang="pt-BR" dirty="0" err="1"/>
              <a:t>Karel</a:t>
            </a:r>
            <a:r>
              <a:rPr lang="pt-BR" dirty="0"/>
              <a:t> </a:t>
            </a:r>
            <a:r>
              <a:rPr lang="pt-BR" dirty="0" err="1"/>
              <a:t>Dicke</a:t>
            </a:r>
            <a:r>
              <a:rPr lang="pt-BR" dirty="0"/>
              <a:t>, um pediatra Holandês, estabeleceu então uma relação entre a DC e a ingestão de trigo (</a:t>
            </a:r>
            <a:r>
              <a:rPr lang="pt-BR" dirty="0" err="1"/>
              <a:t>Dicke</a:t>
            </a:r>
            <a:r>
              <a:rPr lang="pt-BR" dirty="0"/>
              <a:t>, 1950). Este progresso relacionou a melhoria dos doentes com o baixo conteúdo de cereais na dieta. </a:t>
            </a: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Discretamente comum em mulheres: </a:t>
            </a:r>
            <a:r>
              <a:rPr lang="pt-BR" sz="1000" dirty="0">
                <a:latin typeface="Calibri" pitchFamily="34" charset="0"/>
                <a:cs typeface="Calibri" pitchFamily="34" charset="0"/>
              </a:rPr>
              <a:t>1,5-2:1</a:t>
            </a:r>
          </a:p>
          <a:p>
            <a:r>
              <a:rPr lang="pt-BR" dirty="0">
                <a:latin typeface="PTSerif-Regular"/>
              </a:rPr>
              <a:t>Comumente, apresenta-se entre os 10 e 40 anos, mas pode </a:t>
            </a:r>
            <a:r>
              <a:rPr lang="pt-BR" dirty="0" err="1">
                <a:latin typeface="PTSerif-Regular"/>
              </a:rPr>
              <a:t>serdiagnosticada</a:t>
            </a:r>
            <a:r>
              <a:rPr lang="pt-BR" dirty="0">
                <a:latin typeface="PTSerif-Regular"/>
              </a:rPr>
              <a:t> em qualquer idade.</a:t>
            </a:r>
          </a:p>
          <a:p>
            <a:r>
              <a:rPr lang="pt-BR" dirty="0">
                <a:latin typeface="PTSerif-Regular"/>
              </a:rPr>
              <a:t>Em parentes de primeiro grau de portadores da doença, estima-se um</a:t>
            </a:r>
            <a:r>
              <a:rPr lang="pt-BR" baseline="0" dirty="0">
                <a:latin typeface="PTSerif-Regular"/>
              </a:rPr>
              <a:t> </a:t>
            </a:r>
            <a:r>
              <a:rPr lang="pt-BR" dirty="0">
                <a:latin typeface="PTSerif-Regular"/>
              </a:rPr>
              <a:t>risco entre 10 a 15% de desenvolvimento da doença celíaca</a:t>
            </a:r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02726" indent="-302726">
              <a:buFontTx/>
              <a:buChar char="-"/>
              <a:defRPr/>
            </a:pPr>
            <a:r>
              <a:rPr lang="pt-BR" sz="1100" dirty="0">
                <a:cs typeface="Aldhabi" pitchFamily="2" charset="-78"/>
              </a:rPr>
              <a:t>prevalência de 10% em parentes de primeiro grau</a:t>
            </a:r>
          </a:p>
          <a:p>
            <a:pPr marL="302726" indent="-302726">
              <a:buFontTx/>
              <a:buChar char="-"/>
              <a:defRPr/>
            </a:pPr>
            <a:r>
              <a:rPr lang="pt-BR" sz="1100" dirty="0">
                <a:cs typeface="Aldhabi" pitchFamily="2" charset="-78"/>
              </a:rPr>
              <a:t>concordância de 75% em gêmeos </a:t>
            </a:r>
            <a:r>
              <a:rPr lang="pt-BR" sz="1100" dirty="0" err="1">
                <a:cs typeface="Aldhabi" pitchFamily="2" charset="-78"/>
              </a:rPr>
              <a:t>monozigósticos</a:t>
            </a:r>
            <a:endParaRPr lang="pt-BR" sz="1100" dirty="0">
              <a:cs typeface="Aldhabi" pitchFamily="2" charset="-78"/>
            </a:endParaRPr>
          </a:p>
          <a:p>
            <a:pPr marL="302726" indent="-302726">
              <a:buFontTx/>
              <a:buChar char="-"/>
              <a:defRPr/>
            </a:pPr>
            <a:r>
              <a:rPr lang="pt-BR" sz="1100" dirty="0">
                <a:cs typeface="Aldhabi" pitchFamily="2" charset="-78"/>
              </a:rPr>
              <a:t>associação com HLA DQ2 e HLA DQ8</a:t>
            </a:r>
          </a:p>
          <a:p>
            <a:pPr marL="302726" indent="-302726">
              <a:buFontTx/>
              <a:buChar char="-"/>
              <a:defRPr/>
            </a:pPr>
            <a:r>
              <a:rPr lang="pt-BR" sz="1100" dirty="0">
                <a:cs typeface="Aldhabi" pitchFamily="2" charset="-78"/>
              </a:rPr>
              <a:t>Gatilhos: Infecções gastrointestinais; drogas (</a:t>
            </a:r>
            <a:r>
              <a:rPr lang="pt-BR" sz="1100" dirty="0" err="1">
                <a:cs typeface="Aldhabi" pitchFamily="2" charset="-78"/>
              </a:rPr>
              <a:t>interferon</a:t>
            </a:r>
            <a:r>
              <a:rPr lang="pt-BR" sz="1100" dirty="0">
                <a:cs typeface="Aldhabi" pitchFamily="2" charset="-78"/>
              </a:rPr>
              <a:t> alfa); cirurgias.</a:t>
            </a:r>
          </a:p>
          <a:p>
            <a:pPr marL="302726" indent="-302726">
              <a:buFontTx/>
              <a:buChar char="-"/>
              <a:defRPr/>
            </a:pPr>
            <a:endParaRPr lang="pt-BR" sz="1100" dirty="0">
              <a:cs typeface="Aldhabi" pitchFamily="2" charset="-78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pt-BR" sz="10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pt-BR" sz="1100" dirty="0">
              <a:latin typeface="PTSerif-Regular"/>
            </a:endParaRPr>
          </a:p>
          <a:p>
            <a:endParaRPr lang="pt-BR" sz="1100" dirty="0">
              <a:latin typeface="PTSerif-Regular"/>
            </a:endParaRPr>
          </a:p>
          <a:p>
            <a:r>
              <a:rPr lang="pt-BR" sz="1100" dirty="0">
                <a:latin typeface="PTSerif-Regular"/>
              </a:rPr>
              <a:t>Apresentações clássicas muito sintomáticas representam apenas a</a:t>
            </a:r>
            <a:r>
              <a:rPr lang="pt-BR" sz="1100" baseline="0" dirty="0">
                <a:latin typeface="PTSerif-Regular"/>
              </a:rPr>
              <a:t> </a:t>
            </a:r>
            <a:r>
              <a:rPr lang="pt-BR" sz="1100" dirty="0">
                <a:latin typeface="PTSerif-Regular"/>
              </a:rPr>
              <a:t>ponta do </a:t>
            </a:r>
            <a:r>
              <a:rPr lang="pt-BR" sz="1100" i="1" dirty="0">
                <a:latin typeface="PTSerif-Italic"/>
              </a:rPr>
              <a:t>iceberg </a:t>
            </a:r>
            <a:r>
              <a:rPr lang="pt-BR" sz="1100" dirty="0">
                <a:latin typeface="PTSerif-Regular"/>
              </a:rPr>
              <a:t>celíaco. A maioria dos pacientes apresenta-se de forma</a:t>
            </a:r>
          </a:p>
          <a:p>
            <a:r>
              <a:rPr lang="pt-BR" sz="1100" dirty="0" err="1">
                <a:latin typeface="PTSerif-Regular"/>
              </a:rPr>
              <a:t>oligossintomática</a:t>
            </a:r>
            <a:r>
              <a:rPr lang="pt-BR" sz="1100" dirty="0">
                <a:latin typeface="PTSerif-Regular"/>
              </a:rPr>
              <a:t>.</a:t>
            </a:r>
          </a:p>
          <a:p>
            <a:r>
              <a:rPr lang="pt-BR" sz="1100" dirty="0">
                <a:latin typeface="PTSerif-Regular"/>
              </a:rPr>
              <a:t>As manifestações gastrointestinais incluem, basicamente, os sintomas</a:t>
            </a:r>
            <a:r>
              <a:rPr lang="pt-BR" sz="1100" baseline="0" dirty="0">
                <a:latin typeface="PTSerif-Regular"/>
              </a:rPr>
              <a:t> </a:t>
            </a:r>
            <a:r>
              <a:rPr lang="pt-BR" sz="1100" dirty="0">
                <a:latin typeface="PTSerif-Regular"/>
              </a:rPr>
              <a:t>de má absorção: </a:t>
            </a:r>
            <a:r>
              <a:rPr lang="pt-BR" sz="1100" dirty="0" err="1">
                <a:latin typeface="PTSerif-Regular"/>
              </a:rPr>
              <a:t>diarreia</a:t>
            </a:r>
            <a:r>
              <a:rPr lang="pt-BR" sz="1100" dirty="0">
                <a:latin typeface="PTSerif-Regular"/>
              </a:rPr>
              <a:t> crônica com fezes volumosas, de mau cheiro</a:t>
            </a:r>
          </a:p>
          <a:p>
            <a:pPr>
              <a:buNone/>
            </a:pPr>
            <a:r>
              <a:rPr lang="pt-BR" sz="1100" dirty="0">
                <a:latin typeface="PTSerif-Regular"/>
              </a:rPr>
              <a:t>e flutuantes (</a:t>
            </a:r>
            <a:r>
              <a:rPr lang="pt-BR" sz="1100" dirty="0" err="1">
                <a:latin typeface="PTSerif-Regular"/>
              </a:rPr>
              <a:t>esteatorreia</a:t>
            </a:r>
            <a:r>
              <a:rPr lang="pt-BR" sz="1100" dirty="0">
                <a:latin typeface="PTSerif-Regular"/>
              </a:rPr>
              <a:t>), flatulência, falha de crescimento infantil, perda</a:t>
            </a:r>
            <a:r>
              <a:rPr lang="pt-BR" sz="1100" baseline="0" dirty="0">
                <a:latin typeface="PTSerif-Regular"/>
              </a:rPr>
              <a:t> </a:t>
            </a:r>
            <a:r>
              <a:rPr lang="pt-BR" sz="1100" dirty="0">
                <a:latin typeface="PTSerif-Regular"/>
              </a:rPr>
              <a:t>de peso, anemia e deficiência de vitaminas D e do complexo B.</a:t>
            </a:r>
          </a:p>
          <a:p>
            <a:r>
              <a:rPr lang="pt-BR" sz="1100" dirty="0">
                <a:latin typeface="PTSerif-Regular"/>
              </a:rPr>
              <a:t>As manifestações </a:t>
            </a:r>
            <a:r>
              <a:rPr lang="pt-BR" sz="1100" dirty="0" err="1">
                <a:latin typeface="PTSerif-Regular"/>
              </a:rPr>
              <a:t>extraintestinais</a:t>
            </a:r>
            <a:r>
              <a:rPr lang="pt-BR" sz="1100" dirty="0">
                <a:latin typeface="PTSerif-Regular"/>
              </a:rPr>
              <a:t> são comuns. Existe associação com</a:t>
            </a:r>
            <a:r>
              <a:rPr lang="pt-BR" sz="1100" baseline="0" dirty="0">
                <a:latin typeface="PTSerif-Regular"/>
              </a:rPr>
              <a:t> </a:t>
            </a:r>
            <a:r>
              <a:rPr lang="pt-BR" sz="1100" dirty="0">
                <a:latin typeface="PTSerif-Regular"/>
              </a:rPr>
              <a:t>distúrbios neuropsiquiátricos como </a:t>
            </a:r>
            <a:r>
              <a:rPr lang="pt-BR" sz="1100" dirty="0" err="1">
                <a:latin typeface="PTSerif-Regular"/>
              </a:rPr>
              <a:t>cefaleia</a:t>
            </a:r>
            <a:r>
              <a:rPr lang="pt-BR" sz="1100" dirty="0">
                <a:latin typeface="PTSerif-Regular"/>
              </a:rPr>
              <a:t>, neuropatia periférica, </a:t>
            </a:r>
            <a:r>
              <a:rPr lang="pt-BR" sz="1100" dirty="0" err="1">
                <a:latin typeface="PTSerif-Regular"/>
              </a:rPr>
              <a:t>ataxia</a:t>
            </a:r>
            <a:r>
              <a:rPr lang="pt-BR" sz="1100" dirty="0">
                <a:latin typeface="PTSerif-Regular"/>
              </a:rPr>
              <a:t>,</a:t>
            </a:r>
            <a:r>
              <a:rPr lang="pt-BR" sz="1100" baseline="0" dirty="0">
                <a:latin typeface="PTSerif-Regular"/>
              </a:rPr>
              <a:t> </a:t>
            </a:r>
            <a:r>
              <a:rPr lang="pt-BR" sz="1100" dirty="0">
                <a:latin typeface="PTSerif-Regular"/>
              </a:rPr>
              <a:t>depressão, </a:t>
            </a:r>
            <a:r>
              <a:rPr lang="pt-BR" sz="1100" dirty="0" err="1">
                <a:latin typeface="PTSerif-Regular"/>
              </a:rPr>
              <a:t>distimia</a:t>
            </a:r>
            <a:r>
              <a:rPr lang="pt-BR" sz="1100" dirty="0">
                <a:latin typeface="PTSerif-Regular"/>
              </a:rPr>
              <a:t>, ansiedade e epilepsia, assim como uma prevalência</a:t>
            </a:r>
            <a:r>
              <a:rPr lang="pt-BR" sz="1100" baseline="0" dirty="0">
                <a:latin typeface="PTSerif-Regular"/>
              </a:rPr>
              <a:t> </a:t>
            </a:r>
            <a:r>
              <a:rPr lang="pt-BR" sz="1100" dirty="0">
                <a:latin typeface="PTSerif-Regular"/>
              </a:rPr>
              <a:t>mais alta de </a:t>
            </a:r>
            <a:r>
              <a:rPr lang="pt-BR" sz="1100" dirty="0" err="1">
                <a:latin typeface="PTSerif-Regular"/>
              </a:rPr>
              <a:t>osteoartrite</a:t>
            </a:r>
            <a:r>
              <a:rPr lang="pt-BR" sz="1100" dirty="0">
                <a:latin typeface="PTSerif-Regular"/>
              </a:rPr>
              <a:t>.</a:t>
            </a:r>
          </a:p>
          <a:p>
            <a:r>
              <a:rPr lang="pt-BR" sz="1100" dirty="0">
                <a:latin typeface="PTSerif-Regular"/>
              </a:rPr>
              <a:t>A doença celíaca é uma causa </a:t>
            </a:r>
            <a:r>
              <a:rPr lang="pt-BR" sz="1100" dirty="0" err="1">
                <a:latin typeface="PTSerif-Regular"/>
              </a:rPr>
              <a:t>frequente</a:t>
            </a:r>
            <a:r>
              <a:rPr lang="pt-BR" sz="1100" dirty="0">
                <a:latin typeface="PTSerif-Regular"/>
              </a:rPr>
              <a:t> de anemia </a:t>
            </a:r>
            <a:r>
              <a:rPr lang="pt-BR" sz="1100" dirty="0" err="1">
                <a:latin typeface="PTSerif-Regular"/>
              </a:rPr>
              <a:t>ferropriva</a:t>
            </a:r>
            <a:r>
              <a:rPr lang="pt-BR" sz="1100" dirty="0">
                <a:latin typeface="PTSerif-Regular"/>
              </a:rPr>
              <a:t> e deve</a:t>
            </a:r>
            <a:r>
              <a:rPr lang="pt-BR" sz="1100" baseline="0" dirty="0">
                <a:latin typeface="PTSerif-Regular"/>
              </a:rPr>
              <a:t> </a:t>
            </a:r>
            <a:r>
              <a:rPr lang="pt-BR" sz="1100" dirty="0">
                <a:latin typeface="PTSerif-Regular"/>
              </a:rPr>
              <a:t>ser investigada, principalmente naqueles com anemia </a:t>
            </a:r>
            <a:r>
              <a:rPr lang="pt-BR" sz="1100" dirty="0" err="1">
                <a:latin typeface="PTSerif-Regular"/>
              </a:rPr>
              <a:t>ferropriva</a:t>
            </a:r>
            <a:r>
              <a:rPr lang="pt-BR" sz="1100" dirty="0">
                <a:latin typeface="PTSerif-Regular"/>
              </a:rPr>
              <a:t> refratária</a:t>
            </a:r>
            <a:r>
              <a:rPr lang="pt-BR" sz="1100" baseline="0" dirty="0">
                <a:latin typeface="PTSerif-Regular"/>
              </a:rPr>
              <a:t> </a:t>
            </a:r>
            <a:r>
              <a:rPr lang="pt-BR" sz="1100" dirty="0">
                <a:latin typeface="PTSerif-Regular"/>
              </a:rPr>
              <a:t>à reposição oral de ferro. A doença óssea metabólica – </a:t>
            </a:r>
            <a:r>
              <a:rPr lang="pt-BR" sz="1100" dirty="0" err="1">
                <a:latin typeface="PTSerif-Regular"/>
              </a:rPr>
              <a:t>osteopenia</a:t>
            </a:r>
            <a:r>
              <a:rPr lang="pt-BR" sz="1100" dirty="0">
                <a:latin typeface="PTSerif-Regular"/>
              </a:rPr>
              <a:t>,</a:t>
            </a:r>
            <a:r>
              <a:rPr lang="pt-BR" sz="1100" baseline="0" dirty="0">
                <a:latin typeface="PTSerif-Regular"/>
              </a:rPr>
              <a:t> </a:t>
            </a:r>
            <a:r>
              <a:rPr lang="pt-BR" sz="1100" dirty="0">
                <a:latin typeface="PTSerif-Regular"/>
              </a:rPr>
              <a:t>osteoporose e </a:t>
            </a:r>
            <a:r>
              <a:rPr lang="pt-BR" sz="1100" dirty="0" err="1">
                <a:latin typeface="PTSerif-Regular"/>
              </a:rPr>
              <a:t>osteomalácia</a:t>
            </a:r>
            <a:r>
              <a:rPr lang="pt-BR" sz="1100" dirty="0">
                <a:latin typeface="PTSerif-Regular"/>
              </a:rPr>
              <a:t> - é comum e pode ocorrer em pacientes </a:t>
            </a:r>
            <a:r>
              <a:rPr lang="pt-BR" sz="1100" dirty="0" err="1">
                <a:latin typeface="PTSerif-Regular"/>
              </a:rPr>
              <a:t>semsintomas</a:t>
            </a:r>
            <a:r>
              <a:rPr lang="pt-BR" sz="1100" dirty="0">
                <a:latin typeface="PTSerif-Regular"/>
              </a:rPr>
              <a:t> gastrointestinais. Há risco de doença renal, pulmonar, defeitos</a:t>
            </a:r>
            <a:r>
              <a:rPr lang="pt-BR" sz="1100" baseline="0" dirty="0">
                <a:latin typeface="PTSerif-Regular"/>
              </a:rPr>
              <a:t> </a:t>
            </a:r>
            <a:r>
              <a:rPr lang="pt-BR" sz="1100" dirty="0">
                <a:latin typeface="PTSerif-Regular"/>
              </a:rPr>
              <a:t>no esmalte dentário e alterações da fertilidade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FD7-BF47-48CF-B150-3E34DFA28B30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FD7-BF47-48CF-B150-3E34DFA28B30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FD7-BF47-48CF-B150-3E34DFA28B30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FD7-BF47-48CF-B150-3E34DFA28B30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FD7-BF47-48CF-B150-3E34DFA28B30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FD7-BF47-48CF-B150-3E34DFA28B30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FD7-BF47-48CF-B150-3E34DFA28B30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FD7-BF47-48CF-B150-3E34DFA28B30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FD7-BF47-48CF-B150-3E34DFA28B30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FD7-BF47-48CF-B150-3E34DFA28B30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FD7-BF47-48CF-B150-3E34DFA28B30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5FD7-BF47-48CF-B150-3E34DFA28B30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1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127758" y="2110100"/>
            <a:ext cx="688848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6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15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045780" y="1298641"/>
            <a:ext cx="5964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r>
              <a:rPr lang="pt-BR" dirty="0">
                <a:latin typeface="PTSerif-Regular"/>
              </a:rPr>
              <a:t> </a:t>
            </a:r>
          </a:p>
          <a:p>
            <a:endParaRPr lang="pt-BR" dirty="0">
              <a:latin typeface="PTSerif-Regular"/>
            </a:endParaRPr>
          </a:p>
          <a:p>
            <a:r>
              <a:rPr lang="en-US" dirty="0"/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0489" y="1447456"/>
            <a:ext cx="7246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Diagnóstico</a:t>
            </a:r>
          </a:p>
          <a:p>
            <a:endParaRPr lang="pt-BR" sz="2400" dirty="0">
              <a:latin typeface="+mn-lt"/>
            </a:endParaRPr>
          </a:p>
          <a:p>
            <a:pPr marL="320040" indent="-320040"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</a:rPr>
              <a:t>Exames de sangue - </a:t>
            </a:r>
            <a:r>
              <a:rPr lang="pt-BR" sz="2400" dirty="0">
                <a:latin typeface="+mn-lt"/>
                <a:cs typeface="Calibri" pitchFamily="34" charset="0"/>
              </a:rPr>
              <a:t>Anticorpo </a:t>
            </a:r>
            <a:r>
              <a:rPr lang="pt-BR" sz="2400" dirty="0" err="1">
                <a:latin typeface="+mn-lt"/>
                <a:cs typeface="Calibri" pitchFamily="34" charset="0"/>
              </a:rPr>
              <a:t>anti-transglutaminase</a:t>
            </a:r>
            <a:r>
              <a:rPr lang="pt-BR" sz="2400" dirty="0">
                <a:latin typeface="+mn-lt"/>
                <a:cs typeface="Calibri" pitchFamily="34" charset="0"/>
              </a:rPr>
              <a:t> , Anticorpo </a:t>
            </a:r>
            <a:r>
              <a:rPr lang="pt-BR" sz="2400" dirty="0" err="1">
                <a:latin typeface="+mn-lt"/>
                <a:cs typeface="Calibri" pitchFamily="34" charset="0"/>
              </a:rPr>
              <a:t>anti-endomísio</a:t>
            </a: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pt-BR" sz="2400" dirty="0">
                <a:latin typeface="+mn-lt"/>
              </a:rPr>
              <a:t>   Endoscopia Digestiva Alta com biopsias</a:t>
            </a:r>
          </a:p>
          <a:p>
            <a:pPr>
              <a:buFont typeface="Wingdings" pitchFamily="2" charset="2"/>
              <a:buChar char="§"/>
            </a:pPr>
            <a:endParaRPr lang="pt-BR" sz="2400" dirty="0">
              <a:latin typeface="+mn-lt"/>
            </a:endParaRPr>
          </a:p>
          <a:p>
            <a:r>
              <a:rPr lang="pt-BR" sz="2400" dirty="0">
                <a:latin typeface="+mn-lt"/>
              </a:rPr>
              <a:t>      </a:t>
            </a:r>
          </a:p>
          <a:p>
            <a:r>
              <a:rPr lang="pt-BR" sz="2400" dirty="0">
                <a:latin typeface="+mn-lt"/>
              </a:rPr>
              <a:t>              </a:t>
            </a:r>
            <a:r>
              <a:rPr lang="pt-BR" sz="2400" b="1" dirty="0">
                <a:latin typeface="+mn-lt"/>
              </a:rPr>
              <a:t>Paciente deve estar ingerido glúten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97682" y="3983444"/>
            <a:ext cx="470162" cy="45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4686" y="2721591"/>
            <a:ext cx="2028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6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15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732582" y="1845394"/>
            <a:ext cx="5725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Diagnósticos diferenciais </a:t>
            </a:r>
          </a:p>
          <a:p>
            <a:pPr marL="457200" indent="-457200"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Intolerâncias alimentares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Uso de medicamentos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Parasitoses intestinais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Outras doenças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autoimunes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do intestino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6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15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045780" y="1298641"/>
            <a:ext cx="59646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r>
              <a:rPr lang="pt-BR" dirty="0">
                <a:latin typeface="PTSerif-Regular"/>
              </a:rPr>
              <a:t> </a:t>
            </a:r>
          </a:p>
          <a:p>
            <a:r>
              <a:rPr lang="en-US" dirty="0"/>
              <a:t>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41904" y="1517596"/>
            <a:ext cx="63723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buFont typeface="Wingdings" pitchFamily="2" charset="2"/>
              <a:buChar char="q"/>
              <a:defRPr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Tratamento</a:t>
            </a:r>
          </a:p>
          <a:p>
            <a:pPr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320040" indent="-320040"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Suspensão do glúten</a:t>
            </a:r>
          </a:p>
          <a:p>
            <a:pPr marL="320040" indent="-320040">
              <a:buFont typeface="Wingdings" panose="05000000000000000000" pitchFamily="2" charset="2"/>
              <a:buChar char="§"/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320040" indent="-320040"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Objetivo: ausência de sintomas e cicatrização da mucosa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811" y="1471163"/>
            <a:ext cx="1524083" cy="156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08" y="-108283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88634" y="296012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15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DD8B193-ABB8-FC86-03EF-FB3DCFE7D745}"/>
              </a:ext>
            </a:extLst>
          </p:cNvPr>
          <p:cNvSpPr/>
          <p:nvPr/>
        </p:nvSpPr>
        <p:spPr>
          <a:xfrm>
            <a:off x="800177" y="1187720"/>
            <a:ext cx="792866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buFont typeface="Wingdings" pitchFamily="2" charset="2"/>
              <a:buChar char="q"/>
              <a:defRPr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Acompanhamento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Avaliação de deficiências nutricionais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Avaliação  óssea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Condições autoimunes associadas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Aderência à dieta, dosagem de anticorpos e endoscopia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Rastreio de neoplasias</a:t>
            </a:r>
          </a:p>
          <a:p>
            <a:pPr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11700" y="248181"/>
            <a:ext cx="8775509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Intolerância ao glúten não celíaca</a:t>
            </a:r>
            <a:endParaRPr sz="32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CaixaDeTexto 6"/>
          <p:cNvSpPr txBox="1"/>
          <p:nvPr/>
        </p:nvSpPr>
        <p:spPr>
          <a:xfrm>
            <a:off x="841132" y="1871400"/>
            <a:ext cx="69330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“Sensibilidade ao trigo/glúten”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+mn-lt"/>
              </a:rPr>
              <a:t>Exclusão de qualquer sinal de inflamação ou alergia.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+mn-lt"/>
              </a:rPr>
              <a:t>Associação com síndrome do intestino irritável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252426"/>
            <a:ext cx="8775509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 Intolerância ao glúten não celíaca</a:t>
            </a:r>
            <a:endParaRPr sz="32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045780" y="1298641"/>
            <a:ext cx="5964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r>
              <a:rPr lang="pt-BR" dirty="0">
                <a:latin typeface="PTSerif-Regular"/>
              </a:rPr>
              <a:t> </a:t>
            </a:r>
          </a:p>
          <a:p>
            <a:endParaRPr lang="pt-BR" dirty="0">
              <a:latin typeface="PTSerif-Regular"/>
            </a:endParaRPr>
          </a:p>
          <a:p>
            <a:r>
              <a:rPr lang="en-US" dirty="0"/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15556" y="1678288"/>
            <a:ext cx="5668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“Sensibilidade ao trigo/glúten”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+mn-lt"/>
              </a:rPr>
              <a:t>Exclusão de qualquer sinal de inflamação ou alergia.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+mn-lt"/>
              </a:rPr>
              <a:t>Associação com síndrome do intestino irritável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EF5B6F3-1357-F1A1-0BD2-DC72F22E5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7595" y="1773093"/>
            <a:ext cx="2454504" cy="234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11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056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11700" y="240820"/>
            <a:ext cx="5934600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Alergia ao glúten</a:t>
            </a:r>
            <a:endParaRPr sz="32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045780" y="1298641"/>
            <a:ext cx="5964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r>
              <a:rPr lang="pt-BR" dirty="0">
                <a:latin typeface="PTSerif-Regular"/>
              </a:rPr>
              <a:t> </a:t>
            </a:r>
          </a:p>
          <a:p>
            <a:endParaRPr lang="pt-BR" dirty="0">
              <a:latin typeface="PTSerif-Regular"/>
            </a:endParaRP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CBAAB70-A3AA-8A4B-A760-2F3DC9CB14DB}"/>
              </a:ext>
            </a:extLst>
          </p:cNvPr>
          <p:cNvSpPr txBox="1"/>
          <p:nvPr/>
        </p:nvSpPr>
        <p:spPr>
          <a:xfrm>
            <a:off x="785994" y="1420902"/>
            <a:ext cx="7050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Bem mais rara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Acomete mais crianças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Reações alérgicas logo após a ingestão: coceira, urticária, edema de glote, sintomas respiratórios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Diagnóstico por exames de sangue e testes cutâneos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17AB5D-44EA-19BE-052B-5B79FF37F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890" y="3556854"/>
            <a:ext cx="1771110" cy="113007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1662DA5-D145-FF20-BAC9-226656E07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516" y="3388466"/>
            <a:ext cx="1310444" cy="13917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6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15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045780" y="1298641"/>
            <a:ext cx="5964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r>
              <a:rPr lang="pt-BR" dirty="0">
                <a:latin typeface="PTSerif-Regular"/>
              </a:rPr>
              <a:t> </a:t>
            </a:r>
          </a:p>
          <a:p>
            <a:endParaRPr lang="pt-BR" dirty="0">
              <a:latin typeface="PTSerif-Regular"/>
            </a:endParaRPr>
          </a:p>
          <a:p>
            <a:r>
              <a:rPr lang="en-US" dirty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346158" y="1721504"/>
            <a:ext cx="5447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pt-BR" b="1" dirty="0"/>
              <a:t>“ Eu quase que nada não sei. Mas desconfio de muita coisa.”</a:t>
            </a:r>
          </a:p>
          <a:p>
            <a:pPr algn="r">
              <a:buNone/>
            </a:pPr>
            <a:r>
              <a:rPr lang="pt-BR" dirty="0"/>
              <a:t>  				Guimarães Rosa (1908 – 1967)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694619" y="3621693"/>
            <a:ext cx="2347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dirty="0"/>
              <a:t>rhaissasaid@hotmail.com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dirty="0" err="1"/>
              <a:t>rhaissasaid_gastro</a:t>
            </a:r>
            <a:r>
              <a:rPr lang="pt-BR" altLang="pt-BR" dirty="0"/>
              <a:t> </a:t>
            </a:r>
          </a:p>
          <a:p>
            <a:endParaRPr lang="pt-BR" dirty="0"/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1E54027C-A5FD-4A45-AE05-D4B04C42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84" y="3839418"/>
            <a:ext cx="3063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6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15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045780" y="1298641"/>
            <a:ext cx="5964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r>
              <a:rPr lang="pt-BR" dirty="0">
                <a:latin typeface="PTSerif-Regular"/>
              </a:rPr>
              <a:t> </a:t>
            </a:r>
          </a:p>
          <a:p>
            <a:endParaRPr lang="pt-BR" dirty="0">
              <a:latin typeface="PTSerif-Regular"/>
            </a:endParaRPr>
          </a:p>
          <a:p>
            <a:r>
              <a:rPr lang="en-US" dirty="0"/>
              <a:t>. </a:t>
            </a:r>
            <a:endParaRPr lang="pt-BR" dirty="0"/>
          </a:p>
        </p:txBody>
      </p:sp>
      <p:pic>
        <p:nvPicPr>
          <p:cNvPr id="7" name="Picture 2" descr="https://1.bp.blogspot.com/-jWIenqER3aY/UYERkFtH_TI/AAAAAAAAAOk/TtRkdtPvIZE/s640/dieta_de_eliminacao_contaminacao_por_glute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958" y="310275"/>
            <a:ext cx="7180262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350225" y="445026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3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tângulo 5"/>
          <p:cNvSpPr/>
          <p:nvPr/>
        </p:nvSpPr>
        <p:spPr>
          <a:xfrm>
            <a:off x="788276" y="1870841"/>
            <a:ext cx="7357103" cy="156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pt-BR" altLang="pt-BR" sz="2400" dirty="0">
                <a:latin typeface="Calibri" pitchFamily="34" charset="0"/>
                <a:cs typeface="Calibri" pitchFamily="34" charset="0"/>
              </a:rPr>
              <a:t>O que é glúten ?</a:t>
            </a:r>
          </a:p>
          <a:p>
            <a:pPr eaLnBrk="1" hangingPunct="1">
              <a:buFont typeface="Wingdings" pitchFamily="2" charset="2"/>
              <a:buChar char="ü"/>
            </a:pPr>
            <a:endParaRPr lang="pt-BR" altLang="pt-BR" sz="24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pt-BR" altLang="pt-BR" sz="2400" dirty="0">
                <a:latin typeface="Calibri" pitchFamily="34" charset="0"/>
                <a:cs typeface="Calibri" pitchFamily="34" charset="0"/>
              </a:rPr>
              <a:t>Trigo ( </a:t>
            </a:r>
            <a:r>
              <a:rPr lang="pt-BR" altLang="pt-BR" sz="2400" dirty="0" err="1">
                <a:latin typeface="Calibri" pitchFamily="34" charset="0"/>
                <a:cs typeface="Calibri" pitchFamily="34" charset="0"/>
              </a:rPr>
              <a:t>gliadina</a:t>
            </a:r>
            <a:r>
              <a:rPr lang="pt-BR" altLang="pt-BR" sz="2400" dirty="0">
                <a:latin typeface="Calibri" pitchFamily="34" charset="0"/>
                <a:cs typeface="Calibri" pitchFamily="34" charset="0"/>
              </a:rPr>
              <a:t> e </a:t>
            </a:r>
            <a:r>
              <a:rPr lang="pt-BR" altLang="pt-BR" sz="2400" dirty="0" err="1">
                <a:latin typeface="Calibri" pitchFamily="34" charset="0"/>
                <a:cs typeface="Calibri" pitchFamily="34" charset="0"/>
              </a:rPr>
              <a:t>glutenina</a:t>
            </a:r>
            <a:r>
              <a:rPr lang="pt-BR" altLang="pt-BR" sz="2400" dirty="0">
                <a:latin typeface="Calibri" pitchFamily="34" charset="0"/>
                <a:cs typeface="Calibri" pitchFamily="34" charset="0"/>
              </a:rPr>
              <a:t>) , cevada ( </a:t>
            </a:r>
            <a:r>
              <a:rPr lang="pt-BR" altLang="pt-BR" sz="2400" dirty="0" err="1">
                <a:latin typeface="Calibri" pitchFamily="34" charset="0"/>
                <a:cs typeface="Calibri" pitchFamily="34" charset="0"/>
              </a:rPr>
              <a:t>hordeina</a:t>
            </a:r>
            <a:r>
              <a:rPr lang="pt-BR" altLang="pt-BR" sz="2400" dirty="0">
                <a:latin typeface="Calibri" pitchFamily="34" charset="0"/>
                <a:cs typeface="Calibri" pitchFamily="34" charset="0"/>
              </a:rPr>
              <a:t>) e centeio (</a:t>
            </a:r>
            <a:r>
              <a:rPr lang="pt-BR" altLang="pt-BR" sz="2400" dirty="0" err="1">
                <a:latin typeface="Calibri" pitchFamily="34" charset="0"/>
                <a:cs typeface="Calibri" pitchFamily="34" charset="0"/>
              </a:rPr>
              <a:t>cecalina</a:t>
            </a:r>
            <a:r>
              <a:rPr lang="pt-BR" altLang="pt-BR" sz="2400" dirty="0">
                <a:latin typeface="Calibri" pitchFamily="34" charset="0"/>
                <a:cs typeface="Calibri" pitchFamily="34" charset="0"/>
              </a:rPr>
              <a:t>) , aveia**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3165" y="3436671"/>
            <a:ext cx="3230909" cy="13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6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15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731881" y="1462414"/>
            <a:ext cx="764784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>
                <a:latin typeface="+mn-lt"/>
              </a:rPr>
              <a:t> Doença </a:t>
            </a:r>
            <a:r>
              <a:rPr lang="pt-BR" sz="2400" dirty="0" err="1">
                <a:latin typeface="+mn-lt"/>
              </a:rPr>
              <a:t>autoimune</a:t>
            </a:r>
            <a:r>
              <a:rPr lang="pt-BR" sz="2400" dirty="0">
                <a:latin typeface="+mn-lt"/>
              </a:rPr>
              <a:t>  que acomete principalmente o intestino delgado de pessoas com predisposição genética e contato com glúten. </a:t>
            </a:r>
          </a:p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r>
              <a:rPr lang="pt-BR" dirty="0">
                <a:latin typeface="PTSerif-Regular"/>
              </a:rPr>
              <a:t> </a:t>
            </a:r>
          </a:p>
          <a:p>
            <a:endParaRPr lang="pt-BR" dirty="0">
              <a:latin typeface="PTSerif-Regular"/>
            </a:endParaRPr>
          </a:p>
          <a:p>
            <a:endParaRPr lang="pt-BR" dirty="0"/>
          </a:p>
        </p:txBody>
      </p:sp>
      <p:pic>
        <p:nvPicPr>
          <p:cNvPr id="9" name="Picture 6" descr="SÃ­ndrome do intestino irritÃ¡v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53" y="3070746"/>
            <a:ext cx="2740166" cy="128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6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15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813767" y="1388626"/>
            <a:ext cx="689721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>
                <a:latin typeface="+mn-lt"/>
              </a:rPr>
              <a:t>Histórico: Segunda Guerra Mundial </a:t>
            </a:r>
          </a:p>
          <a:p>
            <a:pPr marL="320040" indent="-320040" algn="just">
              <a:buFont typeface="Wingdings" pitchFamily="2" charset="2"/>
              <a:buChar char="ü"/>
              <a:defRPr/>
            </a:pPr>
            <a:r>
              <a:rPr lang="pt-BR" sz="2400" dirty="0">
                <a:latin typeface="+mn-lt"/>
                <a:cs typeface="Calibri" pitchFamily="34" charset="0"/>
              </a:rPr>
              <a:t>Prevalência: 1% da população</a:t>
            </a:r>
          </a:p>
          <a:p>
            <a:pPr marL="320040" indent="-320040" algn="just">
              <a:buFont typeface="Wingdings" pitchFamily="2" charset="2"/>
              <a:buChar char="ü"/>
              <a:defRPr/>
            </a:pPr>
            <a:endParaRPr lang="pt-BR" sz="2400" dirty="0">
              <a:latin typeface="+mn-lt"/>
              <a:cs typeface="Calibri" pitchFamily="34" charset="0"/>
            </a:endParaRPr>
          </a:p>
          <a:p>
            <a:pPr marL="320040" indent="-320040" algn="just">
              <a:buFont typeface="Wingdings" pitchFamily="2" charset="2"/>
              <a:buChar char="ü"/>
              <a:defRPr/>
            </a:pPr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+mn-lt"/>
              </a:rPr>
              <a:t>Elevação crescente da incidência</a:t>
            </a:r>
          </a:p>
          <a:p>
            <a:pPr>
              <a:buFont typeface="Wingdings" pitchFamily="2" charset="2"/>
              <a:buChar char="ü"/>
            </a:pPr>
            <a:endParaRPr lang="pt-BR" sz="2400" dirty="0">
              <a:latin typeface="+mn-lt"/>
            </a:endParaRPr>
          </a:p>
          <a:p>
            <a:r>
              <a:rPr lang="pt-BR" sz="2400" dirty="0">
                <a:latin typeface="+mn-lt"/>
              </a:rPr>
              <a:t> Aumento do consumo de glúten ( 20g/dia)</a:t>
            </a:r>
          </a:p>
          <a:p>
            <a:r>
              <a:rPr lang="pt-BR" sz="2400" dirty="0">
                <a:latin typeface="+mn-lt"/>
              </a:rPr>
              <a:t> Qualidade do glúten</a:t>
            </a:r>
          </a:p>
          <a:p>
            <a:r>
              <a:rPr lang="pt-BR" sz="2400" dirty="0">
                <a:latin typeface="+mn-lt"/>
              </a:rPr>
              <a:t> Alteração de </a:t>
            </a:r>
            <a:r>
              <a:rPr lang="pt-BR" sz="2400" dirty="0" err="1">
                <a:latin typeface="+mn-lt"/>
              </a:rPr>
              <a:t>microbiota</a:t>
            </a:r>
            <a:r>
              <a:rPr lang="pt-BR" sz="2400" dirty="0">
                <a:latin typeface="+mn-lt"/>
              </a:rPr>
              <a:t> intestinal</a:t>
            </a:r>
          </a:p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r>
              <a:rPr lang="pt-BR" dirty="0">
                <a:latin typeface="PTSerif-Regular"/>
              </a:rPr>
              <a:t> </a:t>
            </a:r>
          </a:p>
          <a:p>
            <a:endParaRPr lang="pt-BR" dirty="0">
              <a:latin typeface="PTSerif-Regular"/>
            </a:endParaRPr>
          </a:p>
          <a:p>
            <a:r>
              <a:rPr lang="en-US" dirty="0"/>
              <a:t>. </a:t>
            </a: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2808" y="3545973"/>
            <a:ext cx="1119118" cy="10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have esquerda 10"/>
          <p:cNvSpPr/>
          <p:nvPr/>
        </p:nvSpPr>
        <p:spPr>
          <a:xfrm>
            <a:off x="668740" y="3725840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6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15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045780" y="1298641"/>
            <a:ext cx="5964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r>
              <a:rPr lang="pt-BR" dirty="0">
                <a:latin typeface="PTSerif-Regular"/>
              </a:rPr>
              <a:t> </a:t>
            </a:r>
          </a:p>
          <a:p>
            <a:endParaRPr lang="pt-BR" dirty="0">
              <a:latin typeface="PTSerif-Regular"/>
            </a:endParaRPr>
          </a:p>
          <a:p>
            <a:r>
              <a:rPr lang="en-US" dirty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34075" y="1645164"/>
            <a:ext cx="4572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pt-BR" altLang="pt-BR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pt-BR" altLang="pt-BR" sz="2400" dirty="0">
                <a:latin typeface="+mn-lt"/>
                <a:ea typeface="Aldhabi" pitchFamily="2" charset="0"/>
                <a:cs typeface="Aldhabi" pitchFamily="2" charset="0"/>
              </a:rPr>
              <a:t>Genética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altLang="pt-BR" sz="2400" dirty="0">
                <a:latin typeface="+mn-lt"/>
                <a:ea typeface="Aldhabi" pitchFamily="2" charset="0"/>
                <a:cs typeface="Aldhabi" pitchFamily="2" charset="0"/>
              </a:rPr>
              <a:t>Infecções intestinais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altLang="pt-BR" sz="2400" dirty="0">
                <a:latin typeface="+mn-lt"/>
                <a:ea typeface="Aldhabi" pitchFamily="2" charset="0"/>
                <a:cs typeface="Aldhabi" pitchFamily="2" charset="0"/>
              </a:rPr>
              <a:t>Uso de algumas medicamentos</a:t>
            </a:r>
          </a:p>
          <a:p>
            <a:pPr eaLnBrk="1" hangingPunct="1">
              <a:buFont typeface="Wingdings" pitchFamily="2" charset="2"/>
              <a:buChar char="§"/>
            </a:pPr>
            <a:endParaRPr lang="pt-BR" altLang="pt-BR" sz="2400" dirty="0">
              <a:latin typeface="+mn-lt"/>
              <a:ea typeface="Aldhabi" pitchFamily="2" charset="0"/>
              <a:cs typeface="Aldhabi" pitchFamily="2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pt-BR" altLang="pt-BR" sz="2400" dirty="0">
              <a:latin typeface="+mn-lt"/>
              <a:ea typeface="Aldhabi" pitchFamily="2" charset="0"/>
              <a:cs typeface="Aldhabi" pitchFamily="2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pt-BR" altLang="pt-BR" sz="2400" dirty="0">
                <a:latin typeface="+mn-lt"/>
                <a:ea typeface="Aldhabi" pitchFamily="2" charset="0"/>
                <a:cs typeface="Aldhabi" pitchFamily="2" charset="0"/>
              </a:rPr>
              <a:t>Pode aparecer em qualquer idade</a:t>
            </a:r>
          </a:p>
        </p:txBody>
      </p:sp>
      <p:pic>
        <p:nvPicPr>
          <p:cNvPr id="9" name="Picture 5" descr="Acute Diarrhea - Approach | Epomedic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6452" y="1364067"/>
            <a:ext cx="2294199" cy="251189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46853" y="3655898"/>
            <a:ext cx="470162" cy="45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6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15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045780" y="1298641"/>
            <a:ext cx="5964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r>
              <a:rPr lang="pt-BR" dirty="0">
                <a:latin typeface="PTSerif-Regular"/>
              </a:rPr>
              <a:t> </a:t>
            </a:r>
          </a:p>
          <a:p>
            <a:endParaRPr lang="pt-BR" dirty="0">
              <a:latin typeface="PTSerif-Regular"/>
            </a:endParaRPr>
          </a:p>
          <a:p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2476" y="1272754"/>
            <a:ext cx="4213106" cy="3242490"/>
          </a:xfrm>
          <a:prstGeom prst="rect">
            <a:avLst/>
          </a:prstGeom>
          <a:noFill/>
        </p:spPr>
      </p:pic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5429250" y="4234815"/>
            <a:ext cx="371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i="1" dirty="0" err="1"/>
              <a:t>Feighery</a:t>
            </a:r>
            <a:r>
              <a:rPr lang="pt-BR" altLang="pt-BR" i="1" dirty="0"/>
              <a:t>, 1999</a:t>
            </a:r>
          </a:p>
          <a:p>
            <a:r>
              <a:rPr lang="en-US" altLang="pt-BR" i="1" dirty="0" err="1"/>
              <a:t>Ludvigsson</a:t>
            </a:r>
            <a:r>
              <a:rPr lang="en-US" altLang="pt-BR" i="1" dirty="0"/>
              <a:t> and colleagues, 2013</a:t>
            </a:r>
            <a:endParaRPr lang="pt-BR" alt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6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15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045780" y="1298641"/>
            <a:ext cx="5964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endParaRPr lang="pt-BR" dirty="0">
              <a:latin typeface="PTSerif-Regular"/>
            </a:endParaRPr>
          </a:p>
          <a:p>
            <a:r>
              <a:rPr lang="pt-BR" dirty="0">
                <a:latin typeface="PTSerif-Regular"/>
              </a:rPr>
              <a:t> </a:t>
            </a:r>
          </a:p>
          <a:p>
            <a:endParaRPr lang="pt-BR" dirty="0">
              <a:latin typeface="PTSerif-Regular"/>
            </a:endParaRPr>
          </a:p>
          <a:p>
            <a:r>
              <a:rPr lang="en-US" dirty="0"/>
              <a:t>.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89212" y="1609218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buFont typeface="Wingdings" pitchFamily="2" charset="2"/>
              <a:buChar char="ü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Condições associadas: </a:t>
            </a:r>
          </a:p>
          <a:p>
            <a:pPr marL="320040" indent="-320040">
              <a:buFont typeface="Wingdings" pitchFamily="2" charset="2"/>
              <a:buChar char="§"/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320040" indent="-320040"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Psoríase</a:t>
            </a:r>
          </a:p>
          <a:p>
            <a:pPr marL="320040" indent="-320040"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Dermatite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Herpetiforme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20040" indent="-320040"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Doenças da tireóide</a:t>
            </a:r>
          </a:p>
          <a:p>
            <a:pPr marL="320040" indent="-320040"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Doença inflamatória intestinal</a:t>
            </a:r>
          </a:p>
          <a:p>
            <a:pPr marL="320040" indent="-320040"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Diabetes tipo 1</a:t>
            </a:r>
          </a:p>
          <a:p>
            <a:pPr marL="320040" indent="-320040"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Síndrome de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Down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9671" y="1672917"/>
            <a:ext cx="1614488" cy="106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6711" y="1462538"/>
            <a:ext cx="1834226" cy="101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7654" y="2788767"/>
            <a:ext cx="1255594" cy="161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2213" y="3069039"/>
            <a:ext cx="1836424" cy="113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6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15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CaixaDeTexto 6"/>
          <p:cNvSpPr txBox="1"/>
          <p:nvPr/>
        </p:nvSpPr>
        <p:spPr>
          <a:xfrm>
            <a:off x="906857" y="1459747"/>
            <a:ext cx="704224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Quem deve rastrear ? </a:t>
            </a:r>
          </a:p>
          <a:p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pt-BR" altLang="pt-BR" sz="2400" dirty="0">
                <a:latin typeface="+mn-lt"/>
                <a:cs typeface="Calibri" pitchFamily="34" charset="0"/>
              </a:rPr>
              <a:t> Alteração do hábito intestinal (diarreia crônica)</a:t>
            </a:r>
          </a:p>
          <a:p>
            <a:pPr>
              <a:buFont typeface="Wingdings" pitchFamily="2" charset="2"/>
              <a:buChar char="§"/>
            </a:pPr>
            <a:r>
              <a:rPr lang="pt-BR" altLang="pt-BR" sz="2400" dirty="0">
                <a:latin typeface="+mn-lt"/>
                <a:cs typeface="Calibri" pitchFamily="34" charset="0"/>
              </a:rPr>
              <a:t>Dor abdominal persistente / Síndrome do intestino irritável</a:t>
            </a:r>
          </a:p>
          <a:p>
            <a:pPr>
              <a:buFont typeface="Wingdings" pitchFamily="2" charset="2"/>
              <a:buChar char="§"/>
            </a:pPr>
            <a:r>
              <a:rPr lang="pt-BR" altLang="pt-BR" sz="2400" dirty="0">
                <a:latin typeface="+mn-lt"/>
                <a:cs typeface="Calibri" pitchFamily="34" charset="0"/>
              </a:rPr>
              <a:t>Fadiga e perda de peso sem outras causas</a:t>
            </a:r>
          </a:p>
          <a:p>
            <a:pPr>
              <a:buFont typeface="Wingdings" pitchFamily="2" charset="2"/>
              <a:buChar char="§"/>
            </a:pPr>
            <a:r>
              <a:rPr lang="pt-BR" altLang="pt-BR" sz="2400" dirty="0">
                <a:latin typeface="+mn-lt"/>
                <a:cs typeface="Calibri" pitchFamily="34" charset="0"/>
              </a:rPr>
              <a:t>Úlceras orais recorrentes</a:t>
            </a:r>
          </a:p>
          <a:p>
            <a:pPr>
              <a:buFont typeface="Wingdings" pitchFamily="2" charset="2"/>
              <a:buChar char="§"/>
            </a:pPr>
            <a:r>
              <a:rPr lang="pt-BR" altLang="pt-BR" sz="2400" dirty="0">
                <a:latin typeface="+mn-lt"/>
                <a:cs typeface="Calibri" pitchFamily="34" charset="0"/>
              </a:rPr>
              <a:t>Deficiência de ferro, vitamina B12 e ácido fólico </a:t>
            </a:r>
          </a:p>
          <a:p>
            <a:endParaRPr lang="pt-BR" sz="20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6"/>
            <a:ext cx="59346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Doença Celíaca</a:t>
            </a:r>
            <a:endParaRPr sz="15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CaixaDeTexto 6"/>
          <p:cNvSpPr txBox="1"/>
          <p:nvPr/>
        </p:nvSpPr>
        <p:spPr>
          <a:xfrm>
            <a:off x="726384" y="1713042"/>
            <a:ext cx="70422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Quem deve rastrear ? </a:t>
            </a:r>
          </a:p>
          <a:p>
            <a:endParaRPr lang="pt-BR" sz="24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pt-BR" altLang="pt-BR" sz="2400" dirty="0">
                <a:latin typeface="Calibri" pitchFamily="34" charset="0"/>
                <a:cs typeface="Calibri" pitchFamily="34" charset="0"/>
              </a:rPr>
              <a:t>Diabetes  tipo 1, </a:t>
            </a:r>
            <a:r>
              <a:rPr lang="pt-BR" altLang="pt-BR" sz="2400" dirty="0" err="1">
                <a:latin typeface="Calibri" pitchFamily="34" charset="0"/>
                <a:cs typeface="Calibri" pitchFamily="34" charset="0"/>
              </a:rPr>
              <a:t>tireoidopatia</a:t>
            </a:r>
            <a:r>
              <a:rPr lang="pt-BR" altLang="pt-B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altLang="pt-BR" sz="2400" dirty="0" err="1">
                <a:latin typeface="Calibri" pitchFamily="34" charset="0"/>
                <a:cs typeface="Calibri" pitchFamily="34" charset="0"/>
              </a:rPr>
              <a:t>autoimune</a:t>
            </a:r>
            <a:endParaRPr lang="pt-BR" altLang="pt-BR" sz="24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altLang="pt-BR" sz="2400" dirty="0">
                <a:latin typeface="Calibri" pitchFamily="34" charset="0"/>
                <a:cs typeface="Calibri" pitchFamily="34" charset="0"/>
              </a:rPr>
              <a:t>Parentes de 1° grau com doença celíaca</a:t>
            </a:r>
          </a:p>
          <a:p>
            <a:pPr>
              <a:buFont typeface="Wingdings" pitchFamily="2" charset="2"/>
              <a:buChar char="§"/>
            </a:pPr>
            <a:r>
              <a:rPr lang="pt-BR" altLang="pt-BR" sz="2400" dirty="0">
                <a:latin typeface="Calibri" pitchFamily="34" charset="0"/>
                <a:cs typeface="Calibri" pitchFamily="34" charset="0"/>
              </a:rPr>
              <a:t>Infertilidade não explicada</a:t>
            </a:r>
          </a:p>
          <a:p>
            <a:pPr>
              <a:buFont typeface="Wingdings" pitchFamily="2" charset="2"/>
              <a:buChar char="§"/>
            </a:pPr>
            <a:r>
              <a:rPr lang="pt-BR" altLang="pt-BR" sz="2400" dirty="0">
                <a:latin typeface="Calibri" pitchFamily="34" charset="0"/>
                <a:cs typeface="Calibri" pitchFamily="34" charset="0"/>
              </a:rPr>
              <a:t>Elevação de enzimas hepáticas</a:t>
            </a:r>
          </a:p>
          <a:p>
            <a:pPr>
              <a:buFont typeface="Wingdings" pitchFamily="2" charset="2"/>
              <a:buChar char="§"/>
            </a:pPr>
            <a:r>
              <a:rPr lang="pt-BR" altLang="pt-BR" sz="2400" dirty="0">
                <a:latin typeface="Calibri" pitchFamily="34" charset="0"/>
                <a:cs typeface="Calibri" pitchFamily="34" charset="0"/>
              </a:rPr>
              <a:t>Síndromes de </a:t>
            </a:r>
            <a:r>
              <a:rPr lang="pt-BR" altLang="pt-BR" sz="2400" dirty="0" err="1">
                <a:latin typeface="Calibri" pitchFamily="34" charset="0"/>
                <a:cs typeface="Calibri" pitchFamily="34" charset="0"/>
              </a:rPr>
              <a:t>Down</a:t>
            </a:r>
            <a:r>
              <a:rPr lang="pt-BR" altLang="pt-BR" sz="2400" dirty="0">
                <a:latin typeface="Calibri" pitchFamily="34" charset="0"/>
                <a:cs typeface="Calibri" pitchFamily="34" charset="0"/>
              </a:rPr>
              <a:t> e Turner</a:t>
            </a:r>
          </a:p>
          <a:p>
            <a:endParaRPr lang="pt-BR" sz="20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812</Words>
  <Application>Microsoft Office PowerPoint</Application>
  <PresentationFormat>Apresentação na tela (16:9)</PresentationFormat>
  <Paragraphs>185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Tahoma</vt:lpstr>
      <vt:lpstr>Wingdings</vt:lpstr>
      <vt:lpstr>Arial</vt:lpstr>
      <vt:lpstr>PTSerif-Regular</vt:lpstr>
      <vt:lpstr>PTSerif-Italic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ASSOCIADO</dc:creator>
  <cp:lastModifiedBy>Nathan Roizenbruch</cp:lastModifiedBy>
  <cp:revision>12</cp:revision>
  <dcterms:modified xsi:type="dcterms:W3CDTF">2022-05-11T18:10:21Z</dcterms:modified>
</cp:coreProperties>
</file>