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Light" panose="00000300000000000000" pitchFamily="2" charset="0"/>
      <p:regular r:id="rId35"/>
      <p:bold r:id="rId36"/>
      <p:italic r:id="rId37"/>
      <p:boldItalic r:id="rId38"/>
    </p:embeddedFont>
    <p:embeddedFont>
      <p:font typeface="Montserrat Medium" panose="00000600000000000000" pitchFamily="2" charset="0"/>
      <p:regular r:id="rId39"/>
      <p:bold r:id="rId40"/>
      <p:italic r:id="rId41"/>
      <p:boldItalic r:id="rId42"/>
    </p:embeddedFont>
    <p:embeddedFont>
      <p:font typeface="Raleway" pitchFamily="2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6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834D5-5106-416F-8F07-D6B6802E9DDE}" v="1" dt="2024-01-24T12:30:34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02"/>
      </p:cViewPr>
      <p:guideLst>
        <p:guide orient="horz" pos="1620"/>
        <p:guide pos="2880"/>
        <p:guide pos="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Jelihovschi" userId="42f97a56172b7753" providerId="LiveId" clId="{156834D5-5106-416F-8F07-D6B6802E9DDE}"/>
    <pc:docChg chg="custSel modSld sldOrd">
      <pc:chgData name="Paulo Jelihovschi" userId="42f97a56172b7753" providerId="LiveId" clId="{156834D5-5106-416F-8F07-D6B6802E9DDE}" dt="2024-01-24T12:37:59.728" v="99" actId="20577"/>
      <pc:docMkLst>
        <pc:docMk/>
      </pc:docMkLst>
      <pc:sldChg chg="modSp mod">
        <pc:chgData name="Paulo Jelihovschi" userId="42f97a56172b7753" providerId="LiveId" clId="{156834D5-5106-416F-8F07-D6B6802E9DDE}" dt="2024-01-24T12:27:43.924" v="0" actId="20577"/>
        <pc:sldMkLst>
          <pc:docMk/>
          <pc:sldMk cId="0" sldId="256"/>
        </pc:sldMkLst>
        <pc:spChg chg="mod">
          <ac:chgData name="Paulo Jelihovschi" userId="42f97a56172b7753" providerId="LiveId" clId="{156834D5-5106-416F-8F07-D6B6802E9DDE}" dt="2024-01-24T12:27:43.924" v="0" actId="20577"/>
          <ac:spMkLst>
            <pc:docMk/>
            <pc:sldMk cId="0" sldId="256"/>
            <ac:spMk id="108" creationId="{00000000-0000-0000-0000-000000000000}"/>
          </ac:spMkLst>
        </pc:spChg>
      </pc:sldChg>
      <pc:sldChg chg="modSp mod">
        <pc:chgData name="Paulo Jelihovschi" userId="42f97a56172b7753" providerId="LiveId" clId="{156834D5-5106-416F-8F07-D6B6802E9DDE}" dt="2024-01-24T12:28:34.848" v="8" actId="403"/>
        <pc:sldMkLst>
          <pc:docMk/>
          <pc:sldMk cId="0" sldId="259"/>
        </pc:sldMkLst>
        <pc:spChg chg="mod">
          <ac:chgData name="Paulo Jelihovschi" userId="42f97a56172b7753" providerId="LiveId" clId="{156834D5-5106-416F-8F07-D6B6802E9DDE}" dt="2024-01-24T12:28:34.848" v="8" actId="403"/>
          <ac:spMkLst>
            <pc:docMk/>
            <pc:sldMk cId="0" sldId="259"/>
            <ac:spMk id="129" creationId="{00000000-0000-0000-0000-000000000000}"/>
          </ac:spMkLst>
        </pc:spChg>
      </pc:sldChg>
      <pc:sldChg chg="mod modShow">
        <pc:chgData name="Paulo Jelihovschi" userId="42f97a56172b7753" providerId="LiveId" clId="{156834D5-5106-416F-8F07-D6B6802E9DDE}" dt="2024-01-24T12:28:12.264" v="3" actId="729"/>
        <pc:sldMkLst>
          <pc:docMk/>
          <pc:sldMk cId="0" sldId="260"/>
        </pc:sldMkLst>
      </pc:sldChg>
      <pc:sldChg chg="ord modNotes">
        <pc:chgData name="Paulo Jelihovschi" userId="42f97a56172b7753" providerId="LiveId" clId="{156834D5-5106-416F-8F07-D6B6802E9DDE}" dt="2024-01-24T12:28:24.099" v="5"/>
        <pc:sldMkLst>
          <pc:docMk/>
          <pc:sldMk cId="0" sldId="261"/>
        </pc:sldMkLst>
      </pc:sldChg>
      <pc:sldChg chg="ord modNotes">
        <pc:chgData name="Paulo Jelihovschi" userId="42f97a56172b7753" providerId="LiveId" clId="{156834D5-5106-416F-8F07-D6B6802E9DDE}" dt="2024-01-24T12:28:07.198" v="2"/>
        <pc:sldMkLst>
          <pc:docMk/>
          <pc:sldMk cId="0" sldId="262"/>
        </pc:sldMkLst>
      </pc:sldChg>
      <pc:sldChg chg="modSp mod">
        <pc:chgData name="Paulo Jelihovschi" userId="42f97a56172b7753" providerId="LiveId" clId="{156834D5-5106-416F-8F07-D6B6802E9DDE}" dt="2024-01-24T12:28:42.916" v="9" actId="1076"/>
        <pc:sldMkLst>
          <pc:docMk/>
          <pc:sldMk cId="0" sldId="263"/>
        </pc:sldMkLst>
        <pc:picChg chg="mod">
          <ac:chgData name="Paulo Jelihovschi" userId="42f97a56172b7753" providerId="LiveId" clId="{156834D5-5106-416F-8F07-D6B6802E9DDE}" dt="2024-01-24T12:28:42.916" v="9" actId="1076"/>
          <ac:picMkLst>
            <pc:docMk/>
            <pc:sldMk cId="0" sldId="263"/>
            <ac:picMk id="157" creationId="{00000000-0000-0000-0000-000000000000}"/>
          </ac:picMkLst>
        </pc:picChg>
      </pc:sldChg>
      <pc:sldChg chg="modSp mod">
        <pc:chgData name="Paulo Jelihovschi" userId="42f97a56172b7753" providerId="LiveId" clId="{156834D5-5106-416F-8F07-D6B6802E9DDE}" dt="2024-01-24T12:28:57.858" v="21" actId="403"/>
        <pc:sldMkLst>
          <pc:docMk/>
          <pc:sldMk cId="0" sldId="265"/>
        </pc:sldMkLst>
        <pc:spChg chg="mod">
          <ac:chgData name="Paulo Jelihovschi" userId="42f97a56172b7753" providerId="LiveId" clId="{156834D5-5106-416F-8F07-D6B6802E9DDE}" dt="2024-01-24T12:28:57.858" v="21" actId="403"/>
          <ac:spMkLst>
            <pc:docMk/>
            <pc:sldMk cId="0" sldId="265"/>
            <ac:spMk id="169" creationId="{00000000-0000-0000-0000-000000000000}"/>
          </ac:spMkLst>
        </pc:spChg>
      </pc:sldChg>
      <pc:sldChg chg="modSp mod">
        <pc:chgData name="Paulo Jelihovschi" userId="42f97a56172b7753" providerId="LiveId" clId="{156834D5-5106-416F-8F07-D6B6802E9DDE}" dt="2024-01-24T12:29:07.696" v="23" actId="403"/>
        <pc:sldMkLst>
          <pc:docMk/>
          <pc:sldMk cId="0" sldId="266"/>
        </pc:sldMkLst>
        <pc:spChg chg="mod">
          <ac:chgData name="Paulo Jelihovschi" userId="42f97a56172b7753" providerId="LiveId" clId="{156834D5-5106-416F-8F07-D6B6802E9DDE}" dt="2024-01-24T12:29:07.696" v="23" actId="403"/>
          <ac:spMkLst>
            <pc:docMk/>
            <pc:sldMk cId="0" sldId="266"/>
            <ac:spMk id="175" creationId="{00000000-0000-0000-0000-000000000000}"/>
          </ac:spMkLst>
        </pc:spChg>
      </pc:sldChg>
      <pc:sldChg chg="modSp mod">
        <pc:chgData name="Paulo Jelihovschi" userId="42f97a56172b7753" providerId="LiveId" clId="{156834D5-5106-416F-8F07-D6B6802E9DDE}" dt="2024-01-24T12:31:14.287" v="63" actId="14100"/>
        <pc:sldMkLst>
          <pc:docMk/>
          <pc:sldMk cId="0" sldId="267"/>
        </pc:sldMkLst>
        <pc:spChg chg="mod">
          <ac:chgData name="Paulo Jelihovschi" userId="42f97a56172b7753" providerId="LiveId" clId="{156834D5-5106-416F-8F07-D6B6802E9DDE}" dt="2024-01-24T12:31:14.287" v="63" actId="14100"/>
          <ac:spMkLst>
            <pc:docMk/>
            <pc:sldMk cId="0" sldId="267"/>
            <ac:spMk id="181" creationId="{00000000-0000-0000-0000-000000000000}"/>
          </ac:spMkLst>
        </pc:spChg>
      </pc:sldChg>
      <pc:sldChg chg="modSp mod">
        <pc:chgData name="Paulo Jelihovschi" userId="42f97a56172b7753" providerId="LiveId" clId="{156834D5-5106-416F-8F07-D6B6802E9DDE}" dt="2024-01-24T12:31:01.817" v="61" actId="20577"/>
        <pc:sldMkLst>
          <pc:docMk/>
          <pc:sldMk cId="0" sldId="268"/>
        </pc:sldMkLst>
        <pc:spChg chg="mod">
          <ac:chgData name="Paulo Jelihovschi" userId="42f97a56172b7753" providerId="LiveId" clId="{156834D5-5106-416F-8F07-D6B6802E9DDE}" dt="2024-01-24T12:31:01.817" v="61" actId="20577"/>
          <ac:spMkLst>
            <pc:docMk/>
            <pc:sldMk cId="0" sldId="268"/>
            <ac:spMk id="187" creationId="{00000000-0000-0000-0000-000000000000}"/>
          </ac:spMkLst>
        </pc:spChg>
      </pc:sldChg>
      <pc:sldChg chg="modSp mod">
        <pc:chgData name="Paulo Jelihovschi" userId="42f97a56172b7753" providerId="LiveId" clId="{156834D5-5106-416F-8F07-D6B6802E9DDE}" dt="2024-01-24T12:35:57.743" v="68" actId="14100"/>
        <pc:sldMkLst>
          <pc:docMk/>
          <pc:sldMk cId="0" sldId="270"/>
        </pc:sldMkLst>
        <pc:spChg chg="mod">
          <ac:chgData name="Paulo Jelihovschi" userId="42f97a56172b7753" providerId="LiveId" clId="{156834D5-5106-416F-8F07-D6B6802E9DDE}" dt="2024-01-24T12:35:57.743" v="68" actId="14100"/>
          <ac:spMkLst>
            <pc:docMk/>
            <pc:sldMk cId="0" sldId="270"/>
            <ac:spMk id="198" creationId="{00000000-0000-0000-0000-000000000000}"/>
          </ac:spMkLst>
        </pc:spChg>
        <pc:cxnChg chg="mod">
          <ac:chgData name="Paulo Jelihovschi" userId="42f97a56172b7753" providerId="LiveId" clId="{156834D5-5106-416F-8F07-D6B6802E9DDE}" dt="2024-01-24T12:35:51.929" v="67" actId="14100"/>
          <ac:cxnSpMkLst>
            <pc:docMk/>
            <pc:sldMk cId="0" sldId="270"/>
            <ac:cxnSpMk id="200" creationId="{00000000-0000-0000-0000-000000000000}"/>
          </ac:cxnSpMkLst>
        </pc:cxnChg>
      </pc:sldChg>
      <pc:sldChg chg="modSp mod">
        <pc:chgData name="Paulo Jelihovschi" userId="42f97a56172b7753" providerId="LiveId" clId="{156834D5-5106-416F-8F07-D6B6802E9DDE}" dt="2024-01-24T12:29:50.627" v="33" actId="14100"/>
        <pc:sldMkLst>
          <pc:docMk/>
          <pc:sldMk cId="0" sldId="271"/>
        </pc:sldMkLst>
        <pc:picChg chg="mod">
          <ac:chgData name="Paulo Jelihovschi" userId="42f97a56172b7753" providerId="LiveId" clId="{156834D5-5106-416F-8F07-D6B6802E9DDE}" dt="2024-01-24T12:29:50.627" v="33" actId="14100"/>
          <ac:picMkLst>
            <pc:docMk/>
            <pc:sldMk cId="0" sldId="271"/>
            <ac:picMk id="216" creationId="{00000000-0000-0000-0000-000000000000}"/>
          </ac:picMkLst>
        </pc:picChg>
      </pc:sldChg>
      <pc:sldChg chg="modSp mod">
        <pc:chgData name="Paulo Jelihovschi" userId="42f97a56172b7753" providerId="LiveId" clId="{156834D5-5106-416F-8F07-D6B6802E9DDE}" dt="2024-01-24T12:36:20.346" v="73" actId="27636"/>
        <pc:sldMkLst>
          <pc:docMk/>
          <pc:sldMk cId="0" sldId="275"/>
        </pc:sldMkLst>
        <pc:spChg chg="mod">
          <ac:chgData name="Paulo Jelihovschi" userId="42f97a56172b7753" providerId="LiveId" clId="{156834D5-5106-416F-8F07-D6B6802E9DDE}" dt="2024-01-24T12:36:20.346" v="73" actId="27636"/>
          <ac:spMkLst>
            <pc:docMk/>
            <pc:sldMk cId="0" sldId="275"/>
            <ac:spMk id="242" creationId="{00000000-0000-0000-0000-000000000000}"/>
          </ac:spMkLst>
        </pc:spChg>
      </pc:sldChg>
      <pc:sldChg chg="modSp mod">
        <pc:chgData name="Paulo Jelihovschi" userId="42f97a56172b7753" providerId="LiveId" clId="{156834D5-5106-416F-8F07-D6B6802E9DDE}" dt="2024-01-24T12:36:48.465" v="74" actId="403"/>
        <pc:sldMkLst>
          <pc:docMk/>
          <pc:sldMk cId="0" sldId="276"/>
        </pc:sldMkLst>
        <pc:spChg chg="mod">
          <ac:chgData name="Paulo Jelihovschi" userId="42f97a56172b7753" providerId="LiveId" clId="{156834D5-5106-416F-8F07-D6B6802E9DDE}" dt="2024-01-24T12:36:48.465" v="74" actId="403"/>
          <ac:spMkLst>
            <pc:docMk/>
            <pc:sldMk cId="0" sldId="276"/>
            <ac:spMk id="248" creationId="{00000000-0000-0000-0000-000000000000}"/>
          </ac:spMkLst>
        </pc:spChg>
      </pc:sldChg>
      <pc:sldChg chg="mod modShow">
        <pc:chgData name="Paulo Jelihovschi" userId="42f97a56172b7753" providerId="LiveId" clId="{156834D5-5106-416F-8F07-D6B6802E9DDE}" dt="2024-01-24T12:30:23.696" v="58" actId="729"/>
        <pc:sldMkLst>
          <pc:docMk/>
          <pc:sldMk cId="0" sldId="277"/>
        </pc:sldMkLst>
      </pc:sldChg>
      <pc:sldChg chg="modSp mod">
        <pc:chgData name="Paulo Jelihovschi" userId="42f97a56172b7753" providerId="LiveId" clId="{156834D5-5106-416F-8F07-D6B6802E9DDE}" dt="2024-01-24T12:37:59.728" v="99" actId="20577"/>
        <pc:sldMkLst>
          <pc:docMk/>
          <pc:sldMk cId="0" sldId="280"/>
        </pc:sldMkLst>
        <pc:spChg chg="mod">
          <ac:chgData name="Paulo Jelihovschi" userId="42f97a56172b7753" providerId="LiveId" clId="{156834D5-5106-416F-8F07-D6B6802E9DDE}" dt="2024-01-24T12:37:59.728" v="99" actId="20577"/>
          <ac:spMkLst>
            <pc:docMk/>
            <pc:sldMk cId="0" sldId="280"/>
            <ac:spMk id="274" creationId="{00000000-0000-0000-0000-000000000000}"/>
          </ac:spMkLst>
        </pc:spChg>
      </pc:sldChg>
      <pc:sldChg chg="modSp mod modShow">
        <pc:chgData name="Paulo Jelihovschi" userId="42f97a56172b7753" providerId="LiveId" clId="{156834D5-5106-416F-8F07-D6B6802E9DDE}" dt="2024-01-24T12:37:49.732" v="75" actId="729"/>
        <pc:sldMkLst>
          <pc:docMk/>
          <pc:sldMk cId="0" sldId="281"/>
        </pc:sldMkLst>
        <pc:spChg chg="mod">
          <ac:chgData name="Paulo Jelihovschi" userId="42f97a56172b7753" providerId="LiveId" clId="{156834D5-5106-416F-8F07-D6B6802E9DDE}" dt="2024-01-24T12:30:34.660" v="60" actId="403"/>
          <ac:spMkLst>
            <pc:docMk/>
            <pc:sldMk cId="0" sldId="281"/>
            <ac:spMk id="2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fd692fe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fd692fe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afd692fe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afd692fe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afd692fe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afd692fe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afd692fe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afd692fe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afd692fe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afd692fe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afd692fe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3afd692fe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afd692fe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afd692fe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afd692fe9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afd692fe9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afd692fe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afd692fe9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afd692fe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3afd692fe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afd692f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3afd692fe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fd692fe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afd692fe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afd692fe9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afd692fe9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afd692fe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3afd692fe9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3afd692fe9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3afd692fe9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afd692fe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3afd692fe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afd692fe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3afd692fe9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afd692fe9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3afd692fe9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3afd692fe9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3afd692fe9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afd692fe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3afd692fe9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afd692fe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afd692fe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afd692fe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afd692fe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afd692fe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3afd692fe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afd692fe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afd692fe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afd692fe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afd692fe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afd692fe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afd692fe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afd692fe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afd692fe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1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47" y="3913758"/>
            <a:ext cx="1785198" cy="72034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Tahoma"/>
              <a:buNone/>
              <a:defRPr sz="4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752550" y="60950"/>
            <a:ext cx="7638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126000" rIns="306000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750550" y="1729550"/>
            <a:ext cx="76389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198000" rIns="162000" bIns="1980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234000" rIns="0" bIns="234000" anchor="t" anchorCtr="0">
            <a:normAutofit/>
          </a:bodyPr>
          <a:lstStyle>
            <a:lvl1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2385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66" name="Google Shape;66;p16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91425" rIns="360000" bIns="914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41883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306000" rIns="360000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>
            <a:spLocks noGrp="1"/>
          </p:cNvSpPr>
          <p:nvPr>
            <p:ph type="pic" idx="2"/>
          </p:nvPr>
        </p:nvSpPr>
        <p:spPr>
          <a:xfrm>
            <a:off x="4188300" y="60950"/>
            <a:ext cx="4955700" cy="4637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540000" y="1468800"/>
            <a:ext cx="3644700" cy="3194400"/>
          </a:xfrm>
          <a:prstGeom prst="rect">
            <a:avLst/>
          </a:prstGeom>
        </p:spPr>
        <p:txBody>
          <a:bodyPr spcFirstLastPara="1" wrap="square" lIns="0" tIns="0" rIns="162000" bIns="0" anchor="t" anchorCtr="0">
            <a:norm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 idx="3"/>
          </p:nvPr>
        </p:nvSpPr>
        <p:spPr>
          <a:xfrm>
            <a:off x="540000" y="840586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/>
          <p:nvPr/>
        </p:nvSpPr>
        <p:spPr>
          <a:xfrm>
            <a:off x="0" y="60950"/>
            <a:ext cx="9144000" cy="4647300"/>
          </a:xfrm>
          <a:prstGeom prst="rect">
            <a:avLst/>
          </a:prstGeom>
          <a:solidFill>
            <a:srgbClr val="4621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8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180000" rIns="720000" bIns="180000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02" name="Google Shape;10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100" y="2111800"/>
            <a:ext cx="1702500" cy="6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Hábitos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62961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Cérebro não aguenta usar o </a:t>
            </a:r>
            <a:r>
              <a:rPr lang="pt-BR" sz="1800" b="1" dirty="0">
                <a:latin typeface="Montserrat"/>
                <a:ea typeface="Montserrat"/>
                <a:cs typeface="Montserrat"/>
                <a:sym typeface="Montserrat"/>
              </a:rPr>
              <a:t>Sistema 2</a:t>
            </a:r>
            <a:r>
              <a:rPr lang="pt-BR" sz="1800" dirty="0"/>
              <a:t> o tempo todo</a:t>
            </a:r>
            <a:endParaRPr sz="18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Hábito: uso do </a:t>
            </a:r>
            <a:r>
              <a:rPr lang="pt-BR" sz="1800" b="1" dirty="0">
                <a:latin typeface="Montserrat"/>
                <a:ea typeface="Montserrat"/>
                <a:cs typeface="Montserrat"/>
                <a:sym typeface="Montserrat"/>
              </a:rPr>
              <a:t>Sistema 1</a:t>
            </a:r>
            <a:r>
              <a:rPr lang="pt-BR" sz="1800" dirty="0"/>
              <a:t> </a:t>
            </a:r>
            <a:endParaRPr sz="18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Fazemos tarefas com baixo nível de reflexão</a:t>
            </a:r>
            <a:endParaRPr sz="1800" dirty="0"/>
          </a:p>
        </p:txBody>
      </p:sp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Hábitos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62961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Montserrat"/>
                <a:ea typeface="Montserrat"/>
                <a:cs typeface="Montserrat"/>
                <a:sym typeface="Montserrat"/>
              </a:rPr>
              <a:t>VIÉS DE DISPONIBILIDADE</a:t>
            </a:r>
            <a:br>
              <a:rPr lang="pt-BR" sz="1800" dirty="0"/>
            </a:br>
            <a:r>
              <a:rPr lang="pt-BR" sz="1800" dirty="0"/>
              <a:t>O que você vê é tudo que há.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/>
              <a:t>Ex.: Padaria fecha ao lado da minha casa:</a:t>
            </a:r>
            <a:endParaRPr sz="1800" dirty="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pt-BR" sz="1800" dirty="0"/>
              <a:t>“TODAS AS PADARIAS ESTÃO FECHANDO!”</a:t>
            </a:r>
            <a:endParaRPr sz="1800"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Heurísticas e viéses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6762044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Montserrat"/>
                <a:ea typeface="Montserrat"/>
                <a:cs typeface="Montserrat"/>
                <a:sym typeface="Montserrat"/>
              </a:rPr>
              <a:t>VIÉS DE ANCORAGEM</a:t>
            </a:r>
            <a:br>
              <a:rPr lang="pt-BR" sz="1800" dirty="0"/>
            </a:br>
            <a:r>
              <a:rPr lang="pt-BR" sz="1800" dirty="0"/>
              <a:t>Tomada de decisões/formação de opiniões baseada em âncoras subjetivas.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/>
              <a:t>Ex.: Escolher produto mais barato no supermercado porque está ao lado de um mais caro</a:t>
            </a:r>
            <a:endParaRPr sz="1800" dirty="0"/>
          </a:p>
        </p:txBody>
      </p:sp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Heurísticas e viéses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57873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Montserrat"/>
                <a:ea typeface="Montserrat"/>
                <a:cs typeface="Montserrat"/>
                <a:sym typeface="Montserrat"/>
              </a:rPr>
              <a:t>VIÉS DE CONFIRMAÇÃO</a:t>
            </a:r>
            <a:br>
              <a:rPr lang="pt-BR" sz="1800" dirty="0"/>
            </a:br>
            <a:r>
              <a:rPr lang="pt-BR" sz="1800" dirty="0"/>
              <a:t>Busca de informações para confirmar uma opinião que você já tem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/>
              <a:t>Ex.: futebol</a:t>
            </a:r>
            <a:endParaRPr sz="1800" dirty="0"/>
          </a:p>
        </p:txBody>
      </p:sp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Heurísticas e viéses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  <a:solidFill>
            <a:srgbClr val="462161"/>
          </a:solidFill>
          <a:ln>
            <a:noFill/>
          </a:ln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surge o hábito?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>
            <a:spLocks noGrp="1"/>
          </p:cNvSpPr>
          <p:nvPr>
            <p:ph type="body" idx="1"/>
          </p:nvPr>
        </p:nvSpPr>
        <p:spPr>
          <a:xfrm>
            <a:off x="-1" y="1104900"/>
            <a:ext cx="6773333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latin typeface="Montserrat"/>
                <a:ea typeface="Montserrat"/>
                <a:cs typeface="Montserrat"/>
                <a:sym typeface="Montserrat"/>
              </a:rPr>
              <a:t>E:R          C</a:t>
            </a:r>
            <a:br>
              <a:rPr lang="pt-BR" sz="2400" dirty="0"/>
            </a:br>
            <a:r>
              <a:rPr lang="pt-BR" sz="2400" dirty="0"/>
              <a:t>Hábitos surgem durante sua história de vida: respostas e consequências a estímulos</a:t>
            </a:r>
            <a:endParaRPr sz="2400" dirty="0"/>
          </a:p>
        </p:txBody>
      </p:sp>
      <p:sp>
        <p:nvSpPr>
          <p:cNvPr id="199" name="Google Shape;199;p39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Construção sócio-histórica</a:t>
            </a:r>
            <a:endParaRPr/>
          </a:p>
        </p:txBody>
      </p:sp>
      <p:cxnSp>
        <p:nvCxnSpPr>
          <p:cNvPr id="200" name="Google Shape;200;p39"/>
          <p:cNvCxnSpPr>
            <a:cxnSpLocks/>
          </p:cNvCxnSpPr>
          <p:nvPr/>
        </p:nvCxnSpPr>
        <p:spPr>
          <a:xfrm>
            <a:off x="1205085" y="1651824"/>
            <a:ext cx="46567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Cognição</a:t>
            </a:r>
            <a:endParaRPr/>
          </a:p>
        </p:txBody>
      </p:sp>
      <p:grpSp>
        <p:nvGrpSpPr>
          <p:cNvPr id="206" name="Google Shape;206;p40"/>
          <p:cNvGrpSpPr/>
          <p:nvPr/>
        </p:nvGrpSpPr>
        <p:grpSpPr>
          <a:xfrm>
            <a:off x="2228651" y="723169"/>
            <a:ext cx="4686678" cy="3615793"/>
            <a:chOff x="2648549" y="1413275"/>
            <a:chExt cx="3846900" cy="2967900"/>
          </a:xfrm>
        </p:grpSpPr>
        <p:sp>
          <p:nvSpPr>
            <p:cNvPr id="207" name="Google Shape;207;p40"/>
            <p:cNvSpPr/>
            <p:nvPr/>
          </p:nvSpPr>
          <p:spPr>
            <a:xfrm>
              <a:off x="2648549" y="1413275"/>
              <a:ext cx="3846900" cy="2967900"/>
            </a:xfrm>
            <a:prstGeom prst="triangle">
              <a:avLst>
                <a:gd name="adj" fmla="val 50000"/>
              </a:avLst>
            </a:prstGeom>
            <a:solidFill>
              <a:srgbClr val="6AA84F"/>
            </a:solidFill>
            <a:ln w="25400" cap="flat" cmpd="sng">
              <a:solidFill>
                <a:srgbClr val="38761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0"/>
            <p:cNvSpPr txBox="1"/>
            <p:nvPr/>
          </p:nvSpPr>
          <p:spPr>
            <a:xfrm>
              <a:off x="4168812" y="1997303"/>
              <a:ext cx="8064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Raleway"/>
                <a:buNone/>
              </a:pPr>
              <a:r>
                <a:rPr lang="pt-BR" sz="1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AÇÃO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9" name="Google Shape;209;p40"/>
            <p:cNvSpPr txBox="1"/>
            <p:nvPr/>
          </p:nvSpPr>
          <p:spPr>
            <a:xfrm>
              <a:off x="3687752" y="2763875"/>
              <a:ext cx="1768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Raleway"/>
                <a:buNone/>
              </a:pPr>
              <a:r>
                <a:rPr lang="pt-BR" sz="17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PENSAMENTO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10" name="Google Shape;210;p40"/>
            <p:cNvCxnSpPr/>
            <p:nvPr/>
          </p:nvCxnSpPr>
          <p:spPr>
            <a:xfrm>
              <a:off x="3871350" y="2475575"/>
              <a:ext cx="1388100" cy="0"/>
            </a:xfrm>
            <a:prstGeom prst="straightConnector1">
              <a:avLst/>
            </a:prstGeom>
            <a:noFill/>
            <a:ln w="28575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40"/>
            <p:cNvCxnSpPr/>
            <p:nvPr/>
          </p:nvCxnSpPr>
          <p:spPr>
            <a:xfrm>
              <a:off x="3316050" y="3352675"/>
              <a:ext cx="2512800" cy="0"/>
            </a:xfrm>
            <a:prstGeom prst="straightConnector1">
              <a:avLst/>
            </a:prstGeom>
            <a:noFill/>
            <a:ln w="28575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2" name="Google Shape;212;p40"/>
            <p:cNvSpPr txBox="1"/>
            <p:nvPr/>
          </p:nvSpPr>
          <p:spPr>
            <a:xfrm>
              <a:off x="3659502" y="3703966"/>
              <a:ext cx="1768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Raleway"/>
                <a:buNone/>
              </a:pPr>
              <a:r>
                <a:rPr lang="pt-BR" sz="17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SENTIMENTO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6434">
            <a:off x="1556079" y="2657303"/>
            <a:ext cx="1722190" cy="21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249" y="723175"/>
            <a:ext cx="2452800" cy="18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8754">
            <a:off x="7160989" y="219661"/>
            <a:ext cx="1520222" cy="488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10736">
            <a:off x="959279" y="1895136"/>
            <a:ext cx="791851" cy="103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  <a:solidFill>
            <a:srgbClr val="462161"/>
          </a:solidFill>
          <a:ln>
            <a:noFill/>
          </a:ln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</a:t>
            </a:r>
            <a:r>
              <a:rPr lang="pt-BR">
                <a:solidFill>
                  <a:srgbClr val="6AA84F"/>
                </a:solidFill>
              </a:rPr>
              <a:t>MUDAR</a:t>
            </a:r>
            <a:r>
              <a:rPr lang="pt-BR"/>
              <a:t> um hábito?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Tirinha</a:t>
            </a:r>
            <a:endParaRPr/>
          </a:p>
        </p:txBody>
      </p:sp>
      <p:pic>
        <p:nvPicPr>
          <p:cNvPr id="227" name="Google Shape;227;p42"/>
          <p:cNvPicPr preferRelativeResize="0"/>
          <p:nvPr/>
        </p:nvPicPr>
        <p:blipFill rotWithShape="1">
          <a:blip r:embed="rId3">
            <a:alphaModFix/>
          </a:blip>
          <a:srcRect r="67522"/>
          <a:stretch/>
        </p:blipFill>
        <p:spPr>
          <a:xfrm rot="-493567">
            <a:off x="463800" y="1766662"/>
            <a:ext cx="2289148" cy="209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1000"/>
              </a:srgbClr>
            </a:outerShdw>
          </a:effectLst>
        </p:spPr>
      </p:pic>
      <p:pic>
        <p:nvPicPr>
          <p:cNvPr id="228" name="Google Shape;228;p42"/>
          <p:cNvPicPr preferRelativeResize="0"/>
          <p:nvPr/>
        </p:nvPicPr>
        <p:blipFill rotWithShape="1">
          <a:blip r:embed="rId3">
            <a:alphaModFix/>
          </a:blip>
          <a:srcRect l="33511" r="34012"/>
          <a:stretch/>
        </p:blipFill>
        <p:spPr>
          <a:xfrm rot="-161494">
            <a:off x="2680050" y="1451747"/>
            <a:ext cx="2569001" cy="2351655"/>
          </a:xfrm>
          <a:prstGeom prst="rect">
            <a:avLst/>
          </a:prstGeom>
          <a:noFill/>
          <a:ln>
            <a:noFill/>
          </a:ln>
          <a:effectLst>
            <a:outerShdw blurRad="57150" dist="133350" dir="720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229" name="Google Shape;229;p42"/>
          <p:cNvPicPr preferRelativeResize="0"/>
          <p:nvPr/>
        </p:nvPicPr>
        <p:blipFill rotWithShape="1">
          <a:blip r:embed="rId3">
            <a:alphaModFix/>
          </a:blip>
          <a:srcRect l="66867" r="344"/>
          <a:stretch/>
        </p:blipFill>
        <p:spPr>
          <a:xfrm rot="233369">
            <a:off x="5030548" y="751450"/>
            <a:ext cx="3653607" cy="3312673"/>
          </a:xfrm>
          <a:prstGeom prst="rect">
            <a:avLst/>
          </a:prstGeom>
          <a:noFill/>
          <a:ln>
            <a:noFill/>
          </a:ln>
          <a:effectLst>
            <a:outerShdw blurRad="57150" dist="209550" dir="7260000" algn="bl" rotWithShape="0">
              <a:srgbClr val="000000">
                <a:alpha val="1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Reflexão</a:t>
            </a:r>
            <a:endParaRPr/>
          </a:p>
        </p:txBody>
      </p:sp>
      <p:sp>
        <p:nvSpPr>
          <p:cNvPr id="235" name="Google Shape;235;p43"/>
          <p:cNvSpPr txBox="1"/>
          <p:nvPr/>
        </p:nvSpPr>
        <p:spPr>
          <a:xfrm>
            <a:off x="561900" y="1536675"/>
            <a:ext cx="80202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latin typeface="Montserrat"/>
                <a:ea typeface="Montserrat"/>
                <a:cs typeface="Montserrat"/>
                <a:sym typeface="Montserrat"/>
              </a:rPr>
              <a:t>AUTOCONHECIMENTO</a:t>
            </a:r>
            <a:endParaRPr sz="3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43"/>
          <p:cNvSpPr txBox="1"/>
          <p:nvPr/>
        </p:nvSpPr>
        <p:spPr>
          <a:xfrm>
            <a:off x="1666800" y="3651250"/>
            <a:ext cx="5810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latin typeface="Montserrat"/>
                <a:ea typeface="Montserrat"/>
                <a:cs typeface="Montserrat"/>
                <a:sym typeface="Montserrat"/>
              </a:rPr>
              <a:t>AUTOGESTÃO</a:t>
            </a:r>
            <a:endParaRPr sz="3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7" name="Google Shape;237;p43"/>
          <p:cNvCxnSpPr/>
          <p:nvPr/>
        </p:nvCxnSpPr>
        <p:spPr>
          <a:xfrm>
            <a:off x="4572000" y="2248475"/>
            <a:ext cx="0" cy="1245600"/>
          </a:xfrm>
          <a:prstGeom prst="straightConnector1">
            <a:avLst/>
          </a:prstGeom>
          <a:noFill/>
          <a:ln w="152400" cap="flat" cmpd="sng">
            <a:solidFill>
              <a:srgbClr val="46216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4188300" cy="1185900"/>
          </a:xfrm>
          <a:prstGeom prst="rect">
            <a:avLst/>
          </a:prstGeom>
        </p:spPr>
        <p:txBody>
          <a:bodyPr spcFirstLastPara="1" wrap="square" lIns="522000" tIns="306000" rIns="36000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Paulo Jelihovschi</a:t>
            </a:r>
            <a:endParaRPr/>
          </a:p>
        </p:txBody>
      </p:sp>
      <p:sp>
        <p:nvSpPr>
          <p:cNvPr id="114" name="Google Shape;114;p26"/>
          <p:cNvSpPr/>
          <p:nvPr/>
        </p:nvSpPr>
        <p:spPr>
          <a:xfrm>
            <a:off x="4188350" y="54775"/>
            <a:ext cx="4955700" cy="46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969" t="-2224" r="-73156" b="-2224"/>
          <a:stretch/>
        </p:blipFill>
        <p:spPr>
          <a:xfrm>
            <a:off x="4810150" y="139575"/>
            <a:ext cx="4955700" cy="4637399"/>
          </a:xfrm>
          <a:prstGeom prst="rect">
            <a:avLst/>
          </a:prstGeom>
        </p:spPr>
      </p:pic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540000" y="1468800"/>
            <a:ext cx="3644700" cy="3194400"/>
          </a:xfrm>
          <a:prstGeom prst="rect">
            <a:avLst/>
          </a:prstGeom>
        </p:spPr>
        <p:txBody>
          <a:bodyPr spcFirstLastPara="1" wrap="square" lIns="0" tIns="0" rIns="162000" bIns="0" anchor="t" anchorCtr="0">
            <a:norm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Psicólogo Graduado pela UFMG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Mestre em administração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MBA em Gestão de Projetos pela FGV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Self and Leader Coach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Especialista em Psicologia Organizacional e do Trabalho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Trabalha com projetos, empreendedorismo, gestão de pessoas e transformação.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Diretor de Transformação da Abrasel Nacional, Diretor da Câmara de Comércio Minas Gerais-Israel e CEO da Infinite.</a:t>
            </a:r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 idx="3"/>
          </p:nvPr>
        </p:nvSpPr>
        <p:spPr>
          <a:xfrm>
            <a:off x="540000" y="840586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PSICÓLOGO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66040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latin typeface="Montserrat"/>
                <a:ea typeface="Montserrat"/>
                <a:cs typeface="Montserrat"/>
                <a:sym typeface="Montserrat"/>
              </a:rPr>
              <a:t>CONVERSE CONSIGO MESMO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Quando eu inicio esse hábito? Quais estímulos estão associados a ele?</a:t>
            </a:r>
            <a:endParaRPr sz="18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O que eu ganho de recompensa ao fazê-lo?</a:t>
            </a:r>
            <a:endParaRPr sz="18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O quanto de controle eu tenho sobre esse hábito? Ele me parece ser compulsivo?</a:t>
            </a:r>
            <a:endParaRPr sz="18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Eu preciso de ajuda para mudar o hábito?</a:t>
            </a:r>
            <a:endParaRPr sz="1800" dirty="0"/>
          </a:p>
        </p:txBody>
      </p:sp>
      <p:sp>
        <p:nvSpPr>
          <p:cNvPr id="243" name="Google Shape;243;p4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Identifique o hábito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270044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QUEBRAR A LÓGICA CONSTRUÍDA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pt-BR" sz="1600" dirty="0"/>
              <a:t>Ativar </a:t>
            </a: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Sistema 2</a:t>
            </a:r>
            <a:r>
              <a:rPr lang="pt-BR" sz="1600" dirty="0"/>
              <a:t> ao ser estimulado para iniciar o hábito: </a:t>
            </a: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porque eu vou fazer isso mesmo? O que eu ganho?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600" dirty="0"/>
              <a:t>Criar rotina alternativa: fazer algo diferente ao hábito estabelecido que te gere uma nova recompensa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600" dirty="0"/>
              <a:t>Regra dos dois minutos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FOCO: substituir é difícil. Os sabotadores estão por aí.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4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Substitua o hábito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 SCHARMER</a:t>
            </a:r>
            <a:endParaRPr/>
          </a:p>
        </p:txBody>
      </p:sp>
      <p:sp>
        <p:nvSpPr>
          <p:cNvPr id="256" name="Google Shape;256;p46"/>
          <p:cNvSpPr/>
          <p:nvPr/>
        </p:nvSpPr>
        <p:spPr>
          <a:xfrm>
            <a:off x="222250" y="793750"/>
            <a:ext cx="8696400" cy="3906000"/>
          </a:xfrm>
          <a:prstGeom prst="rect">
            <a:avLst/>
          </a:prstGeom>
          <a:solidFill>
            <a:srgbClr val="4621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088" y="911199"/>
            <a:ext cx="5648716" cy="359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>
            <a:spLocks noGrp="1"/>
          </p:cNvSpPr>
          <p:nvPr>
            <p:ph type="title"/>
          </p:nvPr>
        </p:nvSpPr>
        <p:spPr>
          <a:xfrm>
            <a:off x="0" y="641350"/>
            <a:ext cx="9144000" cy="34005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6AA84F"/>
                </a:solidFill>
              </a:rPr>
              <a:t>MAIOR DESAFIO</a:t>
            </a:r>
            <a:br>
              <a:rPr lang="pt-BR" b="1">
                <a:solidFill>
                  <a:srgbClr val="6AA84F"/>
                </a:solidFill>
              </a:rPr>
            </a:br>
            <a:r>
              <a:rPr lang="pt-BR" b="1">
                <a:solidFill>
                  <a:srgbClr val="6AA84F"/>
                </a:solidFill>
              </a:rPr>
              <a:t>DO INDIVÍDUO</a:t>
            </a:r>
            <a:br>
              <a:rPr lang="pt-BR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Trocar pequenas recompensas de curto prazo por grandes recompensas de longo prazo.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</a:t>
            </a:r>
            <a:endParaRPr/>
          </a:p>
        </p:txBody>
      </p:sp>
      <p:pic>
        <p:nvPicPr>
          <p:cNvPr id="268" name="Google Shape;2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025" y="1120775"/>
            <a:ext cx="3919549" cy="39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8"/>
          <p:cNvPicPr preferRelativeResize="0"/>
          <p:nvPr/>
        </p:nvPicPr>
        <p:blipFill rotWithShape="1">
          <a:blip r:embed="rId4">
            <a:alphaModFix/>
          </a:blip>
          <a:srcRect l="7809" r="7300"/>
          <a:stretch/>
        </p:blipFill>
        <p:spPr>
          <a:xfrm>
            <a:off x="2765450" y="-123850"/>
            <a:ext cx="4519624" cy="532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  <a:solidFill>
            <a:srgbClr val="462161"/>
          </a:solidFill>
          <a:ln>
            <a:noFill/>
          </a:ln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Por fim: </a:t>
            </a:r>
            <a:r>
              <a:rPr lang="pt-BR"/>
              <a:t>busque ajuda!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0"/>
          <p:cNvSpPr txBox="1">
            <a:spLocks noGrp="1"/>
          </p:cNvSpPr>
          <p:nvPr>
            <p:ph type="body" idx="1"/>
          </p:nvPr>
        </p:nvSpPr>
        <p:spPr>
          <a:xfrm>
            <a:off x="-1" y="1104900"/>
            <a:ext cx="6739467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600" dirty="0"/>
              <a:t>Seus hábitos são construídos ao longo de um longo período de tempo. Mudá-los não é tarefa simples.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600" dirty="0"/>
              <a:t>Identifique os hábitos que você faz automaticamente e as recompensas geradas.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600" dirty="0"/>
              <a:t>Converse com você mesmo e reflita sobre seus hábitos.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600" dirty="0"/>
              <a:t>Para substituir hábitos, por vezes, será necessário ajuda.</a:t>
            </a:r>
            <a:endParaRPr sz="1600" dirty="0"/>
          </a:p>
        </p:txBody>
      </p:sp>
      <p:sp>
        <p:nvSpPr>
          <p:cNvPr id="280" name="Google Shape;280;p50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Pontos importantes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 txBox="1"/>
          <p:nvPr/>
        </p:nvSpPr>
        <p:spPr>
          <a:xfrm>
            <a:off x="1003275" y="1717688"/>
            <a:ext cx="4057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462161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sz="4800" b="1">
              <a:solidFill>
                <a:srgbClr val="4621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Hábito</a:t>
            </a:r>
            <a:endParaRPr/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988" y="116663"/>
            <a:ext cx="4910174" cy="49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Maneira usual de ser, fazer, sentir; costume, regra, modo</a:t>
            </a:r>
            <a:endParaRPr sz="18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800" dirty="0"/>
              <a:t>Maneira permanente ou frequente de comportar-se; mania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Hábito: o que é?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/>
              <a:t>Sono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/>
              <a:t>Alimentação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/>
              <a:t>Lazer</a:t>
            </a: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Hábito: o que é?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Eu sei que preciso melhorar, mas não melhoro.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QUE?</a:t>
            </a:r>
            <a:endParaRPr/>
          </a:p>
        </p:txBody>
      </p:sp>
      <p:sp>
        <p:nvSpPr>
          <p:cNvPr id="142" name="Google Shape;142;p30"/>
          <p:cNvSpPr txBox="1"/>
          <p:nvPr/>
        </p:nvSpPr>
        <p:spPr>
          <a:xfrm>
            <a:off x="572375" y="346250"/>
            <a:ext cx="791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0">
                <a:solidFill>
                  <a:srgbClr val="8A52B3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“</a:t>
            </a:r>
            <a:endParaRPr sz="14000">
              <a:solidFill>
                <a:srgbClr val="8A52B3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Modo economia de energia</a:t>
            </a:r>
            <a:endParaRPr/>
          </a:p>
        </p:txBody>
      </p:sp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675" y="2340300"/>
            <a:ext cx="3717325" cy="11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2925" y="1519300"/>
            <a:ext cx="2363449" cy="26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Processa, interpreta e coordena</a:t>
            </a:r>
            <a:endParaRPr/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94802">
            <a:off x="944970" y="1373228"/>
            <a:ext cx="2597944" cy="258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050" y="1266725"/>
            <a:ext cx="2966074" cy="32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62961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Rápido e devagar:</a:t>
            </a:r>
            <a:endParaRPr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pt-BR"/>
              <a:t>Processamento de informação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Sistema 1</a:t>
            </a:r>
            <a:r>
              <a:rPr lang="pt-BR"/>
              <a:t>: rápido, pouco reflexivo, não consciente, tarefas rotineiras e simples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Sistema 2</a:t>
            </a:r>
            <a:r>
              <a:rPr lang="pt-BR"/>
              <a:t>: lento, consciente, reflexivo, tarefas que exigem esforço cognitivo</a:t>
            </a:r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Daniel Kahneman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Apresentação na tela (16:9)</PresentationFormat>
  <Paragraphs>79</Paragraphs>
  <Slides>27</Slides>
  <Notes>27</Notes>
  <HiddenSlides>3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Tahoma</vt:lpstr>
      <vt:lpstr>Montserrat ExtraLight</vt:lpstr>
      <vt:lpstr>Montserrat</vt:lpstr>
      <vt:lpstr>Raleway</vt:lpstr>
      <vt:lpstr>Montserrat Medium</vt:lpstr>
      <vt:lpstr>Simple Light</vt:lpstr>
      <vt:lpstr>Simple Light</vt:lpstr>
      <vt:lpstr>Hábitos</vt:lpstr>
      <vt:lpstr>Paulo Jelihovschi</vt:lpstr>
      <vt:lpstr>Hábito</vt:lpstr>
      <vt:lpstr>Hábito: o que é?</vt:lpstr>
      <vt:lpstr>Hábito: o que é?</vt:lpstr>
      <vt:lpstr>Eu sei que preciso melhorar, mas não melhoro. POR QUE?</vt:lpstr>
      <vt:lpstr>Modo economia de energia</vt:lpstr>
      <vt:lpstr>Processa, interpreta e coordena</vt:lpstr>
      <vt:lpstr>Daniel Kahneman</vt:lpstr>
      <vt:lpstr>Hábitos</vt:lpstr>
      <vt:lpstr>Heurísticas e viéses</vt:lpstr>
      <vt:lpstr>Heurísticas e viéses</vt:lpstr>
      <vt:lpstr>Heurísticas e viéses</vt:lpstr>
      <vt:lpstr>Como surge o hábito?</vt:lpstr>
      <vt:lpstr>Construção sócio-histórica</vt:lpstr>
      <vt:lpstr>Cognição</vt:lpstr>
      <vt:lpstr>Como MUDAR um hábito?</vt:lpstr>
      <vt:lpstr>Tirinha</vt:lpstr>
      <vt:lpstr>Reflexão</vt:lpstr>
      <vt:lpstr>Identifique o hábito</vt:lpstr>
      <vt:lpstr>Substitua o hábito</vt:lpstr>
      <vt:lpstr>U SCHARMER</vt:lpstr>
      <vt:lpstr>MAIOR DESAFIO DO INDIVÍDUO  Trocar pequenas recompensas de curto prazo por grandes recompensas de longo prazo.</vt:lpstr>
      <vt:lpstr>Objetivo</vt:lpstr>
      <vt:lpstr>Por fim: busque ajuda!</vt:lpstr>
      <vt:lpstr>Pontos importantes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Hábitos</dc:title>
  <cp:lastModifiedBy>Paulo Jelihovschi</cp:lastModifiedBy>
  <cp:revision>1</cp:revision>
  <dcterms:modified xsi:type="dcterms:W3CDTF">2024-01-24T12:38:03Z</dcterms:modified>
</cp:coreProperties>
</file>