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72" r:id="rId14"/>
    <p:sldId id="267" r:id="rId15"/>
    <p:sldId id="268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na" initials="B" lastIdx="1" clrIdx="0">
    <p:extLst>
      <p:ext uri="{19B8F6BF-5375-455C-9EA6-DF929625EA0E}">
        <p15:presenceInfo xmlns:p15="http://schemas.microsoft.com/office/powerpoint/2012/main" userId="Bru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8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64227-0BAC-43E9-987C-D8D2AB6C4A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BC8A2-C8B0-4134-AB97-832E3D41F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719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32EDD0-882E-4BCA-930A-1432867C3982}" type="slidenum">
              <a:rPr lang="pt-BR" altLang="pt-BR" sz="1200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pt-BR" altLang="pt-B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490CE1D-F07F-48B5-AF9C-2E3BA52A63F7}" type="slidenum">
              <a:rPr lang="pt-BR" altLang="pt-BR" sz="1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rPr>
              <a:pPr algn="r" eaLnBrk="1" hangingPunct="1">
                <a:buClrTx/>
                <a:buFontTx/>
                <a:buNone/>
              </a:pPr>
              <a:t>1</a:t>
            </a:fld>
            <a:endParaRPr lang="pt-BR" altLang="pt-BR" sz="120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942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04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24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49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369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306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91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576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97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46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04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2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27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3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06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01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52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CB355-A2A8-4DD4-A80B-7DD39DCD3BD2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63E0CE-E139-4A37-A017-629AFED3D5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42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6" y="-9939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809751" y="260351"/>
            <a:ext cx="850106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altLang="pt-BR" b="1" i="1" dirty="0" smtClean="0">
                <a:solidFill>
                  <a:srgbClr val="FFFFFF"/>
                </a:solidFill>
              </a:rPr>
              <a:t>WEBCONFERÊNCIA </a:t>
            </a:r>
          </a:p>
          <a:p>
            <a:pPr algn="ctr" eaLnBrk="1" hangingPunct="1">
              <a:buClrTx/>
              <a:buFontTx/>
              <a:buNone/>
            </a:pPr>
            <a:r>
              <a:rPr lang="pt-BR" altLang="pt-BR" b="1" i="1" dirty="0" smtClean="0">
                <a:solidFill>
                  <a:srgbClr val="FFFFFF"/>
                </a:solidFill>
              </a:rPr>
              <a:t>CADASTRAMENTO DOMICÍLIO/FAMÍLIA</a:t>
            </a:r>
            <a:endParaRPr lang="pt-BR" altLang="pt-BR" b="1" i="1" dirty="0">
              <a:solidFill>
                <a:srgbClr val="FFFFFF"/>
              </a:solidFill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7182196" y="2066925"/>
            <a:ext cx="374661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250"/>
              </a:spcBef>
            </a:pPr>
            <a:endParaRPr lang="pt-BR" altLang="pt-BR" sz="10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250"/>
              </a:spcBef>
            </a:pPr>
            <a:r>
              <a:rPr lang="pt-BR" altLang="pt-BR" b="1" dirty="0" smtClean="0">
                <a:solidFill>
                  <a:srgbClr val="000000"/>
                </a:solidFill>
              </a:rPr>
              <a:t>SMSA/GTIS</a:t>
            </a:r>
            <a:endParaRPr lang="pt-BR" altLang="pt-BR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250"/>
              </a:spcBef>
            </a:pPr>
            <a:endParaRPr lang="pt-BR" altLang="pt-BR" b="1" dirty="0">
              <a:solidFill>
                <a:srgbClr val="000000"/>
              </a:solidFill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52400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065839" y="2714625"/>
            <a:ext cx="3887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pt-BR" altLang="pt-BR" sz="1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Maio/2017 </a:t>
            </a:r>
            <a:endParaRPr lang="pt-BR" altLang="pt-BR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97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91440"/>
            <a:ext cx="9602788" cy="731520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022465"/>
            <a:ext cx="8915400" cy="4888757"/>
          </a:xfrm>
        </p:spPr>
        <p:txBody>
          <a:bodyPr>
            <a:normAutofit/>
          </a:bodyPr>
          <a:lstStyle/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Aparecerá a Tela com a resultado da Busca Realizada – Clicar no comando Selecionar Paciente  caso seja o usuário desejado. 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Após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clicar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comando  Selecionar</a:t>
            </a:r>
          </a:p>
          <a:p>
            <a:pPr marL="0" indent="0" algn="just">
              <a:buNone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paciente o Sistema exibirá a tela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adastro</a:t>
            </a:r>
          </a:p>
          <a:p>
            <a:pPr marL="0" indent="0" algn="just">
              <a:buNone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de Pessoa  Física</a:t>
            </a:r>
          </a:p>
          <a:p>
            <a:pPr algn="just"/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É possível neste momento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inserir um novo usuário, caso o 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mesmo não tenha cadastro no 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SisRede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Ao clicar inserir Paciente 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O Sistema exibira a tela de Cadastro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de Pessoa Física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016" y="1608256"/>
            <a:ext cx="4368540" cy="390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83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6423" y="282633"/>
            <a:ext cx="9665577" cy="358607"/>
          </a:xfrm>
        </p:spPr>
        <p:txBody>
          <a:bodyPr>
            <a:normAutofit fontScale="90000"/>
          </a:bodyPr>
          <a:lstStyle/>
          <a:p>
            <a:pPr algn="r"/>
            <a:r>
              <a:rPr lang="pt-BR" sz="28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5702" y="752112"/>
            <a:ext cx="4395247" cy="325181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669" y="752112"/>
            <a:ext cx="4804483" cy="310499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842617" y="4114799"/>
            <a:ext cx="44283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 tela de Cadastro de pessoa física deve-se verificar todos os campos, nas três abas, se necessário, complementar e/ou altera-los e ficar atento ao preenchimento do campo Relação com Responsável (Obrigatório).</a:t>
            </a: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 campos obrigatórios permanecem inalterados </a:t>
            </a:r>
          </a:p>
        </p:txBody>
      </p:sp>
      <p:pic>
        <p:nvPicPr>
          <p:cNvPr id="7" name="Espaço Reservado para Conteúdo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1668" y="3857105"/>
            <a:ext cx="4804483" cy="29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06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28600"/>
            <a:ext cx="9599075" cy="589897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462" y="3830600"/>
            <a:ext cx="4677295" cy="27613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462" y="790374"/>
            <a:ext cx="4677296" cy="2846800"/>
          </a:xfrm>
          <a:prstGeom prst="rect">
            <a:avLst/>
          </a:prstGeom>
        </p:spPr>
      </p:pic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1490135" y="939338"/>
            <a:ext cx="10014478" cy="4971884"/>
          </a:xfrm>
        </p:spPr>
        <p:txBody>
          <a:bodyPr>
            <a:norm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Lembrando que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1- o não preenchimento de todos 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 campos obrigatórios o cadastro 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é finalizado e exibe 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mensagem.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Lembrando que o CNS permanece obrigatório para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inserção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um usuário na família, 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excedo em caso d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 duplicidade.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 campos não preenchidos 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 não são de preenchimento </a:t>
            </a:r>
          </a:p>
          <a:p>
            <a:pPr marL="0" indent="0" algn="just">
              <a:buNone/>
            </a:pP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obrigatório o sistema exibe a mensagem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6334298" y="1975293"/>
            <a:ext cx="822960" cy="476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6415837" y="4886980"/>
            <a:ext cx="822960" cy="476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4932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199505"/>
            <a:ext cx="9468842" cy="989215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8866" y="2351116"/>
            <a:ext cx="4777820" cy="37782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4006" y="778625"/>
            <a:ext cx="4804757" cy="357724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888866" y="712453"/>
            <a:ext cx="49441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Após a confirmação do cadastro a tela Cadastrar Família retorna preenchida</a:t>
            </a: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adicionar mais membros basta repetir a operação clicando no comando Incluir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 rot="5400000">
            <a:off x="4064923" y="2133600"/>
            <a:ext cx="515389" cy="435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966065" y="4463935"/>
            <a:ext cx="50957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Após a inclusão de todos os membros clicar no comando Confirma o sistema exibirá a mensagem “</a:t>
            </a:r>
            <a:r>
              <a:rPr lang="pt-B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Registo Salvo Com Sucesso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 com a tela de Cadastrar Família preenchida e com os dados: Numero, MA. Agente Comunitário e Data da Coleta preenchidos pelo Sistema.</a:t>
            </a: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Aba Membros fica oculta neste momento.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44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1069" y="166255"/>
            <a:ext cx="9454073" cy="748146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5219" y="1086196"/>
            <a:ext cx="5304886" cy="377825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672647" y="1066134"/>
            <a:ext cx="43724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excluir usuário clicar na caixa 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 frente ao nome para selecionar</a:t>
            </a: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usuário desejado e clicar no comando</a:t>
            </a: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Excluir selecionados</a:t>
            </a:r>
          </a:p>
        </p:txBody>
      </p:sp>
    </p:spTree>
    <p:extLst>
      <p:ext uri="{BB962C8B-B14F-4D97-AF65-F5344CB8AC3E}">
        <p14:creationId xmlns:p14="http://schemas.microsoft.com/office/powerpoint/2010/main" val="2570431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124691"/>
            <a:ext cx="9369090" cy="972589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661" y="1670862"/>
            <a:ext cx="5251652" cy="3116344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0933" y="656705"/>
            <a:ext cx="10529147" cy="6201295"/>
          </a:xfrm>
        </p:spPr>
        <p:txBody>
          <a:bodyPr>
            <a:norm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Ao Selecionar um usuário que esteja como Responsável em outra família o Sistema exibirá a mensagem: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usuários que possuem outra Relação Familiar preenchida o sistema permite a inclusão na nova família e </a:t>
            </a:r>
          </a:p>
          <a:p>
            <a:pPr marL="0" indent="0">
              <a:buNone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xibe a mensagem: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 rot="5400000">
            <a:off x="3500967" y="1619827"/>
            <a:ext cx="1068183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Arredondado 7"/>
          <p:cNvSpPr/>
          <p:nvPr/>
        </p:nvSpPr>
        <p:spPr>
          <a:xfrm>
            <a:off x="4555067" y="3399905"/>
            <a:ext cx="2311246" cy="1129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Nestes casos orientar o ACS entrar em contato com a </a:t>
            </a:r>
            <a:r>
              <a:rPr lang="pt-BR" sz="1400" dirty="0" err="1" smtClean="0"/>
              <a:t>Gerepi</a:t>
            </a:r>
            <a:r>
              <a:rPr lang="pt-BR" sz="1400" dirty="0" smtClean="0"/>
              <a:t>, esta deverá repassar à Unidade.</a:t>
            </a:r>
            <a:endParaRPr lang="pt-BR" sz="1400" dirty="0"/>
          </a:p>
        </p:txBody>
      </p:sp>
      <p:pic>
        <p:nvPicPr>
          <p:cNvPr id="9" name="Espaço Reservado para Conteúd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6090" y="1573722"/>
            <a:ext cx="3537550" cy="3213484"/>
          </a:xfrm>
          <a:prstGeom prst="rect">
            <a:avLst/>
          </a:prstGeom>
        </p:spPr>
      </p:pic>
      <p:sp>
        <p:nvSpPr>
          <p:cNvPr id="12" name="Retângulo Arredondado 11"/>
          <p:cNvSpPr/>
          <p:nvPr/>
        </p:nvSpPr>
        <p:spPr>
          <a:xfrm>
            <a:off x="8678487" y="2834640"/>
            <a:ext cx="2277688" cy="1130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400" dirty="0" smtClean="0"/>
              <a:t>O Sistema não permite o</a:t>
            </a:r>
            <a:r>
              <a:rPr lang="pt-BR" dirty="0" smtClean="0"/>
              <a:t> </a:t>
            </a:r>
            <a:r>
              <a:rPr lang="pt-BR" sz="1400" dirty="0" smtClean="0"/>
              <a:t>cadastro de Domicílio/Família sem o preenchimento do Responsável</a:t>
            </a:r>
            <a:endParaRPr lang="pt-BR" sz="1400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5207" y="5360789"/>
            <a:ext cx="6483928" cy="149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19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07818"/>
            <a:ext cx="9493780" cy="689957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0116" y="862387"/>
            <a:ext cx="4313593" cy="37782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645" y="2776450"/>
            <a:ext cx="4663441" cy="351992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583679" y="964276"/>
            <a:ext cx="47818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Após a confirmação do Cadastro os campos  da Seção Família da Aba Dados Pessoais da Tela Cadastro de Pessoa Física e os campos da Seção Endereço são preenchidas automaticamente pelo Sistema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384175" y="5237018"/>
            <a:ext cx="4981311" cy="6400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C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668442" y="3776749"/>
            <a:ext cx="4596939" cy="64008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55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99258"/>
            <a:ext cx="9460530" cy="856211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 smtClean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432" y="1587731"/>
            <a:ext cx="5128953" cy="3776663"/>
          </a:xfrm>
          <a:prstGeom prst="rect">
            <a:avLst/>
          </a:prstGeom>
        </p:spPr>
      </p:pic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2035" y="1549306"/>
            <a:ext cx="4784195" cy="377666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571105" y="731520"/>
            <a:ext cx="10620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Ao confirmar o cadastramento do Domicílio/Família clicar na           o Sistema exibirá  a família na tela do Módulo  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7436" y="758277"/>
            <a:ext cx="457200" cy="333375"/>
          </a:xfrm>
          <a:prstGeom prst="rect">
            <a:avLst/>
          </a:prstGeom>
        </p:spPr>
      </p:pic>
      <p:sp>
        <p:nvSpPr>
          <p:cNvPr id="9" name="Seta para a Direita 8"/>
          <p:cNvSpPr/>
          <p:nvPr/>
        </p:nvSpPr>
        <p:spPr>
          <a:xfrm>
            <a:off x="6043353" y="3437637"/>
            <a:ext cx="640079" cy="27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571105" y="5860473"/>
            <a:ext cx="66191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inserção de um novo membro clicar no comando Insere Usuário. </a:t>
            </a: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Esta operação permanece inalterada.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09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227714" y="1920240"/>
            <a:ext cx="11059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OBRIGADA!</a:t>
            </a:r>
          </a:p>
          <a:p>
            <a:pPr algn="ctr"/>
            <a:r>
              <a:rPr lang="pt-BR" sz="6000" i="1" dirty="0" smtClean="0"/>
              <a:t>Equipe Cadastro GTIS/SMSA</a:t>
            </a:r>
            <a:endParaRPr lang="pt-BR" sz="6000" i="1" dirty="0"/>
          </a:p>
        </p:txBody>
      </p:sp>
    </p:spTree>
    <p:extLst>
      <p:ext uri="{BB962C8B-B14F-4D97-AF65-F5344CB8AC3E}">
        <p14:creationId xmlns:p14="http://schemas.microsoft.com/office/powerpoint/2010/main" val="4099123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chemeClr val="accent1"/>
                </a:solidFill>
              </a:rPr>
              <a:t>APRESENTAÇÃO</a:t>
            </a:r>
            <a:endParaRPr lang="pt-BR" b="1" i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2957" y="2133600"/>
            <a:ext cx="8915400" cy="3777622"/>
          </a:xfrm>
        </p:spPr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Devido a forma de cadastramento não atender os requisitos para cadastramento domicilio/família;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Devido a Normatização do cadastro;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Devido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 número de família ser editável  e sem validação, com isto possibilitando à Unidade  a criação de números não “oficiais</a:t>
            </a:r>
            <a:r>
              <a:rPr lang="pt-BR" dirty="0" smtClean="0"/>
              <a:t>”</a:t>
            </a:r>
          </a:p>
          <a:p>
            <a:endParaRPr lang="pt-BR" dirty="0"/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Surgiu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 necessidade de revisão dos requisitos e processo de cadastramento do domicílio/família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6492240" y="3940233"/>
            <a:ext cx="482138" cy="5237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41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MUDANÇAS</a:t>
            </a:r>
            <a:endParaRPr lang="pt-BR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Nova tela divida em abas: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1. Manter o padrão da tela cadastro de Pessoa Física já existente no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SisRede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2. Tornar o processo atômico;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3. Impossibilitar a criação de um novo cadastro de pessoa física sem endereço;</a:t>
            </a: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4. Impossibilitar a alteração de endereço no cadastro de pessoa física ao desistir da operação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Geração automática pelo Sistema do Número de Família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766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8676" y="124691"/>
            <a:ext cx="10141527" cy="1780309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4357" y="1080655"/>
            <a:ext cx="10415848" cy="5586151"/>
          </a:xfrm>
        </p:spPr>
        <p:txBody>
          <a:bodyPr>
            <a:normAutofit/>
          </a:bodyPr>
          <a:lstStyle/>
          <a:p>
            <a:r>
              <a:rPr lang="pt-BR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SisRede</a:t>
            </a:r>
            <a:r>
              <a:rPr lang="pt-B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Módulo Cadastro de Família          Seleciona Unidade Desejada</a:t>
            </a:r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2867890" y="1288472"/>
            <a:ext cx="3491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5964381" y="1288472"/>
            <a:ext cx="4073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356" y="1845426"/>
            <a:ext cx="4588626" cy="383632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091" y="1763771"/>
            <a:ext cx="4563687" cy="3789131"/>
          </a:xfrm>
          <a:prstGeom prst="rect">
            <a:avLst/>
          </a:prstGeom>
        </p:spPr>
      </p:pic>
      <p:cxnSp>
        <p:nvCxnSpPr>
          <p:cNvPr id="15" name="Conector de Seta Reta 14"/>
          <p:cNvCxnSpPr/>
          <p:nvPr/>
        </p:nvCxnSpPr>
        <p:spPr>
          <a:xfrm flipH="1">
            <a:off x="10050088" y="2011680"/>
            <a:ext cx="133003" cy="2410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612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8676" y="157942"/>
            <a:ext cx="10216341" cy="926870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54233" y="1084813"/>
            <a:ext cx="10365971" cy="5581994"/>
          </a:xfrm>
        </p:spPr>
        <p:txBody>
          <a:bodyPr>
            <a:normAutofit/>
          </a:bodyPr>
          <a:lstStyle/>
          <a:p>
            <a:r>
              <a:rPr lang="pt-B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Comando CADASTRA         Aparecerá a mensagem abaixo</a:t>
            </a:r>
            <a:r>
              <a:rPr lang="pt-BR" sz="1600" dirty="0" smtClean="0">
                <a:solidFill>
                  <a:schemeClr val="tx1"/>
                </a:solidFill>
              </a:rPr>
              <a:t>: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4222865" y="1313412"/>
            <a:ext cx="3491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6192982" y="3815542"/>
            <a:ext cx="141316" cy="224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9883833" y="2734887"/>
            <a:ext cx="133003" cy="241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088" y="2066448"/>
            <a:ext cx="4813068" cy="3722630"/>
          </a:xfrm>
          <a:prstGeom prst="rect">
            <a:avLst/>
          </a:prstGeom>
        </p:spPr>
      </p:pic>
      <p:cxnSp>
        <p:nvCxnSpPr>
          <p:cNvPr id="9" name="Conector de Seta Reta 8"/>
          <p:cNvCxnSpPr/>
          <p:nvPr/>
        </p:nvCxnSpPr>
        <p:spPr>
          <a:xfrm flipH="1">
            <a:off x="2568633" y="3549534"/>
            <a:ext cx="216131" cy="2244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5131" y="2066448"/>
            <a:ext cx="4610100" cy="2333625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589520" y="5012575"/>
            <a:ext cx="3775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Clicar em Sim caso deseje realizar um novo cadastro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Clicar em Não caso deseje desistir da operação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eta para a Direita 17"/>
          <p:cNvSpPr/>
          <p:nvPr/>
        </p:nvSpPr>
        <p:spPr>
          <a:xfrm>
            <a:off x="7115695" y="5178829"/>
            <a:ext cx="349134" cy="133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a Direita 18"/>
          <p:cNvSpPr/>
          <p:nvPr/>
        </p:nvSpPr>
        <p:spPr>
          <a:xfrm>
            <a:off x="7115695" y="5922817"/>
            <a:ext cx="390698" cy="133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18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8676" y="224444"/>
            <a:ext cx="10222055" cy="773083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04605" y="1155469"/>
            <a:ext cx="10515600" cy="5511338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Após Clicar na opção sim o Sistema exibe a nova tela: Cadastrar Família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6192982" y="3815542"/>
            <a:ext cx="141316" cy="224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 flipH="1">
            <a:off x="2709949" y="4114800"/>
            <a:ext cx="216131" cy="224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6903545" y="1868232"/>
            <a:ext cx="51971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400" b="1" dirty="0" smtClean="0"/>
          </a:p>
          <a:p>
            <a:pPr algn="just"/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Aba Domicílio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Nesta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aba está contida todos os dados de domicílio.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campos Número, Micro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Área,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Agente Comunitário de Saúde e Data da Coleta são preenchidos automaticamente pelo Sistema após a confirmação do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Cadastro</a:t>
            </a: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 demais campos são preenchidos pelo usuário do Sistema e são obrigatórios. </a:t>
            </a:r>
          </a:p>
          <a:p>
            <a:pPr algn="just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Campo observações pode conter até 1000 caracteres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Alterações: </a:t>
            </a: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Os campos relacionados ao endereço foram retirados da primeira tela e inseridos na Aba Endereço.</a:t>
            </a:r>
          </a:p>
          <a:p>
            <a:pPr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campos Telefone, Complemento – TEL e Conta Cemig foram excluídos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Todos os campos são visíveis na tela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Após preenchimento clicar na aba Endereço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405" y="1868232"/>
            <a:ext cx="4975340" cy="467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98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8677" y="74815"/>
            <a:ext cx="10249592" cy="1830185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6192982" y="3815542"/>
            <a:ext cx="141316" cy="224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6817735" y="715317"/>
            <a:ext cx="531053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Aba Endereço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Nesta aba está contida todos os dados de endereço do domicílio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Para o preenchimento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dos campos de endereço clicar em Selecionar endereço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Aparecerá a tela Pesquisa CEP – O preenchimento desta tela permanece inalterado – Após o preenchimento clicar no comando Aplica</a:t>
            </a:r>
          </a:p>
          <a:p>
            <a:pPr algn="just"/>
            <a:endParaRPr lang="pt-BR" sz="1600" dirty="0"/>
          </a:p>
          <a:p>
            <a:pPr algn="just"/>
            <a:endParaRPr lang="pt-BR" sz="1400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678" y="822960"/>
            <a:ext cx="4873856" cy="4164675"/>
          </a:xfrm>
          <a:prstGeom prst="rect">
            <a:avLst/>
          </a:prstGeom>
        </p:spPr>
      </p:pic>
      <p:sp>
        <p:nvSpPr>
          <p:cNvPr id="8" name="Seta para Baixo 7"/>
          <p:cNvSpPr/>
          <p:nvPr/>
        </p:nvSpPr>
        <p:spPr>
          <a:xfrm>
            <a:off x="9258833" y="3010995"/>
            <a:ext cx="241070" cy="290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49201" y="3358343"/>
            <a:ext cx="5201653" cy="3623658"/>
          </a:xfrm>
          <a:prstGeom prst="rect">
            <a:avLst/>
          </a:prstGeom>
        </p:spPr>
      </p:pic>
      <p:cxnSp>
        <p:nvCxnSpPr>
          <p:cNvPr id="10" name="Conector de Seta Reta 9"/>
          <p:cNvCxnSpPr/>
          <p:nvPr/>
        </p:nvCxnSpPr>
        <p:spPr>
          <a:xfrm flipH="1" flipV="1">
            <a:off x="6417528" y="1521231"/>
            <a:ext cx="383684" cy="191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28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8676" y="126587"/>
            <a:ext cx="10216341" cy="671435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6192982" y="3815542"/>
            <a:ext cx="141316" cy="224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1878677" y="1334443"/>
            <a:ext cx="391529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Aba Endereço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Aparecerá novamente Aba Endereço com os dados preenchidos </a:t>
            </a:r>
          </a:p>
          <a:p>
            <a:pPr algn="just"/>
            <a:endParaRPr lang="pt-BR" sz="1600" dirty="0"/>
          </a:p>
          <a:p>
            <a:pPr algn="just"/>
            <a:endParaRPr lang="pt-BR" sz="1600" dirty="0" smtClean="0"/>
          </a:p>
          <a:p>
            <a:pPr algn="just"/>
            <a:endParaRPr lang="pt-BR" sz="1600" dirty="0" smtClean="0"/>
          </a:p>
          <a:p>
            <a:pPr algn="just"/>
            <a:endParaRPr lang="pt-BR" sz="1600" dirty="0"/>
          </a:p>
          <a:p>
            <a:pPr algn="just"/>
            <a:endParaRPr lang="pt-BR" sz="1400" dirty="0"/>
          </a:p>
        </p:txBody>
      </p:sp>
      <p:sp>
        <p:nvSpPr>
          <p:cNvPr id="8" name="Seta para Baixo 7"/>
          <p:cNvSpPr/>
          <p:nvPr/>
        </p:nvSpPr>
        <p:spPr>
          <a:xfrm>
            <a:off x="9160625" y="2577676"/>
            <a:ext cx="241070" cy="290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878677" y="2133600"/>
            <a:ext cx="4189613" cy="3777622"/>
          </a:xfrm>
        </p:spPr>
        <p:txBody>
          <a:bodyPr>
            <a:normAutofit/>
          </a:bodyPr>
          <a:lstStyle/>
          <a:p>
            <a:pPr algn="just"/>
            <a:r>
              <a:rPr lang="pt-B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campo Está em Situação de Rua? É de preenchimento obrigatório;</a:t>
            </a:r>
          </a:p>
          <a:p>
            <a:pPr algn="just"/>
            <a:endParaRPr lang="pt-BR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campos Complemento e Ponto de Referência são editáveis;</a:t>
            </a:r>
          </a:p>
          <a:p>
            <a:pPr algn="just"/>
            <a:endParaRPr lang="pt-BR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campos Área de Abrangência, Micro Área, Equipe PSF e ACS são de preenchimento automático pelo Sistema.</a:t>
            </a:r>
            <a:endParaRPr lang="pt-B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2982" y="928826"/>
            <a:ext cx="5640878" cy="487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7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174568"/>
            <a:ext cx="9599075" cy="665018"/>
          </a:xfrm>
        </p:spPr>
        <p:txBody>
          <a:bodyPr>
            <a:normAutofit/>
          </a:bodyPr>
          <a:lstStyle/>
          <a:p>
            <a:pPr algn="r"/>
            <a:r>
              <a:rPr lang="pt-BR" sz="2500" b="1" i="1" dirty="0">
                <a:solidFill>
                  <a:srgbClr val="EC89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CADASTRANDO O DOMICILIO/FAMÍLIA</a:t>
            </a:r>
            <a:endParaRPr lang="pt-BR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8357" y="712125"/>
            <a:ext cx="4816677" cy="371024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20313" y="357448"/>
            <a:ext cx="5827222" cy="302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BR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Aba </a:t>
            </a:r>
            <a:r>
              <a:rPr lang="pt-BR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Membros</a:t>
            </a: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Nesta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aba está contida um conjunto mínimo de dados dos membros da família: CNS; Nome; Data de Nascimento e Relação com </a:t>
            </a: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Responsável. 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pt-B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 possível nesta Aba, Incluir e Excluir um membro na Família 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pt-B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incluir basta clicar no comando INCLUIR</a:t>
            </a:r>
          </a:p>
          <a:p>
            <a:pPr marL="914400" algn="just">
              <a:lnSpc>
                <a:spcPct val="115000"/>
              </a:lnSpc>
              <a:spcAft>
                <a:spcPts val="1000"/>
              </a:spcAft>
            </a:pPr>
            <a:r>
              <a:rPr lang="pt-B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Aparecerá a Tela Localizar Paciente (Tela Padrão do </a:t>
            </a:r>
            <a:r>
              <a:rPr lang="pt-BR" sz="16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SisRede</a:t>
            </a:r>
            <a:r>
              <a:rPr lang="pt-BR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2175" y="3382891"/>
            <a:ext cx="4912821" cy="3258977"/>
          </a:xfrm>
          <a:prstGeom prst="rect">
            <a:avLst/>
          </a:prstGeom>
        </p:spPr>
      </p:pic>
      <p:sp>
        <p:nvSpPr>
          <p:cNvPr id="3" name="Seta para a Direita 2"/>
          <p:cNvSpPr/>
          <p:nvPr/>
        </p:nvSpPr>
        <p:spPr>
          <a:xfrm rot="5400000">
            <a:off x="4389119" y="3300154"/>
            <a:ext cx="748146" cy="415636"/>
          </a:xfrm>
          <a:prstGeom prst="rightArrow">
            <a:avLst>
              <a:gd name="adj1" fmla="val 50000"/>
              <a:gd name="adj2" fmla="val 525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11679382" y="980902"/>
            <a:ext cx="224443" cy="2493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473202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1116</TotalTime>
  <Words>904</Words>
  <Application>Microsoft Office PowerPoint</Application>
  <PresentationFormat>Widescreen</PresentationFormat>
  <Paragraphs>132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Microsoft YaHei</vt:lpstr>
      <vt:lpstr>ＭＳ Ｐゴシック</vt:lpstr>
      <vt:lpstr>Arial</vt:lpstr>
      <vt:lpstr>Calibri</vt:lpstr>
      <vt:lpstr>Century Gothic</vt:lpstr>
      <vt:lpstr>Times New Roman</vt:lpstr>
      <vt:lpstr>Wingdings 3</vt:lpstr>
      <vt:lpstr>Cacho</vt:lpstr>
      <vt:lpstr>Apresentação do PowerPoint</vt:lpstr>
      <vt:lpstr>APRESENTAÇÃO</vt:lpstr>
      <vt:lpstr>MUDANÇAS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CADASTRANDO O DOMICILIO/FAMÍLIA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Solange</cp:lastModifiedBy>
  <cp:revision>68</cp:revision>
  <dcterms:created xsi:type="dcterms:W3CDTF">2017-05-12T18:27:52Z</dcterms:created>
  <dcterms:modified xsi:type="dcterms:W3CDTF">2017-05-17T14:01:50Z</dcterms:modified>
</cp:coreProperties>
</file>