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notesMasterIdLst>
    <p:notesMasterId r:id="rId2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9" r:id="rId11"/>
    <p:sldId id="270" r:id="rId12"/>
    <p:sldId id="271" r:id="rId13"/>
    <p:sldId id="272" r:id="rId14"/>
    <p:sldId id="267" r:id="rId15"/>
    <p:sldId id="268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una" initials="B" lastIdx="1" clrIdx="0">
    <p:extLst>
      <p:ext uri="{19B8F6BF-5375-455C-9EA6-DF929625EA0E}">
        <p15:presenceInfo xmlns:p15="http://schemas.microsoft.com/office/powerpoint/2012/main" userId="Bru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89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8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64227-0BAC-43E9-987C-D8D2AB6C4A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0BC8A2-C8B0-4134-AB97-832E3D41F1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8719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132EDD0-882E-4BCA-930A-1432867C3982}" type="slidenum">
              <a:rPr lang="pt-BR" altLang="pt-BR" sz="1200">
                <a:solidFill>
                  <a:srgbClr val="000000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pt-BR" altLang="pt-BR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fld id="{B490CE1D-F07F-48B5-AF9C-2E3BA52A63F7}" type="slidenum">
              <a:rPr lang="pt-BR" altLang="pt-BR" sz="1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rPr>
              <a:pPr algn="r" eaLnBrk="1" hangingPunct="1">
                <a:buClrTx/>
                <a:buFontTx/>
                <a:buNone/>
              </a:pPr>
              <a:t>1</a:t>
            </a:fld>
            <a:endParaRPr lang="pt-BR" altLang="pt-BR" sz="1200">
              <a:solidFill>
                <a:srgbClr val="000000"/>
              </a:solidFill>
              <a:latin typeface="Calibri" panose="020F050202020403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9424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5044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24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8495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4369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9306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910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3576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597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7469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904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428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0277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032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1062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015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52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CB355-A2A8-4DD4-A80B-7DD39DCD3BD2}" type="datetimeFigureOut">
              <a:rPr lang="pt-BR" smtClean="0"/>
              <a:t>17/05/2017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163E0CE-E139-4A37-A017-629AFED3D5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5426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-9939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1809751" y="260351"/>
            <a:ext cx="8501063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pt-BR" altLang="pt-BR" b="1" i="1" dirty="0" smtClean="0">
                <a:solidFill>
                  <a:srgbClr val="FFFFFF"/>
                </a:solidFill>
              </a:rPr>
              <a:t>WEBCONFERÊNCIA </a:t>
            </a:r>
          </a:p>
          <a:p>
            <a:pPr algn="ctr" eaLnBrk="1" hangingPunct="1">
              <a:buClrTx/>
              <a:buFontTx/>
              <a:buNone/>
            </a:pPr>
            <a:r>
              <a:rPr lang="pt-BR" altLang="pt-BR" b="1" i="1" dirty="0" smtClean="0">
                <a:solidFill>
                  <a:srgbClr val="FFFFFF"/>
                </a:solidFill>
              </a:rPr>
              <a:t>CADASTRAMENTO DOMICÍLIO/FAMÍLIA</a:t>
            </a:r>
            <a:endParaRPr lang="pt-BR" altLang="pt-BR" b="1" i="1" dirty="0">
              <a:solidFill>
                <a:srgbClr val="FFFFFF"/>
              </a:solidFill>
            </a:endParaRP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7182196" y="2066925"/>
            <a:ext cx="374661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250"/>
              </a:spcBef>
            </a:pPr>
            <a:endParaRPr lang="pt-BR" altLang="pt-BR" sz="1000" b="1" dirty="0">
              <a:solidFill>
                <a:srgbClr val="000000"/>
              </a:solidFill>
            </a:endParaRPr>
          </a:p>
          <a:p>
            <a:pPr algn="ctr" eaLnBrk="1" hangingPunct="1">
              <a:spcBef>
                <a:spcPts val="250"/>
              </a:spcBef>
            </a:pPr>
            <a:r>
              <a:rPr lang="pt-BR" altLang="pt-BR" b="1" dirty="0" smtClean="0">
                <a:solidFill>
                  <a:srgbClr val="000000"/>
                </a:solidFill>
              </a:rPr>
              <a:t>SMSA/GTIS</a:t>
            </a:r>
            <a:endParaRPr lang="pt-BR" altLang="pt-BR" b="1" dirty="0">
              <a:solidFill>
                <a:srgbClr val="000000"/>
              </a:solidFill>
            </a:endParaRPr>
          </a:p>
          <a:p>
            <a:pPr algn="ctr" eaLnBrk="1" hangingPunct="1">
              <a:spcBef>
                <a:spcPts val="250"/>
              </a:spcBef>
            </a:pPr>
            <a:endParaRPr lang="pt-BR" altLang="pt-BR" b="1" dirty="0">
              <a:solidFill>
                <a:srgbClr val="000000"/>
              </a:solidFill>
            </a:endParaRP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1524000" y="0"/>
            <a:ext cx="9144000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6065839" y="2714625"/>
            <a:ext cx="38877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pt-BR" altLang="pt-BR" sz="18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Maio/2017 </a:t>
            </a:r>
            <a:endParaRPr lang="pt-BR" altLang="pt-BR" sz="18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8977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2" y="91440"/>
            <a:ext cx="9602788" cy="731520"/>
          </a:xfrm>
        </p:spPr>
        <p:txBody>
          <a:bodyPr>
            <a:normAutofit/>
          </a:bodyPr>
          <a:lstStyle/>
          <a:p>
            <a:pPr algn="r"/>
            <a:r>
              <a:rPr lang="pt-BR" sz="2500" b="1" i="1" dirty="0">
                <a:solidFill>
                  <a:srgbClr val="EC89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CADASTRANDO O DOMICILIO/FAMÍLIA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022465"/>
            <a:ext cx="8915400" cy="4888757"/>
          </a:xfrm>
        </p:spPr>
        <p:txBody>
          <a:bodyPr>
            <a:normAutofit/>
          </a:bodyPr>
          <a:lstStyle/>
          <a:p>
            <a:pPr algn="just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Aparecerá a Tela com a resultado da Busca Realizada – Clicar no comando Selecionar Paciente  caso seja o usuário desejado. </a:t>
            </a:r>
          </a:p>
          <a:p>
            <a:pPr marL="0" indent="0" algn="just">
              <a:buNone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Após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clicar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no comando  Selecionar</a:t>
            </a:r>
          </a:p>
          <a:p>
            <a:pPr marL="0" indent="0" algn="just">
              <a:buNone/>
            </a:pP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paciente o Sistema exibirá a tela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adastro</a:t>
            </a:r>
          </a:p>
          <a:p>
            <a:pPr marL="0" indent="0" algn="just">
              <a:buNone/>
            </a:pP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de Pessoa  Física</a:t>
            </a:r>
          </a:p>
          <a:p>
            <a:pPr algn="just"/>
            <a:r>
              <a:rPr lang="pt-B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ps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É possível neste momento</a:t>
            </a:r>
          </a:p>
          <a:p>
            <a:pPr marL="0" indent="0" algn="just">
              <a:buNone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inserir um novo usuário, caso o </a:t>
            </a:r>
          </a:p>
          <a:p>
            <a:pPr marL="0" indent="0" algn="just">
              <a:buNone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mesmo não tenha cadastro no </a:t>
            </a:r>
          </a:p>
          <a:p>
            <a:pPr marL="0" indent="0" algn="just">
              <a:buNone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pt-B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SisRede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Ao clicar inserir Paciente </a:t>
            </a:r>
          </a:p>
          <a:p>
            <a:pPr marL="0" indent="0" algn="just">
              <a:buNone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O Sistema exibira a tela de Cadastro</a:t>
            </a:r>
          </a:p>
          <a:p>
            <a:pPr marL="0" indent="0" algn="just">
              <a:buNone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de Pessoa Física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7016" y="1608256"/>
            <a:ext cx="4368540" cy="3903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583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26423" y="282633"/>
            <a:ext cx="9665577" cy="358607"/>
          </a:xfrm>
        </p:spPr>
        <p:txBody>
          <a:bodyPr>
            <a:normAutofit fontScale="90000"/>
          </a:bodyPr>
          <a:lstStyle/>
          <a:p>
            <a:pPr algn="r"/>
            <a:r>
              <a:rPr lang="pt-BR" sz="2800" b="1" i="1" dirty="0">
                <a:solidFill>
                  <a:srgbClr val="EC89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CADASTRANDO O DOMICILIO/FAMÍLIA</a:t>
            </a: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5702" y="752112"/>
            <a:ext cx="4395247" cy="3251816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1669" y="752112"/>
            <a:ext cx="4804483" cy="3104993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842617" y="4114799"/>
            <a:ext cx="442833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Na tela de Cadastro de pessoa física deve-se verificar todos os campos, nas três abas, se necessário, complementar e/ou altera-los e ficar atento ao preenchimento do campo Relação com Responsável (Obrigatório).</a:t>
            </a:r>
          </a:p>
          <a:p>
            <a:pPr algn="just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Os campos obrigatórios permanecem inalterados </a:t>
            </a:r>
          </a:p>
        </p:txBody>
      </p:sp>
      <p:pic>
        <p:nvPicPr>
          <p:cNvPr id="7" name="Espaço Reservado para Conteúdo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1668" y="3857105"/>
            <a:ext cx="4804483" cy="292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806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228600"/>
            <a:ext cx="9599075" cy="589897"/>
          </a:xfrm>
        </p:spPr>
        <p:txBody>
          <a:bodyPr>
            <a:normAutofit/>
          </a:bodyPr>
          <a:lstStyle/>
          <a:p>
            <a:pPr algn="r"/>
            <a:r>
              <a:rPr lang="pt-BR" sz="2500" b="1" i="1" dirty="0">
                <a:solidFill>
                  <a:srgbClr val="EC89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CADASTRANDO O DOMICILIO/FAMÍLIA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462" y="3830600"/>
            <a:ext cx="4677295" cy="27613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2462" y="790374"/>
            <a:ext cx="4677296" cy="2846800"/>
          </a:xfrm>
          <a:prstGeom prst="rect">
            <a:avLst/>
          </a:prstGeom>
        </p:spPr>
      </p:pic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1490135" y="939338"/>
            <a:ext cx="10014478" cy="4971884"/>
          </a:xfrm>
        </p:spPr>
        <p:txBody>
          <a:bodyPr>
            <a:normAutofit/>
          </a:bodyPr>
          <a:lstStyle/>
          <a:p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Lembrando que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1- o não preenchimento de todos </a:t>
            </a: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os campos obrigatórios o cadastro </a:t>
            </a:r>
          </a:p>
          <a:p>
            <a:pPr marL="0" indent="0" algn="just">
              <a:buNone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não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é finalizado e exibe a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mensagem.</a:t>
            </a:r>
          </a:p>
          <a:p>
            <a:pPr marL="0" indent="0" algn="just">
              <a:buNone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Lembrando que o CNS permanece obrigatório para</a:t>
            </a:r>
          </a:p>
          <a:p>
            <a:pPr marL="0" indent="0" algn="just">
              <a:buNone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 inserção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 um usuário na família, </a:t>
            </a:r>
          </a:p>
          <a:p>
            <a:pPr marL="0" indent="0" algn="just">
              <a:buNone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excedo em caso d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 duplicidade.</a:t>
            </a: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  <a:p>
            <a:pPr algn="just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Os campos não preenchidos </a:t>
            </a:r>
          </a:p>
          <a:p>
            <a:pPr marL="0" indent="0" algn="just">
              <a:buNone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que não são de preenchimento </a:t>
            </a:r>
          </a:p>
          <a:p>
            <a:pPr marL="0" indent="0" algn="just">
              <a:buNone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obrigatório o sistema exibe a mensagem 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  <p:sp>
        <p:nvSpPr>
          <p:cNvPr id="8" name="Seta para a Direita 7"/>
          <p:cNvSpPr/>
          <p:nvPr/>
        </p:nvSpPr>
        <p:spPr>
          <a:xfrm>
            <a:off x="6334298" y="1975293"/>
            <a:ext cx="822960" cy="4769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eta para a Direita 8"/>
          <p:cNvSpPr/>
          <p:nvPr/>
        </p:nvSpPr>
        <p:spPr>
          <a:xfrm>
            <a:off x="6415837" y="4886980"/>
            <a:ext cx="822960" cy="4769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4932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199505"/>
            <a:ext cx="9468842" cy="989215"/>
          </a:xfrm>
        </p:spPr>
        <p:txBody>
          <a:bodyPr>
            <a:normAutofit/>
          </a:bodyPr>
          <a:lstStyle/>
          <a:p>
            <a:pPr algn="r"/>
            <a:r>
              <a:rPr lang="pt-BR" sz="2500" b="1" i="1" dirty="0">
                <a:solidFill>
                  <a:srgbClr val="EC89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CADASTRANDO O DOMICILIO/FAMÍLIA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8866" y="2351116"/>
            <a:ext cx="4777820" cy="377825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4006" y="778625"/>
            <a:ext cx="4804757" cy="3577244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888866" y="712453"/>
            <a:ext cx="49441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Após a confirmação do cadastro a tela Cadastrar Família retorna preenchida</a:t>
            </a:r>
          </a:p>
          <a:p>
            <a:pPr algn="just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Para adicionar mais membros basta repetir a operação clicando no comando Incluir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ta para a Direita 5"/>
          <p:cNvSpPr/>
          <p:nvPr/>
        </p:nvSpPr>
        <p:spPr>
          <a:xfrm rot="5400000">
            <a:off x="4064923" y="2133600"/>
            <a:ext cx="515389" cy="4350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6966065" y="4463935"/>
            <a:ext cx="509570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Após a inclusão de todos os membros clicar no comando Confirma o sistema exibirá a mensagem “</a:t>
            </a:r>
            <a:r>
              <a:rPr lang="pt-B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Registo Salvo Com Sucesso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” com a tela de Cadastrar Família preenchida e com os dados: Numero, MA. Agente Comunitário e Data da Coleta preenchidos pelo Sistema.</a:t>
            </a:r>
          </a:p>
          <a:p>
            <a:pPr algn="just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 Aba Membros fica oculta neste momento.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44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1069" y="166255"/>
            <a:ext cx="9454073" cy="748146"/>
          </a:xfrm>
        </p:spPr>
        <p:txBody>
          <a:bodyPr>
            <a:normAutofit/>
          </a:bodyPr>
          <a:lstStyle/>
          <a:p>
            <a:pPr algn="r"/>
            <a:r>
              <a:rPr lang="pt-BR" sz="2500" b="1" i="1" dirty="0">
                <a:solidFill>
                  <a:srgbClr val="EC89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CADASTRANDO O DOMICILIO/FAMÍLIA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5219" y="1086196"/>
            <a:ext cx="5304886" cy="377825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7672647" y="1066134"/>
            <a:ext cx="43724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Para excluir usuário clicar na caixa </a:t>
            </a:r>
          </a:p>
          <a:p>
            <a:pPr algn="just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 frente ao nome para selecionar</a:t>
            </a:r>
          </a:p>
          <a:p>
            <a:pPr algn="just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 usuário desejado e clicar no comando</a:t>
            </a:r>
          </a:p>
          <a:p>
            <a:pPr algn="just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Excluir selecionados</a:t>
            </a:r>
          </a:p>
        </p:txBody>
      </p:sp>
    </p:spTree>
    <p:extLst>
      <p:ext uri="{BB962C8B-B14F-4D97-AF65-F5344CB8AC3E}">
        <p14:creationId xmlns:p14="http://schemas.microsoft.com/office/powerpoint/2010/main" val="2570431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124691"/>
            <a:ext cx="9369090" cy="972589"/>
          </a:xfrm>
        </p:spPr>
        <p:txBody>
          <a:bodyPr>
            <a:normAutofit/>
          </a:bodyPr>
          <a:lstStyle/>
          <a:p>
            <a:pPr algn="r"/>
            <a:r>
              <a:rPr lang="pt-BR" sz="2500" b="1" i="1" dirty="0">
                <a:solidFill>
                  <a:srgbClr val="EC89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CADASTRANDO O DOMICILIO/FAMÍLIA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661" y="1670862"/>
            <a:ext cx="5251652" cy="3116344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40933" y="656705"/>
            <a:ext cx="10529147" cy="6201295"/>
          </a:xfrm>
        </p:spPr>
        <p:txBody>
          <a:bodyPr>
            <a:normAutofit/>
          </a:bodyPr>
          <a:lstStyle/>
          <a:p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Ao Selecionar um usuário que esteja como Responsável em outra família o Sistema exibirá a mensagem: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Para usuários que possuem outra Relação Familiar preenchida o sistema permite a inclusão na nova família e </a:t>
            </a:r>
          </a:p>
          <a:p>
            <a:pPr marL="0" indent="0">
              <a:buNone/>
            </a:pP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xibe a mensagem: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7" name="Seta para a Direita 6"/>
          <p:cNvSpPr/>
          <p:nvPr/>
        </p:nvSpPr>
        <p:spPr>
          <a:xfrm rot="5400000">
            <a:off x="3500967" y="1619827"/>
            <a:ext cx="1068183" cy="5486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Arredondado 7"/>
          <p:cNvSpPr/>
          <p:nvPr/>
        </p:nvSpPr>
        <p:spPr>
          <a:xfrm>
            <a:off x="4555067" y="3399905"/>
            <a:ext cx="2311246" cy="11296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Nestes casos orientar o ACS entrar em contato com a </a:t>
            </a:r>
            <a:r>
              <a:rPr lang="pt-BR" sz="1400" dirty="0" err="1" smtClean="0"/>
              <a:t>Gerepi</a:t>
            </a:r>
            <a:r>
              <a:rPr lang="pt-BR" sz="1400" dirty="0" smtClean="0"/>
              <a:t>, esta deverá repassar à Unidade.</a:t>
            </a:r>
            <a:endParaRPr lang="pt-BR" sz="1400" dirty="0"/>
          </a:p>
        </p:txBody>
      </p:sp>
      <p:pic>
        <p:nvPicPr>
          <p:cNvPr id="9" name="Espaço Reservado para Conteúd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6090" y="1573722"/>
            <a:ext cx="3537550" cy="3213484"/>
          </a:xfrm>
          <a:prstGeom prst="rect">
            <a:avLst/>
          </a:prstGeom>
        </p:spPr>
      </p:pic>
      <p:sp>
        <p:nvSpPr>
          <p:cNvPr id="12" name="Retângulo Arredondado 11"/>
          <p:cNvSpPr/>
          <p:nvPr/>
        </p:nvSpPr>
        <p:spPr>
          <a:xfrm>
            <a:off x="8678487" y="2834640"/>
            <a:ext cx="2277688" cy="11305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1400" dirty="0" smtClean="0"/>
              <a:t>O Sistema não permite o</a:t>
            </a:r>
            <a:r>
              <a:rPr lang="pt-BR" dirty="0" smtClean="0"/>
              <a:t> </a:t>
            </a:r>
            <a:r>
              <a:rPr lang="pt-BR" sz="1400" dirty="0" smtClean="0"/>
              <a:t>cadastro de Domicílio/Família sem o preenchimento do Responsável</a:t>
            </a:r>
            <a:endParaRPr lang="pt-BR" sz="1400" dirty="0"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5207" y="5360789"/>
            <a:ext cx="6483928" cy="1497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019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207818"/>
            <a:ext cx="9493780" cy="689957"/>
          </a:xfrm>
        </p:spPr>
        <p:txBody>
          <a:bodyPr>
            <a:normAutofit/>
          </a:bodyPr>
          <a:lstStyle/>
          <a:p>
            <a:pPr algn="r"/>
            <a:r>
              <a:rPr lang="pt-BR" sz="2500" b="1" i="1" dirty="0">
                <a:solidFill>
                  <a:srgbClr val="EC89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CADASTRANDO O DOMICILIO/FAMÍLIA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10116" y="862387"/>
            <a:ext cx="4313593" cy="377825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9645" y="2776450"/>
            <a:ext cx="4663441" cy="3519921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6583679" y="964276"/>
            <a:ext cx="47818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Após a confirmação do Cadastro os campos  da Seção Família da Aba Dados Pessoais da Tela Cadastro de Pessoa Física e os campos da Seção Endereço são preenchidas automaticamente pelo Sistema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6384175" y="5237018"/>
            <a:ext cx="4981311" cy="64008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C000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668442" y="3776749"/>
            <a:ext cx="4596939" cy="64008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9558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299258"/>
            <a:ext cx="9460530" cy="856211"/>
          </a:xfrm>
        </p:spPr>
        <p:txBody>
          <a:bodyPr>
            <a:normAutofit/>
          </a:bodyPr>
          <a:lstStyle/>
          <a:p>
            <a:pPr algn="r"/>
            <a:r>
              <a:rPr lang="pt-BR" sz="2500" b="1" i="1" dirty="0" smtClean="0">
                <a:solidFill>
                  <a:srgbClr val="EC89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CADASTRANDO O DOMICILIO/FAMÍLIA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3432" y="1587731"/>
            <a:ext cx="5128953" cy="3776663"/>
          </a:xfrm>
          <a:prstGeom prst="rect">
            <a:avLst/>
          </a:prstGeom>
        </p:spPr>
      </p:pic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42035" y="1549306"/>
            <a:ext cx="4784195" cy="3776663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1571105" y="731520"/>
            <a:ext cx="106208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Ao confirmar o cadastramento do Domicílio/Família clicar na           o Sistema exibirá  a família na tela do Módulo   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7436" y="758277"/>
            <a:ext cx="457200" cy="333375"/>
          </a:xfrm>
          <a:prstGeom prst="rect">
            <a:avLst/>
          </a:prstGeom>
        </p:spPr>
      </p:pic>
      <p:sp>
        <p:nvSpPr>
          <p:cNvPr id="9" name="Seta para a Direita 8"/>
          <p:cNvSpPr/>
          <p:nvPr/>
        </p:nvSpPr>
        <p:spPr>
          <a:xfrm>
            <a:off x="6043353" y="3437637"/>
            <a:ext cx="640079" cy="2781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1571105" y="5860473"/>
            <a:ext cx="66191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Para inserção de um novo membro clicar no comando Insere Usuário. </a:t>
            </a:r>
          </a:p>
          <a:p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Esta operação permanece inalterada.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409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-227714" y="1920240"/>
            <a:ext cx="110591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 smtClean="0"/>
              <a:t>OBRIGADA!</a:t>
            </a:r>
          </a:p>
          <a:p>
            <a:pPr algn="ctr"/>
            <a:r>
              <a:rPr lang="pt-BR" sz="6000" i="1" dirty="0" smtClean="0"/>
              <a:t>Equipe Cadastro GTIS/SMSA</a:t>
            </a:r>
            <a:endParaRPr lang="pt-BR" sz="6000" i="1" dirty="0"/>
          </a:p>
        </p:txBody>
      </p:sp>
    </p:spTree>
    <p:extLst>
      <p:ext uri="{BB962C8B-B14F-4D97-AF65-F5344CB8AC3E}">
        <p14:creationId xmlns:p14="http://schemas.microsoft.com/office/powerpoint/2010/main" val="4099123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smtClean="0">
                <a:solidFill>
                  <a:schemeClr val="accent1"/>
                </a:solidFill>
              </a:rPr>
              <a:t>APRESENTAÇÃO</a:t>
            </a:r>
            <a:endParaRPr lang="pt-BR" b="1" i="1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22957" y="2133600"/>
            <a:ext cx="8915400" cy="3777622"/>
          </a:xfrm>
        </p:spPr>
        <p:txBody>
          <a:bodyPr/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Devido a forma de cadastramento não atender os requisitos para cadastramento domicilio/família;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Devido a Normatização do cadastro;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Devido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o número de família ser editável  e sem validação, com isto possibilitando à Unidade  a criação de números não “oficiais</a:t>
            </a:r>
            <a:r>
              <a:rPr lang="pt-BR" dirty="0" smtClean="0"/>
              <a:t>”</a:t>
            </a:r>
          </a:p>
          <a:p>
            <a:endParaRPr lang="pt-BR" dirty="0"/>
          </a:p>
          <a:p>
            <a:endParaRPr lang="pt-BR" dirty="0" smtClean="0"/>
          </a:p>
          <a:p>
            <a:pPr marL="0" indent="0" algn="ctr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Surgiu 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a necessidade de revisão dos requisitos e processo de cadastramento do domicílio/família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eta para Baixo 3"/>
          <p:cNvSpPr/>
          <p:nvPr/>
        </p:nvSpPr>
        <p:spPr>
          <a:xfrm>
            <a:off x="6492240" y="3940233"/>
            <a:ext cx="482138" cy="5237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8415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MUDANÇAS</a:t>
            </a:r>
            <a:endParaRPr lang="pt-BR" b="1" i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Nova tela divida em abas:</a:t>
            </a:r>
          </a:p>
          <a:p>
            <a:pPr marL="0" indent="0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1. Manter o padrão da tela cadastro de Pessoa Física já existente no 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SisRede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2. Tornar o processo atômico;</a:t>
            </a:r>
          </a:p>
          <a:p>
            <a:pPr marL="0" indent="0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3. Impossibilitar a criação de um novo cadastro de pessoa física sem endereço;</a:t>
            </a:r>
          </a:p>
          <a:p>
            <a:pPr marL="0" indent="0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4. Impossibilitar a alteração de endereço no cadastro de pessoa física ao desistir da operação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Geração automática pelo Sistema do Número de Família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47662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78676" y="124691"/>
            <a:ext cx="10141527" cy="1780309"/>
          </a:xfrm>
        </p:spPr>
        <p:txBody>
          <a:bodyPr>
            <a:normAutofit/>
          </a:bodyPr>
          <a:lstStyle/>
          <a:p>
            <a:pPr algn="r"/>
            <a:r>
              <a:rPr lang="pt-BR" sz="2500" b="1" i="1" dirty="0">
                <a:solidFill>
                  <a:srgbClr val="EC89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CADASTRANDO O DOMICILIO/FAMÍLIA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04357" y="1080655"/>
            <a:ext cx="10415848" cy="5586151"/>
          </a:xfrm>
        </p:spPr>
        <p:txBody>
          <a:bodyPr>
            <a:normAutofit/>
          </a:bodyPr>
          <a:lstStyle/>
          <a:p>
            <a:r>
              <a:rPr lang="pt-BR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SisRede</a:t>
            </a:r>
            <a:r>
              <a:rPr lang="pt-BR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Módulo Cadastro de Família          Seleciona Unidade Desejada</a:t>
            </a:r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ector de Seta Reta 4"/>
          <p:cNvCxnSpPr/>
          <p:nvPr/>
        </p:nvCxnSpPr>
        <p:spPr>
          <a:xfrm>
            <a:off x="2867890" y="1288472"/>
            <a:ext cx="34913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/>
          <p:cNvCxnSpPr/>
          <p:nvPr/>
        </p:nvCxnSpPr>
        <p:spPr>
          <a:xfrm>
            <a:off x="5964381" y="1288472"/>
            <a:ext cx="4073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4356" y="1845426"/>
            <a:ext cx="4588626" cy="3836324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4091" y="1763771"/>
            <a:ext cx="4563687" cy="3789131"/>
          </a:xfrm>
          <a:prstGeom prst="rect">
            <a:avLst/>
          </a:prstGeom>
        </p:spPr>
      </p:pic>
      <p:cxnSp>
        <p:nvCxnSpPr>
          <p:cNvPr id="15" name="Conector de Seta Reta 14"/>
          <p:cNvCxnSpPr/>
          <p:nvPr/>
        </p:nvCxnSpPr>
        <p:spPr>
          <a:xfrm flipH="1">
            <a:off x="10050088" y="2011680"/>
            <a:ext cx="133003" cy="24106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5612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78676" y="157942"/>
            <a:ext cx="10216341" cy="926870"/>
          </a:xfrm>
        </p:spPr>
        <p:txBody>
          <a:bodyPr>
            <a:normAutofit/>
          </a:bodyPr>
          <a:lstStyle/>
          <a:p>
            <a:pPr algn="r"/>
            <a:r>
              <a:rPr lang="pt-BR" sz="2500" b="1" i="1" dirty="0">
                <a:solidFill>
                  <a:srgbClr val="EC89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CADASTRANDO O DOMICILIO/FAMÍLIA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54233" y="1084813"/>
            <a:ext cx="10365971" cy="5581994"/>
          </a:xfrm>
        </p:spPr>
        <p:txBody>
          <a:bodyPr>
            <a:normAutofit/>
          </a:bodyPr>
          <a:lstStyle/>
          <a:p>
            <a:r>
              <a:rPr lang="pt-BR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Comando CADASTRA         Aparecerá a mensagem abaixo</a:t>
            </a:r>
            <a:r>
              <a:rPr lang="pt-BR" sz="1600" dirty="0" smtClean="0">
                <a:solidFill>
                  <a:schemeClr val="tx1"/>
                </a:solidFill>
              </a:rPr>
              <a:t>:</a:t>
            </a:r>
            <a:endParaRPr lang="pt-BR" sz="1600" dirty="0">
              <a:solidFill>
                <a:schemeClr val="tx1"/>
              </a:solidFill>
            </a:endParaRPr>
          </a:p>
        </p:txBody>
      </p:sp>
      <p:cxnSp>
        <p:nvCxnSpPr>
          <p:cNvPr id="5" name="Conector de Seta Reta 4"/>
          <p:cNvCxnSpPr/>
          <p:nvPr/>
        </p:nvCxnSpPr>
        <p:spPr>
          <a:xfrm>
            <a:off x="4222865" y="1313412"/>
            <a:ext cx="34913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/>
          <p:nvPr/>
        </p:nvCxnSpPr>
        <p:spPr>
          <a:xfrm flipH="1">
            <a:off x="6192982" y="3815542"/>
            <a:ext cx="141316" cy="2244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/>
          <p:nvPr/>
        </p:nvCxnSpPr>
        <p:spPr>
          <a:xfrm flipH="1">
            <a:off x="9883833" y="2734887"/>
            <a:ext cx="133003" cy="2410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0088" y="2066448"/>
            <a:ext cx="4813068" cy="3722630"/>
          </a:xfrm>
          <a:prstGeom prst="rect">
            <a:avLst/>
          </a:prstGeom>
        </p:spPr>
      </p:pic>
      <p:cxnSp>
        <p:nvCxnSpPr>
          <p:cNvPr id="9" name="Conector de Seta Reta 8"/>
          <p:cNvCxnSpPr/>
          <p:nvPr/>
        </p:nvCxnSpPr>
        <p:spPr>
          <a:xfrm flipH="1">
            <a:off x="2568633" y="3549534"/>
            <a:ext cx="216131" cy="22444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m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5131" y="2066448"/>
            <a:ext cx="4610100" cy="2333625"/>
          </a:xfrm>
          <a:prstGeom prst="rect">
            <a:avLst/>
          </a:prstGeom>
        </p:spPr>
      </p:pic>
      <p:sp>
        <p:nvSpPr>
          <p:cNvPr id="16" name="CaixaDeTexto 15"/>
          <p:cNvSpPr txBox="1"/>
          <p:nvPr/>
        </p:nvSpPr>
        <p:spPr>
          <a:xfrm>
            <a:off x="7589520" y="5012575"/>
            <a:ext cx="37757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Clicar em Sim caso deseje realizar um novo cadastro</a:t>
            </a:r>
          </a:p>
          <a:p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Clicar em Não caso deseje desistir da operação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eta para a Direita 17"/>
          <p:cNvSpPr/>
          <p:nvPr/>
        </p:nvSpPr>
        <p:spPr>
          <a:xfrm>
            <a:off x="7115695" y="5178829"/>
            <a:ext cx="349134" cy="1330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eta para a Direita 18"/>
          <p:cNvSpPr/>
          <p:nvPr/>
        </p:nvSpPr>
        <p:spPr>
          <a:xfrm>
            <a:off x="7115695" y="5922817"/>
            <a:ext cx="390698" cy="1330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5189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78676" y="224444"/>
            <a:ext cx="10222055" cy="773083"/>
          </a:xfrm>
        </p:spPr>
        <p:txBody>
          <a:bodyPr>
            <a:normAutofit/>
          </a:bodyPr>
          <a:lstStyle/>
          <a:p>
            <a:pPr algn="r"/>
            <a:r>
              <a:rPr lang="pt-BR" sz="2500" b="1" i="1" dirty="0">
                <a:solidFill>
                  <a:srgbClr val="EC89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CADASTRANDO O DOMICILIO/FAMÍLIA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04605" y="1155469"/>
            <a:ext cx="10515600" cy="5511338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Após Clicar na opção sim o Sistema exibe a nova tela: Cadastrar Família</a:t>
            </a:r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Conector de Seta Reta 12"/>
          <p:cNvCxnSpPr/>
          <p:nvPr/>
        </p:nvCxnSpPr>
        <p:spPr>
          <a:xfrm flipH="1">
            <a:off x="6192982" y="3815542"/>
            <a:ext cx="141316" cy="2244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 flipH="1">
            <a:off x="2709949" y="4114800"/>
            <a:ext cx="216131" cy="224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6903545" y="1868232"/>
            <a:ext cx="519718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1400" b="1" dirty="0" smtClean="0"/>
          </a:p>
          <a:p>
            <a:pPr algn="just"/>
            <a:r>
              <a:rPr lang="pt-B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Aba Domicílio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 Nesta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aba está contida todos os dados de domicílio.</a:t>
            </a:r>
          </a:p>
          <a:p>
            <a:pPr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campos Número, Micro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Área,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Agente Comunitário de Saúde e Data da Coleta são preenchidos automaticamente pelo Sistema após a confirmação do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Cadastro</a:t>
            </a:r>
          </a:p>
          <a:p>
            <a:pPr algn="just"/>
            <a:endParaRPr lang="pt-B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Os demais campos são preenchidos pelo usuário do Sistema e são obrigatórios. </a:t>
            </a:r>
          </a:p>
          <a:p>
            <a:pPr algn="just"/>
            <a:endParaRPr lang="pt-B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 Campo observações pode conter até 1000 caracteres</a:t>
            </a:r>
          </a:p>
          <a:p>
            <a:pPr algn="just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Alterações: </a:t>
            </a:r>
          </a:p>
          <a:p>
            <a:pPr algn="just"/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Os campos relacionados ao endereço foram retirados da primeira tela e inseridos na Aba Endereço.</a:t>
            </a:r>
          </a:p>
          <a:p>
            <a:pPr algn="just"/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campos Telefone, Complemento – TEL e Conta Cemig foram excluídos</a:t>
            </a:r>
          </a:p>
          <a:p>
            <a:pPr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Todos os campos são visíveis na tela</a:t>
            </a:r>
          </a:p>
          <a:p>
            <a:pPr algn="just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Após preenchimento clicar na aba Endereço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6405" y="1868232"/>
            <a:ext cx="4975340" cy="4673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980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78677" y="74815"/>
            <a:ext cx="10249592" cy="1830185"/>
          </a:xfrm>
        </p:spPr>
        <p:txBody>
          <a:bodyPr>
            <a:normAutofit/>
          </a:bodyPr>
          <a:lstStyle/>
          <a:p>
            <a:pPr algn="r"/>
            <a:r>
              <a:rPr lang="pt-BR" sz="2500" b="1" i="1" dirty="0">
                <a:solidFill>
                  <a:srgbClr val="EC89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CADASTRANDO O DOMICILIO/FAMÍLIA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Conector de Seta Reta 12"/>
          <p:cNvCxnSpPr/>
          <p:nvPr/>
        </p:nvCxnSpPr>
        <p:spPr>
          <a:xfrm flipH="1">
            <a:off x="6192982" y="3815542"/>
            <a:ext cx="141316" cy="2244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6817735" y="715317"/>
            <a:ext cx="5310534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Aba Endereço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Nesta aba está contida todos os dados de endereço do domicílio</a:t>
            </a:r>
          </a:p>
          <a:p>
            <a:pPr algn="just"/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Para o preenchimento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dos campos de endereço clicar em Selecionar endereço</a:t>
            </a:r>
          </a:p>
          <a:p>
            <a:pPr algn="just"/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Aparecerá a tela Pesquisa CEP – O preenchimento desta tela permanece inalterado – Após o preenchimento clicar no comando Aplica</a:t>
            </a:r>
          </a:p>
          <a:p>
            <a:pPr algn="just"/>
            <a:endParaRPr lang="pt-BR" sz="1600" dirty="0"/>
          </a:p>
          <a:p>
            <a:pPr algn="just"/>
            <a:endParaRPr lang="pt-BR" sz="14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678" y="822960"/>
            <a:ext cx="4873856" cy="4164675"/>
          </a:xfrm>
          <a:prstGeom prst="rect">
            <a:avLst/>
          </a:prstGeom>
        </p:spPr>
      </p:pic>
      <p:sp>
        <p:nvSpPr>
          <p:cNvPr id="8" name="Seta para Baixo 7"/>
          <p:cNvSpPr/>
          <p:nvPr/>
        </p:nvSpPr>
        <p:spPr>
          <a:xfrm>
            <a:off x="9258833" y="3010995"/>
            <a:ext cx="241070" cy="2902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849201" y="3358343"/>
            <a:ext cx="5201653" cy="3623658"/>
          </a:xfrm>
          <a:prstGeom prst="rect">
            <a:avLst/>
          </a:prstGeom>
        </p:spPr>
      </p:pic>
      <p:cxnSp>
        <p:nvCxnSpPr>
          <p:cNvPr id="10" name="Conector de Seta Reta 9"/>
          <p:cNvCxnSpPr/>
          <p:nvPr/>
        </p:nvCxnSpPr>
        <p:spPr>
          <a:xfrm flipH="1" flipV="1">
            <a:off x="6417528" y="1521231"/>
            <a:ext cx="383684" cy="1911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0288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78676" y="126587"/>
            <a:ext cx="10216341" cy="671435"/>
          </a:xfrm>
        </p:spPr>
        <p:txBody>
          <a:bodyPr>
            <a:normAutofit/>
          </a:bodyPr>
          <a:lstStyle/>
          <a:p>
            <a:pPr algn="r"/>
            <a:r>
              <a:rPr lang="pt-BR" sz="2500" b="1" i="1" dirty="0">
                <a:solidFill>
                  <a:srgbClr val="EC89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CADASTRANDO O DOMICILIO/FAMÍLIA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Conector de Seta Reta 12"/>
          <p:cNvCxnSpPr/>
          <p:nvPr/>
        </p:nvCxnSpPr>
        <p:spPr>
          <a:xfrm flipH="1">
            <a:off x="6192982" y="3815542"/>
            <a:ext cx="141316" cy="2244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1878677" y="1334443"/>
            <a:ext cx="391529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Aba Endereço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Aparecerá novamente Aba Endereço com os dados preenchidos </a:t>
            </a:r>
          </a:p>
          <a:p>
            <a:pPr algn="just"/>
            <a:endParaRPr lang="pt-BR" sz="1600" dirty="0"/>
          </a:p>
          <a:p>
            <a:pPr algn="just"/>
            <a:endParaRPr lang="pt-BR" sz="1600" dirty="0" smtClean="0"/>
          </a:p>
          <a:p>
            <a:pPr algn="just"/>
            <a:endParaRPr lang="pt-BR" sz="1600" dirty="0" smtClean="0"/>
          </a:p>
          <a:p>
            <a:pPr algn="just"/>
            <a:endParaRPr lang="pt-BR" sz="1600" dirty="0"/>
          </a:p>
          <a:p>
            <a:pPr algn="just"/>
            <a:endParaRPr lang="pt-BR" sz="1400" dirty="0"/>
          </a:p>
        </p:txBody>
      </p:sp>
      <p:sp>
        <p:nvSpPr>
          <p:cNvPr id="8" name="Seta para Baixo 7"/>
          <p:cNvSpPr/>
          <p:nvPr/>
        </p:nvSpPr>
        <p:spPr>
          <a:xfrm>
            <a:off x="9160625" y="2577676"/>
            <a:ext cx="241070" cy="2902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1878677" y="2133600"/>
            <a:ext cx="4189613" cy="3777622"/>
          </a:xfrm>
        </p:spPr>
        <p:txBody>
          <a:bodyPr>
            <a:normAutofit/>
          </a:bodyPr>
          <a:lstStyle/>
          <a:p>
            <a:pPr algn="just"/>
            <a:r>
              <a:rPr lang="pt-BR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campo Está em Situação de Rua? É de preenchimento obrigatório;</a:t>
            </a:r>
          </a:p>
          <a:p>
            <a:pPr algn="just"/>
            <a:endParaRPr lang="pt-BR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campos Complemento e Ponto de Referência são editáveis;</a:t>
            </a:r>
          </a:p>
          <a:p>
            <a:pPr algn="just"/>
            <a:endParaRPr lang="pt-BR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campos Área de Abrangência, Micro Área, Equipe PSF e ACS são de preenchimento automático pelo Sistema.</a:t>
            </a:r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2982" y="928826"/>
            <a:ext cx="5640878" cy="4873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976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174568"/>
            <a:ext cx="9599075" cy="665018"/>
          </a:xfrm>
        </p:spPr>
        <p:txBody>
          <a:bodyPr>
            <a:normAutofit/>
          </a:bodyPr>
          <a:lstStyle/>
          <a:p>
            <a:pPr algn="r"/>
            <a:r>
              <a:rPr lang="pt-BR" sz="2500" b="1" i="1" dirty="0">
                <a:solidFill>
                  <a:srgbClr val="EC89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CADASTRANDO O DOMICILIO/FAMÍLIA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88357" y="712125"/>
            <a:ext cx="4816677" cy="3710246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120313" y="357448"/>
            <a:ext cx="5827222" cy="302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BR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Aba </a:t>
            </a:r>
            <a:r>
              <a:rPr lang="pt-BR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Membros</a:t>
            </a:r>
            <a:endParaRPr lang="pt-B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pt-BR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Nesta 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aba está contida um conjunto mínimo de dados dos membros da família: CNS; Nome; Data de Nascimento e Relação com </a:t>
            </a:r>
            <a:r>
              <a:rPr lang="pt-BR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Responsável. 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pt-BR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 possível nesta Aba, Incluir e Excluir um membro na Família 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pt-BR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incluir basta clicar no comando INCLUIR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pt-BR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Aparecerá a Tela Localizar Paciente (Tela Padrão do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SisRede</a:t>
            </a:r>
            <a:r>
              <a:rPr lang="pt-BR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pt-BR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2175" y="3382891"/>
            <a:ext cx="4912821" cy="3258977"/>
          </a:xfrm>
          <a:prstGeom prst="rect">
            <a:avLst/>
          </a:prstGeom>
        </p:spPr>
      </p:pic>
      <p:sp>
        <p:nvSpPr>
          <p:cNvPr id="3" name="Seta para a Direita 2"/>
          <p:cNvSpPr/>
          <p:nvPr/>
        </p:nvSpPr>
        <p:spPr>
          <a:xfrm rot="5400000">
            <a:off x="4389119" y="3300154"/>
            <a:ext cx="748146" cy="415636"/>
          </a:xfrm>
          <a:prstGeom prst="rightArrow">
            <a:avLst>
              <a:gd name="adj1" fmla="val 50000"/>
              <a:gd name="adj2" fmla="val 525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8" name="Conector de Seta Reta 7"/>
          <p:cNvCxnSpPr/>
          <p:nvPr/>
        </p:nvCxnSpPr>
        <p:spPr>
          <a:xfrm flipH="1">
            <a:off x="11679382" y="980902"/>
            <a:ext cx="224443" cy="24938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9473202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1116</TotalTime>
  <Words>904</Words>
  <Application>Microsoft Office PowerPoint</Application>
  <PresentationFormat>Widescreen</PresentationFormat>
  <Paragraphs>132</Paragraphs>
  <Slides>18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6" baseType="lpstr">
      <vt:lpstr>Microsoft YaHei</vt:lpstr>
      <vt:lpstr>ＭＳ Ｐゴシック</vt:lpstr>
      <vt:lpstr>Arial</vt:lpstr>
      <vt:lpstr>Calibri</vt:lpstr>
      <vt:lpstr>Century Gothic</vt:lpstr>
      <vt:lpstr>Times New Roman</vt:lpstr>
      <vt:lpstr>Wingdings 3</vt:lpstr>
      <vt:lpstr>Cacho</vt:lpstr>
      <vt:lpstr>Apresentação do PowerPoint</vt:lpstr>
      <vt:lpstr>APRESENTAÇÃO</vt:lpstr>
      <vt:lpstr>MUDANÇAS</vt:lpstr>
      <vt:lpstr>CADASTRANDO O DOMICILIO/FAMÍLIA</vt:lpstr>
      <vt:lpstr>CADASTRANDO O DOMICILIO/FAMÍLIA</vt:lpstr>
      <vt:lpstr>CADASTRANDO O DOMICILIO/FAMÍLIA</vt:lpstr>
      <vt:lpstr>CADASTRANDO O DOMICILIO/FAMÍLIA</vt:lpstr>
      <vt:lpstr>CADASTRANDO O DOMICILIO/FAMÍLIA</vt:lpstr>
      <vt:lpstr>CADASTRANDO O DOMICILIO/FAMÍLIA</vt:lpstr>
      <vt:lpstr>CADASTRANDO O DOMICILIO/FAMÍLIA</vt:lpstr>
      <vt:lpstr>CADASTRANDO O DOMICILIO/FAMÍLIA</vt:lpstr>
      <vt:lpstr>CADASTRANDO O DOMICILIO/FAMÍLIA</vt:lpstr>
      <vt:lpstr>CADASTRANDO O DOMICILIO/FAMÍLIA</vt:lpstr>
      <vt:lpstr>CADASTRANDO O DOMICILIO/FAMÍLIA</vt:lpstr>
      <vt:lpstr>CADASTRANDO O DOMICILIO/FAMÍLIA</vt:lpstr>
      <vt:lpstr>CADASTRANDO O DOMICILIO/FAMÍLIA</vt:lpstr>
      <vt:lpstr>CADASTRANDO O DOMICILIO/FAMÍLIA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Bruna</dc:creator>
  <cp:lastModifiedBy>Solange</cp:lastModifiedBy>
  <cp:revision>68</cp:revision>
  <dcterms:created xsi:type="dcterms:W3CDTF">2017-05-12T18:27:52Z</dcterms:created>
  <dcterms:modified xsi:type="dcterms:W3CDTF">2017-05-17T14:01:50Z</dcterms:modified>
</cp:coreProperties>
</file>