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7" r:id="rId4"/>
    <p:sldId id="258" r:id="rId5"/>
    <p:sldId id="261" r:id="rId6"/>
    <p:sldId id="262" r:id="rId7"/>
    <p:sldId id="263" r:id="rId8"/>
    <p:sldId id="264" r:id="rId9"/>
    <p:sldId id="266" r:id="rId10"/>
    <p:sldId id="265" r:id="rId11"/>
    <p:sldId id="269" r:id="rId12"/>
    <p:sldId id="270" r:id="rId13"/>
    <p:sldId id="271" r:id="rId14"/>
    <p:sldId id="268" r:id="rId15"/>
    <p:sldId id="274" r:id="rId16"/>
    <p:sldId id="275" r:id="rId17"/>
    <p:sldId id="260" r:id="rId18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>
        <p:scale>
          <a:sx n="70" d="100"/>
          <a:sy n="70" d="100"/>
        </p:scale>
        <p:origin x="1180" y="2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83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51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79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4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94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11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13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33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88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17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52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052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18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portugues.medscape.com/verartigo/6507393?ecd=ppc_google_rlsa-traf_mscp_news_md_inlang-br-int&amp;gclid=CjwKCAjwtcCVBhA0EiwAT1fY75A6fboYo2MS_COBE1_-sY1rhSsZ6yK2LTYGSzG28u5av-YX0hmABxoCIVYQAvD_Bw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search?q=burnout+pdf&amp;oq=burnout+pdf&amp;aqs=chrome..69i57j0i512j0i22i30l8.7247j0j4&amp;sourceid=chrome&amp;ie=UTF-8#:~:text=Ebook%20%E2%80%93%20Guia%20pr%C3%A1tico,2020/09%20%E2%80%BA%20E" TargetMode="External"/><Relationship Id="rId5" Type="http://schemas.openxmlformats.org/officeDocument/2006/relationships/hyperlink" Target="https://www.gov.br/saude/pt-br/assuntos/saude-de-a-a-z/s/sindrome-de-burnout" TargetMode="External"/><Relationship Id="rId4" Type="http://schemas.openxmlformats.org/officeDocument/2006/relationships/hyperlink" Target="http://psicologiaseflu.blogspot.com/2013/11/sindrome-de-burnout_7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uilhermelucciola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1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77409" y="1743851"/>
            <a:ext cx="6189178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Síndrome de Burnout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475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Diagnóstico:</a:t>
            </a:r>
            <a:endParaRPr lang="pt-BR" sz="2000" b="1" dirty="0">
              <a:solidFill>
                <a:srgbClr val="FFFFFF"/>
              </a:solidFill>
              <a:latin typeface="American Typewriter" panose="02090604020004020304" pitchFamily="18" charset="77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Psiquiatria </a:t>
            </a:r>
            <a:r>
              <a:rPr lang="pt-BR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</a:t>
            </a: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Psicologia.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Feito de maneira clínica (por meio de entrevista e coleta de dados: avaliação de história; medição do grau de envolvimento/satisfação com os próprios resultados)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Atentar para história do paciente e do transtorno, procurar por relação de causalidade; excluir diagnósticos diferenciais. </a:t>
            </a:r>
          </a:p>
          <a:p>
            <a:pPr lvl="0">
              <a:lnSpc>
                <a:spcPct val="115000"/>
              </a:lnSpc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4134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Diagnóstico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Identificação da QVT (Qualidade de Vida no Trabalho)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         - Questionamentos que suscitam análise da própria condição.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Aplicação de Questionários objetivos, como o Questionário Preliminar de Identificação da </a:t>
            </a:r>
            <a:r>
              <a:rPr lang="pt-BR" sz="2000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Sd</a:t>
            </a:r>
            <a:r>
              <a:rPr lang="pt-BR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pt-BR" sz="200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de </a:t>
            </a:r>
            <a:r>
              <a:rPr lang="pt-BR" sz="2000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Burnout</a:t>
            </a:r>
            <a:endParaRPr lang="pt-BR" sz="2000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790533-58E9-7743-90DD-5BC57B8C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214" y="2152967"/>
            <a:ext cx="2301667" cy="17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209686"/>
            <a:ext cx="5934600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Questionário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D8B74B-395C-BB44-A90C-62C11F236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16" y="1152475"/>
            <a:ext cx="6260123" cy="32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5548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40662" y="188805"/>
            <a:ext cx="7970068" cy="476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Questionário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  <a:p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- 0 a 20 pontos:</a:t>
            </a:r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Nenhum indício de </a:t>
            </a:r>
            <a:r>
              <a:rPr lang="pt-BR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Burnout</a:t>
            </a:r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- 21 a 40 pontos:</a:t>
            </a:r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Possibilidade de desenvolver </a:t>
            </a:r>
            <a:r>
              <a:rPr lang="pt-BR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Burnout</a:t>
            </a:r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procure trabalhar as recomendações de prevenção da Síndrome.</a:t>
            </a:r>
          </a:p>
          <a:p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- 41 a 60 pontos:</a:t>
            </a:r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Fase inicial da </a:t>
            </a:r>
            <a:r>
              <a:rPr lang="pt-BR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Burnout</a:t>
            </a:r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procure ajuda profissional para debelar os sintomas e garantir, assim, a qualidade no seu desempenho profissional e sua qualidade de vida.</a:t>
            </a:r>
          </a:p>
          <a:p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- 61 a 80 pontos:</a:t>
            </a:r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O </a:t>
            </a:r>
            <a:r>
              <a:rPr lang="pt-BR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Burnout</a:t>
            </a:r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começa a se instalar. Procure ajuda profissional para prevenir o agravamento dos sintomas.</a:t>
            </a:r>
          </a:p>
          <a:p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- 81 a 100 pontos:</a:t>
            </a:r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Você pode estar em uma fase considerável do </a:t>
            </a:r>
            <a:r>
              <a:rPr lang="pt-BR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Burnout</a:t>
            </a:r>
            <a:r>
              <a:rPr lang="pt-B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mas esse quadro é perfeitamente reversível. Procure o profissional competente de sua confiança e inicie o quanto antes o tratamento.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1901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548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6" y="414343"/>
            <a:ext cx="6976537" cy="349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Estratégias de Tratamento/Prevenção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Psicoterapia é a principal estratégia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Tratamento pode envolver necessidade de uso de medicações (via de regra, Antidepressivos)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Mudança de estilo de vida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Mudança de condições de Trabalho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ATIVIDADE FÍSICA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Técnicas de relaxamento</a:t>
            </a:r>
          </a:p>
        </p:txBody>
      </p:sp>
    </p:spTree>
    <p:extLst>
      <p:ext uri="{BB962C8B-B14F-4D97-AF65-F5344CB8AC3E}">
        <p14:creationId xmlns:p14="http://schemas.microsoft.com/office/powerpoint/2010/main" val="2361668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333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Bibliografia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http://psicologiaseflu.blogspot.com/2013/11/sindrome-de-burnout_7.html</a:t>
            </a:r>
            <a:endParaRPr lang="pt-BR" sz="1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https://www.gov.br/saude/pt-br/assuntos/saude-de-a-a-z/s/sindrome-de-burnout</a:t>
            </a:r>
            <a:endParaRPr lang="pt-BR" sz="1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https://www.google.com/search?q=burnout+pdf&amp;oq=burnout+pdf&amp;aqs=chrome..69i57j0i512j0i22i30l8.7247j0j4&amp;sourceid=chrome&amp;ie=UTF-8#:~:text=Ebook%20%E2%80%93%20Guia%20pr%C3%A1tico,2020/09%20%E2%80%BA%20E</a:t>
            </a: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...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https://portugues.medscape.com/verartigo/6507393?ecd=ppc_google_rlsa-traf_mscp_news_md_inlang-br-int&amp;gclid=CjwKCAjwtcCVBhA0EiwAT1fY75A6fboYo2MS_COBE1_-sY1rhSsZ6yK2LTYGSzG28u5av-YX0hmABxoCIVYQAvD_BwE</a:t>
            </a:r>
            <a:endParaRPr lang="pt-BR" sz="1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00" b="1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https</a:t>
            </a: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://</a:t>
            </a:r>
            <a:r>
              <a:rPr lang="pt-BR" sz="1000" b="1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www.rbmt.org.br</a:t>
            </a: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pt-BR" sz="1000" b="1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details</a:t>
            </a: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/46/</a:t>
            </a:r>
            <a:r>
              <a:rPr lang="pt-BR" sz="1000" b="1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pt</a:t>
            </a: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-BR/</a:t>
            </a:r>
            <a:r>
              <a:rPr lang="pt-BR" sz="1000" b="1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sindrome</a:t>
            </a:r>
            <a:r>
              <a:rPr lang="pt-BR" sz="1000" b="1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-de-</a:t>
            </a:r>
            <a:r>
              <a:rPr lang="pt-BR" sz="1000" b="1" dirty="0" err="1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burnout</a:t>
            </a:r>
            <a:endParaRPr lang="pt-BR" sz="1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1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5352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262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Contato: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guilhermelucciola@gmail.com</a:t>
            </a:r>
            <a:endParaRPr lang="pt-BR" sz="2000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(31) 3261-9561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269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717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342958" y="593971"/>
            <a:ext cx="5934600" cy="397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7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Dr. Guilherme Rocha </a:t>
            </a:r>
            <a:r>
              <a:rPr lang="pt-BR" sz="27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Lucciola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pt-BR" sz="21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Graduação pela FM-UFMG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Especialização em Psiquiatria pela Faculdade de Ciências Médicas da Santa Casa de São Paulo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CAPS II Emiliano Tolentino – Sete Lagoas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Unidade de Saúde Mental de Rio Acima</a:t>
            </a:r>
            <a:endParaRPr sz="3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2907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9BD29E-5492-9D45-A767-EDF650466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457" y="1472808"/>
            <a:ext cx="4488881" cy="31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496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Definição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Burnout</a:t>
            </a: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Síndrome de </a:t>
            </a:r>
            <a:r>
              <a:rPr lang="pt-BR" sz="20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Burnout</a:t>
            </a: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Síndrome do Esgotamento Profissional.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Primeira menção: 1974 (H. </a:t>
            </a:r>
            <a:r>
              <a:rPr lang="pt-BR" sz="20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Freudenberger</a:t>
            </a: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Passou a ser considerada diagnóstico médico a partir de 01/01/2022 (CID-11). Até então, era enquadrada como diagnóstico de “Esgotamento”(CID-10: Z73 – Problemas relacionados à organização do modo de vida.)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 considerada uma doença </a:t>
            </a:r>
            <a:r>
              <a:rPr lang="pt-BR" sz="2000" b="1" u="sng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ocupacional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 u="sng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9E1DF0-A561-4C4C-B88F-CF940306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838" y="2385374"/>
            <a:ext cx="2129123" cy="16941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318"/>
            <a:ext cx="9144003" cy="511918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926199" y="1283335"/>
            <a:ext cx="7291598" cy="315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“Síndrome concebida como resultante do estresse crônico </a:t>
            </a:r>
            <a:r>
              <a:rPr lang="pt-BR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contexto laboral </a:t>
            </a:r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não foi efetivamente administrado. Caracteriza-se por três dimensões:</a:t>
            </a:r>
          </a:p>
          <a:p>
            <a:pPr lvl="0"/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1) sensação de exaustão ou esgotamento de energia; </a:t>
            </a:r>
          </a:p>
          <a:p>
            <a:pPr lvl="0"/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2) maior distanciamento mental da atividade laboral ou negativismo ou cinismo em relação ao trabalho; </a:t>
            </a:r>
          </a:p>
          <a:p>
            <a:pPr lvl="0"/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3) sensação de ineficácia e falta de realização. </a:t>
            </a:r>
          </a:p>
          <a:p>
            <a:pPr lvl="0"/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termo </a:t>
            </a:r>
            <a:r>
              <a:rPr lang="pt-BR" sz="1700" i="1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burnout</a:t>
            </a:r>
            <a:r>
              <a:rPr lang="pt-BR" sz="17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refere-se especificamente a fenômenos no contexto ocupacional e não deve ser usado para descrever experiências em outras áreas da vida.”</a:t>
            </a:r>
            <a:endParaRPr sz="17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6F234C-90C0-4637-E953-8372C0E678DC}"/>
              </a:ext>
            </a:extLst>
          </p:cNvPr>
          <p:cNvSpPr txBox="1"/>
          <p:nvPr/>
        </p:nvSpPr>
        <p:spPr>
          <a:xfrm>
            <a:off x="311700" y="192548"/>
            <a:ext cx="5375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Definição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16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6129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Definição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 necessário prestar atenção aos principais diagnósticos diferenciais: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- Transtornos de Ajustamento.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- Reações ao Stress grave e outros transtornos de adaptação.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- Transtornos de Ansiedade.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- Transtornos de Humor.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FD0071-9B7F-634C-A66E-8D875BB95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2860675"/>
            <a:ext cx="3317953" cy="19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7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343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475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Características: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Estado de tensão emocional e estresse crônicos provocado por condições de trabalho físicas, emocionais e psicológicas desgastantes.   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Envolve nervosismo, sofrimentos psicológicos e físicos, como dor de barriga, cansaço excessivo e tonturas.   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 estresse e a falta de vontade de sair da cama ou de casa, quando frequentes, podem indicar o início da doença.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372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475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Características: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rgbClr val="FFFFFF"/>
              </a:solidFill>
              <a:latin typeface="American Typewriter" panose="02090604020004020304" pitchFamily="18" charset="77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Transparece em 03 grupos principais: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A) Falta de energia e exaustão (sintomas mentais e, inclusive, físicos)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pt-BR" sz="20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</a:t>
            </a: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Distanciamento mental (redução do entusiasmo/desinteresse/confusão/reações negativas/alienação)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C) Redução da Eficácia (queda de produtividade/qualidade de entregas/atenção e concentração reduzidas)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992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0017" y="414343"/>
            <a:ext cx="5934600" cy="43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Principais sintomas: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FFFFFF"/>
              </a:solidFill>
              <a:latin typeface="American Typewriter" panose="02090604020004020304" pitchFamily="18" charset="77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Cansaço (físico? mental?)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Dificuldades de concentração/memorização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Irritabilidade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Alterações de sono e apetite.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Diminuição do limiar de dor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Redução da libido.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FFFFFF"/>
              </a:solidFill>
              <a:latin typeface="American Typewriter" panose="02090604020004020304" pitchFamily="18" charset="77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962243-1F84-E04F-9AFC-2A678BDAC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566" y="2856407"/>
            <a:ext cx="2760296" cy="18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15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819</Words>
  <Application>Microsoft Office PowerPoint</Application>
  <PresentationFormat>Apresentação na tela (16:9)</PresentationFormat>
  <Paragraphs>93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American Typewriter</vt:lpstr>
      <vt:lpstr>Tahoma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Nathan Roizenbruch</cp:lastModifiedBy>
  <cp:revision>5</cp:revision>
  <dcterms:modified xsi:type="dcterms:W3CDTF">2022-06-22T13:23:25Z</dcterms:modified>
</cp:coreProperties>
</file>