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33"/>
  </p:notesMasterIdLst>
  <p:sldIdLst>
    <p:sldId id="256" r:id="rId2"/>
    <p:sldId id="264" r:id="rId3"/>
    <p:sldId id="258" r:id="rId4"/>
    <p:sldId id="259" r:id="rId5"/>
    <p:sldId id="260" r:id="rId6"/>
    <p:sldId id="279" r:id="rId7"/>
    <p:sldId id="261" r:id="rId8"/>
    <p:sldId id="262" r:id="rId9"/>
    <p:sldId id="267" r:id="rId10"/>
    <p:sldId id="268" r:id="rId11"/>
    <p:sldId id="269" r:id="rId12"/>
    <p:sldId id="280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2" r:id="rId24"/>
    <p:sldId id="283" r:id="rId25"/>
    <p:sldId id="289" r:id="rId26"/>
    <p:sldId id="290" r:id="rId27"/>
    <p:sldId id="284" r:id="rId28"/>
    <p:sldId id="288" r:id="rId29"/>
    <p:sldId id="286" r:id="rId30"/>
    <p:sldId id="287" r:id="rId31"/>
    <p:sldId id="263" r:id="rId32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34"/>
    </p:embeddedFont>
    <p:embeddedFont>
      <p:font typeface="Montserrat" panose="00000500000000000000" pitchFamily="2" charset="0"/>
      <p:regular r:id="rId35"/>
      <p:bold r:id="rId36"/>
      <p:italic r:id="rId37"/>
      <p:boldItalic r:id="rId38"/>
    </p:embeddedFont>
    <p:embeddedFont>
      <p:font typeface="Montserrat Medium" panose="00000600000000000000" pitchFamily="2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  <p:embeddedFont>
      <p:font typeface="Trebuchet MS" panose="020B060302020202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65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14"/>
      </p:cViewPr>
      <p:guideLst>
        <p:guide orient="horz" pos="1620"/>
        <p:guide pos="2880"/>
        <p:guide pos="6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8805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3afd692fe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23afd692fe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474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21083fb7b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1449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21083fb7b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6085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56555bc61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56555bc61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576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21083fb7b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2840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21083fb7b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7181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21083fb7b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885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21083fb7b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0316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21083fb7b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41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21083fb7b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5942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21083fb7b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17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7fe3d968d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57fe3d968d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683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21083fb7b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205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21083fb7b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423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21083fb7b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2395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21083fb7b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088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21083fb7b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65273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21083fb7b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882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21083fb7b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0344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21083fb7b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6245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56555bc61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56555bc61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02676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3f8c150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3f8c150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2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57fe3d968d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57fe3d968d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8941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3f8c150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3f8c150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2744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7fe3d968d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57fe3d968d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961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21083fb7b_1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21083fb7b_1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55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21083fb7b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2521083fb7b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62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56555bc61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56555bc61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895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7577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21083fb7b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6353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21083fb7b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696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1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0175" y="3904124"/>
            <a:ext cx="2026829" cy="8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74975" y="1750475"/>
            <a:ext cx="64581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Tahoma"/>
              <a:buNone/>
              <a:defRPr sz="4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5276" y="3904126"/>
            <a:ext cx="1637976" cy="8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USSAO - TOPICO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517" y="4776575"/>
            <a:ext cx="616725" cy="2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52550" y="60950"/>
            <a:ext cx="76389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0" tIns="126000" rIns="306000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4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50550" y="1729550"/>
            <a:ext cx="763890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8000" tIns="198000" rIns="162000" bIns="1980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■"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■"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■"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517" y="4776575"/>
            <a:ext cx="616725" cy="2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 descr="Desenho de um círculo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805" y="2394025"/>
            <a:ext cx="3200400" cy="142875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Google Shape;23;p4"/>
          <p:cNvSpPr txBox="1"/>
          <p:nvPr/>
        </p:nvSpPr>
        <p:spPr>
          <a:xfrm>
            <a:off x="762725" y="58675"/>
            <a:ext cx="76269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0" tIns="180000" rIns="180000" bIns="180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Audiodescrição</a:t>
            </a:r>
            <a:endParaRPr sz="40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USSAO ASSUNTO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0" y="1104900"/>
            <a:ext cx="7601400" cy="3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2000" tIns="234000" rIns="0" bIns="234000" anchor="t" anchorCtr="0">
            <a:norm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 Medium"/>
              <a:buChar char="●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○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■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●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○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■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●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○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2385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500"/>
              <a:buFont typeface="Montserrat Medium"/>
              <a:buChar char="■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pic>
        <p:nvPicPr>
          <p:cNvPr id="27" name="Google Shape;27;p5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517" y="4776575"/>
            <a:ext cx="616725" cy="2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2000" tIns="91425" rIns="360000" bIns="9142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TOR - Mini biografia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517" y="4776575"/>
            <a:ext cx="616725" cy="2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41883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2000" tIns="306000" rIns="360000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>
            <a:spLocks noGrp="1"/>
          </p:cNvSpPr>
          <p:nvPr>
            <p:ph type="pic" idx="2"/>
          </p:nvPr>
        </p:nvSpPr>
        <p:spPr>
          <a:xfrm>
            <a:off x="4409950" y="258625"/>
            <a:ext cx="3080400" cy="42264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40000" y="1468800"/>
            <a:ext cx="3644700" cy="3194400"/>
          </a:xfrm>
          <a:prstGeom prst="rect">
            <a:avLst/>
          </a:prstGeom>
        </p:spPr>
        <p:txBody>
          <a:bodyPr spcFirstLastPara="1" wrap="square" lIns="0" tIns="0" rIns="162000" bIns="0" anchor="t" anchorCtr="0">
            <a:norm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■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■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■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 idx="3"/>
          </p:nvPr>
        </p:nvSpPr>
        <p:spPr>
          <a:xfrm>
            <a:off x="540000" y="840586"/>
            <a:ext cx="3252600" cy="387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AMENTO CHAVE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0" y="60950"/>
            <a:ext cx="9144000" cy="4647300"/>
          </a:xfrm>
          <a:prstGeom prst="rect">
            <a:avLst/>
          </a:prstGeom>
          <a:solidFill>
            <a:srgbClr val="46216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" name="Google Shape;39;p7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517" y="4776575"/>
            <a:ext cx="616725" cy="2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0" y="61125"/>
            <a:ext cx="9144000" cy="46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0" tIns="180000" rIns="720000" bIns="180000" anchor="ctr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8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100" y="2111800"/>
            <a:ext cx="1702500" cy="6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4ECB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○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■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○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■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○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■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ctrTitle"/>
          </p:nvPr>
        </p:nvSpPr>
        <p:spPr>
          <a:xfrm>
            <a:off x="1174975" y="1750475"/>
            <a:ext cx="6458100" cy="17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Doação de Sangue, Órgãos e Tecidos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0" y="1618595"/>
            <a:ext cx="4614300" cy="2565451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spAutoFit/>
          </a:bodyPr>
          <a:lstStyle/>
          <a:p>
            <a:pPr fontAlgn="base"/>
            <a:r>
              <a:rPr lang="pt-BR" sz="1700" b="1" dirty="0"/>
              <a:t>Ter idade entre 16 e 69 anos</a:t>
            </a:r>
            <a:r>
              <a:rPr lang="pt-BR" sz="1700" dirty="0"/>
              <a:t>, </a:t>
            </a:r>
          </a:p>
          <a:p>
            <a:pPr marL="133350" indent="0" fontAlgn="base">
              <a:buNone/>
            </a:pPr>
            <a:endParaRPr lang="pt-BR" sz="1700" dirty="0"/>
          </a:p>
          <a:p>
            <a:pPr fontAlgn="base"/>
            <a:r>
              <a:rPr lang="pt-BR" sz="1700" b="1" dirty="0"/>
              <a:t>Pessoas com idade entre 60 e 69 anos só poderão doar sangue se já o tiverem feito antes dos 60 anos</a:t>
            </a:r>
            <a:r>
              <a:rPr lang="pt-BR" sz="1700" dirty="0"/>
              <a:t>.</a:t>
            </a:r>
          </a:p>
          <a:p>
            <a:pPr marL="133350" indent="0" fontAlgn="base">
              <a:buNone/>
            </a:pPr>
            <a:endParaRPr lang="pt-BR" sz="1700" dirty="0"/>
          </a:p>
          <a:p>
            <a:pPr fontAlgn="base"/>
            <a:r>
              <a:rPr lang="es-ES" sz="1700" b="1" dirty="0"/>
              <a:t>Pesar no mínimo 50 kg</a:t>
            </a:r>
            <a:r>
              <a:rPr lang="es-ES" sz="1700" dirty="0"/>
              <a:t>.</a:t>
            </a:r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0" y="7890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Critérios para Doação de Sangue</a:t>
            </a:r>
            <a:endParaRPr dirty="0"/>
          </a:p>
        </p:txBody>
      </p:sp>
      <p:pic>
        <p:nvPicPr>
          <p:cNvPr id="4098" name="Picture 2" descr="Como doar sangue pode salvar vidas? - Hospital Santa Cl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687" y="1618595"/>
            <a:ext cx="3518822" cy="251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5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0" y="1608083"/>
            <a:ext cx="4614300" cy="2565451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spAutoFit/>
          </a:bodyPr>
          <a:lstStyle/>
          <a:p>
            <a:pPr fontAlgn="base"/>
            <a:r>
              <a:rPr lang="pt-BR" sz="1700" b="1" dirty="0"/>
              <a:t>Apresentar documento de identificação com foto emitido por órgão oficial</a:t>
            </a:r>
            <a:r>
              <a:rPr lang="pt-BR" sz="1700" dirty="0"/>
              <a:t> ;</a:t>
            </a:r>
          </a:p>
          <a:p>
            <a:pPr fontAlgn="base"/>
            <a:endParaRPr lang="pt-BR" sz="1700" dirty="0"/>
          </a:p>
          <a:p>
            <a:pPr fontAlgn="base"/>
            <a:r>
              <a:rPr lang="pt-BR" sz="1700" b="1" dirty="0"/>
              <a:t>Ter dormido pelo menos 6 horas nas últimas 24 horas</a:t>
            </a:r>
            <a:r>
              <a:rPr lang="pt-BR" sz="1700" dirty="0"/>
              <a:t>.</a:t>
            </a:r>
          </a:p>
          <a:p>
            <a:pPr fontAlgn="base"/>
            <a:endParaRPr lang="pt-BR" sz="1700" dirty="0"/>
          </a:p>
          <a:p>
            <a:pPr fontAlgn="base"/>
            <a:r>
              <a:rPr lang="pt-BR" sz="1700" b="1" dirty="0"/>
              <a:t>Estar alimentado</a:t>
            </a:r>
            <a:r>
              <a:rPr lang="pt-BR" sz="1700" dirty="0"/>
              <a:t>.</a:t>
            </a:r>
            <a:endParaRPr lang="pt-BR" sz="1800" dirty="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0" y="7890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Critérios para Doação de Sangue</a:t>
            </a:r>
            <a:endParaRPr dirty="0"/>
          </a:p>
        </p:txBody>
      </p:sp>
      <p:pic>
        <p:nvPicPr>
          <p:cNvPr id="6146" name="Picture 2" descr="Doação de sangue: importância, requisitos, mitos - Mundo Educa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07" y="1608083"/>
            <a:ext cx="3831021" cy="25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71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0" y="61125"/>
            <a:ext cx="5341800" cy="4647300"/>
          </a:xfrm>
          <a:prstGeom prst="rect">
            <a:avLst/>
          </a:prstGeom>
        </p:spPr>
        <p:txBody>
          <a:bodyPr spcFirstLastPara="1" wrap="square" lIns="720000" tIns="180000" rIns="720000" bIns="1800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850" b="0" dirty="0"/>
              <a:t>Doação de Órgãos e Tecidos</a:t>
            </a:r>
            <a:endParaRPr sz="3850" b="0" dirty="0"/>
          </a:p>
        </p:txBody>
      </p:sp>
    </p:spTree>
    <p:extLst>
      <p:ext uri="{BB962C8B-B14F-4D97-AF65-F5344CB8AC3E}">
        <p14:creationId xmlns:p14="http://schemas.microsoft.com/office/powerpoint/2010/main" val="2226950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0" y="1980477"/>
            <a:ext cx="4614300" cy="1580566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spAutoFit/>
          </a:bodyPr>
          <a:lstStyle/>
          <a:p>
            <a:pPr marL="133350" indent="0" fontAlgn="base">
              <a:buNone/>
            </a:pPr>
            <a:r>
              <a:rPr lang="pt-BR" sz="1800" b="1" dirty="0"/>
              <a:t>Em setembro comemoramos o mês de conscientização e incentivo doação de órgãos e tecidos.</a:t>
            </a:r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0" y="7890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Doação de Órgãos e Tecidos</a:t>
            </a:r>
            <a:endParaRPr dirty="0"/>
          </a:p>
        </p:txBody>
      </p:sp>
      <p:pic>
        <p:nvPicPr>
          <p:cNvPr id="7170" name="Picture 2" descr="Setembro Verde&quot; - Alerta para a importância da doação de órgãos - Hospital  Regional de São José dos Cam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73" y="1537079"/>
            <a:ext cx="3795941" cy="246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9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0" y="1670509"/>
            <a:ext cx="4614300" cy="2411563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spAutoFit/>
          </a:bodyPr>
          <a:lstStyle/>
          <a:p>
            <a:pPr marL="0" indent="0">
              <a:buNone/>
            </a:pPr>
            <a:r>
              <a:rPr lang="pt-BR" sz="1800" b="1" dirty="0"/>
              <a:t>O transplante de órgãos é um procedimento cirúrgico que consiste na reposição de um órgão ou tecido de uma pessoa doente, por outro órgão ou tecido normal de um doador, vivo ou morto.</a:t>
            </a:r>
            <a:endParaRPr lang="en-US" sz="1800" b="1" dirty="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0" y="7890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Doação de Órgãos e Tecidos</a:t>
            </a:r>
            <a:endParaRPr dirty="0"/>
          </a:p>
        </p:txBody>
      </p:sp>
      <p:pic>
        <p:nvPicPr>
          <p:cNvPr id="8194" name="Picture 2" descr="Novartis abre programa de inovação voltado a transplantes - Medicina S/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67" y="1523212"/>
            <a:ext cx="4100239" cy="270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0" y="2030083"/>
            <a:ext cx="4614300" cy="1580566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spAutoFit/>
          </a:bodyPr>
          <a:lstStyle/>
          <a:p>
            <a:pPr marL="228600" lvl="0" indent="0">
              <a:buNone/>
            </a:pPr>
            <a:r>
              <a:rPr lang="pt-BR" sz="1800" b="1" dirty="0"/>
              <a:t>O Brasil é referência mundial na área de transplantes e possui o maior sistema público de transplantes do mundo. </a:t>
            </a:r>
            <a:endParaRPr lang="en-US" sz="1800" b="1" dirty="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0" y="7890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Doação de Órgãos e Tecidos</a:t>
            </a:r>
            <a:endParaRPr dirty="0"/>
          </a:p>
        </p:txBody>
      </p:sp>
      <p:pic>
        <p:nvPicPr>
          <p:cNvPr id="9218" name="Picture 2" descr="Entenda como funciona o complexo sistema de transplante de órgão no Brasil  | Saúde | Galil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86" y="1650124"/>
            <a:ext cx="3510728" cy="23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14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0" y="1696695"/>
            <a:ext cx="4614300" cy="2411563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spAutoFit/>
          </a:bodyPr>
          <a:lstStyle/>
          <a:p>
            <a:pPr marL="133350" indent="0">
              <a:buNone/>
            </a:pPr>
            <a:r>
              <a:rPr lang="pt-BR" sz="1800" b="1" dirty="0"/>
              <a:t>A doação só poderá ser realizada, no caso de paciente em morte encefálica, se houver autorização de um familiar, como previsto em lei. Se os familiares não autorizarem, a doação não poderá ser realizada. </a:t>
            </a:r>
            <a:endParaRPr lang="en-US" sz="1800" b="1" dirty="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0" y="7890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Doação de Órgãos e Tecidos</a:t>
            </a:r>
            <a:endParaRPr dirty="0"/>
          </a:p>
        </p:txBody>
      </p:sp>
      <p:pic>
        <p:nvPicPr>
          <p:cNvPr id="10242" name="Picture 2" descr="Pandemia prejudica transplante de órgãos no Brasil - Medicina S/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33" y="1689834"/>
            <a:ext cx="3668589" cy="241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076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0" y="1696695"/>
            <a:ext cx="4614300" cy="2411563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spAutoFit/>
          </a:bodyPr>
          <a:lstStyle/>
          <a:p>
            <a:pPr marL="228600" lvl="0" indent="0">
              <a:buNone/>
            </a:pPr>
            <a:r>
              <a:rPr lang="pt-BR" sz="1800" b="1" dirty="0"/>
              <a:t>A morte encefálica é a perda completa e irreversível das funções encefálicas ,definida pela cessação das funções corticais e de tronco cerebral, portanto, é a morte de uma pessoa.</a:t>
            </a:r>
            <a:endParaRPr lang="en-US" sz="2000" b="1" dirty="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0" y="7890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que é a morte encefálica?</a:t>
            </a:r>
            <a:endParaRPr dirty="0"/>
          </a:p>
        </p:txBody>
      </p:sp>
      <p:pic>
        <p:nvPicPr>
          <p:cNvPr id="11266" name="Picture 2" descr="Morte encefálica - Brasil Esc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22" y="1515767"/>
            <a:ext cx="3884336" cy="277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939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0" y="1929678"/>
            <a:ext cx="4614300" cy="1857565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spAutoFit/>
          </a:bodyPr>
          <a:lstStyle/>
          <a:p>
            <a:pPr marL="228600" lvl="0" indent="0">
              <a:buNone/>
            </a:pPr>
            <a:endParaRPr lang="pt-BR" sz="1800" b="1" dirty="0"/>
          </a:p>
          <a:p>
            <a:pPr marL="228600" lvl="0" indent="0">
              <a:buNone/>
            </a:pPr>
            <a:r>
              <a:rPr lang="pt-BR" sz="1800" b="1" dirty="0"/>
              <a:t>A Lei 9.434 estabelece que doação de órgãos pós morte só pode ser feita quando for constatada a morte encefálica.</a:t>
            </a:r>
            <a:endParaRPr lang="en-US" sz="2000" b="1" dirty="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0" y="7890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que é a morte encefálica?</a:t>
            </a:r>
            <a:endParaRPr dirty="0"/>
          </a:p>
        </p:txBody>
      </p:sp>
      <p:pic>
        <p:nvPicPr>
          <p:cNvPr id="12292" name="Picture 4" descr="Atualizados critérios de diagnóstico da morte encefálica — Setor Saú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70" y="1660634"/>
            <a:ext cx="3593482" cy="23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503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94593" y="1959938"/>
            <a:ext cx="4614300" cy="1857565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spAutoFit/>
          </a:bodyPr>
          <a:lstStyle/>
          <a:p>
            <a:pPr marL="133350" indent="0">
              <a:buNone/>
            </a:pPr>
            <a:r>
              <a:rPr lang="pt-BR" sz="1800" b="1" dirty="0"/>
              <a:t>Para o diagnóstico de morte encefálica, são utilizados critérios precisos, padronizados e passiveis de serem realizados em todo o território nacional. </a:t>
            </a:r>
            <a:endParaRPr lang="en-US" sz="1800" b="1" dirty="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0" y="7890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Como é feito o diagnóstico da morte encefálica?</a:t>
            </a:r>
            <a:endParaRPr dirty="0"/>
          </a:p>
        </p:txBody>
      </p:sp>
      <p:pic>
        <p:nvPicPr>
          <p:cNvPr id="13314" name="Picture 2" descr="O teste da apneia e os exames complementares na constatação da morte  encefálica / Blog Jale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682" y="1324880"/>
            <a:ext cx="3653343" cy="312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28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4188300" cy="1185900"/>
          </a:xfrm>
          <a:prstGeom prst="rect">
            <a:avLst/>
          </a:prstGeom>
        </p:spPr>
        <p:txBody>
          <a:bodyPr spcFirstLastPara="1" wrap="square" lIns="522000" tIns="306000" rIns="360000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Elisa Resende</a:t>
            </a:r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1"/>
          </p:nvPr>
        </p:nvSpPr>
        <p:spPr>
          <a:xfrm>
            <a:off x="540000" y="1246850"/>
            <a:ext cx="3644700" cy="3416400"/>
          </a:xfrm>
          <a:prstGeom prst="rect">
            <a:avLst/>
          </a:prstGeom>
        </p:spPr>
        <p:txBody>
          <a:bodyPr spcFirstLastPara="1" wrap="square" lIns="91425" tIns="91425" rIns="270000" bIns="91425" anchor="t" anchorCtr="0">
            <a:norm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t-BR"/>
              <a:t>Graduada na PUC Minas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t-BR"/>
              <a:t>Professora do Curso Técnico de Enfermagem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t-BR"/>
              <a:t>Extensão em Transplantes pelo “MG Transplantes”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Participou de vários projetos, como o Rota-VAC, que buscou detectar a eficácia da vacina contra o Rotavírus.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Projeto TRS (Terapia Renal Substitutiva) com o objetivo de entender como os pacientes de TRS levavam sua vida pessoal, profissional e financeira.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Projeto Pró-Saúde, onde o objetivo era detectar as reais necessidades do Sistema de Saúde.</a:t>
            </a: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title" idx="3"/>
          </p:nvPr>
        </p:nvSpPr>
        <p:spPr>
          <a:xfrm>
            <a:off x="540000" y="784761"/>
            <a:ext cx="3252600" cy="387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Enfermeira</a:t>
            </a:r>
            <a:endParaRPr/>
          </a:p>
        </p:txBody>
      </p:sp>
      <p:pic>
        <p:nvPicPr>
          <p:cNvPr id="101" name="Google Shape;101;p21"/>
          <p:cNvPicPr preferRelativeResize="0"/>
          <p:nvPr/>
        </p:nvPicPr>
        <p:blipFill rotWithShape="1">
          <a:blip r:embed="rId3">
            <a:alphaModFix/>
          </a:blip>
          <a:srcRect l="16107" r="22879"/>
          <a:stretch/>
        </p:blipFill>
        <p:spPr>
          <a:xfrm flipH="1">
            <a:off x="5089375" y="204400"/>
            <a:ext cx="3362800" cy="4314675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089746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94594" y="1625499"/>
            <a:ext cx="4614300" cy="2411563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spAutoFit/>
          </a:bodyPr>
          <a:lstStyle/>
          <a:p>
            <a:pPr marL="133350" indent="0">
              <a:buNone/>
            </a:pPr>
            <a:r>
              <a:rPr lang="pt-BR" sz="1800" b="1" dirty="0"/>
              <a:t>Para ser um doador, basta conversar com sua família sobre o seu desejo de ser doador e deixar claro que eles, seus familiares, devem autorizar a doação de órgãos.</a:t>
            </a:r>
          </a:p>
          <a:p>
            <a:pPr marL="203200" indent="0">
              <a:buNone/>
            </a:pPr>
            <a:endParaRPr lang="pt-BR" sz="1800" b="1" dirty="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0" y="7890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SEJA UM DOADOR DE ORGÃOS</a:t>
            </a:r>
            <a:endParaRPr dirty="0"/>
          </a:p>
        </p:txBody>
      </p:sp>
      <p:pic>
        <p:nvPicPr>
          <p:cNvPr id="6" name="Picture 2" descr="O que você precisa saber sobre doação de órgãos? - Med Lif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2"/>
          <a:stretch/>
        </p:blipFill>
        <p:spPr bwMode="auto">
          <a:xfrm>
            <a:off x="5255173" y="1315203"/>
            <a:ext cx="3445311" cy="303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67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0" y="1483272"/>
            <a:ext cx="8082455" cy="2688562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spAutoFit/>
          </a:bodyPr>
          <a:lstStyle/>
          <a:p>
            <a:pPr marL="228600" lvl="0" indent="0">
              <a:buNone/>
            </a:pPr>
            <a:r>
              <a:rPr lang="pt-BR" sz="1800" b="1" i="1" dirty="0"/>
              <a:t>1 - O primeiro é o doador vivo</a:t>
            </a:r>
          </a:p>
          <a:p>
            <a:pPr marL="228600" lvl="0" indent="0">
              <a:buNone/>
            </a:pPr>
            <a:endParaRPr lang="pt-BR" sz="1800" b="1" i="1" dirty="0"/>
          </a:p>
          <a:p>
            <a:pPr marL="228600" lvl="0" indent="0">
              <a:buNone/>
            </a:pPr>
            <a:r>
              <a:rPr lang="pt-BR" sz="1800" dirty="0"/>
              <a:t>Pode ser qualquer pessoa que concorde com a doação, desde que não prejudique a sua própria saúde. O doador vivo pode doar um dos rins, parte do fígado, parte da medula óssea ou parte do pulmão. Pela lei, parentes até o quarto grau e cônjuges podem ser doadores. Não parentes, só com autorização judicial.</a:t>
            </a:r>
            <a:endParaRPr lang="en-US" sz="1800" dirty="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0" y="7890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Tipos de Doadores</a:t>
            </a:r>
            <a:endParaRPr dirty="0"/>
          </a:p>
        </p:txBody>
      </p:sp>
      <p:pic>
        <p:nvPicPr>
          <p:cNvPr id="15364" name="Picture 4" descr="Instituto GABRIEL on X: &quot;Setembro Verde, o mês da Doação de Órgãos e  Tecidos. Use um laço verde para demonstrar que você apoia a causa.  http://t.co/41OeATOwQP&quot; / 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00" y="2988106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83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0" y="1756541"/>
            <a:ext cx="8082455" cy="1857565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spAutoFit/>
          </a:bodyPr>
          <a:lstStyle/>
          <a:p>
            <a:pPr marL="133350" indent="0">
              <a:buNone/>
            </a:pPr>
            <a:r>
              <a:rPr lang="pt-BR" sz="1800" b="1" i="1" dirty="0"/>
              <a:t>2 - O segundo tipo é o doador falecido.</a:t>
            </a:r>
          </a:p>
          <a:p>
            <a:endParaRPr lang="pt-BR" sz="1800" b="1" i="1" dirty="0"/>
          </a:p>
          <a:p>
            <a:pPr marL="203200" indent="0">
              <a:buNone/>
            </a:pPr>
            <a:r>
              <a:rPr lang="pt-BR" sz="1800" dirty="0"/>
              <a:t>São pacientes com morte encefálica, geralmente vítimas de catástrofes cerebrais, como traumatismo craniano ou AVC (derrame cerebral).</a:t>
            </a:r>
            <a:endParaRPr lang="en-US" sz="1800" dirty="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0" y="7890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Tipos de Doadores</a:t>
            </a:r>
            <a:endParaRPr dirty="0"/>
          </a:p>
        </p:txBody>
      </p:sp>
      <p:pic>
        <p:nvPicPr>
          <p:cNvPr id="15364" name="Picture 4" descr="Instituto GABRIEL on X: &quot;Setembro Verde, o mês da Doação de Órgãos e  Tecidos. Use um laço verde para demonstrar que você apoia a causa.  http://t.co/41OeATOwQP&quot; / 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00" y="2988106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601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0" y="1485137"/>
            <a:ext cx="4572000" cy="2688562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spAutoFit/>
          </a:bodyPr>
          <a:lstStyle/>
          <a:p>
            <a:pPr marL="133350" indent="0">
              <a:buNone/>
            </a:pPr>
            <a:r>
              <a:rPr lang="pt-BR" sz="1800" b="1" dirty="0"/>
              <a:t>Os órgãos doados vão para pacientes que estão aguardando em lista única, definida pela Central de Transplantes da Secretaria de Saúde de cada estado e controlada pelo Sistema Nacional de Transplantes (SNT).</a:t>
            </a:r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0" y="7890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Como define quem recebe o órgão?</a:t>
            </a:r>
            <a:endParaRPr dirty="0"/>
          </a:p>
        </p:txBody>
      </p:sp>
      <p:pic>
        <p:nvPicPr>
          <p:cNvPr id="16386" name="Picture 2" descr="Dia Nacional da Doação de Órgãos: conscientização e desafios — Tribunal  Regional Eleitoral do Para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04" y="1829539"/>
            <a:ext cx="4162097" cy="199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501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0" y="7890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r>
              <a:rPr lang="pt-BR" dirty="0"/>
              <a:t>Lista de Espera - Transplantes</a:t>
            </a:r>
            <a:endParaRPr dirty="0"/>
          </a:p>
        </p:txBody>
      </p:sp>
      <p:pic>
        <p:nvPicPr>
          <p:cNvPr id="18438" name="Picture 6" descr="66.250 esperam por transplante no Brasil e maior fila é por ri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5" b="10876"/>
          <a:stretch/>
        </p:blipFill>
        <p:spPr bwMode="auto">
          <a:xfrm>
            <a:off x="4088523" y="1348743"/>
            <a:ext cx="4674365" cy="279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66.250 esperam por transplante no Brasil e maior fila é por ri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70"/>
          <a:stretch/>
        </p:blipFill>
        <p:spPr bwMode="auto">
          <a:xfrm>
            <a:off x="239307" y="2052935"/>
            <a:ext cx="3561393" cy="9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66.250 esperam por transplante no Brasil e maior fila é por ri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66" r="38615" b="-96"/>
          <a:stretch/>
        </p:blipFill>
        <p:spPr bwMode="auto">
          <a:xfrm>
            <a:off x="5707118" y="4201049"/>
            <a:ext cx="2186152" cy="36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5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-1" y="1485137"/>
            <a:ext cx="8692055" cy="2688562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spAutoFit/>
          </a:bodyPr>
          <a:lstStyle/>
          <a:p>
            <a:pPr marL="133350" indent="0">
              <a:buNone/>
            </a:pPr>
            <a:r>
              <a:rPr lang="pt-BR" sz="1800" b="1" dirty="0"/>
              <a:t>Principais Motivos:</a:t>
            </a:r>
          </a:p>
          <a:p>
            <a:pPr marL="133350" indent="0">
              <a:buNone/>
            </a:pPr>
            <a:endParaRPr lang="pt-BR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1800" b="1" dirty="0"/>
              <a:t>Crença religiosa;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b="1" dirty="0"/>
              <a:t>Não compreensão do diagnóstico de morte encefálica e a crença na reversão do quadro;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b="1" dirty="0"/>
              <a:t>Desconfiança na assistência e o medo do comércio de órgãos;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b="1" dirty="0"/>
              <a:t>O desejo do paciente falecido, manifestado em vida, de não ser um doador de órgãos.</a:t>
            </a:r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0" y="7890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Recusa para Doação</a:t>
            </a:r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60" y="968265"/>
            <a:ext cx="1690852" cy="16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42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-378372" y="1831978"/>
            <a:ext cx="6390289" cy="244234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spAutoFit/>
          </a:bodyPr>
          <a:lstStyle/>
          <a:p>
            <a:pPr marL="133350" indent="0">
              <a:buNone/>
            </a:pPr>
            <a:r>
              <a:rPr lang="pt-BR" sz="1600" b="1" dirty="0"/>
              <a:t>A Maioria das religiões aprovam a Doação de Órgãos e Tecidos, em 1995, o papa São João Paulo II, na encíclica </a:t>
            </a:r>
            <a:r>
              <a:rPr lang="pt-BR" sz="1600" b="1" dirty="0" err="1"/>
              <a:t>Evangelium</a:t>
            </a:r>
            <a:r>
              <a:rPr lang="pt-BR" sz="1600" b="1" dirty="0"/>
              <a:t> Vitae, estabeleceu que entre os atos de heroísmo cotidiano “merece particular apreço a doação de órgãos feita, segundo formas eticamente aceitável, para oferecer uma possibilidade de saúde e até de vida a doente por vezes sem esperança”.</a:t>
            </a:r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0" y="7890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Recusa para Doação</a:t>
            </a:r>
            <a:endParaRPr dirty="0"/>
          </a:p>
        </p:txBody>
      </p:sp>
      <p:pic>
        <p:nvPicPr>
          <p:cNvPr id="20486" name="Picture 6" descr="Doação de órgãos no Brasil: entenda como funciona e saiba os d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23" y="1975945"/>
            <a:ext cx="2643821" cy="176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204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0" y="1485137"/>
            <a:ext cx="4572000" cy="2688562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spAutoFit/>
          </a:bodyPr>
          <a:lstStyle/>
          <a:p>
            <a:pPr marL="133350" indent="0">
              <a:buNone/>
            </a:pPr>
            <a:r>
              <a:rPr lang="pt-BR" sz="1800" b="1" dirty="0"/>
              <a:t>Doar órgãos e tecidos, é um ato de amor e solidariedade. O transplante pode salvar vidas!</a:t>
            </a:r>
          </a:p>
          <a:p>
            <a:pPr marL="133350" indent="0">
              <a:buNone/>
            </a:pPr>
            <a:endParaRPr lang="pt-BR" sz="1800" b="1" dirty="0"/>
          </a:p>
          <a:p>
            <a:pPr marL="133350" indent="0">
              <a:buNone/>
            </a:pPr>
            <a:r>
              <a:rPr lang="pt-BR" sz="1800" b="1" dirty="0"/>
              <a:t>Além disso, estrutura a saúde física e psicológica de toda a família envolvida com o paciente transplantado. </a:t>
            </a:r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0" y="7890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Seja um Doador!</a:t>
            </a:r>
            <a:endParaRPr dirty="0"/>
          </a:p>
        </p:txBody>
      </p:sp>
      <p:pic>
        <p:nvPicPr>
          <p:cNvPr id="6" name="Picture 2" descr="Mário Penna incentiva doação de órgãos com a campanha “Doe Órgãos, Doe  Vidas” – Mario Pen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r="7677"/>
          <a:stretch/>
        </p:blipFill>
        <p:spPr bwMode="auto">
          <a:xfrm>
            <a:off x="5025052" y="1593032"/>
            <a:ext cx="3825033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91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0" y="61125"/>
            <a:ext cx="5341800" cy="4647300"/>
          </a:xfrm>
          <a:prstGeom prst="rect">
            <a:avLst/>
          </a:prstGeom>
        </p:spPr>
        <p:txBody>
          <a:bodyPr spcFirstLastPara="1" wrap="square" lIns="720000" tIns="180000" rIns="720000" bIns="1800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850" b="0" dirty="0"/>
              <a:t>Conclusão</a:t>
            </a:r>
            <a:endParaRPr sz="3850" b="0" dirty="0"/>
          </a:p>
        </p:txBody>
      </p:sp>
    </p:spTree>
    <p:extLst>
      <p:ext uri="{BB962C8B-B14F-4D97-AF65-F5344CB8AC3E}">
        <p14:creationId xmlns:p14="http://schemas.microsoft.com/office/powerpoint/2010/main" val="2254723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603275" y="367325"/>
            <a:ext cx="304950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 Conclusão</a:t>
            </a:r>
            <a:endParaRPr sz="15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6"/>
          <p:cNvSpPr txBox="1"/>
          <p:nvPr/>
        </p:nvSpPr>
        <p:spPr>
          <a:xfrm>
            <a:off x="561232" y="1710613"/>
            <a:ext cx="3217500" cy="326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800" b="1" dirty="0"/>
              <a:t>Doar sangue, órgãos e tecidos, não é apenas dar partes do corpo, é dar uma chance de continuar a jornada da vida para outra pessoa. Junte-se a nós nessa missão de amor e esperança!</a:t>
            </a:r>
            <a:endParaRPr lang="pt-BR" sz="1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2" descr="Fica a dica - #Fica a Dica | Facebook">
            <a:extLst>
              <a:ext uri="{FF2B5EF4-FFF2-40B4-BE49-F238E27FC236}">
                <a16:creationId xmlns:a16="http://schemas.microsoft.com/office/drawing/2014/main" id="{69A92A8E-4FDA-4A86-BFEF-22F55BBF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347" y="105102"/>
            <a:ext cx="4539446" cy="453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603275" y="367325"/>
            <a:ext cx="3049500" cy="1461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Obrigada pela oportunidade de estar aqui com vocês!</a:t>
            </a:r>
            <a:endParaRPr lang="pt-BR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6"/>
          <p:cNvSpPr txBox="1"/>
          <p:nvPr/>
        </p:nvSpPr>
        <p:spPr>
          <a:xfrm>
            <a:off x="252249" y="1614930"/>
            <a:ext cx="3731172" cy="397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lang="pt-BR" sz="1800" dirty="0"/>
          </a:p>
          <a:p>
            <a:r>
              <a:rPr lang="pt-BR" sz="1800" dirty="0"/>
              <a:t>Caso tenham alguma dúvida ou curiosidade, sobre qualquer assunto relacionado a área da saúde, estou a disposição para ajudar e responder em meu </a:t>
            </a:r>
            <a:r>
              <a:rPr lang="pt-BR" sz="1800" dirty="0" err="1"/>
              <a:t>instagram</a:t>
            </a:r>
            <a:r>
              <a:rPr lang="pt-BR" sz="1800" dirty="0"/>
              <a:t> </a:t>
            </a:r>
            <a:r>
              <a:rPr lang="pt-BR" sz="1800" b="1" dirty="0"/>
              <a:t>@</a:t>
            </a:r>
            <a:r>
              <a:rPr lang="pt-BR" sz="1800" b="1" dirty="0" err="1"/>
              <a:t>lisaresende</a:t>
            </a:r>
            <a:r>
              <a:rPr lang="pt-BR" sz="1800" dirty="0"/>
              <a:t>.</a:t>
            </a:r>
          </a:p>
          <a:p>
            <a:endParaRPr lang="pt-BR" sz="1800" dirty="0"/>
          </a:p>
          <a:p>
            <a:endParaRPr lang="pt-BR" sz="1800" dirty="0"/>
          </a:p>
          <a:p>
            <a:endParaRPr lang="pt-BR" sz="1050" dirty="0"/>
          </a:p>
          <a:p>
            <a:r>
              <a:rPr lang="pt-BR" sz="1800" b="1" dirty="0"/>
              <a:t>ENFERMEIRA ELISA RESENDE</a:t>
            </a:r>
          </a:p>
          <a:p>
            <a:pPr marL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Imagem 6" descr="Uma imagem contendo Ícone&#10;&#10;Descrição gerada automaticamente">
            <a:extLst>
              <a:ext uri="{FF2B5EF4-FFF2-40B4-BE49-F238E27FC236}">
                <a16:creationId xmlns:a16="http://schemas.microsoft.com/office/drawing/2014/main" id="{B2D07DE3-E9C8-CF64-BE62-B6CC161B52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043" y="4729497"/>
            <a:ext cx="747960" cy="301809"/>
          </a:xfrm>
          <a:prstGeom prst="rect">
            <a:avLst/>
          </a:prstGeom>
        </p:spPr>
      </p:pic>
      <p:pic>
        <p:nvPicPr>
          <p:cNvPr id="8" name="Espaço Reservado para Imagem 5" descr="Homem em pé com celular na mão&#10;&#10;Descrição gerada automaticamente">
            <a:extLst>
              <a:ext uri="{FF2B5EF4-FFF2-40B4-BE49-F238E27FC236}">
                <a16:creationId xmlns:a16="http://schemas.microsoft.com/office/drawing/2014/main" id="{E1B0C9B4-B64A-4ED2-87A4-99D1303917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4" b="8564"/>
          <a:stretch/>
        </p:blipFill>
        <p:spPr>
          <a:xfrm>
            <a:off x="4432737" y="455065"/>
            <a:ext cx="4469457" cy="3707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196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0" y="61125"/>
            <a:ext cx="9144000" cy="4647300"/>
          </a:xfrm>
          <a:prstGeom prst="rect">
            <a:avLst/>
          </a:prstGeom>
        </p:spPr>
        <p:txBody>
          <a:bodyPr spcFirstLastPara="1" wrap="square" lIns="720000" tIns="180000" rIns="720000" bIns="1800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Qual a importância de falarmos de doação de sangue, órgãos e tecidos?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752550" y="60950"/>
            <a:ext cx="76389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969"/>
              </a:buClr>
              <a:buSzPts val="3200"/>
              <a:buFont typeface="Trebuchet MS"/>
              <a:buNone/>
            </a:pPr>
            <a:r>
              <a:rPr lang="pt-BR" dirty="0"/>
              <a:t>Doação</a:t>
            </a:r>
            <a:endParaRPr dirty="0"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802200" y="2215535"/>
            <a:ext cx="3769800" cy="170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indent="0">
              <a:buNone/>
            </a:pPr>
            <a:r>
              <a:rPr lang="pt-BR" sz="1500" b="1" dirty="0"/>
              <a:t>A doação de sangue, órgãos e tecidos, é um ato nobre que pode salvar vidas.</a:t>
            </a:r>
          </a:p>
          <a:p>
            <a:pPr marL="114300" indent="0">
              <a:buNone/>
            </a:pPr>
            <a:endParaRPr lang="pt-BR" sz="1500" b="1" dirty="0"/>
          </a:p>
          <a:p>
            <a:pPr marL="114300" indent="0">
              <a:buNone/>
            </a:pPr>
            <a:r>
              <a:rPr lang="pt-BR" sz="1500" b="1" dirty="0"/>
              <a:t>É preciso que a população se conscientize da importância do ato de doar.</a:t>
            </a:r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3">
            <a:alphaModFix/>
          </a:blip>
          <a:srcRect t="12545" b="12553"/>
          <a:stretch/>
        </p:blipFill>
        <p:spPr>
          <a:xfrm>
            <a:off x="4958450" y="1496175"/>
            <a:ext cx="3891049" cy="2914526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" name="Imagem 4" descr="Uma imagem contendo pessoa, no interior, pequeno, segurando&#10;&#10;Descrição gerada automaticamente">
            <a:extLst>
              <a:ext uri="{FF2B5EF4-FFF2-40B4-BE49-F238E27FC236}">
                <a16:creationId xmlns:a16="http://schemas.microsoft.com/office/drawing/2014/main" id="{2E8738ED-7132-4C7B-9C01-3A6FA860F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877" y="1496175"/>
            <a:ext cx="3884622" cy="29134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0" y="61125"/>
            <a:ext cx="5341800" cy="4647300"/>
          </a:xfrm>
          <a:prstGeom prst="rect">
            <a:avLst/>
          </a:prstGeom>
        </p:spPr>
        <p:txBody>
          <a:bodyPr spcFirstLastPara="1" wrap="square" lIns="720000" tIns="180000" rIns="720000" bIns="1800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850" b="0" dirty="0"/>
              <a:t>Doação de Sangue</a:t>
            </a:r>
            <a:endParaRPr sz="3850" b="0" dirty="0"/>
          </a:p>
        </p:txBody>
      </p:sp>
    </p:spTree>
    <p:extLst>
      <p:ext uri="{BB962C8B-B14F-4D97-AF65-F5344CB8AC3E}">
        <p14:creationId xmlns:p14="http://schemas.microsoft.com/office/powerpoint/2010/main" val="282839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0" y="1086950"/>
            <a:ext cx="5472300" cy="3594900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noAutofit/>
          </a:bodyPr>
          <a:lstStyle/>
          <a:p>
            <a:pPr marL="0" lvl="0" indent="0">
              <a:buNone/>
            </a:pPr>
            <a:endParaRPr lang="pt-BR" sz="2000" b="1" dirty="0"/>
          </a:p>
          <a:p>
            <a:pPr marL="0" lvl="0" indent="0">
              <a:buNone/>
            </a:pPr>
            <a:r>
              <a:rPr lang="pt-BR" sz="1800" b="1" dirty="0"/>
              <a:t>Junho Vermelho é o mês de conscientização para a doação de sangue. </a:t>
            </a:r>
          </a:p>
          <a:p>
            <a:pPr marL="0" lvl="0" indent="0">
              <a:buNone/>
            </a:pPr>
            <a:endParaRPr lang="pt-BR" sz="1800" b="1" dirty="0"/>
          </a:p>
          <a:p>
            <a:pPr marL="0" lvl="0" indent="0">
              <a:buNone/>
            </a:pPr>
            <a:r>
              <a:rPr lang="pt-BR" sz="1800" b="1" dirty="0"/>
              <a:t>Por isso, o mês de junho foi destacado para conscientizar e incentivar a população sobre a importância de ser um doador.</a:t>
            </a:r>
            <a:endParaRPr sz="1800" b="1" dirty="0"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58899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Doação de Sangue</a:t>
            </a:r>
            <a:endParaRPr dirty="0"/>
          </a:p>
        </p:txBody>
      </p:sp>
      <p:pic>
        <p:nvPicPr>
          <p:cNvPr id="1028" name="Picture 4" descr="Junho Vermelho: campanha destaca a importância da doação de sangue. O  sindivigilantes apoia esta caus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6" r="11667"/>
          <a:stretch/>
        </p:blipFill>
        <p:spPr bwMode="auto">
          <a:xfrm>
            <a:off x="5671457" y="1709038"/>
            <a:ext cx="3276601" cy="23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0" y="1423384"/>
            <a:ext cx="4614300" cy="2950172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sp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pt-BR" sz="2000" b="1" dirty="0"/>
              <a:t>Doação de sangue é o processo pelo qual um doador tem seu sangue coletado para armazenamento em um banco de sangue para um uso subsequente em uma transfusão de sangue.</a:t>
            </a:r>
            <a:endParaRPr sz="2000" b="1" dirty="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0" y="7890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Doação de Sangue</a:t>
            </a:r>
            <a:endParaRPr dirty="0"/>
          </a:p>
        </p:txBody>
      </p:sp>
      <p:pic>
        <p:nvPicPr>
          <p:cNvPr id="2050" name="Picture 2" descr="Doação de sangue: quem pode fazer e onde fazer | GZ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71" y="1645533"/>
            <a:ext cx="3764189" cy="250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0" y="1584965"/>
            <a:ext cx="4614300" cy="2627006"/>
          </a:xfrm>
          <a:prstGeom prst="rect">
            <a:avLst/>
          </a:prstGeom>
        </p:spPr>
        <p:txBody>
          <a:bodyPr spcFirstLastPara="1" wrap="square" lIns="522000" tIns="234000" rIns="0" bIns="234000" anchor="t" anchorCtr="0">
            <a:spAutoFit/>
          </a:bodyPr>
          <a:lstStyle/>
          <a:p>
            <a:pPr marL="133350" indent="0" fontAlgn="base">
              <a:buNone/>
            </a:pPr>
            <a:r>
              <a:rPr lang="pt-BR" sz="2000" b="1" dirty="0"/>
              <a:t>A transfusão de sangue é necessária em diversas situações, tais como anemias crônicas, cirurgias de urgência, acidentes que causam hemorragias, e tratamento de câncer.</a:t>
            </a:r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0" y="78900"/>
            <a:ext cx="7601400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Doação de Sangue</a:t>
            </a:r>
            <a:endParaRPr dirty="0"/>
          </a:p>
        </p:txBody>
      </p:sp>
      <p:pic>
        <p:nvPicPr>
          <p:cNvPr id="5" name="Picture 4" descr="Pastoral da Criança - Doação de sangue, mitos e verdades: quem tem tatuagem  pode doar sangu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15" y="1225630"/>
            <a:ext cx="2687877" cy="334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64623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995</Words>
  <Application>Microsoft Office PowerPoint</Application>
  <PresentationFormat>On-screen Show (16:9)</PresentationFormat>
  <Paragraphs>93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 Black</vt:lpstr>
      <vt:lpstr>Montserrat</vt:lpstr>
      <vt:lpstr>Trebuchet MS</vt:lpstr>
      <vt:lpstr>Arial</vt:lpstr>
      <vt:lpstr>Montserrat Medium</vt:lpstr>
      <vt:lpstr>Tahoma</vt:lpstr>
      <vt:lpstr>Simple Light</vt:lpstr>
      <vt:lpstr>Doação de Sangue, Órgãos e Tecidos</vt:lpstr>
      <vt:lpstr>Elisa Resende</vt:lpstr>
      <vt:lpstr>PowerPoint Presentation</vt:lpstr>
      <vt:lpstr>Qual a importância de falarmos de doação de sangue, órgãos e tecidos? </vt:lpstr>
      <vt:lpstr>Doação</vt:lpstr>
      <vt:lpstr>Doação de Sangue</vt:lpstr>
      <vt:lpstr>Doação de Sangue</vt:lpstr>
      <vt:lpstr>Doação de Sangue</vt:lpstr>
      <vt:lpstr>Doação de Sangue</vt:lpstr>
      <vt:lpstr>Critérios para Doação de Sangue</vt:lpstr>
      <vt:lpstr>Critérios para Doação de Sangue</vt:lpstr>
      <vt:lpstr>Doação de Órgãos e Tecidos</vt:lpstr>
      <vt:lpstr>Doação de Órgãos e Tecidos</vt:lpstr>
      <vt:lpstr>Doação de Órgãos e Tecidos</vt:lpstr>
      <vt:lpstr>Doação de Órgãos e Tecidos</vt:lpstr>
      <vt:lpstr>Doação de Órgãos e Tecidos</vt:lpstr>
      <vt:lpstr>O que é a morte encefálica?</vt:lpstr>
      <vt:lpstr>O que é a morte encefálica?</vt:lpstr>
      <vt:lpstr>Como é feito o diagnóstico da morte encefálica?</vt:lpstr>
      <vt:lpstr>SEJA UM DOADOR DE ORGÃOS</vt:lpstr>
      <vt:lpstr>Tipos de Doadores</vt:lpstr>
      <vt:lpstr>Tipos de Doadores</vt:lpstr>
      <vt:lpstr>Como define quem recebe o órgão?</vt:lpstr>
      <vt:lpstr>Lista de Espera - Transplantes</vt:lpstr>
      <vt:lpstr>Recusa para Doação</vt:lpstr>
      <vt:lpstr>Recusa para Doação</vt:lpstr>
      <vt:lpstr>Seja um Doador!</vt:lpstr>
      <vt:lpstr>Conclusão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desta apresentação</dc:title>
  <dc:creator>Gabriela</dc:creator>
  <cp:lastModifiedBy>Ricardo Castro</cp:lastModifiedBy>
  <cp:revision>26</cp:revision>
  <dcterms:modified xsi:type="dcterms:W3CDTF">2024-06-13T14:19:18Z</dcterms:modified>
</cp:coreProperties>
</file>