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5"/>
  </p:notesMasterIdLst>
  <p:sldIdLst>
    <p:sldId id="268" r:id="rId2"/>
    <p:sldId id="266" r:id="rId3"/>
    <p:sldId id="468" r:id="rId4"/>
    <p:sldId id="2458" r:id="rId5"/>
    <p:sldId id="431" r:id="rId6"/>
    <p:sldId id="443" r:id="rId7"/>
    <p:sldId id="457" r:id="rId8"/>
    <p:sldId id="462" r:id="rId9"/>
    <p:sldId id="2441" r:id="rId10"/>
    <p:sldId id="424" r:id="rId11"/>
    <p:sldId id="416" r:id="rId12"/>
    <p:sldId id="466" r:id="rId13"/>
    <p:sldId id="2442" r:id="rId14"/>
    <p:sldId id="267" r:id="rId15"/>
    <p:sldId id="469" r:id="rId16"/>
    <p:sldId id="470" r:id="rId17"/>
    <p:sldId id="475" r:id="rId18"/>
    <p:sldId id="2439" r:id="rId19"/>
    <p:sldId id="2443" r:id="rId20"/>
    <p:sldId id="2444" r:id="rId21"/>
    <p:sldId id="2456" r:id="rId22"/>
    <p:sldId id="474" r:id="rId23"/>
    <p:sldId id="473" r:id="rId24"/>
    <p:sldId id="2435" r:id="rId25"/>
    <p:sldId id="2451" r:id="rId26"/>
    <p:sldId id="2452" r:id="rId27"/>
    <p:sldId id="2453" r:id="rId28"/>
    <p:sldId id="2454" r:id="rId29"/>
    <p:sldId id="2457" r:id="rId30"/>
    <p:sldId id="471" r:id="rId31"/>
    <p:sldId id="2445" r:id="rId32"/>
    <p:sldId id="2449" r:id="rId33"/>
    <p:sldId id="270" r:id="rId34"/>
  </p:sldIdLst>
  <p:sldSz cx="12192000" cy="6858000"/>
  <p:notesSz cx="6858000" cy="9144000"/>
  <p:embeddedFontLst>
    <p:embeddedFont>
      <p:font typeface="Amasis MT Pro Medium" panose="02040604050005020304" pitchFamily="18" charset="0"/>
      <p:regular r:id="rId36"/>
      <p:italic r:id="rId37"/>
    </p:embeddedFont>
    <p:embeddedFont>
      <p:font typeface="Lato ExtraBold" panose="020F0502020204030203" pitchFamily="34" charset="0"/>
      <p:bold r:id="rId38"/>
      <p:boldItalic r:id="rId39"/>
    </p:embeddedFont>
    <p:embeddedFont>
      <p:font typeface="Montserrat Black" panose="00000A00000000000000" pitchFamily="2" charset="0"/>
      <p:bold r:id="rId40"/>
      <p:boldItalic r:id="rId41"/>
    </p:embeddedFont>
    <p:embeddedFont>
      <p:font typeface="Montserrat Light" panose="00000400000000000000" pitchFamily="2" charset="0"/>
      <p:regular r:id="rId42"/>
      <p:italic r:id="rId43"/>
    </p:embeddedFont>
    <p:embeddedFont>
      <p:font typeface="Trebuchet MS" panose="020B0603020202020204" pitchFamily="34" charset="0"/>
      <p:regular r:id="rId44"/>
      <p:bold r:id="rId45"/>
      <p:italic r:id="rId46"/>
      <p:boldItalic r:id="rId47"/>
    </p:embeddedFont>
    <p:embeddedFont>
      <p:font typeface="Unimed Sans - 2020" panose="020B0604020202020204" charset="0"/>
      <p:regular r:id="rId48"/>
      <p:bold r:id="rId49"/>
      <p:italic r:id="rId50"/>
      <p:boldItalic r:id="rId51"/>
    </p:embeddedFont>
    <p:embeddedFont>
      <p:font typeface="Unimed Sans - 2020 SemiBold" panose="020B0604020202020204" charset="0"/>
      <p:regular r:id="rId52"/>
      <p:bold r:id="rId53"/>
      <p:italic r:id="rId54"/>
      <p:boldItalic r:id="rId55"/>
    </p:embeddedFont>
  </p:embeddedFontLst>
  <p:defaultTextStyle>
    <a:defPPr>
      <a:defRPr lang="en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C4F"/>
    <a:srgbClr val="004E4C"/>
    <a:srgbClr val="D45C5D"/>
    <a:srgbClr val="8E3C3E"/>
    <a:srgbClr val="969696"/>
    <a:srgbClr val="787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38"/>
    <p:restoredTop sz="96405"/>
  </p:normalViewPr>
  <p:slideViewPr>
    <p:cSldViewPr snapToGrid="0">
      <p:cViewPr varScale="1">
        <p:scale>
          <a:sx n="102" d="100"/>
          <a:sy n="102" d="100"/>
        </p:scale>
        <p:origin x="132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FBD6E8-1BC2-124A-AD78-06F7CE5378CB}" type="doc">
      <dgm:prSet loTypeId="urn:microsoft.com/office/officeart/2008/layout/HorizontalMultiLevelHierarchy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6CC31FFB-C966-1349-B43C-A39F118D05AC}">
      <dgm:prSet phldrT="[Texto]" phldr="0"/>
      <dgm:spPr/>
      <dgm:t>
        <a:bodyPr/>
        <a:lstStyle/>
        <a:p>
          <a:r>
            <a:rPr lang="pt-BR" b="1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  <a:cs typeface="Microsoft New Tai Lue" panose="020B0502040204020203" pitchFamily="34" charset="0"/>
            </a:rPr>
            <a:t>DIABETES</a:t>
          </a:r>
        </a:p>
      </dgm:t>
    </dgm:pt>
    <dgm:pt modelId="{F4C9274F-F117-8E4D-A3CB-D6D4EF1EB930}" type="parTrans" cxnId="{25B8E20F-8514-9444-B4E0-713BF5545F47}">
      <dgm:prSet/>
      <dgm:spPr/>
      <dgm:t>
        <a:bodyPr/>
        <a:lstStyle/>
        <a:p>
          <a:endParaRPr lang="pt-BR"/>
        </a:p>
      </dgm:t>
    </dgm:pt>
    <dgm:pt modelId="{CA2B1B9E-A245-E841-88BC-959B3719B26D}" type="sibTrans" cxnId="{25B8E20F-8514-9444-B4E0-713BF5545F47}">
      <dgm:prSet/>
      <dgm:spPr/>
      <dgm:t>
        <a:bodyPr/>
        <a:lstStyle/>
        <a:p>
          <a:endParaRPr lang="pt-BR"/>
        </a:p>
      </dgm:t>
    </dgm:pt>
    <dgm:pt modelId="{E473BD8D-8F0C-8E42-B802-C637074185B0}">
      <dgm:prSet phldrT="[Texto]" phldr="0" custT="1"/>
      <dgm:spPr/>
      <dgm:t>
        <a:bodyPr/>
        <a:lstStyle/>
        <a:p>
          <a:r>
            <a:rPr lang="pt-BR" sz="2400" b="1" dirty="0">
              <a:solidFill>
                <a:schemeClr val="bg1">
                  <a:lumMod val="95000"/>
                </a:schemeClr>
              </a:solidFill>
              <a:latin typeface="Trebuchet MS" panose="020B0603020202020204" pitchFamily="34" charset="0"/>
              <a:ea typeface="Microsoft GothicNeo" panose="020B0503020000020004" pitchFamily="34" charset="-127"/>
              <a:cs typeface="Microsoft New Tai Lue" panose="020B0502040204020203" pitchFamily="34" charset="0"/>
            </a:rPr>
            <a:t>DISCILIPINA</a:t>
          </a:r>
        </a:p>
      </dgm:t>
    </dgm:pt>
    <dgm:pt modelId="{3A58521C-FE45-2E47-AB07-C394B2CC0080}" type="parTrans" cxnId="{571FBD6C-8811-2646-AD01-CF53F409E20F}">
      <dgm:prSet/>
      <dgm:spPr/>
      <dgm:t>
        <a:bodyPr/>
        <a:lstStyle/>
        <a:p>
          <a:endParaRPr lang="pt-BR" dirty="0"/>
        </a:p>
      </dgm:t>
    </dgm:pt>
    <dgm:pt modelId="{629ECDD2-6066-AC48-95BC-D01D8847C31D}" type="sibTrans" cxnId="{571FBD6C-8811-2646-AD01-CF53F409E20F}">
      <dgm:prSet/>
      <dgm:spPr/>
      <dgm:t>
        <a:bodyPr/>
        <a:lstStyle/>
        <a:p>
          <a:endParaRPr lang="pt-BR"/>
        </a:p>
      </dgm:t>
    </dgm:pt>
    <dgm:pt modelId="{1B42B38C-9DC7-7A4B-818A-6FDB327B0049}">
      <dgm:prSet phldrT="[Texto]" phldr="0" custT="1"/>
      <dgm:spPr/>
      <dgm:t>
        <a:bodyPr/>
        <a:lstStyle/>
        <a:p>
          <a:r>
            <a:rPr lang="pt-BR" sz="2400" b="1" dirty="0">
              <a:solidFill>
                <a:schemeClr val="bg1">
                  <a:lumMod val="95000"/>
                </a:schemeClr>
              </a:solidFill>
              <a:latin typeface="Trebuchet MS" panose="020B0603020202020204" pitchFamily="34" charset="0"/>
              <a:cs typeface="Microsoft New Tai Lue" panose="020B0502040204020203" pitchFamily="34" charset="0"/>
            </a:rPr>
            <a:t>METFORMINA</a:t>
          </a:r>
        </a:p>
      </dgm:t>
    </dgm:pt>
    <dgm:pt modelId="{653D9F1C-6A01-EE4C-B5B8-7DFA02E504C2}" type="parTrans" cxnId="{AA97DEED-E6C7-6B45-9C2B-B42D9F1AF920}">
      <dgm:prSet/>
      <dgm:spPr/>
      <dgm:t>
        <a:bodyPr/>
        <a:lstStyle/>
        <a:p>
          <a:endParaRPr lang="pt-BR" dirty="0"/>
        </a:p>
      </dgm:t>
    </dgm:pt>
    <dgm:pt modelId="{753390D5-1D1E-FB46-970B-299534FA3AE1}" type="sibTrans" cxnId="{AA97DEED-E6C7-6B45-9C2B-B42D9F1AF920}">
      <dgm:prSet/>
      <dgm:spPr/>
      <dgm:t>
        <a:bodyPr/>
        <a:lstStyle/>
        <a:p>
          <a:endParaRPr lang="pt-BR"/>
        </a:p>
      </dgm:t>
    </dgm:pt>
    <dgm:pt modelId="{8DBAA59D-0CF3-D34C-B99D-F497D6FC0E45}">
      <dgm:prSet phldrT="[Texto]" phldr="0" custT="1"/>
      <dgm:spPr/>
      <dgm:t>
        <a:bodyPr/>
        <a:lstStyle/>
        <a:p>
          <a:r>
            <a:rPr lang="pt-BR" sz="2400" b="1" dirty="0">
              <a:solidFill>
                <a:schemeClr val="bg1">
                  <a:lumMod val="95000"/>
                </a:schemeClr>
              </a:solidFill>
              <a:latin typeface="Trebuchet MS" panose="020B0603020202020204" pitchFamily="34" charset="0"/>
              <a:cs typeface="Microsoft New Tai Lue" panose="020B0502040204020203" pitchFamily="34" charset="0"/>
            </a:rPr>
            <a:t>INSULINA</a:t>
          </a:r>
        </a:p>
      </dgm:t>
    </dgm:pt>
    <dgm:pt modelId="{35D78920-93BF-4449-B514-CB5D5DD3B048}" type="parTrans" cxnId="{D8FD5E10-54D6-A547-A5F4-AE68A7CACAC3}">
      <dgm:prSet/>
      <dgm:spPr/>
      <dgm:t>
        <a:bodyPr/>
        <a:lstStyle/>
        <a:p>
          <a:endParaRPr lang="pt-BR" dirty="0"/>
        </a:p>
      </dgm:t>
    </dgm:pt>
    <dgm:pt modelId="{DDE3A9FB-7E0D-1C47-94E6-002E5A41FD75}" type="sibTrans" cxnId="{D8FD5E10-54D6-A547-A5F4-AE68A7CACAC3}">
      <dgm:prSet/>
      <dgm:spPr/>
      <dgm:t>
        <a:bodyPr/>
        <a:lstStyle/>
        <a:p>
          <a:endParaRPr lang="pt-BR"/>
        </a:p>
      </dgm:t>
    </dgm:pt>
    <dgm:pt modelId="{3594A3E6-8055-A540-BAF9-0485659F67E0}">
      <dgm:prSet phldrT="[Texto]" phldr="0" custT="1"/>
      <dgm:spPr/>
      <dgm:t>
        <a:bodyPr/>
        <a:lstStyle/>
        <a:p>
          <a:r>
            <a:rPr lang="pt-BR" sz="2400" b="1" dirty="0">
              <a:solidFill>
                <a:schemeClr val="bg1">
                  <a:lumMod val="95000"/>
                </a:schemeClr>
              </a:solidFill>
              <a:latin typeface="Trebuchet MS" panose="020B0603020202020204" pitchFamily="34" charset="0"/>
              <a:cs typeface="Microsoft New Tai Lue" panose="020B0502040204020203" pitchFamily="34" charset="0"/>
            </a:rPr>
            <a:t>INCRETINAS</a:t>
          </a:r>
        </a:p>
      </dgm:t>
    </dgm:pt>
    <dgm:pt modelId="{10AD74ED-F1A6-8D47-B776-3BD07764D69C}" type="parTrans" cxnId="{E392B707-DA0F-2048-9700-8B79BCF11F30}">
      <dgm:prSet/>
      <dgm:spPr/>
      <dgm:t>
        <a:bodyPr/>
        <a:lstStyle/>
        <a:p>
          <a:endParaRPr lang="pt-BR" dirty="0"/>
        </a:p>
      </dgm:t>
    </dgm:pt>
    <dgm:pt modelId="{EC7BC0EC-438A-0C40-8BCA-9EF4084AD54A}" type="sibTrans" cxnId="{E392B707-DA0F-2048-9700-8B79BCF11F30}">
      <dgm:prSet/>
      <dgm:spPr/>
      <dgm:t>
        <a:bodyPr/>
        <a:lstStyle/>
        <a:p>
          <a:endParaRPr lang="pt-BR"/>
        </a:p>
      </dgm:t>
    </dgm:pt>
    <dgm:pt modelId="{447CCD19-27FC-404B-AFA3-667A62A1774A}">
      <dgm:prSet phldrT="[Texto]" phldr="0" custT="1"/>
      <dgm:spPr/>
      <dgm:t>
        <a:bodyPr/>
        <a:lstStyle/>
        <a:p>
          <a:r>
            <a:rPr lang="pt-BR" sz="2400" b="1" dirty="0">
              <a:solidFill>
                <a:schemeClr val="bg1">
                  <a:lumMod val="95000"/>
                </a:schemeClr>
              </a:solidFill>
              <a:latin typeface="Trebuchet MS" panose="020B0603020202020204" pitchFamily="34" charset="0"/>
              <a:cs typeface="Microsoft New Tai Lue" panose="020B0502040204020203" pitchFamily="34" charset="0"/>
            </a:rPr>
            <a:t>GLIFLOZINAS</a:t>
          </a:r>
        </a:p>
      </dgm:t>
    </dgm:pt>
    <dgm:pt modelId="{B8DDE730-B41C-9E42-8A4D-18871995A64F}" type="parTrans" cxnId="{81501FA9-975A-0D44-BB2E-1EE0CEE6ED07}">
      <dgm:prSet/>
      <dgm:spPr/>
      <dgm:t>
        <a:bodyPr/>
        <a:lstStyle/>
        <a:p>
          <a:endParaRPr lang="pt-BR" dirty="0"/>
        </a:p>
      </dgm:t>
    </dgm:pt>
    <dgm:pt modelId="{B3392BB9-7456-F44A-BB7A-D93E50F686C6}" type="sibTrans" cxnId="{81501FA9-975A-0D44-BB2E-1EE0CEE6ED07}">
      <dgm:prSet/>
      <dgm:spPr/>
      <dgm:t>
        <a:bodyPr/>
        <a:lstStyle/>
        <a:p>
          <a:endParaRPr lang="pt-BR"/>
        </a:p>
      </dgm:t>
    </dgm:pt>
    <dgm:pt modelId="{D3813F1C-3E5C-1A4A-876B-70E9BF71E7DB}">
      <dgm:prSet phldrT="[Texto]" phldr="0" custT="1"/>
      <dgm:spPr/>
      <dgm:t>
        <a:bodyPr/>
        <a:lstStyle/>
        <a:p>
          <a:r>
            <a:rPr lang="pt-BR" sz="2400" b="1" dirty="0">
              <a:solidFill>
                <a:schemeClr val="bg1">
                  <a:lumMod val="95000"/>
                </a:schemeClr>
              </a:solidFill>
              <a:latin typeface="Trebuchet MS" panose="020B0603020202020204" pitchFamily="34" charset="0"/>
              <a:cs typeface="Microsoft New Tai Lue" panose="020B0502040204020203" pitchFamily="34" charset="0"/>
            </a:rPr>
            <a:t>ESTATINAS</a:t>
          </a:r>
        </a:p>
      </dgm:t>
    </dgm:pt>
    <dgm:pt modelId="{BD8EF7A6-51F6-2B45-8AD9-BD8769C0E248}" type="parTrans" cxnId="{6D7B6C08-116E-D44A-A3DF-79CCD6D1E4C8}">
      <dgm:prSet/>
      <dgm:spPr/>
      <dgm:t>
        <a:bodyPr/>
        <a:lstStyle/>
        <a:p>
          <a:endParaRPr lang="pt-BR" dirty="0"/>
        </a:p>
      </dgm:t>
    </dgm:pt>
    <dgm:pt modelId="{04D310B3-B548-794A-B4EB-FE0F14D197CC}" type="sibTrans" cxnId="{6D7B6C08-116E-D44A-A3DF-79CCD6D1E4C8}">
      <dgm:prSet/>
      <dgm:spPr/>
      <dgm:t>
        <a:bodyPr/>
        <a:lstStyle/>
        <a:p>
          <a:endParaRPr lang="pt-BR"/>
        </a:p>
      </dgm:t>
    </dgm:pt>
    <dgm:pt modelId="{2FE2B87A-8E9C-5F4A-BC12-39FC78167F04}">
      <dgm:prSet phldrT="[Texto]" phldr="0" custT="1"/>
      <dgm:spPr/>
      <dgm:t>
        <a:bodyPr/>
        <a:lstStyle/>
        <a:p>
          <a:r>
            <a:rPr lang="pt-BR" sz="2400" b="1" dirty="0">
              <a:solidFill>
                <a:schemeClr val="bg1">
                  <a:lumMod val="95000"/>
                </a:schemeClr>
              </a:solidFill>
              <a:latin typeface="Trebuchet MS" panose="020B0603020202020204" pitchFamily="34" charset="0"/>
              <a:cs typeface="Microsoft New Tai Lue" panose="020B0502040204020203" pitchFamily="34" charset="0"/>
            </a:rPr>
            <a:t>INIBIDOR DA ANGIOTENSINA</a:t>
          </a:r>
        </a:p>
      </dgm:t>
    </dgm:pt>
    <dgm:pt modelId="{CBC0D32C-08C2-F644-81DE-592CFF82C8A5}" type="parTrans" cxnId="{E2E244CD-EB84-284F-9888-52C84359B43F}">
      <dgm:prSet/>
      <dgm:spPr/>
      <dgm:t>
        <a:bodyPr/>
        <a:lstStyle/>
        <a:p>
          <a:endParaRPr lang="pt-BR" dirty="0"/>
        </a:p>
      </dgm:t>
    </dgm:pt>
    <dgm:pt modelId="{550CF3CB-134F-7F41-85F6-07685181B0E6}" type="sibTrans" cxnId="{E2E244CD-EB84-284F-9888-52C84359B43F}">
      <dgm:prSet/>
      <dgm:spPr/>
      <dgm:t>
        <a:bodyPr/>
        <a:lstStyle/>
        <a:p>
          <a:endParaRPr lang="pt-BR"/>
        </a:p>
      </dgm:t>
    </dgm:pt>
    <dgm:pt modelId="{19AB0608-BECD-784F-BAFF-12E800B46C19}" type="pres">
      <dgm:prSet presAssocID="{BBFBD6E8-1BC2-124A-AD78-06F7CE5378CB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DD1CCCF-8843-7445-B4B6-450890106479}" type="pres">
      <dgm:prSet presAssocID="{6CC31FFB-C966-1349-B43C-A39F118D05AC}" presName="root1" presStyleCnt="0"/>
      <dgm:spPr/>
    </dgm:pt>
    <dgm:pt modelId="{5154C0AE-3491-6341-91F7-0FB08C09C7F9}" type="pres">
      <dgm:prSet presAssocID="{6CC31FFB-C966-1349-B43C-A39F118D05AC}" presName="LevelOneTextNode" presStyleLbl="node0" presStyleIdx="0" presStyleCnt="1" custScaleX="92882">
        <dgm:presLayoutVars>
          <dgm:chPref val="3"/>
        </dgm:presLayoutVars>
      </dgm:prSet>
      <dgm:spPr/>
    </dgm:pt>
    <dgm:pt modelId="{A5866A27-4EC1-234B-BC64-DFC827629AB9}" type="pres">
      <dgm:prSet presAssocID="{6CC31FFB-C966-1349-B43C-A39F118D05AC}" presName="level2hierChild" presStyleCnt="0"/>
      <dgm:spPr/>
    </dgm:pt>
    <dgm:pt modelId="{7E1FA294-C9B9-ED41-BAF3-9EC228B6E4D8}" type="pres">
      <dgm:prSet presAssocID="{3A58521C-FE45-2E47-AB07-C394B2CC0080}" presName="conn2-1" presStyleLbl="parChTrans1D2" presStyleIdx="0" presStyleCnt="7"/>
      <dgm:spPr/>
    </dgm:pt>
    <dgm:pt modelId="{BE838B05-0D2D-B145-AFA8-3FB73276858A}" type="pres">
      <dgm:prSet presAssocID="{3A58521C-FE45-2E47-AB07-C394B2CC0080}" presName="connTx" presStyleLbl="parChTrans1D2" presStyleIdx="0" presStyleCnt="7"/>
      <dgm:spPr/>
    </dgm:pt>
    <dgm:pt modelId="{2ABA5B1E-8036-CF49-A955-48A7105938D4}" type="pres">
      <dgm:prSet presAssocID="{E473BD8D-8F0C-8E42-B802-C637074185B0}" presName="root2" presStyleCnt="0"/>
      <dgm:spPr/>
    </dgm:pt>
    <dgm:pt modelId="{6A17AA0E-3F40-F34E-8F4C-810F20F50499}" type="pres">
      <dgm:prSet presAssocID="{E473BD8D-8F0C-8E42-B802-C637074185B0}" presName="LevelTwoTextNode" presStyleLbl="node2" presStyleIdx="0" presStyleCnt="7" custScaleX="98604">
        <dgm:presLayoutVars>
          <dgm:chPref val="3"/>
        </dgm:presLayoutVars>
      </dgm:prSet>
      <dgm:spPr/>
    </dgm:pt>
    <dgm:pt modelId="{48FDB5B6-3179-D64B-B92F-F47469D895A3}" type="pres">
      <dgm:prSet presAssocID="{E473BD8D-8F0C-8E42-B802-C637074185B0}" presName="level3hierChild" presStyleCnt="0"/>
      <dgm:spPr/>
    </dgm:pt>
    <dgm:pt modelId="{403A2D6B-69AE-7E49-8287-0D170E4FF64D}" type="pres">
      <dgm:prSet presAssocID="{653D9F1C-6A01-EE4C-B5B8-7DFA02E504C2}" presName="conn2-1" presStyleLbl="parChTrans1D2" presStyleIdx="1" presStyleCnt="7"/>
      <dgm:spPr/>
    </dgm:pt>
    <dgm:pt modelId="{7EEEBEDA-57AD-5447-87D0-8043E7B1F51A}" type="pres">
      <dgm:prSet presAssocID="{653D9F1C-6A01-EE4C-B5B8-7DFA02E504C2}" presName="connTx" presStyleLbl="parChTrans1D2" presStyleIdx="1" presStyleCnt="7"/>
      <dgm:spPr/>
    </dgm:pt>
    <dgm:pt modelId="{9EC63344-E032-9F4E-8766-00C35C22B31E}" type="pres">
      <dgm:prSet presAssocID="{1B42B38C-9DC7-7A4B-818A-6FDB327B0049}" presName="root2" presStyleCnt="0"/>
      <dgm:spPr/>
    </dgm:pt>
    <dgm:pt modelId="{853472E2-3FBA-FA49-A529-498A6879EB3A}" type="pres">
      <dgm:prSet presAssocID="{1B42B38C-9DC7-7A4B-818A-6FDB327B0049}" presName="LevelTwoTextNode" presStyleLbl="node2" presStyleIdx="1" presStyleCnt="7">
        <dgm:presLayoutVars>
          <dgm:chPref val="3"/>
        </dgm:presLayoutVars>
      </dgm:prSet>
      <dgm:spPr/>
    </dgm:pt>
    <dgm:pt modelId="{852432CD-B77C-814A-A949-54D8FAE42991}" type="pres">
      <dgm:prSet presAssocID="{1B42B38C-9DC7-7A4B-818A-6FDB327B0049}" presName="level3hierChild" presStyleCnt="0"/>
      <dgm:spPr/>
    </dgm:pt>
    <dgm:pt modelId="{A5B95754-2A6F-C34F-A1AB-B45AFF1C1B39}" type="pres">
      <dgm:prSet presAssocID="{35D78920-93BF-4449-B514-CB5D5DD3B048}" presName="conn2-1" presStyleLbl="parChTrans1D2" presStyleIdx="2" presStyleCnt="7"/>
      <dgm:spPr/>
    </dgm:pt>
    <dgm:pt modelId="{9ADC8BEE-037C-AD40-94D0-3ABB0AA0B06A}" type="pres">
      <dgm:prSet presAssocID="{35D78920-93BF-4449-B514-CB5D5DD3B048}" presName="connTx" presStyleLbl="parChTrans1D2" presStyleIdx="2" presStyleCnt="7"/>
      <dgm:spPr/>
    </dgm:pt>
    <dgm:pt modelId="{26C7F436-A4F3-8047-8FCE-7137FF9B261E}" type="pres">
      <dgm:prSet presAssocID="{8DBAA59D-0CF3-D34C-B99D-F497D6FC0E45}" presName="root2" presStyleCnt="0"/>
      <dgm:spPr/>
    </dgm:pt>
    <dgm:pt modelId="{BD7CB423-D1B8-F64D-89C1-81BE36DA7998}" type="pres">
      <dgm:prSet presAssocID="{8DBAA59D-0CF3-D34C-B99D-F497D6FC0E45}" presName="LevelTwoTextNode" presStyleLbl="node2" presStyleIdx="2" presStyleCnt="7">
        <dgm:presLayoutVars>
          <dgm:chPref val="3"/>
        </dgm:presLayoutVars>
      </dgm:prSet>
      <dgm:spPr/>
    </dgm:pt>
    <dgm:pt modelId="{7CA34BDD-B4CC-4E4D-B476-42FD029D9D18}" type="pres">
      <dgm:prSet presAssocID="{8DBAA59D-0CF3-D34C-B99D-F497D6FC0E45}" presName="level3hierChild" presStyleCnt="0"/>
      <dgm:spPr/>
    </dgm:pt>
    <dgm:pt modelId="{CEAB258F-A2F7-4D49-A05A-BFA40D43AD8D}" type="pres">
      <dgm:prSet presAssocID="{10AD74ED-F1A6-8D47-B776-3BD07764D69C}" presName="conn2-1" presStyleLbl="parChTrans1D2" presStyleIdx="3" presStyleCnt="7"/>
      <dgm:spPr/>
    </dgm:pt>
    <dgm:pt modelId="{92670886-2511-8543-BC93-B4764384A5F7}" type="pres">
      <dgm:prSet presAssocID="{10AD74ED-F1A6-8D47-B776-3BD07764D69C}" presName="connTx" presStyleLbl="parChTrans1D2" presStyleIdx="3" presStyleCnt="7"/>
      <dgm:spPr/>
    </dgm:pt>
    <dgm:pt modelId="{A44C8668-EFC5-0A43-80B3-5A2B2F3CCC66}" type="pres">
      <dgm:prSet presAssocID="{3594A3E6-8055-A540-BAF9-0485659F67E0}" presName="root2" presStyleCnt="0"/>
      <dgm:spPr/>
    </dgm:pt>
    <dgm:pt modelId="{5415F78E-E0FD-3643-96AD-20471CB6911B}" type="pres">
      <dgm:prSet presAssocID="{3594A3E6-8055-A540-BAF9-0485659F67E0}" presName="LevelTwoTextNode" presStyleLbl="node2" presStyleIdx="3" presStyleCnt="7">
        <dgm:presLayoutVars>
          <dgm:chPref val="3"/>
        </dgm:presLayoutVars>
      </dgm:prSet>
      <dgm:spPr/>
    </dgm:pt>
    <dgm:pt modelId="{FC516139-03DC-234E-98B3-7408F5532046}" type="pres">
      <dgm:prSet presAssocID="{3594A3E6-8055-A540-BAF9-0485659F67E0}" presName="level3hierChild" presStyleCnt="0"/>
      <dgm:spPr/>
    </dgm:pt>
    <dgm:pt modelId="{94704119-A318-304C-9829-1D79B3107291}" type="pres">
      <dgm:prSet presAssocID="{B8DDE730-B41C-9E42-8A4D-18871995A64F}" presName="conn2-1" presStyleLbl="parChTrans1D2" presStyleIdx="4" presStyleCnt="7"/>
      <dgm:spPr/>
    </dgm:pt>
    <dgm:pt modelId="{10982C96-2FD2-2442-9DE9-C003A5DF74B9}" type="pres">
      <dgm:prSet presAssocID="{B8DDE730-B41C-9E42-8A4D-18871995A64F}" presName="connTx" presStyleLbl="parChTrans1D2" presStyleIdx="4" presStyleCnt="7"/>
      <dgm:spPr/>
    </dgm:pt>
    <dgm:pt modelId="{B9DF5728-BF98-2D49-B8FD-9B442C806E9A}" type="pres">
      <dgm:prSet presAssocID="{447CCD19-27FC-404B-AFA3-667A62A1774A}" presName="root2" presStyleCnt="0"/>
      <dgm:spPr/>
    </dgm:pt>
    <dgm:pt modelId="{E7898A08-5A3A-3647-8CF4-BE09393A32E6}" type="pres">
      <dgm:prSet presAssocID="{447CCD19-27FC-404B-AFA3-667A62A1774A}" presName="LevelTwoTextNode" presStyleLbl="node2" presStyleIdx="4" presStyleCnt="7">
        <dgm:presLayoutVars>
          <dgm:chPref val="3"/>
        </dgm:presLayoutVars>
      </dgm:prSet>
      <dgm:spPr/>
    </dgm:pt>
    <dgm:pt modelId="{8E3D8297-A04F-F142-BA9A-D11EEF62AFB7}" type="pres">
      <dgm:prSet presAssocID="{447CCD19-27FC-404B-AFA3-667A62A1774A}" presName="level3hierChild" presStyleCnt="0"/>
      <dgm:spPr/>
    </dgm:pt>
    <dgm:pt modelId="{3C78568B-4E6D-3449-90A5-CD4885C57F30}" type="pres">
      <dgm:prSet presAssocID="{BD8EF7A6-51F6-2B45-8AD9-BD8769C0E248}" presName="conn2-1" presStyleLbl="parChTrans1D2" presStyleIdx="5" presStyleCnt="7"/>
      <dgm:spPr/>
    </dgm:pt>
    <dgm:pt modelId="{AD1605DB-7CDC-8142-B49C-DD033D9074DD}" type="pres">
      <dgm:prSet presAssocID="{BD8EF7A6-51F6-2B45-8AD9-BD8769C0E248}" presName="connTx" presStyleLbl="parChTrans1D2" presStyleIdx="5" presStyleCnt="7"/>
      <dgm:spPr/>
    </dgm:pt>
    <dgm:pt modelId="{8E5E746D-99C8-D048-82C3-750197C9A3E5}" type="pres">
      <dgm:prSet presAssocID="{D3813F1C-3E5C-1A4A-876B-70E9BF71E7DB}" presName="root2" presStyleCnt="0"/>
      <dgm:spPr/>
    </dgm:pt>
    <dgm:pt modelId="{2F346F3D-21AA-D343-8021-BD4D070CCA8A}" type="pres">
      <dgm:prSet presAssocID="{D3813F1C-3E5C-1A4A-876B-70E9BF71E7DB}" presName="LevelTwoTextNode" presStyleLbl="node2" presStyleIdx="5" presStyleCnt="7">
        <dgm:presLayoutVars>
          <dgm:chPref val="3"/>
        </dgm:presLayoutVars>
      </dgm:prSet>
      <dgm:spPr/>
    </dgm:pt>
    <dgm:pt modelId="{8DEB8A69-4242-4547-A085-6D3B6270E25C}" type="pres">
      <dgm:prSet presAssocID="{D3813F1C-3E5C-1A4A-876B-70E9BF71E7DB}" presName="level3hierChild" presStyleCnt="0"/>
      <dgm:spPr/>
    </dgm:pt>
    <dgm:pt modelId="{DC739CC5-8403-CF4A-9D1B-FA034B07429E}" type="pres">
      <dgm:prSet presAssocID="{CBC0D32C-08C2-F644-81DE-592CFF82C8A5}" presName="conn2-1" presStyleLbl="parChTrans1D2" presStyleIdx="6" presStyleCnt="7"/>
      <dgm:spPr/>
    </dgm:pt>
    <dgm:pt modelId="{822C692B-47E2-354C-A972-54355A05CF87}" type="pres">
      <dgm:prSet presAssocID="{CBC0D32C-08C2-F644-81DE-592CFF82C8A5}" presName="connTx" presStyleLbl="parChTrans1D2" presStyleIdx="6" presStyleCnt="7"/>
      <dgm:spPr/>
    </dgm:pt>
    <dgm:pt modelId="{5091F4A0-AAB1-9C4E-8B89-F5F857A3E480}" type="pres">
      <dgm:prSet presAssocID="{2FE2B87A-8E9C-5F4A-BC12-39FC78167F04}" presName="root2" presStyleCnt="0"/>
      <dgm:spPr/>
    </dgm:pt>
    <dgm:pt modelId="{AAB9C8E6-C98B-FA47-B383-C2C903791FD1}" type="pres">
      <dgm:prSet presAssocID="{2FE2B87A-8E9C-5F4A-BC12-39FC78167F04}" presName="LevelTwoTextNode" presStyleLbl="node2" presStyleIdx="6" presStyleCnt="7">
        <dgm:presLayoutVars>
          <dgm:chPref val="3"/>
        </dgm:presLayoutVars>
      </dgm:prSet>
      <dgm:spPr/>
    </dgm:pt>
    <dgm:pt modelId="{A1E7DCE4-68B6-F54F-8380-22F09C7DFB8D}" type="pres">
      <dgm:prSet presAssocID="{2FE2B87A-8E9C-5F4A-BC12-39FC78167F04}" presName="level3hierChild" presStyleCnt="0"/>
      <dgm:spPr/>
    </dgm:pt>
  </dgm:ptLst>
  <dgm:cxnLst>
    <dgm:cxn modelId="{1EA98106-C827-B449-81FE-5D5DAABD15EC}" type="presOf" srcId="{BD8EF7A6-51F6-2B45-8AD9-BD8769C0E248}" destId="{3C78568B-4E6D-3449-90A5-CD4885C57F30}" srcOrd="0" destOrd="0" presId="urn:microsoft.com/office/officeart/2008/layout/HorizontalMultiLevelHierarchy"/>
    <dgm:cxn modelId="{E392B707-DA0F-2048-9700-8B79BCF11F30}" srcId="{6CC31FFB-C966-1349-B43C-A39F118D05AC}" destId="{3594A3E6-8055-A540-BAF9-0485659F67E0}" srcOrd="3" destOrd="0" parTransId="{10AD74ED-F1A6-8D47-B776-3BD07764D69C}" sibTransId="{EC7BC0EC-438A-0C40-8BCA-9EF4084AD54A}"/>
    <dgm:cxn modelId="{6D7B6C08-116E-D44A-A3DF-79CCD6D1E4C8}" srcId="{6CC31FFB-C966-1349-B43C-A39F118D05AC}" destId="{D3813F1C-3E5C-1A4A-876B-70E9BF71E7DB}" srcOrd="5" destOrd="0" parTransId="{BD8EF7A6-51F6-2B45-8AD9-BD8769C0E248}" sibTransId="{04D310B3-B548-794A-B4EB-FE0F14D197CC}"/>
    <dgm:cxn modelId="{25B8E20F-8514-9444-B4E0-713BF5545F47}" srcId="{BBFBD6E8-1BC2-124A-AD78-06F7CE5378CB}" destId="{6CC31FFB-C966-1349-B43C-A39F118D05AC}" srcOrd="0" destOrd="0" parTransId="{F4C9274F-F117-8E4D-A3CB-D6D4EF1EB930}" sibTransId="{CA2B1B9E-A245-E841-88BC-959B3719B26D}"/>
    <dgm:cxn modelId="{D8FD5E10-54D6-A547-A5F4-AE68A7CACAC3}" srcId="{6CC31FFB-C966-1349-B43C-A39F118D05AC}" destId="{8DBAA59D-0CF3-D34C-B99D-F497D6FC0E45}" srcOrd="2" destOrd="0" parTransId="{35D78920-93BF-4449-B514-CB5D5DD3B048}" sibTransId="{DDE3A9FB-7E0D-1C47-94E6-002E5A41FD75}"/>
    <dgm:cxn modelId="{05D8C91B-1427-9F4A-AE36-FC4A6E1EDFCC}" type="presOf" srcId="{BD8EF7A6-51F6-2B45-8AD9-BD8769C0E248}" destId="{AD1605DB-7CDC-8142-B49C-DD033D9074DD}" srcOrd="1" destOrd="0" presId="urn:microsoft.com/office/officeart/2008/layout/HorizontalMultiLevelHierarchy"/>
    <dgm:cxn modelId="{68901833-42D0-A44D-8FE3-1F12A3E01487}" type="presOf" srcId="{1B42B38C-9DC7-7A4B-818A-6FDB327B0049}" destId="{853472E2-3FBA-FA49-A529-498A6879EB3A}" srcOrd="0" destOrd="0" presId="urn:microsoft.com/office/officeart/2008/layout/HorizontalMultiLevelHierarchy"/>
    <dgm:cxn modelId="{16EBD333-48EB-4F48-924D-2B4B1E9E428C}" type="presOf" srcId="{35D78920-93BF-4449-B514-CB5D5DD3B048}" destId="{A5B95754-2A6F-C34F-A1AB-B45AFF1C1B39}" srcOrd="0" destOrd="0" presId="urn:microsoft.com/office/officeart/2008/layout/HorizontalMultiLevelHierarchy"/>
    <dgm:cxn modelId="{9A317F5E-F54D-D74A-B431-C866855A599A}" type="presOf" srcId="{653D9F1C-6A01-EE4C-B5B8-7DFA02E504C2}" destId="{403A2D6B-69AE-7E49-8287-0D170E4FF64D}" srcOrd="0" destOrd="0" presId="urn:microsoft.com/office/officeart/2008/layout/HorizontalMultiLevelHierarchy"/>
    <dgm:cxn modelId="{8C4B9249-CF09-2243-92E3-C8BF8E2BC4AF}" type="presOf" srcId="{2FE2B87A-8E9C-5F4A-BC12-39FC78167F04}" destId="{AAB9C8E6-C98B-FA47-B383-C2C903791FD1}" srcOrd="0" destOrd="0" presId="urn:microsoft.com/office/officeart/2008/layout/HorizontalMultiLevelHierarchy"/>
    <dgm:cxn modelId="{571FBD6C-8811-2646-AD01-CF53F409E20F}" srcId="{6CC31FFB-C966-1349-B43C-A39F118D05AC}" destId="{E473BD8D-8F0C-8E42-B802-C637074185B0}" srcOrd="0" destOrd="0" parTransId="{3A58521C-FE45-2E47-AB07-C394B2CC0080}" sibTransId="{629ECDD2-6066-AC48-95BC-D01D8847C31D}"/>
    <dgm:cxn modelId="{2C42E16C-6E89-1649-A352-812563AE7EF6}" type="presOf" srcId="{CBC0D32C-08C2-F644-81DE-592CFF82C8A5}" destId="{822C692B-47E2-354C-A972-54355A05CF87}" srcOrd="1" destOrd="0" presId="urn:microsoft.com/office/officeart/2008/layout/HorizontalMultiLevelHierarchy"/>
    <dgm:cxn modelId="{900E784F-7EAF-F341-8949-288939BC5312}" type="presOf" srcId="{653D9F1C-6A01-EE4C-B5B8-7DFA02E504C2}" destId="{7EEEBEDA-57AD-5447-87D0-8043E7B1F51A}" srcOrd="1" destOrd="0" presId="urn:microsoft.com/office/officeart/2008/layout/HorizontalMultiLevelHierarchy"/>
    <dgm:cxn modelId="{6BE5DE78-5E59-DF42-AA3F-F51CBFB7A542}" type="presOf" srcId="{3594A3E6-8055-A540-BAF9-0485659F67E0}" destId="{5415F78E-E0FD-3643-96AD-20471CB6911B}" srcOrd="0" destOrd="0" presId="urn:microsoft.com/office/officeart/2008/layout/HorizontalMultiLevelHierarchy"/>
    <dgm:cxn modelId="{8DFABF7C-02CE-4C4F-8BC1-E5364954AB01}" type="presOf" srcId="{D3813F1C-3E5C-1A4A-876B-70E9BF71E7DB}" destId="{2F346F3D-21AA-D343-8021-BD4D070CCA8A}" srcOrd="0" destOrd="0" presId="urn:microsoft.com/office/officeart/2008/layout/HorizontalMultiLevelHierarchy"/>
    <dgm:cxn modelId="{AA55687E-DF0C-4B44-8990-EEB6B36C6154}" type="presOf" srcId="{447CCD19-27FC-404B-AFA3-667A62A1774A}" destId="{E7898A08-5A3A-3647-8CF4-BE09393A32E6}" srcOrd="0" destOrd="0" presId="urn:microsoft.com/office/officeart/2008/layout/HorizontalMultiLevelHierarchy"/>
    <dgm:cxn modelId="{C7C4F97E-1D59-A54F-B2F8-3D33B806BB0B}" type="presOf" srcId="{3A58521C-FE45-2E47-AB07-C394B2CC0080}" destId="{BE838B05-0D2D-B145-AFA8-3FB73276858A}" srcOrd="1" destOrd="0" presId="urn:microsoft.com/office/officeart/2008/layout/HorizontalMultiLevelHierarchy"/>
    <dgm:cxn modelId="{BF964BA3-12A4-0E4F-87EA-93D8FEBD896E}" type="presOf" srcId="{B8DDE730-B41C-9E42-8A4D-18871995A64F}" destId="{94704119-A318-304C-9829-1D79B3107291}" srcOrd="0" destOrd="0" presId="urn:microsoft.com/office/officeart/2008/layout/HorizontalMultiLevelHierarchy"/>
    <dgm:cxn modelId="{F057AAA8-6AB6-124E-8436-E75E29CC91D7}" type="presOf" srcId="{BBFBD6E8-1BC2-124A-AD78-06F7CE5378CB}" destId="{19AB0608-BECD-784F-BAFF-12E800B46C19}" srcOrd="0" destOrd="0" presId="urn:microsoft.com/office/officeart/2008/layout/HorizontalMultiLevelHierarchy"/>
    <dgm:cxn modelId="{81501FA9-975A-0D44-BB2E-1EE0CEE6ED07}" srcId="{6CC31FFB-C966-1349-B43C-A39F118D05AC}" destId="{447CCD19-27FC-404B-AFA3-667A62A1774A}" srcOrd="4" destOrd="0" parTransId="{B8DDE730-B41C-9E42-8A4D-18871995A64F}" sibTransId="{B3392BB9-7456-F44A-BB7A-D93E50F686C6}"/>
    <dgm:cxn modelId="{22A8A5AE-480F-2F4A-8F41-1CDA70238EE7}" type="presOf" srcId="{3A58521C-FE45-2E47-AB07-C394B2CC0080}" destId="{7E1FA294-C9B9-ED41-BAF3-9EC228B6E4D8}" srcOrd="0" destOrd="0" presId="urn:microsoft.com/office/officeart/2008/layout/HorizontalMultiLevelHierarchy"/>
    <dgm:cxn modelId="{A62983AF-5927-8042-9FFF-D383795E3A0E}" type="presOf" srcId="{B8DDE730-B41C-9E42-8A4D-18871995A64F}" destId="{10982C96-2FD2-2442-9DE9-C003A5DF74B9}" srcOrd="1" destOrd="0" presId="urn:microsoft.com/office/officeart/2008/layout/HorizontalMultiLevelHierarchy"/>
    <dgm:cxn modelId="{BB931CCD-7828-C94F-812F-C3142F1F9071}" type="presOf" srcId="{35D78920-93BF-4449-B514-CB5D5DD3B048}" destId="{9ADC8BEE-037C-AD40-94D0-3ABB0AA0B06A}" srcOrd="1" destOrd="0" presId="urn:microsoft.com/office/officeart/2008/layout/HorizontalMultiLevelHierarchy"/>
    <dgm:cxn modelId="{E2E244CD-EB84-284F-9888-52C84359B43F}" srcId="{6CC31FFB-C966-1349-B43C-A39F118D05AC}" destId="{2FE2B87A-8E9C-5F4A-BC12-39FC78167F04}" srcOrd="6" destOrd="0" parTransId="{CBC0D32C-08C2-F644-81DE-592CFF82C8A5}" sibTransId="{550CF3CB-134F-7F41-85F6-07685181B0E6}"/>
    <dgm:cxn modelId="{4359B9CD-5236-5E4C-A4C5-3515E2280C09}" type="presOf" srcId="{10AD74ED-F1A6-8D47-B776-3BD07764D69C}" destId="{92670886-2511-8543-BC93-B4764384A5F7}" srcOrd="1" destOrd="0" presId="urn:microsoft.com/office/officeart/2008/layout/HorizontalMultiLevelHierarchy"/>
    <dgm:cxn modelId="{AF0FE6E4-E455-CE42-B70D-289EEEC0E31B}" type="presOf" srcId="{CBC0D32C-08C2-F644-81DE-592CFF82C8A5}" destId="{DC739CC5-8403-CF4A-9D1B-FA034B07429E}" srcOrd="0" destOrd="0" presId="urn:microsoft.com/office/officeart/2008/layout/HorizontalMultiLevelHierarchy"/>
    <dgm:cxn modelId="{AE1319E9-1525-174D-939A-CABD92D326F9}" type="presOf" srcId="{10AD74ED-F1A6-8D47-B776-3BD07764D69C}" destId="{CEAB258F-A2F7-4D49-A05A-BFA40D43AD8D}" srcOrd="0" destOrd="0" presId="urn:microsoft.com/office/officeart/2008/layout/HorizontalMultiLevelHierarchy"/>
    <dgm:cxn modelId="{AA97DEED-E6C7-6B45-9C2B-B42D9F1AF920}" srcId="{6CC31FFB-C966-1349-B43C-A39F118D05AC}" destId="{1B42B38C-9DC7-7A4B-818A-6FDB327B0049}" srcOrd="1" destOrd="0" parTransId="{653D9F1C-6A01-EE4C-B5B8-7DFA02E504C2}" sibTransId="{753390D5-1D1E-FB46-970B-299534FA3AE1}"/>
    <dgm:cxn modelId="{FE9B55EE-1B0E-CF4B-B3FA-7DB53398FCEE}" type="presOf" srcId="{8DBAA59D-0CF3-D34C-B99D-F497D6FC0E45}" destId="{BD7CB423-D1B8-F64D-89C1-81BE36DA7998}" srcOrd="0" destOrd="0" presId="urn:microsoft.com/office/officeart/2008/layout/HorizontalMultiLevelHierarchy"/>
    <dgm:cxn modelId="{C629C5FC-A3A9-E143-8931-E76064FE6844}" type="presOf" srcId="{E473BD8D-8F0C-8E42-B802-C637074185B0}" destId="{6A17AA0E-3F40-F34E-8F4C-810F20F50499}" srcOrd="0" destOrd="0" presId="urn:microsoft.com/office/officeart/2008/layout/HorizontalMultiLevelHierarchy"/>
    <dgm:cxn modelId="{4D29A0FD-D76F-2A45-950F-D9EAB31B6FED}" type="presOf" srcId="{6CC31FFB-C966-1349-B43C-A39F118D05AC}" destId="{5154C0AE-3491-6341-91F7-0FB08C09C7F9}" srcOrd="0" destOrd="0" presId="urn:microsoft.com/office/officeart/2008/layout/HorizontalMultiLevelHierarchy"/>
    <dgm:cxn modelId="{368B95CD-6218-FB44-9263-1AF84810C21E}" type="presParOf" srcId="{19AB0608-BECD-784F-BAFF-12E800B46C19}" destId="{DDD1CCCF-8843-7445-B4B6-450890106479}" srcOrd="0" destOrd="0" presId="urn:microsoft.com/office/officeart/2008/layout/HorizontalMultiLevelHierarchy"/>
    <dgm:cxn modelId="{B4BCFE7C-7DD2-9D46-BBF4-2BB64BB32A42}" type="presParOf" srcId="{DDD1CCCF-8843-7445-B4B6-450890106479}" destId="{5154C0AE-3491-6341-91F7-0FB08C09C7F9}" srcOrd="0" destOrd="0" presId="urn:microsoft.com/office/officeart/2008/layout/HorizontalMultiLevelHierarchy"/>
    <dgm:cxn modelId="{D9F64BAE-D540-D441-91BF-5A97A0106033}" type="presParOf" srcId="{DDD1CCCF-8843-7445-B4B6-450890106479}" destId="{A5866A27-4EC1-234B-BC64-DFC827629AB9}" srcOrd="1" destOrd="0" presId="urn:microsoft.com/office/officeart/2008/layout/HorizontalMultiLevelHierarchy"/>
    <dgm:cxn modelId="{8DD6C11A-353D-A24B-AF6C-18FFB398B5FD}" type="presParOf" srcId="{A5866A27-4EC1-234B-BC64-DFC827629AB9}" destId="{7E1FA294-C9B9-ED41-BAF3-9EC228B6E4D8}" srcOrd="0" destOrd="0" presId="urn:microsoft.com/office/officeart/2008/layout/HorizontalMultiLevelHierarchy"/>
    <dgm:cxn modelId="{88995025-FCF7-8148-B703-89CB318283AF}" type="presParOf" srcId="{7E1FA294-C9B9-ED41-BAF3-9EC228B6E4D8}" destId="{BE838B05-0D2D-B145-AFA8-3FB73276858A}" srcOrd="0" destOrd="0" presId="urn:microsoft.com/office/officeart/2008/layout/HorizontalMultiLevelHierarchy"/>
    <dgm:cxn modelId="{DCCE2EFB-2221-FD40-836D-8EAADFDBBC52}" type="presParOf" srcId="{A5866A27-4EC1-234B-BC64-DFC827629AB9}" destId="{2ABA5B1E-8036-CF49-A955-48A7105938D4}" srcOrd="1" destOrd="0" presId="urn:microsoft.com/office/officeart/2008/layout/HorizontalMultiLevelHierarchy"/>
    <dgm:cxn modelId="{07CBB762-2DBF-7247-ADFB-8B43459FA3F2}" type="presParOf" srcId="{2ABA5B1E-8036-CF49-A955-48A7105938D4}" destId="{6A17AA0E-3F40-F34E-8F4C-810F20F50499}" srcOrd="0" destOrd="0" presId="urn:microsoft.com/office/officeart/2008/layout/HorizontalMultiLevelHierarchy"/>
    <dgm:cxn modelId="{F9CD22D0-2EBA-7942-9D18-C5D4D7CC8DFB}" type="presParOf" srcId="{2ABA5B1E-8036-CF49-A955-48A7105938D4}" destId="{48FDB5B6-3179-D64B-B92F-F47469D895A3}" srcOrd="1" destOrd="0" presId="urn:microsoft.com/office/officeart/2008/layout/HorizontalMultiLevelHierarchy"/>
    <dgm:cxn modelId="{99D0CA26-550D-504F-8C1B-340084F30D82}" type="presParOf" srcId="{A5866A27-4EC1-234B-BC64-DFC827629AB9}" destId="{403A2D6B-69AE-7E49-8287-0D170E4FF64D}" srcOrd="2" destOrd="0" presId="urn:microsoft.com/office/officeart/2008/layout/HorizontalMultiLevelHierarchy"/>
    <dgm:cxn modelId="{FF6CB81E-DB86-0F4A-BF9C-19E3F35F2810}" type="presParOf" srcId="{403A2D6B-69AE-7E49-8287-0D170E4FF64D}" destId="{7EEEBEDA-57AD-5447-87D0-8043E7B1F51A}" srcOrd="0" destOrd="0" presId="urn:microsoft.com/office/officeart/2008/layout/HorizontalMultiLevelHierarchy"/>
    <dgm:cxn modelId="{7FF836C9-118F-2C47-AFDA-C7DD0641F0F3}" type="presParOf" srcId="{A5866A27-4EC1-234B-BC64-DFC827629AB9}" destId="{9EC63344-E032-9F4E-8766-00C35C22B31E}" srcOrd="3" destOrd="0" presId="urn:microsoft.com/office/officeart/2008/layout/HorizontalMultiLevelHierarchy"/>
    <dgm:cxn modelId="{DC8AE827-61DC-434B-8440-21DD966731FC}" type="presParOf" srcId="{9EC63344-E032-9F4E-8766-00C35C22B31E}" destId="{853472E2-3FBA-FA49-A529-498A6879EB3A}" srcOrd="0" destOrd="0" presId="urn:microsoft.com/office/officeart/2008/layout/HorizontalMultiLevelHierarchy"/>
    <dgm:cxn modelId="{BE4B9529-55D9-0E46-A81A-E17BA3032C04}" type="presParOf" srcId="{9EC63344-E032-9F4E-8766-00C35C22B31E}" destId="{852432CD-B77C-814A-A949-54D8FAE42991}" srcOrd="1" destOrd="0" presId="urn:microsoft.com/office/officeart/2008/layout/HorizontalMultiLevelHierarchy"/>
    <dgm:cxn modelId="{393C5B2E-1CB3-F045-B725-0D61598A376A}" type="presParOf" srcId="{A5866A27-4EC1-234B-BC64-DFC827629AB9}" destId="{A5B95754-2A6F-C34F-A1AB-B45AFF1C1B39}" srcOrd="4" destOrd="0" presId="urn:microsoft.com/office/officeart/2008/layout/HorizontalMultiLevelHierarchy"/>
    <dgm:cxn modelId="{4A65F9E7-FE1F-E549-93EF-6C45379C9769}" type="presParOf" srcId="{A5B95754-2A6F-C34F-A1AB-B45AFF1C1B39}" destId="{9ADC8BEE-037C-AD40-94D0-3ABB0AA0B06A}" srcOrd="0" destOrd="0" presId="urn:microsoft.com/office/officeart/2008/layout/HorizontalMultiLevelHierarchy"/>
    <dgm:cxn modelId="{6CA0DF5D-C071-7F46-ABB3-3C8D8F1BCCA1}" type="presParOf" srcId="{A5866A27-4EC1-234B-BC64-DFC827629AB9}" destId="{26C7F436-A4F3-8047-8FCE-7137FF9B261E}" srcOrd="5" destOrd="0" presId="urn:microsoft.com/office/officeart/2008/layout/HorizontalMultiLevelHierarchy"/>
    <dgm:cxn modelId="{F502FE71-27EB-5F4E-8833-3F86BE422409}" type="presParOf" srcId="{26C7F436-A4F3-8047-8FCE-7137FF9B261E}" destId="{BD7CB423-D1B8-F64D-89C1-81BE36DA7998}" srcOrd="0" destOrd="0" presId="urn:microsoft.com/office/officeart/2008/layout/HorizontalMultiLevelHierarchy"/>
    <dgm:cxn modelId="{DEEDA45D-8719-2B41-945C-D29925387BBC}" type="presParOf" srcId="{26C7F436-A4F3-8047-8FCE-7137FF9B261E}" destId="{7CA34BDD-B4CC-4E4D-B476-42FD029D9D18}" srcOrd="1" destOrd="0" presId="urn:microsoft.com/office/officeart/2008/layout/HorizontalMultiLevelHierarchy"/>
    <dgm:cxn modelId="{308BA94C-2B77-7445-8914-5A050AD7D693}" type="presParOf" srcId="{A5866A27-4EC1-234B-BC64-DFC827629AB9}" destId="{CEAB258F-A2F7-4D49-A05A-BFA40D43AD8D}" srcOrd="6" destOrd="0" presId="urn:microsoft.com/office/officeart/2008/layout/HorizontalMultiLevelHierarchy"/>
    <dgm:cxn modelId="{769AA88F-5913-EF4D-917C-B1ACE02A8BF7}" type="presParOf" srcId="{CEAB258F-A2F7-4D49-A05A-BFA40D43AD8D}" destId="{92670886-2511-8543-BC93-B4764384A5F7}" srcOrd="0" destOrd="0" presId="urn:microsoft.com/office/officeart/2008/layout/HorizontalMultiLevelHierarchy"/>
    <dgm:cxn modelId="{9A3E8386-F5F9-E840-9D78-44BC9DC442EB}" type="presParOf" srcId="{A5866A27-4EC1-234B-BC64-DFC827629AB9}" destId="{A44C8668-EFC5-0A43-80B3-5A2B2F3CCC66}" srcOrd="7" destOrd="0" presId="urn:microsoft.com/office/officeart/2008/layout/HorizontalMultiLevelHierarchy"/>
    <dgm:cxn modelId="{DDC6D2AC-CB95-FB43-9510-93173F132762}" type="presParOf" srcId="{A44C8668-EFC5-0A43-80B3-5A2B2F3CCC66}" destId="{5415F78E-E0FD-3643-96AD-20471CB6911B}" srcOrd="0" destOrd="0" presId="urn:microsoft.com/office/officeart/2008/layout/HorizontalMultiLevelHierarchy"/>
    <dgm:cxn modelId="{C0E8725D-50A6-0C4C-8AA2-31DBC8E6F014}" type="presParOf" srcId="{A44C8668-EFC5-0A43-80B3-5A2B2F3CCC66}" destId="{FC516139-03DC-234E-98B3-7408F5532046}" srcOrd="1" destOrd="0" presId="urn:microsoft.com/office/officeart/2008/layout/HorizontalMultiLevelHierarchy"/>
    <dgm:cxn modelId="{8F960EB3-723F-6C46-A198-7ED1310F90D3}" type="presParOf" srcId="{A5866A27-4EC1-234B-BC64-DFC827629AB9}" destId="{94704119-A318-304C-9829-1D79B3107291}" srcOrd="8" destOrd="0" presId="urn:microsoft.com/office/officeart/2008/layout/HorizontalMultiLevelHierarchy"/>
    <dgm:cxn modelId="{2BFA31EB-0297-7643-9D28-EE79E9C4CD2E}" type="presParOf" srcId="{94704119-A318-304C-9829-1D79B3107291}" destId="{10982C96-2FD2-2442-9DE9-C003A5DF74B9}" srcOrd="0" destOrd="0" presId="urn:microsoft.com/office/officeart/2008/layout/HorizontalMultiLevelHierarchy"/>
    <dgm:cxn modelId="{C2B71BBC-5F9B-DB40-AAFB-9EA831C9EC04}" type="presParOf" srcId="{A5866A27-4EC1-234B-BC64-DFC827629AB9}" destId="{B9DF5728-BF98-2D49-B8FD-9B442C806E9A}" srcOrd="9" destOrd="0" presId="urn:microsoft.com/office/officeart/2008/layout/HorizontalMultiLevelHierarchy"/>
    <dgm:cxn modelId="{A0AFD7C4-CB84-9146-95D2-292980C98A64}" type="presParOf" srcId="{B9DF5728-BF98-2D49-B8FD-9B442C806E9A}" destId="{E7898A08-5A3A-3647-8CF4-BE09393A32E6}" srcOrd="0" destOrd="0" presId="urn:microsoft.com/office/officeart/2008/layout/HorizontalMultiLevelHierarchy"/>
    <dgm:cxn modelId="{80FCA36D-3D88-F54C-8508-04EDDB556B1D}" type="presParOf" srcId="{B9DF5728-BF98-2D49-B8FD-9B442C806E9A}" destId="{8E3D8297-A04F-F142-BA9A-D11EEF62AFB7}" srcOrd="1" destOrd="0" presId="urn:microsoft.com/office/officeart/2008/layout/HorizontalMultiLevelHierarchy"/>
    <dgm:cxn modelId="{79146229-689D-FD47-8979-C5E7D8ECE64D}" type="presParOf" srcId="{A5866A27-4EC1-234B-BC64-DFC827629AB9}" destId="{3C78568B-4E6D-3449-90A5-CD4885C57F30}" srcOrd="10" destOrd="0" presId="urn:microsoft.com/office/officeart/2008/layout/HorizontalMultiLevelHierarchy"/>
    <dgm:cxn modelId="{F0BA6BA0-A36B-2E49-9883-1D5D12057E79}" type="presParOf" srcId="{3C78568B-4E6D-3449-90A5-CD4885C57F30}" destId="{AD1605DB-7CDC-8142-B49C-DD033D9074DD}" srcOrd="0" destOrd="0" presId="urn:microsoft.com/office/officeart/2008/layout/HorizontalMultiLevelHierarchy"/>
    <dgm:cxn modelId="{7B1A10B4-18C1-9847-9F33-3091D4EB5C4A}" type="presParOf" srcId="{A5866A27-4EC1-234B-BC64-DFC827629AB9}" destId="{8E5E746D-99C8-D048-82C3-750197C9A3E5}" srcOrd="11" destOrd="0" presId="urn:microsoft.com/office/officeart/2008/layout/HorizontalMultiLevelHierarchy"/>
    <dgm:cxn modelId="{F13C1EED-C970-AC4B-86C3-D32A7B0C99A0}" type="presParOf" srcId="{8E5E746D-99C8-D048-82C3-750197C9A3E5}" destId="{2F346F3D-21AA-D343-8021-BD4D070CCA8A}" srcOrd="0" destOrd="0" presId="urn:microsoft.com/office/officeart/2008/layout/HorizontalMultiLevelHierarchy"/>
    <dgm:cxn modelId="{D011448B-91A5-4547-B0F4-D4A98A8AA058}" type="presParOf" srcId="{8E5E746D-99C8-D048-82C3-750197C9A3E5}" destId="{8DEB8A69-4242-4547-A085-6D3B6270E25C}" srcOrd="1" destOrd="0" presId="urn:microsoft.com/office/officeart/2008/layout/HorizontalMultiLevelHierarchy"/>
    <dgm:cxn modelId="{B0B279EF-F9FF-9E4A-9478-97B59323ECF9}" type="presParOf" srcId="{A5866A27-4EC1-234B-BC64-DFC827629AB9}" destId="{DC739CC5-8403-CF4A-9D1B-FA034B07429E}" srcOrd="12" destOrd="0" presId="urn:microsoft.com/office/officeart/2008/layout/HorizontalMultiLevelHierarchy"/>
    <dgm:cxn modelId="{43C838A2-8FFA-2F4D-A964-B1AFFF822DA3}" type="presParOf" srcId="{DC739CC5-8403-CF4A-9D1B-FA034B07429E}" destId="{822C692B-47E2-354C-A972-54355A05CF87}" srcOrd="0" destOrd="0" presId="urn:microsoft.com/office/officeart/2008/layout/HorizontalMultiLevelHierarchy"/>
    <dgm:cxn modelId="{1B368635-64B9-F448-8817-356E673BD3DE}" type="presParOf" srcId="{A5866A27-4EC1-234B-BC64-DFC827629AB9}" destId="{5091F4A0-AAB1-9C4E-8B89-F5F857A3E480}" srcOrd="13" destOrd="0" presId="urn:microsoft.com/office/officeart/2008/layout/HorizontalMultiLevelHierarchy"/>
    <dgm:cxn modelId="{B22AB4FD-6A65-8242-BC3E-C56492527709}" type="presParOf" srcId="{5091F4A0-AAB1-9C4E-8B89-F5F857A3E480}" destId="{AAB9C8E6-C98B-FA47-B383-C2C903791FD1}" srcOrd="0" destOrd="0" presId="urn:microsoft.com/office/officeart/2008/layout/HorizontalMultiLevelHierarchy"/>
    <dgm:cxn modelId="{6FBF8D79-6183-6F4B-9A95-D03BF1CD089B}" type="presParOf" srcId="{5091F4A0-AAB1-9C4E-8B89-F5F857A3E480}" destId="{A1E7DCE4-68B6-F54F-8380-22F09C7DFB8D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739CC5-8403-CF4A-9D1B-FA034B07429E}">
      <dsp:nvSpPr>
        <dsp:cNvPr id="0" name=""/>
        <dsp:cNvSpPr/>
      </dsp:nvSpPr>
      <dsp:spPr>
        <a:xfrm>
          <a:off x="2875599" y="2934922"/>
          <a:ext cx="452974" cy="25894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6487" y="0"/>
              </a:lnTo>
              <a:lnTo>
                <a:pt x="226487" y="2589409"/>
              </a:lnTo>
              <a:lnTo>
                <a:pt x="452974" y="2589409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900" kern="1200" dirty="0"/>
        </a:p>
      </dsp:txBody>
      <dsp:txXfrm>
        <a:off x="3036367" y="4163909"/>
        <a:ext cx="131436" cy="131436"/>
      </dsp:txXfrm>
    </dsp:sp>
    <dsp:sp modelId="{3C78568B-4E6D-3449-90A5-CD4885C57F30}">
      <dsp:nvSpPr>
        <dsp:cNvPr id="0" name=""/>
        <dsp:cNvSpPr/>
      </dsp:nvSpPr>
      <dsp:spPr>
        <a:xfrm>
          <a:off x="2875599" y="2934922"/>
          <a:ext cx="452974" cy="17262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6487" y="0"/>
              </a:lnTo>
              <a:lnTo>
                <a:pt x="226487" y="1726273"/>
              </a:lnTo>
              <a:lnTo>
                <a:pt x="452974" y="1726273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600" kern="1200" dirty="0"/>
        </a:p>
      </dsp:txBody>
      <dsp:txXfrm>
        <a:off x="3057468" y="3753441"/>
        <a:ext cx="89235" cy="89235"/>
      </dsp:txXfrm>
    </dsp:sp>
    <dsp:sp modelId="{94704119-A318-304C-9829-1D79B3107291}">
      <dsp:nvSpPr>
        <dsp:cNvPr id="0" name=""/>
        <dsp:cNvSpPr/>
      </dsp:nvSpPr>
      <dsp:spPr>
        <a:xfrm>
          <a:off x="2875599" y="2934922"/>
          <a:ext cx="452974" cy="8631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6487" y="0"/>
              </a:lnTo>
              <a:lnTo>
                <a:pt x="226487" y="863136"/>
              </a:lnTo>
              <a:lnTo>
                <a:pt x="452974" y="863136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 dirty="0"/>
        </a:p>
      </dsp:txBody>
      <dsp:txXfrm>
        <a:off x="3077716" y="3342121"/>
        <a:ext cx="48738" cy="48738"/>
      </dsp:txXfrm>
    </dsp:sp>
    <dsp:sp modelId="{CEAB258F-A2F7-4D49-A05A-BFA40D43AD8D}">
      <dsp:nvSpPr>
        <dsp:cNvPr id="0" name=""/>
        <dsp:cNvSpPr/>
      </dsp:nvSpPr>
      <dsp:spPr>
        <a:xfrm>
          <a:off x="2875599" y="2889202"/>
          <a:ext cx="45297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2974" y="4572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 dirty="0"/>
        </a:p>
      </dsp:txBody>
      <dsp:txXfrm>
        <a:off x="3090761" y="2923598"/>
        <a:ext cx="22648" cy="22648"/>
      </dsp:txXfrm>
    </dsp:sp>
    <dsp:sp modelId="{A5B95754-2A6F-C34F-A1AB-B45AFF1C1B39}">
      <dsp:nvSpPr>
        <dsp:cNvPr id="0" name=""/>
        <dsp:cNvSpPr/>
      </dsp:nvSpPr>
      <dsp:spPr>
        <a:xfrm>
          <a:off x="2875599" y="2071785"/>
          <a:ext cx="452974" cy="863136"/>
        </a:xfrm>
        <a:custGeom>
          <a:avLst/>
          <a:gdLst/>
          <a:ahLst/>
          <a:cxnLst/>
          <a:rect l="0" t="0" r="0" b="0"/>
          <a:pathLst>
            <a:path>
              <a:moveTo>
                <a:pt x="0" y="863136"/>
              </a:moveTo>
              <a:lnTo>
                <a:pt x="226487" y="863136"/>
              </a:lnTo>
              <a:lnTo>
                <a:pt x="226487" y="0"/>
              </a:lnTo>
              <a:lnTo>
                <a:pt x="452974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 dirty="0"/>
        </a:p>
      </dsp:txBody>
      <dsp:txXfrm>
        <a:off x="3077716" y="2478984"/>
        <a:ext cx="48738" cy="48738"/>
      </dsp:txXfrm>
    </dsp:sp>
    <dsp:sp modelId="{403A2D6B-69AE-7E49-8287-0D170E4FF64D}">
      <dsp:nvSpPr>
        <dsp:cNvPr id="0" name=""/>
        <dsp:cNvSpPr/>
      </dsp:nvSpPr>
      <dsp:spPr>
        <a:xfrm>
          <a:off x="2875599" y="1208649"/>
          <a:ext cx="452974" cy="1726273"/>
        </a:xfrm>
        <a:custGeom>
          <a:avLst/>
          <a:gdLst/>
          <a:ahLst/>
          <a:cxnLst/>
          <a:rect l="0" t="0" r="0" b="0"/>
          <a:pathLst>
            <a:path>
              <a:moveTo>
                <a:pt x="0" y="1726273"/>
              </a:moveTo>
              <a:lnTo>
                <a:pt x="226487" y="1726273"/>
              </a:lnTo>
              <a:lnTo>
                <a:pt x="226487" y="0"/>
              </a:lnTo>
              <a:lnTo>
                <a:pt x="452974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600" kern="1200" dirty="0"/>
        </a:p>
      </dsp:txBody>
      <dsp:txXfrm>
        <a:off x="3057468" y="2027168"/>
        <a:ext cx="89235" cy="89235"/>
      </dsp:txXfrm>
    </dsp:sp>
    <dsp:sp modelId="{7E1FA294-C9B9-ED41-BAF3-9EC228B6E4D8}">
      <dsp:nvSpPr>
        <dsp:cNvPr id="0" name=""/>
        <dsp:cNvSpPr/>
      </dsp:nvSpPr>
      <dsp:spPr>
        <a:xfrm>
          <a:off x="2875599" y="345512"/>
          <a:ext cx="452974" cy="2589409"/>
        </a:xfrm>
        <a:custGeom>
          <a:avLst/>
          <a:gdLst/>
          <a:ahLst/>
          <a:cxnLst/>
          <a:rect l="0" t="0" r="0" b="0"/>
          <a:pathLst>
            <a:path>
              <a:moveTo>
                <a:pt x="0" y="2589409"/>
              </a:moveTo>
              <a:lnTo>
                <a:pt x="226487" y="2589409"/>
              </a:lnTo>
              <a:lnTo>
                <a:pt x="226487" y="0"/>
              </a:lnTo>
              <a:lnTo>
                <a:pt x="452974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900" kern="1200" dirty="0"/>
        </a:p>
      </dsp:txBody>
      <dsp:txXfrm>
        <a:off x="3036367" y="1574499"/>
        <a:ext cx="131436" cy="131436"/>
      </dsp:txXfrm>
    </dsp:sp>
    <dsp:sp modelId="{5154C0AE-3491-6341-91F7-0FB08C09C7F9}">
      <dsp:nvSpPr>
        <dsp:cNvPr id="0" name=""/>
        <dsp:cNvSpPr/>
      </dsp:nvSpPr>
      <dsp:spPr>
        <a:xfrm rot="16200000">
          <a:off x="737789" y="2614243"/>
          <a:ext cx="3634259" cy="64135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400" b="1" kern="1200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  <a:cs typeface="Microsoft New Tai Lue" panose="020B0502040204020203" pitchFamily="34" charset="0"/>
            </a:rPr>
            <a:t>DIABETES</a:t>
          </a:r>
        </a:p>
      </dsp:txBody>
      <dsp:txXfrm>
        <a:off x="737789" y="2614243"/>
        <a:ext cx="3634259" cy="641358"/>
      </dsp:txXfrm>
    </dsp:sp>
    <dsp:sp modelId="{6A17AA0E-3F40-F34E-8F4C-810F20F50499}">
      <dsp:nvSpPr>
        <dsp:cNvPr id="0" name=""/>
        <dsp:cNvSpPr/>
      </dsp:nvSpPr>
      <dsp:spPr>
        <a:xfrm>
          <a:off x="3328573" y="257"/>
          <a:ext cx="2233252" cy="6905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>
              <a:solidFill>
                <a:schemeClr val="bg1">
                  <a:lumMod val="95000"/>
                </a:schemeClr>
              </a:solidFill>
              <a:latin typeface="Trebuchet MS" panose="020B0603020202020204" pitchFamily="34" charset="0"/>
              <a:ea typeface="Microsoft GothicNeo" panose="020B0503020000020004" pitchFamily="34" charset="-127"/>
              <a:cs typeface="Microsoft New Tai Lue" panose="020B0502040204020203" pitchFamily="34" charset="0"/>
            </a:rPr>
            <a:t>DISCILIPINA</a:t>
          </a:r>
        </a:p>
      </dsp:txBody>
      <dsp:txXfrm>
        <a:off x="3328573" y="257"/>
        <a:ext cx="2233252" cy="690509"/>
      </dsp:txXfrm>
    </dsp:sp>
    <dsp:sp modelId="{853472E2-3FBA-FA49-A529-498A6879EB3A}">
      <dsp:nvSpPr>
        <dsp:cNvPr id="0" name=""/>
        <dsp:cNvSpPr/>
      </dsp:nvSpPr>
      <dsp:spPr>
        <a:xfrm>
          <a:off x="3328573" y="863394"/>
          <a:ext cx="2264870" cy="6905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>
              <a:solidFill>
                <a:schemeClr val="bg1">
                  <a:lumMod val="95000"/>
                </a:schemeClr>
              </a:solidFill>
              <a:latin typeface="Trebuchet MS" panose="020B0603020202020204" pitchFamily="34" charset="0"/>
              <a:cs typeface="Microsoft New Tai Lue" panose="020B0502040204020203" pitchFamily="34" charset="0"/>
            </a:rPr>
            <a:t>METFORMINA</a:t>
          </a:r>
        </a:p>
      </dsp:txBody>
      <dsp:txXfrm>
        <a:off x="3328573" y="863394"/>
        <a:ext cx="2264870" cy="690509"/>
      </dsp:txXfrm>
    </dsp:sp>
    <dsp:sp modelId="{BD7CB423-D1B8-F64D-89C1-81BE36DA7998}">
      <dsp:nvSpPr>
        <dsp:cNvPr id="0" name=""/>
        <dsp:cNvSpPr/>
      </dsp:nvSpPr>
      <dsp:spPr>
        <a:xfrm>
          <a:off x="3328573" y="1726531"/>
          <a:ext cx="2264870" cy="6905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>
              <a:solidFill>
                <a:schemeClr val="bg1">
                  <a:lumMod val="95000"/>
                </a:schemeClr>
              </a:solidFill>
              <a:latin typeface="Trebuchet MS" panose="020B0603020202020204" pitchFamily="34" charset="0"/>
              <a:cs typeface="Microsoft New Tai Lue" panose="020B0502040204020203" pitchFamily="34" charset="0"/>
            </a:rPr>
            <a:t>INSULINA</a:t>
          </a:r>
        </a:p>
      </dsp:txBody>
      <dsp:txXfrm>
        <a:off x="3328573" y="1726531"/>
        <a:ext cx="2264870" cy="690509"/>
      </dsp:txXfrm>
    </dsp:sp>
    <dsp:sp modelId="{5415F78E-E0FD-3643-96AD-20471CB6911B}">
      <dsp:nvSpPr>
        <dsp:cNvPr id="0" name=""/>
        <dsp:cNvSpPr/>
      </dsp:nvSpPr>
      <dsp:spPr>
        <a:xfrm>
          <a:off x="3328573" y="2589667"/>
          <a:ext cx="2264870" cy="6905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>
              <a:solidFill>
                <a:schemeClr val="bg1">
                  <a:lumMod val="95000"/>
                </a:schemeClr>
              </a:solidFill>
              <a:latin typeface="Trebuchet MS" panose="020B0603020202020204" pitchFamily="34" charset="0"/>
              <a:cs typeface="Microsoft New Tai Lue" panose="020B0502040204020203" pitchFamily="34" charset="0"/>
            </a:rPr>
            <a:t>INCRETINAS</a:t>
          </a:r>
        </a:p>
      </dsp:txBody>
      <dsp:txXfrm>
        <a:off x="3328573" y="2589667"/>
        <a:ext cx="2264870" cy="690509"/>
      </dsp:txXfrm>
    </dsp:sp>
    <dsp:sp modelId="{E7898A08-5A3A-3647-8CF4-BE09393A32E6}">
      <dsp:nvSpPr>
        <dsp:cNvPr id="0" name=""/>
        <dsp:cNvSpPr/>
      </dsp:nvSpPr>
      <dsp:spPr>
        <a:xfrm>
          <a:off x="3328573" y="3452804"/>
          <a:ext cx="2264870" cy="6905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>
              <a:solidFill>
                <a:schemeClr val="bg1">
                  <a:lumMod val="95000"/>
                </a:schemeClr>
              </a:solidFill>
              <a:latin typeface="Trebuchet MS" panose="020B0603020202020204" pitchFamily="34" charset="0"/>
              <a:cs typeface="Microsoft New Tai Lue" panose="020B0502040204020203" pitchFamily="34" charset="0"/>
            </a:rPr>
            <a:t>GLIFLOZINAS</a:t>
          </a:r>
        </a:p>
      </dsp:txBody>
      <dsp:txXfrm>
        <a:off x="3328573" y="3452804"/>
        <a:ext cx="2264870" cy="690509"/>
      </dsp:txXfrm>
    </dsp:sp>
    <dsp:sp modelId="{2F346F3D-21AA-D343-8021-BD4D070CCA8A}">
      <dsp:nvSpPr>
        <dsp:cNvPr id="0" name=""/>
        <dsp:cNvSpPr/>
      </dsp:nvSpPr>
      <dsp:spPr>
        <a:xfrm>
          <a:off x="3328573" y="4315941"/>
          <a:ext cx="2264870" cy="6905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>
              <a:solidFill>
                <a:schemeClr val="bg1">
                  <a:lumMod val="95000"/>
                </a:schemeClr>
              </a:solidFill>
              <a:latin typeface="Trebuchet MS" panose="020B0603020202020204" pitchFamily="34" charset="0"/>
              <a:cs typeface="Microsoft New Tai Lue" panose="020B0502040204020203" pitchFamily="34" charset="0"/>
            </a:rPr>
            <a:t>ESTATINAS</a:t>
          </a:r>
        </a:p>
      </dsp:txBody>
      <dsp:txXfrm>
        <a:off x="3328573" y="4315941"/>
        <a:ext cx="2264870" cy="690509"/>
      </dsp:txXfrm>
    </dsp:sp>
    <dsp:sp modelId="{AAB9C8E6-C98B-FA47-B383-C2C903791FD1}">
      <dsp:nvSpPr>
        <dsp:cNvPr id="0" name=""/>
        <dsp:cNvSpPr/>
      </dsp:nvSpPr>
      <dsp:spPr>
        <a:xfrm>
          <a:off x="3328573" y="5179077"/>
          <a:ext cx="2264870" cy="6905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>
              <a:solidFill>
                <a:schemeClr val="bg1">
                  <a:lumMod val="95000"/>
                </a:schemeClr>
              </a:solidFill>
              <a:latin typeface="Trebuchet MS" panose="020B0603020202020204" pitchFamily="34" charset="0"/>
              <a:cs typeface="Microsoft New Tai Lue" panose="020B0502040204020203" pitchFamily="34" charset="0"/>
            </a:rPr>
            <a:t>INIBIDOR DA ANGIOTENSINA</a:t>
          </a:r>
        </a:p>
      </dsp:txBody>
      <dsp:txXfrm>
        <a:off x="3328573" y="5179077"/>
        <a:ext cx="2264870" cy="6905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E7AEAB-735C-4773-975B-6BB8D4CE9047}" type="datetimeFigureOut">
              <a:rPr lang="pt-BR" smtClean="0"/>
              <a:t>13/11/2024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3E3C46-8F92-424C-B303-0DD8CD81D459}" type="slidenum">
              <a:rPr lang="pt-BR" smtClean="0"/>
              <a:t>‹#›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54839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66EA3-CB89-4A38-9FC2-807984AF112C}" type="slidenum">
              <a:rPr lang="pt-BR" smtClean="0"/>
              <a:t>32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94617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paradores Sim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EA200-D460-0E86-BA3D-CFEEF46B48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97175"/>
            <a:ext cx="1150719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  <a:endParaRPr lang="en-B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C5BC80-8D0C-5045-5A3B-D25C28B6B5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3776850"/>
            <a:ext cx="11498728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BR" dirty="0"/>
          </a:p>
        </p:txBody>
      </p:sp>
    </p:spTree>
    <p:extLst>
      <p:ext uri="{BB962C8B-B14F-4D97-AF65-F5344CB8AC3E}">
        <p14:creationId xmlns:p14="http://schemas.microsoft.com/office/powerpoint/2010/main" val="3498372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13/11/2024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9438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5ACC7-B627-B30A-1CC9-9A57CFDC0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2486"/>
            <a:ext cx="8849497" cy="80319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B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BDF16-5569-461B-CEE1-BA139DBD4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2566"/>
            <a:ext cx="10653584" cy="41426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B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C1D205-2B7B-636E-9D2B-0E12D6F07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2423" y="6425514"/>
            <a:ext cx="405712" cy="365125"/>
          </a:xfrm>
        </p:spPr>
        <p:txBody>
          <a:bodyPr/>
          <a:lstStyle/>
          <a:p>
            <a:fld id="{D87C91F1-15B2-F04B-9FB8-1DEFCDBBC5AD}" type="slidenum">
              <a:rPr lang="en-BR" smtClean="0"/>
              <a:t>‹#›</a:t>
            </a:fld>
            <a:endParaRPr lang="en-BR" dirty="0"/>
          </a:p>
        </p:txBody>
      </p:sp>
    </p:spTree>
    <p:extLst>
      <p:ext uri="{BB962C8B-B14F-4D97-AF65-F5344CB8AC3E}">
        <p14:creationId xmlns:p14="http://schemas.microsoft.com/office/powerpoint/2010/main" val="1599559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aque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CE2B98-38A7-6298-8E67-96EF2C1E97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1785"/>
            <a:ext cx="12195175" cy="685621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C1D205-2B7B-636E-9D2B-0E12D6F07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2423" y="6425514"/>
            <a:ext cx="405712" cy="365125"/>
          </a:xfrm>
        </p:spPr>
        <p:txBody>
          <a:bodyPr/>
          <a:lstStyle/>
          <a:p>
            <a:fld id="{D87C91F1-15B2-F04B-9FB8-1DEFCDBBC5AD}" type="slidenum">
              <a:rPr lang="en-BR" smtClean="0"/>
              <a:t>‹#›</a:t>
            </a:fld>
            <a:endParaRPr lang="en-BR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18379ED-3A37-54BD-4525-B8BDA3C7F753}"/>
              </a:ext>
            </a:extLst>
          </p:cNvPr>
          <p:cNvSpPr/>
          <p:nvPr userDrawn="1"/>
        </p:nvSpPr>
        <p:spPr>
          <a:xfrm flipV="1">
            <a:off x="11378421" y="1453750"/>
            <a:ext cx="274002" cy="285078"/>
          </a:xfrm>
          <a:prstGeom prst="rect">
            <a:avLst/>
          </a:prstGeom>
          <a:solidFill>
            <a:srgbClr val="004E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E86A7F3-A503-D382-E564-374F4D75F259}"/>
              </a:ext>
            </a:extLst>
          </p:cNvPr>
          <p:cNvSpPr/>
          <p:nvPr userDrawn="1"/>
        </p:nvSpPr>
        <p:spPr>
          <a:xfrm flipV="1">
            <a:off x="11378421" y="2505936"/>
            <a:ext cx="274002" cy="285078"/>
          </a:xfrm>
          <a:prstGeom prst="rect">
            <a:avLst/>
          </a:prstGeom>
          <a:solidFill>
            <a:srgbClr val="004E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EF59097-3D12-AD8F-6E6F-900F3CA33184}"/>
              </a:ext>
            </a:extLst>
          </p:cNvPr>
          <p:cNvSpPr/>
          <p:nvPr userDrawn="1"/>
        </p:nvSpPr>
        <p:spPr>
          <a:xfrm flipV="1">
            <a:off x="11378421" y="3683383"/>
            <a:ext cx="274002" cy="285078"/>
          </a:xfrm>
          <a:prstGeom prst="rect">
            <a:avLst/>
          </a:prstGeom>
          <a:solidFill>
            <a:srgbClr val="004E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8E60062F-6B74-D462-4710-1829A94B10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47225" y="1169895"/>
            <a:ext cx="1831975" cy="846138"/>
          </a:xfrm>
        </p:spPr>
        <p:txBody>
          <a:bodyPr anchor="ctr">
            <a:noAutofit/>
          </a:bodyPr>
          <a:lstStyle>
            <a:lvl1pPr marL="0" indent="0" algn="r">
              <a:buNone/>
              <a:defRPr sz="1800">
                <a:solidFill>
                  <a:srgbClr val="004E4C"/>
                </a:solidFill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Destaque</a:t>
            </a:r>
            <a:r>
              <a:rPr lang="en-US" dirty="0"/>
              <a:t> 01</a:t>
            </a:r>
            <a:endParaRPr lang="en-BR" dirty="0"/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7E9BB1A0-17AB-9B28-E133-D519DCCC1F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47225" y="2299447"/>
            <a:ext cx="1831975" cy="846138"/>
          </a:xfrm>
        </p:spPr>
        <p:txBody>
          <a:bodyPr anchor="ctr">
            <a:noAutofit/>
          </a:bodyPr>
          <a:lstStyle>
            <a:lvl1pPr marL="0" indent="0" algn="r">
              <a:buNone/>
              <a:defRPr sz="1800">
                <a:solidFill>
                  <a:srgbClr val="004E4C"/>
                </a:solidFill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Destaque</a:t>
            </a:r>
            <a:r>
              <a:rPr lang="en-US" dirty="0"/>
              <a:t> 01</a:t>
            </a:r>
            <a:endParaRPr lang="en-BR" dirty="0"/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13F984B8-1277-6B62-5885-57F9375C80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47225" y="3429000"/>
            <a:ext cx="1831975" cy="846138"/>
          </a:xfrm>
        </p:spPr>
        <p:txBody>
          <a:bodyPr anchor="ctr">
            <a:noAutofit/>
          </a:bodyPr>
          <a:lstStyle>
            <a:lvl1pPr marL="0" indent="0" algn="r">
              <a:buNone/>
              <a:defRPr sz="1800">
                <a:solidFill>
                  <a:srgbClr val="004E4C"/>
                </a:solidFill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Destaque</a:t>
            </a:r>
            <a:r>
              <a:rPr lang="en-US" dirty="0"/>
              <a:t> 01</a:t>
            </a:r>
            <a:endParaRPr lang="en-BR" dirty="0"/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5B1ED115-638E-9578-A068-0A55449FE42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98400" y="1243058"/>
            <a:ext cx="7912100" cy="51824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BR" dirty="0"/>
          </a:p>
        </p:txBody>
      </p:sp>
    </p:spTree>
    <p:extLst>
      <p:ext uri="{BB962C8B-B14F-4D97-AF65-F5344CB8AC3E}">
        <p14:creationId xmlns:p14="http://schemas.microsoft.com/office/powerpoint/2010/main" val="2651751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ídeo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C304018-9B79-1E54-ECB3-4CB960BBA0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38" y="0"/>
            <a:ext cx="12180725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C1D205-2B7B-636E-9D2B-0E12D6F07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2423" y="6425514"/>
            <a:ext cx="405712" cy="365125"/>
          </a:xfrm>
        </p:spPr>
        <p:txBody>
          <a:bodyPr/>
          <a:lstStyle/>
          <a:p>
            <a:fld id="{D87C91F1-15B2-F04B-9FB8-1DEFCDBBC5AD}" type="slidenum">
              <a:rPr lang="en-BR" smtClean="0"/>
              <a:t>‹#›</a:t>
            </a:fld>
            <a:endParaRPr lang="en-BR" dirty="0"/>
          </a:p>
        </p:txBody>
      </p:sp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7DD897D9-A33D-548C-150C-1375AA43BDAA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" y="1754421"/>
            <a:ext cx="5936274" cy="3351969"/>
          </a:xfrm>
        </p:spPr>
        <p:txBody>
          <a:bodyPr/>
          <a:lstStyle/>
          <a:p>
            <a:endParaRPr lang="en-B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BB73C6-5084-693F-CDBC-68684E6CC8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18435" y="1007920"/>
            <a:ext cx="5052980" cy="2204837"/>
          </a:xfrm>
        </p:spPr>
        <p:txBody>
          <a:bodyPr anchor="ctr">
            <a:noAutofit/>
          </a:bodyPr>
          <a:lstStyle>
            <a:lvl1pPr marL="0" indent="0">
              <a:lnSpc>
                <a:spcPts val="4340"/>
              </a:lnSpc>
              <a:spcBef>
                <a:spcPts val="600"/>
              </a:spcBef>
              <a:buNone/>
              <a:defRPr sz="4400" b="1" i="0">
                <a:solidFill>
                  <a:srgbClr val="004E4C"/>
                </a:solidFill>
                <a:latin typeface="Trebuchet MS" panose="020B0703020202090204" pitchFamily="34" charset="0"/>
              </a:defRPr>
            </a:lvl1pPr>
          </a:lstStyle>
          <a:p>
            <a:pPr lvl="0"/>
            <a:r>
              <a:rPr lang="en-BR" dirty="0"/>
              <a:t>O QUÊ É O</a:t>
            </a:r>
          </a:p>
          <a:p>
            <a:pPr lvl="0"/>
            <a:r>
              <a:rPr lang="en-BR" dirty="0"/>
              <a:t>MUDE1HÁBITO</a:t>
            </a:r>
          </a:p>
          <a:p>
            <a:pPr lvl="0"/>
            <a:r>
              <a:rPr lang="en-BR" dirty="0"/>
              <a:t>NA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8C2310B-F452-0C7F-5C3F-25D28D908A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35349" y="2397211"/>
            <a:ext cx="3547515" cy="663103"/>
          </a:xfrm>
        </p:spPr>
        <p:txBody>
          <a:bodyPr anchor="ctr">
            <a:noAutofit/>
          </a:bodyPr>
          <a:lstStyle>
            <a:lvl1pPr marL="0" indent="0">
              <a:lnSpc>
                <a:spcPts val="4340"/>
              </a:lnSpc>
              <a:spcBef>
                <a:spcPts val="600"/>
              </a:spcBef>
              <a:buNone/>
              <a:defRPr sz="4400" b="1" i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pPr lvl="0"/>
            <a:r>
              <a:rPr lang="en-BR" dirty="0"/>
              <a:t>Unimed-BH?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F62B013-3252-F1F4-132B-738FF4C615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23222" y="3743325"/>
            <a:ext cx="5251621" cy="1644650"/>
          </a:xfrm>
        </p:spPr>
        <p:txBody>
          <a:bodyPr anchor="ctr">
            <a:noAutofit/>
          </a:bodyPr>
          <a:lstStyle>
            <a:lvl1pPr marL="0" indent="0">
              <a:lnSpc>
                <a:spcPts val="2580"/>
              </a:lnSpc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É</a:t>
            </a:r>
            <a:r>
              <a:rPr lang="en-US" dirty="0"/>
              <a:t> o </a:t>
            </a:r>
            <a:r>
              <a:rPr lang="en-US" dirty="0" err="1"/>
              <a:t>movimento</a:t>
            </a:r>
            <a:r>
              <a:rPr lang="en-US" dirty="0"/>
              <a:t> que </a:t>
            </a:r>
            <a:r>
              <a:rPr lang="en-US" dirty="0" err="1"/>
              <a:t>abraça</a:t>
            </a:r>
            <a:r>
              <a:rPr lang="en-US" dirty="0"/>
              <a:t> um </a:t>
            </a:r>
            <a:r>
              <a:rPr lang="en-US" dirty="0" err="1"/>
              <a:t>compilado</a:t>
            </a:r>
            <a:r>
              <a:rPr lang="en-US" dirty="0"/>
              <a:t> de </a:t>
            </a:r>
            <a:r>
              <a:rPr lang="en-US" dirty="0" err="1"/>
              <a:t>iniciativas</a:t>
            </a:r>
            <a:r>
              <a:rPr lang="en-US" dirty="0"/>
              <a:t> que </a:t>
            </a:r>
            <a:r>
              <a:rPr lang="en-US" dirty="0" err="1"/>
              <a:t>visam</a:t>
            </a:r>
            <a:r>
              <a:rPr lang="en-US" dirty="0"/>
              <a:t> </a:t>
            </a:r>
            <a:r>
              <a:rPr lang="en-US" dirty="0" err="1"/>
              <a:t>promover</a:t>
            </a:r>
            <a:r>
              <a:rPr lang="en-US" dirty="0"/>
              <a:t> a </a:t>
            </a:r>
            <a:r>
              <a:rPr lang="en-US" dirty="0" err="1"/>
              <a:t>saúde</a:t>
            </a:r>
            <a:r>
              <a:rPr lang="en-US" dirty="0"/>
              <a:t> e </a:t>
            </a:r>
            <a:r>
              <a:rPr lang="en-US" dirty="0" err="1"/>
              <a:t>experiência</a:t>
            </a:r>
            <a:r>
              <a:rPr lang="en-US" dirty="0"/>
              <a:t> com a </a:t>
            </a:r>
            <a:r>
              <a:rPr lang="en-US" dirty="0" err="1"/>
              <a:t>marca</a:t>
            </a:r>
            <a:r>
              <a:rPr lang="en-US" dirty="0"/>
              <a:t>, </a:t>
            </a:r>
            <a:r>
              <a:rPr lang="en-US" dirty="0" err="1"/>
              <a:t>através</a:t>
            </a:r>
            <a:r>
              <a:rPr lang="en-US" dirty="0"/>
              <a:t> de </a:t>
            </a:r>
            <a:r>
              <a:rPr lang="en-US" dirty="0" err="1"/>
              <a:t>ações</a:t>
            </a:r>
            <a:r>
              <a:rPr lang="en-US" dirty="0"/>
              <a:t> que </a:t>
            </a:r>
            <a:r>
              <a:rPr lang="en-US" dirty="0" err="1"/>
              <a:t>apoiem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nossos</a:t>
            </a:r>
            <a:r>
              <a:rPr lang="en-US" dirty="0"/>
              <a:t> </a:t>
            </a:r>
            <a:r>
              <a:rPr lang="en-US" dirty="0" err="1"/>
              <a:t>públicos</a:t>
            </a:r>
            <a:r>
              <a:rPr lang="en-US" dirty="0"/>
              <a:t> de </a:t>
            </a:r>
            <a:r>
              <a:rPr lang="en-US" dirty="0" err="1"/>
              <a:t>realcionamento</a:t>
            </a:r>
            <a:r>
              <a:rPr lang="en-US" dirty="0"/>
              <a:t> a </a:t>
            </a:r>
            <a:r>
              <a:rPr lang="en-US" dirty="0" err="1"/>
              <a:t>terem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vida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saudável</a:t>
            </a:r>
            <a:r>
              <a:rPr lang="en-US" dirty="0"/>
              <a:t>.</a:t>
            </a:r>
            <a:endParaRPr lang="en-BR" dirty="0"/>
          </a:p>
        </p:txBody>
      </p:sp>
    </p:spTree>
    <p:extLst>
      <p:ext uri="{BB962C8B-B14F-4D97-AF65-F5344CB8AC3E}">
        <p14:creationId xmlns:p14="http://schemas.microsoft.com/office/powerpoint/2010/main" val="3620801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ídeo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1FAE0FE-B28F-41A9-8983-B146E744CB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6" y="0"/>
            <a:ext cx="12189533" cy="685938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C1D205-2B7B-636E-9D2B-0E12D6F07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2423" y="6425514"/>
            <a:ext cx="405712" cy="365125"/>
          </a:xfrm>
        </p:spPr>
        <p:txBody>
          <a:bodyPr/>
          <a:lstStyle/>
          <a:p>
            <a:fld id="{D87C91F1-15B2-F04B-9FB8-1DEFCDBBC5AD}" type="slidenum">
              <a:rPr lang="en-BR" smtClean="0"/>
              <a:t>‹#›</a:t>
            </a:fld>
            <a:endParaRPr lang="en-BR" dirty="0"/>
          </a:p>
        </p:txBody>
      </p:sp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7DD897D9-A33D-548C-150C-1375AA43BDAA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" y="1754421"/>
            <a:ext cx="5936274" cy="3351969"/>
          </a:xfrm>
        </p:spPr>
        <p:txBody>
          <a:bodyPr/>
          <a:lstStyle/>
          <a:p>
            <a:endParaRPr lang="en-BR" dirty="0"/>
          </a:p>
        </p:txBody>
      </p:sp>
    </p:spTree>
    <p:extLst>
      <p:ext uri="{BB962C8B-B14F-4D97-AF65-F5344CB8AC3E}">
        <p14:creationId xmlns:p14="http://schemas.microsoft.com/office/powerpoint/2010/main" val="1674049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F86DF6-5972-786E-85A2-4540B71C44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6" y="0"/>
            <a:ext cx="12189533" cy="685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525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ra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D1CAB8-A8A4-8859-DAF5-6C25641FFD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38" y="-1"/>
            <a:ext cx="12186361" cy="6861173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22A13C0-2F78-451B-9F77-AA631CBDDC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23363" y="3014568"/>
            <a:ext cx="4523130" cy="1056245"/>
          </a:xfrm>
        </p:spPr>
        <p:txBody>
          <a:bodyPr anchor="ctr">
            <a:noAutofit/>
          </a:bodyPr>
          <a:lstStyle>
            <a:lvl1pPr marL="0" indent="0">
              <a:buNone/>
              <a:defRPr sz="5800" b="1" i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pPr lvl="0"/>
            <a:r>
              <a:rPr lang="en-US" dirty="0"/>
              <a:t>OBRIGADO!</a:t>
            </a:r>
            <a:endParaRPr lang="en-BR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9E7AE7-0F2A-B8EE-A4BE-1BCDC3A5AF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033686" y="531813"/>
            <a:ext cx="1951939" cy="1839912"/>
          </a:xfrm>
        </p:spPr>
        <p:txBody>
          <a:bodyPr anchor="ctr"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Acesse</a:t>
            </a:r>
            <a:r>
              <a:rPr lang="en-US" dirty="0"/>
              <a:t> o QRCODE e </a:t>
            </a:r>
            <a:r>
              <a:rPr lang="en-US" dirty="0" err="1"/>
              <a:t>conheça</a:t>
            </a:r>
            <a:r>
              <a:rPr lang="en-US" dirty="0"/>
              <a:t> </a:t>
            </a:r>
            <a:r>
              <a:rPr lang="en-US" dirty="0" err="1"/>
              <a:t>todas</a:t>
            </a:r>
            <a:r>
              <a:rPr lang="en-US" dirty="0"/>
              <a:t> as </a:t>
            </a:r>
            <a:r>
              <a:rPr lang="en-US" dirty="0" err="1"/>
              <a:t>iniciativas</a:t>
            </a:r>
            <a:r>
              <a:rPr lang="en-US" dirty="0"/>
              <a:t>.</a:t>
            </a:r>
            <a:endParaRPr lang="en-BR" dirty="0"/>
          </a:p>
        </p:txBody>
      </p:sp>
    </p:spTree>
    <p:extLst>
      <p:ext uri="{BB962C8B-B14F-4D97-AF65-F5344CB8AC3E}">
        <p14:creationId xmlns:p14="http://schemas.microsoft.com/office/powerpoint/2010/main" val="2811824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50A0A8-0F50-8073-2095-BCD28465B4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6" y="0"/>
            <a:ext cx="12189533" cy="685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97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5475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06CD99-BB42-CB3E-1F62-A5CF0010AB7D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1" y="1785"/>
            <a:ext cx="12195175" cy="685621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5A8C2B-D69B-C0B7-0A22-430246B7F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B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DAB59C-4807-96D7-2DC9-1998736150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84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B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BC3A43-E353-27BE-376A-B3C740C28F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8281" y="6371789"/>
            <a:ext cx="4427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rgbClr val="969696"/>
                </a:solidFill>
                <a:latin typeface="Unimed Sans - 2020 SemiBold" pitchFamily="2" charset="77"/>
              </a:defRPr>
            </a:lvl1pPr>
          </a:lstStyle>
          <a:p>
            <a:fld id="{D87C91F1-15B2-F04B-9FB8-1DEFCDBBC5AD}" type="slidenum">
              <a:rPr lang="en-BR" smtClean="0"/>
              <a:pPr/>
              <a:t>‹#›</a:t>
            </a:fld>
            <a:endParaRPr lang="en-BR" dirty="0"/>
          </a:p>
        </p:txBody>
      </p:sp>
    </p:spTree>
    <p:extLst>
      <p:ext uri="{BB962C8B-B14F-4D97-AF65-F5344CB8AC3E}">
        <p14:creationId xmlns:p14="http://schemas.microsoft.com/office/powerpoint/2010/main" val="2215709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66" r:id="rId4"/>
    <p:sldLayoutId id="2147483667" r:id="rId5"/>
    <p:sldLayoutId id="2147483652" r:id="rId6"/>
    <p:sldLayoutId id="2147483668" r:id="rId7"/>
    <p:sldLayoutId id="2147483663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004E4C"/>
          </a:solidFill>
          <a:latin typeface="Trebuchet MS" panose="020B070302020209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787878"/>
          </a:solidFill>
          <a:latin typeface="Trebuchet MS" panose="020B070302020209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787878"/>
          </a:solidFill>
          <a:latin typeface="Unimed Sans - 2020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787878"/>
          </a:solidFill>
          <a:latin typeface="Unimed Sans - 2020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787878"/>
          </a:solidFill>
          <a:latin typeface="Unimed Sans - 2020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787878"/>
          </a:solidFill>
          <a:latin typeface="Unimed Sans - 2020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508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ipse 6">
            <a:extLst>
              <a:ext uri="{FF2B5EF4-FFF2-40B4-BE49-F238E27FC236}">
                <a16:creationId xmlns:a16="http://schemas.microsoft.com/office/drawing/2014/main" id="{8237C6F5-AEEA-489E-960B-9A641DC5F514}"/>
              </a:ext>
            </a:extLst>
          </p:cNvPr>
          <p:cNvSpPr/>
          <p:nvPr/>
        </p:nvSpPr>
        <p:spPr>
          <a:xfrm>
            <a:off x="519972" y="1216248"/>
            <a:ext cx="4485038" cy="4485038"/>
          </a:xfrm>
          <a:prstGeom prst="ellipse">
            <a:avLst/>
          </a:prstGeom>
          <a:gradFill>
            <a:gsLst>
              <a:gs pos="16000">
                <a:srgbClr val="00B0F0"/>
              </a:gs>
              <a:gs pos="87000">
                <a:srgbClr val="002060"/>
              </a:gs>
            </a:gsLst>
            <a:path path="circle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4C0F3662-EDAA-4A3F-9552-BD1523E2C7CC}"/>
              </a:ext>
            </a:extLst>
          </p:cNvPr>
          <p:cNvSpPr/>
          <p:nvPr/>
        </p:nvSpPr>
        <p:spPr>
          <a:xfrm>
            <a:off x="384008" y="1075363"/>
            <a:ext cx="4756966" cy="4756966"/>
          </a:xfrm>
          <a:prstGeom prst="ellipse">
            <a:avLst/>
          </a:prstGeom>
          <a:noFill/>
          <a:ln w="25400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3CDF6824-8214-4C85-9287-DAA5DA8F352D}"/>
              </a:ext>
            </a:extLst>
          </p:cNvPr>
          <p:cNvSpPr txBox="1"/>
          <p:nvPr/>
        </p:nvSpPr>
        <p:spPr>
          <a:xfrm>
            <a:off x="980690" y="2810202"/>
            <a:ext cx="35636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4000" b="1" dirty="0">
                <a:solidFill>
                  <a:schemeClr val="bg1"/>
                </a:solidFill>
                <a:latin typeface="Trebuchet MS" panose="020B0603020202020204" pitchFamily="34" charset="0"/>
                <a:ea typeface="Lato ExtraBold" panose="020B0604020202020204" charset="0"/>
                <a:cs typeface="Lato ExtraBold" panose="020B0604020202020204" charset="0"/>
              </a:rPr>
              <a:t>FATORES</a:t>
            </a:r>
          </a:p>
          <a:p>
            <a:pPr lvl="0" algn="ctr">
              <a:defRPr/>
            </a:pPr>
            <a:r>
              <a:rPr lang="pt-BR" sz="4000" b="1" dirty="0">
                <a:solidFill>
                  <a:schemeClr val="bg1"/>
                </a:solidFill>
                <a:latin typeface="Trebuchet MS" panose="020B0603020202020204" pitchFamily="34" charset="0"/>
                <a:ea typeface="Lato ExtraBold" panose="020B0604020202020204" charset="0"/>
                <a:cs typeface="Lato ExtraBold" panose="020B0604020202020204" charset="0"/>
              </a:rPr>
              <a:t>DE RISCO</a:t>
            </a:r>
          </a:p>
        </p:txBody>
      </p:sp>
      <p:sp>
        <p:nvSpPr>
          <p:cNvPr id="5" name="Arco 4">
            <a:extLst>
              <a:ext uri="{FF2B5EF4-FFF2-40B4-BE49-F238E27FC236}">
                <a16:creationId xmlns:a16="http://schemas.microsoft.com/office/drawing/2014/main" id="{B1E01F76-755C-4456-84A8-79167C393077}"/>
              </a:ext>
            </a:extLst>
          </p:cNvPr>
          <p:cNvSpPr/>
          <p:nvPr/>
        </p:nvSpPr>
        <p:spPr>
          <a:xfrm>
            <a:off x="73306" y="769581"/>
            <a:ext cx="5378370" cy="5378372"/>
          </a:xfrm>
          <a:prstGeom prst="arc">
            <a:avLst>
              <a:gd name="adj1" fmla="val 16200000"/>
              <a:gd name="adj2" fmla="val 9525101"/>
            </a:avLst>
          </a:prstGeom>
          <a:ln w="381000" cap="rnd">
            <a:gradFill flip="none" rotWithShape="1">
              <a:gsLst>
                <a:gs pos="29000">
                  <a:srgbClr val="00B0F0">
                    <a:alpha val="0"/>
                  </a:srgbClr>
                </a:gs>
                <a:gs pos="100000">
                  <a:srgbClr val="00B0F0"/>
                </a:gs>
              </a:gsLst>
              <a:path path="circle">
                <a:fillToRect t="100000" r="100000"/>
              </a:path>
              <a:tileRect l="-100000" b="-10000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Balão de Fala: Retângulo com Cantos Arredondados 23">
            <a:extLst>
              <a:ext uri="{FF2B5EF4-FFF2-40B4-BE49-F238E27FC236}">
                <a16:creationId xmlns:a16="http://schemas.microsoft.com/office/drawing/2014/main" id="{BE816452-9C0E-44E5-A6DF-8F745676FD15}"/>
              </a:ext>
            </a:extLst>
          </p:cNvPr>
          <p:cNvSpPr/>
          <p:nvPr/>
        </p:nvSpPr>
        <p:spPr>
          <a:xfrm>
            <a:off x="4703098" y="302010"/>
            <a:ext cx="3177902" cy="620462"/>
          </a:xfrm>
          <a:prstGeom prst="wedgeRoundRectCallout">
            <a:avLst>
              <a:gd name="adj1" fmla="val -54858"/>
              <a:gd name="adj2" fmla="val 20599"/>
              <a:gd name="adj3" fmla="val 16667"/>
            </a:avLst>
          </a:prstGeom>
          <a:gradFill flip="none" rotWithShape="1">
            <a:gsLst>
              <a:gs pos="16000">
                <a:srgbClr val="00B0F0"/>
              </a:gs>
              <a:gs pos="87000">
                <a:srgbClr val="002060"/>
              </a:gs>
            </a:gsLst>
            <a:path path="circle">
              <a:fillToRect t="100000" r="100000"/>
            </a:path>
            <a:tileRect/>
          </a:gradFill>
          <a:ln w="28575">
            <a:noFill/>
          </a:ln>
          <a:effectLst>
            <a:outerShdw blurRad="292100" dist="38100" dir="2700000" sx="99000" sy="99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Trebuchet MS" panose="020B0603020202020204" pitchFamily="34" charset="0"/>
              </a:rPr>
              <a:t>IMC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2F680A54-B115-49FC-9FBD-2CFE5C25E7D9}"/>
              </a:ext>
            </a:extLst>
          </p:cNvPr>
          <p:cNvSpPr txBox="1"/>
          <p:nvPr/>
        </p:nvSpPr>
        <p:spPr>
          <a:xfrm>
            <a:off x="5423012" y="2293491"/>
            <a:ext cx="3667542" cy="17093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defRPr/>
            </a:pPr>
            <a:endParaRPr lang="pt-BR" sz="1400" dirty="0">
              <a:solidFill>
                <a:schemeClr val="bg1"/>
              </a:solidFill>
              <a:latin typeface="Montserrat Light" panose="00000400000000000000" pitchFamily="2" charset="0"/>
              <a:ea typeface="Lato Light" panose="020B0604020202020204" charset="0"/>
              <a:cs typeface="Lato Light" panose="020B0604020202020204" charset="0"/>
            </a:endParaRPr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424AD620-E3DF-4F20-9C79-AD1488AE0496}"/>
              </a:ext>
            </a:extLst>
          </p:cNvPr>
          <p:cNvGrpSpPr/>
          <p:nvPr/>
        </p:nvGrpSpPr>
        <p:grpSpPr>
          <a:xfrm>
            <a:off x="793231" y="834774"/>
            <a:ext cx="1699634" cy="1699630"/>
            <a:chOff x="9521658" y="2422082"/>
            <a:chExt cx="1373987" cy="1373987"/>
          </a:xfrm>
        </p:grpSpPr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60696DA1-E5FC-42D3-8489-1C54AFD32C6D}"/>
                </a:ext>
              </a:extLst>
            </p:cNvPr>
            <p:cNvSpPr/>
            <p:nvPr/>
          </p:nvSpPr>
          <p:spPr>
            <a:xfrm>
              <a:off x="9617455" y="2516915"/>
              <a:ext cx="1177871" cy="1177871"/>
            </a:xfrm>
            <a:prstGeom prst="ellipse">
              <a:avLst/>
            </a:prstGeom>
            <a:solidFill>
              <a:srgbClr val="0046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4" name="Elipse 33">
              <a:extLst>
                <a:ext uri="{FF2B5EF4-FFF2-40B4-BE49-F238E27FC236}">
                  <a16:creationId xmlns:a16="http://schemas.microsoft.com/office/drawing/2014/main" id="{66ADCB8E-0B59-448C-984D-D50124C6B98C}"/>
                </a:ext>
              </a:extLst>
            </p:cNvPr>
            <p:cNvSpPr/>
            <p:nvPr/>
          </p:nvSpPr>
          <p:spPr>
            <a:xfrm>
              <a:off x="9521658" y="2422082"/>
              <a:ext cx="1373987" cy="1373987"/>
            </a:xfrm>
            <a:prstGeom prst="ellipse">
              <a:avLst/>
            </a:prstGeom>
            <a:noFill/>
            <a:ln w="635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51" name="Balão de Fala: Retângulo com Cantos Arredondados 50">
            <a:extLst>
              <a:ext uri="{FF2B5EF4-FFF2-40B4-BE49-F238E27FC236}">
                <a16:creationId xmlns:a16="http://schemas.microsoft.com/office/drawing/2014/main" id="{9662DCE2-484D-4C57-962E-3EE28085E0E0}"/>
              </a:ext>
            </a:extLst>
          </p:cNvPr>
          <p:cNvSpPr/>
          <p:nvPr/>
        </p:nvSpPr>
        <p:spPr>
          <a:xfrm>
            <a:off x="5140974" y="1106798"/>
            <a:ext cx="3177902" cy="620462"/>
          </a:xfrm>
          <a:prstGeom prst="wedgeRoundRectCallout">
            <a:avLst>
              <a:gd name="adj1" fmla="val -54858"/>
              <a:gd name="adj2" fmla="val 20599"/>
              <a:gd name="adj3" fmla="val 16667"/>
            </a:avLst>
          </a:prstGeom>
          <a:gradFill flip="none" rotWithShape="1">
            <a:gsLst>
              <a:gs pos="16000">
                <a:srgbClr val="00B0F0"/>
              </a:gs>
              <a:gs pos="87000">
                <a:srgbClr val="002060"/>
              </a:gs>
            </a:gsLst>
            <a:path path="circle">
              <a:fillToRect t="100000" r="100000"/>
            </a:path>
            <a:tileRect/>
          </a:gradFill>
          <a:ln w="28575">
            <a:noFill/>
          </a:ln>
          <a:effectLst>
            <a:outerShdw blurRad="292100" dist="38100" dir="2700000" sx="99000" sy="99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Trebuchet MS" panose="020B0603020202020204" pitchFamily="34" charset="0"/>
              </a:rPr>
              <a:t>HÁBITOS ALIMENTARES</a:t>
            </a:r>
          </a:p>
        </p:txBody>
      </p:sp>
      <p:sp>
        <p:nvSpPr>
          <p:cNvPr id="54" name="Balão de Fala: Retângulo com Cantos Arredondados 53">
            <a:extLst>
              <a:ext uri="{FF2B5EF4-FFF2-40B4-BE49-F238E27FC236}">
                <a16:creationId xmlns:a16="http://schemas.microsoft.com/office/drawing/2014/main" id="{0B3638D0-C206-4592-B9FC-E1326921F2EF}"/>
              </a:ext>
            </a:extLst>
          </p:cNvPr>
          <p:cNvSpPr/>
          <p:nvPr/>
        </p:nvSpPr>
        <p:spPr>
          <a:xfrm>
            <a:off x="5587640" y="1911586"/>
            <a:ext cx="3177902" cy="620462"/>
          </a:xfrm>
          <a:prstGeom prst="wedgeRoundRectCallout">
            <a:avLst>
              <a:gd name="adj1" fmla="val -54858"/>
              <a:gd name="adj2" fmla="val 20599"/>
              <a:gd name="adj3" fmla="val 16667"/>
            </a:avLst>
          </a:prstGeom>
          <a:gradFill flip="none" rotWithShape="1">
            <a:gsLst>
              <a:gs pos="16000">
                <a:srgbClr val="00B0F0"/>
              </a:gs>
              <a:gs pos="87000">
                <a:srgbClr val="002060"/>
              </a:gs>
            </a:gsLst>
            <a:path path="circle">
              <a:fillToRect t="100000" r="100000"/>
            </a:path>
            <a:tileRect/>
          </a:gradFill>
          <a:ln w="28575">
            <a:noFill/>
          </a:ln>
          <a:effectLst>
            <a:outerShdw blurRad="292100" dist="38100" dir="2700000" sx="99000" sy="99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Trebuchet MS" panose="020B0603020202020204" pitchFamily="34" charset="0"/>
              </a:rPr>
              <a:t>INATIVIDADE FÍSICA</a:t>
            </a:r>
          </a:p>
        </p:txBody>
      </p:sp>
      <p:sp>
        <p:nvSpPr>
          <p:cNvPr id="57" name="Balão de Fala: Retângulo com Cantos Arredondados 56">
            <a:extLst>
              <a:ext uri="{FF2B5EF4-FFF2-40B4-BE49-F238E27FC236}">
                <a16:creationId xmlns:a16="http://schemas.microsoft.com/office/drawing/2014/main" id="{37E7528E-08F5-459B-9351-67ACC93D8D02}"/>
              </a:ext>
            </a:extLst>
          </p:cNvPr>
          <p:cNvSpPr/>
          <p:nvPr/>
        </p:nvSpPr>
        <p:spPr>
          <a:xfrm>
            <a:off x="5845903" y="2716374"/>
            <a:ext cx="3177902" cy="620462"/>
          </a:xfrm>
          <a:prstGeom prst="wedgeRoundRectCallout">
            <a:avLst>
              <a:gd name="adj1" fmla="val -54858"/>
              <a:gd name="adj2" fmla="val 20599"/>
              <a:gd name="adj3" fmla="val 16667"/>
            </a:avLst>
          </a:prstGeom>
          <a:gradFill flip="none" rotWithShape="1">
            <a:gsLst>
              <a:gs pos="16000">
                <a:srgbClr val="00B0F0"/>
              </a:gs>
              <a:gs pos="87000">
                <a:srgbClr val="002060"/>
              </a:gs>
            </a:gsLst>
            <a:path path="circle">
              <a:fillToRect t="100000" r="100000"/>
            </a:path>
            <a:tileRect/>
          </a:gradFill>
          <a:ln w="28575">
            <a:noFill/>
          </a:ln>
          <a:effectLst>
            <a:outerShdw blurRad="292100" dist="38100" dir="2700000" sx="99000" sy="99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Trebuchet MS" panose="020B0603020202020204" pitchFamily="34" charset="0"/>
              </a:rPr>
              <a:t>HIGIENE DO SONO</a:t>
            </a:r>
          </a:p>
        </p:txBody>
      </p:sp>
      <p:sp>
        <p:nvSpPr>
          <p:cNvPr id="60" name="Balão de Fala: Retângulo com Cantos Arredondados 59">
            <a:extLst>
              <a:ext uri="{FF2B5EF4-FFF2-40B4-BE49-F238E27FC236}">
                <a16:creationId xmlns:a16="http://schemas.microsoft.com/office/drawing/2014/main" id="{4F2B0DB7-6EFF-4E3E-8022-9EADDF6F26D2}"/>
              </a:ext>
            </a:extLst>
          </p:cNvPr>
          <p:cNvSpPr/>
          <p:nvPr/>
        </p:nvSpPr>
        <p:spPr>
          <a:xfrm>
            <a:off x="5845903" y="3521162"/>
            <a:ext cx="3177902" cy="620462"/>
          </a:xfrm>
          <a:prstGeom prst="wedgeRoundRectCallout">
            <a:avLst>
              <a:gd name="adj1" fmla="val -54858"/>
              <a:gd name="adj2" fmla="val 20599"/>
              <a:gd name="adj3" fmla="val 16667"/>
            </a:avLst>
          </a:prstGeom>
          <a:gradFill flip="none" rotWithShape="1">
            <a:gsLst>
              <a:gs pos="16000">
                <a:srgbClr val="00B0F0"/>
              </a:gs>
              <a:gs pos="87000">
                <a:srgbClr val="002060"/>
              </a:gs>
            </a:gsLst>
            <a:path path="circle">
              <a:fillToRect t="100000" r="100000"/>
            </a:path>
            <a:tileRect/>
          </a:gradFill>
          <a:ln w="28575">
            <a:noFill/>
          </a:ln>
          <a:effectLst>
            <a:outerShdw blurRad="292100" dist="38100" dir="2700000" sx="99000" sy="99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Trebuchet MS" panose="020B0603020202020204" pitchFamily="34" charset="0"/>
              </a:rPr>
              <a:t>IDADE</a:t>
            </a:r>
          </a:p>
        </p:txBody>
      </p:sp>
      <p:sp>
        <p:nvSpPr>
          <p:cNvPr id="63" name="Balão de Fala: Retângulo com Cantos Arredondados 62">
            <a:extLst>
              <a:ext uri="{FF2B5EF4-FFF2-40B4-BE49-F238E27FC236}">
                <a16:creationId xmlns:a16="http://schemas.microsoft.com/office/drawing/2014/main" id="{07D72A8B-3A1A-4781-8235-51B4629B34E4}"/>
              </a:ext>
            </a:extLst>
          </p:cNvPr>
          <p:cNvSpPr/>
          <p:nvPr/>
        </p:nvSpPr>
        <p:spPr>
          <a:xfrm>
            <a:off x="5733544" y="4325950"/>
            <a:ext cx="3177902" cy="620462"/>
          </a:xfrm>
          <a:prstGeom prst="wedgeRoundRectCallout">
            <a:avLst>
              <a:gd name="adj1" fmla="val -54858"/>
              <a:gd name="adj2" fmla="val 20599"/>
              <a:gd name="adj3" fmla="val 16667"/>
            </a:avLst>
          </a:prstGeom>
          <a:gradFill flip="none" rotWithShape="1">
            <a:gsLst>
              <a:gs pos="16000">
                <a:srgbClr val="00B0F0"/>
              </a:gs>
              <a:gs pos="87000">
                <a:srgbClr val="002060"/>
              </a:gs>
            </a:gsLst>
            <a:path path="circle">
              <a:fillToRect t="100000" r="100000"/>
            </a:path>
            <a:tileRect/>
          </a:gradFill>
          <a:ln w="28575">
            <a:noFill/>
          </a:ln>
          <a:effectLst>
            <a:outerShdw blurRad="292100" dist="38100" dir="2700000" sx="99000" sy="99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Trebuchet MS" panose="020B0603020202020204" pitchFamily="34" charset="0"/>
              </a:rPr>
              <a:t>OBESIDADE ABDOMINAL</a:t>
            </a:r>
          </a:p>
        </p:txBody>
      </p:sp>
      <p:sp>
        <p:nvSpPr>
          <p:cNvPr id="66" name="Balão de Fala: Retângulo com Cantos Arredondados 65">
            <a:extLst>
              <a:ext uri="{FF2B5EF4-FFF2-40B4-BE49-F238E27FC236}">
                <a16:creationId xmlns:a16="http://schemas.microsoft.com/office/drawing/2014/main" id="{57C623C1-3FF8-4A55-A970-4972BB27120E}"/>
              </a:ext>
            </a:extLst>
          </p:cNvPr>
          <p:cNvSpPr/>
          <p:nvPr/>
        </p:nvSpPr>
        <p:spPr>
          <a:xfrm>
            <a:off x="5252251" y="5130738"/>
            <a:ext cx="3177902" cy="620462"/>
          </a:xfrm>
          <a:prstGeom prst="wedgeRoundRectCallout">
            <a:avLst>
              <a:gd name="adj1" fmla="val -54858"/>
              <a:gd name="adj2" fmla="val 20599"/>
              <a:gd name="adj3" fmla="val 16667"/>
            </a:avLst>
          </a:prstGeom>
          <a:gradFill flip="none" rotWithShape="1">
            <a:gsLst>
              <a:gs pos="16000">
                <a:srgbClr val="00B0F0"/>
              </a:gs>
              <a:gs pos="87000">
                <a:srgbClr val="002060"/>
              </a:gs>
            </a:gsLst>
            <a:path path="circle">
              <a:fillToRect t="100000" r="100000"/>
            </a:path>
            <a:tileRect/>
          </a:gradFill>
          <a:ln w="28575">
            <a:noFill/>
          </a:ln>
          <a:effectLst>
            <a:outerShdw blurRad="292100" dist="38100" dir="2700000" sx="99000" sy="99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Trebuchet MS" panose="020B0603020202020204" pitchFamily="34" charset="0"/>
              </a:rPr>
              <a:t>TABAGISMO</a:t>
            </a:r>
          </a:p>
        </p:txBody>
      </p:sp>
      <p:sp>
        <p:nvSpPr>
          <p:cNvPr id="69" name="Balão de Fala: Retângulo com Cantos Arredondados 68">
            <a:extLst>
              <a:ext uri="{FF2B5EF4-FFF2-40B4-BE49-F238E27FC236}">
                <a16:creationId xmlns:a16="http://schemas.microsoft.com/office/drawing/2014/main" id="{1243FE70-927D-4122-B27C-C43BE2378A0D}"/>
              </a:ext>
            </a:extLst>
          </p:cNvPr>
          <p:cNvSpPr/>
          <p:nvPr/>
        </p:nvSpPr>
        <p:spPr>
          <a:xfrm>
            <a:off x="4544292" y="5935528"/>
            <a:ext cx="3177902" cy="620462"/>
          </a:xfrm>
          <a:prstGeom prst="wedgeRoundRectCallout">
            <a:avLst>
              <a:gd name="adj1" fmla="val -54858"/>
              <a:gd name="adj2" fmla="val 20599"/>
              <a:gd name="adj3" fmla="val 16667"/>
            </a:avLst>
          </a:prstGeom>
          <a:gradFill flip="none" rotWithShape="1">
            <a:gsLst>
              <a:gs pos="16000">
                <a:srgbClr val="00B0F0"/>
              </a:gs>
              <a:gs pos="87000">
                <a:srgbClr val="002060"/>
              </a:gs>
            </a:gsLst>
            <a:path path="circle">
              <a:fillToRect t="100000" r="100000"/>
            </a:path>
            <a:tileRect/>
          </a:gradFill>
          <a:ln w="28575">
            <a:noFill/>
          </a:ln>
          <a:effectLst>
            <a:outerShdw blurRad="292100" dist="38100" dir="2700000" sx="99000" sy="99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Trebuchet MS" panose="020B0603020202020204" pitchFamily="34" charset="0"/>
              </a:rPr>
              <a:t>MEDICAMENTOS</a:t>
            </a:r>
          </a:p>
        </p:txBody>
      </p:sp>
      <p:grpSp>
        <p:nvGrpSpPr>
          <p:cNvPr id="78" name="Gráfico 44">
            <a:extLst>
              <a:ext uri="{FF2B5EF4-FFF2-40B4-BE49-F238E27FC236}">
                <a16:creationId xmlns:a16="http://schemas.microsoft.com/office/drawing/2014/main" id="{B9A98F46-E42D-4387-BC06-3898CAB718AB}"/>
              </a:ext>
            </a:extLst>
          </p:cNvPr>
          <p:cNvGrpSpPr/>
          <p:nvPr/>
        </p:nvGrpSpPr>
        <p:grpSpPr>
          <a:xfrm>
            <a:off x="1267850" y="1371441"/>
            <a:ext cx="723508" cy="723612"/>
            <a:chOff x="4825359" y="3814095"/>
            <a:chExt cx="575511" cy="575594"/>
          </a:xfrm>
          <a:solidFill>
            <a:schemeClr val="bg1"/>
          </a:solidFill>
        </p:grpSpPr>
        <p:sp>
          <p:nvSpPr>
            <p:cNvPr id="79" name="Forma Livre: Forma 78">
              <a:extLst>
                <a:ext uri="{FF2B5EF4-FFF2-40B4-BE49-F238E27FC236}">
                  <a16:creationId xmlns:a16="http://schemas.microsoft.com/office/drawing/2014/main" id="{8C311877-4D20-49F8-A89F-98217D342CD8}"/>
                </a:ext>
              </a:extLst>
            </p:cNvPr>
            <p:cNvSpPr/>
            <p:nvPr/>
          </p:nvSpPr>
          <p:spPr>
            <a:xfrm>
              <a:off x="4825359" y="3814095"/>
              <a:ext cx="441225" cy="575512"/>
            </a:xfrm>
            <a:custGeom>
              <a:avLst/>
              <a:gdLst>
                <a:gd name="connsiteX0" fmla="*/ 412451 w 441226"/>
                <a:gd name="connsiteY0" fmla="*/ 0 h 575513"/>
                <a:gd name="connsiteX1" fmla="*/ 86327 w 441226"/>
                <a:gd name="connsiteY1" fmla="*/ 0 h 575513"/>
                <a:gd name="connsiteX2" fmla="*/ 57551 w 441226"/>
                <a:gd name="connsiteY2" fmla="*/ 28776 h 575513"/>
                <a:gd name="connsiteX3" fmla="*/ 57551 w 441226"/>
                <a:gd name="connsiteY3" fmla="*/ 220613 h 575513"/>
                <a:gd name="connsiteX4" fmla="*/ 47959 w 441226"/>
                <a:gd name="connsiteY4" fmla="*/ 220613 h 575513"/>
                <a:gd name="connsiteX5" fmla="*/ 0 w 441226"/>
                <a:gd name="connsiteY5" fmla="*/ 268573 h 575513"/>
                <a:gd name="connsiteX6" fmla="*/ 0 w 441226"/>
                <a:gd name="connsiteY6" fmla="*/ 307804 h 575513"/>
                <a:gd name="connsiteX7" fmla="*/ 19184 w 441226"/>
                <a:gd name="connsiteY7" fmla="*/ 508370 h 575513"/>
                <a:gd name="connsiteX8" fmla="*/ 19184 w 441226"/>
                <a:gd name="connsiteY8" fmla="*/ 565922 h 575513"/>
                <a:gd name="connsiteX9" fmla="*/ 28776 w 441226"/>
                <a:gd name="connsiteY9" fmla="*/ 575513 h 575513"/>
                <a:gd name="connsiteX10" fmla="*/ 239797 w 441226"/>
                <a:gd name="connsiteY10" fmla="*/ 575513 h 575513"/>
                <a:gd name="connsiteX11" fmla="*/ 249389 w 441226"/>
                <a:gd name="connsiteY11" fmla="*/ 565922 h 575513"/>
                <a:gd name="connsiteX12" fmla="*/ 249389 w 441226"/>
                <a:gd name="connsiteY12" fmla="*/ 511248 h 575513"/>
                <a:gd name="connsiteX13" fmla="*/ 283344 w 441226"/>
                <a:gd name="connsiteY13" fmla="*/ 460411 h 575513"/>
                <a:gd name="connsiteX14" fmla="*/ 412451 w 441226"/>
                <a:gd name="connsiteY14" fmla="*/ 460411 h 575513"/>
                <a:gd name="connsiteX15" fmla="*/ 441227 w 441226"/>
                <a:gd name="connsiteY15" fmla="*/ 431635 h 575513"/>
                <a:gd name="connsiteX16" fmla="*/ 441227 w 441226"/>
                <a:gd name="connsiteY16" fmla="*/ 28776 h 575513"/>
                <a:gd name="connsiteX17" fmla="*/ 412451 w 441226"/>
                <a:gd name="connsiteY17" fmla="*/ 0 h 575513"/>
                <a:gd name="connsiteX18" fmla="*/ 230205 w 441226"/>
                <a:gd name="connsiteY18" fmla="*/ 556330 h 575513"/>
                <a:gd name="connsiteX19" fmla="*/ 38368 w 441226"/>
                <a:gd name="connsiteY19" fmla="*/ 556330 h 575513"/>
                <a:gd name="connsiteX20" fmla="*/ 38368 w 441226"/>
                <a:gd name="connsiteY20" fmla="*/ 517962 h 575513"/>
                <a:gd name="connsiteX21" fmla="*/ 230205 w 441226"/>
                <a:gd name="connsiteY21" fmla="*/ 517962 h 575513"/>
                <a:gd name="connsiteX22" fmla="*/ 234618 w 441226"/>
                <a:gd name="connsiteY22" fmla="*/ 498778 h 575513"/>
                <a:gd name="connsiteX23" fmla="*/ 37504 w 441226"/>
                <a:gd name="connsiteY23" fmla="*/ 498778 h 575513"/>
                <a:gd name="connsiteX24" fmla="*/ 19184 w 441226"/>
                <a:gd name="connsiteY24" fmla="*/ 306941 h 575513"/>
                <a:gd name="connsiteX25" fmla="*/ 19184 w 441226"/>
                <a:gd name="connsiteY25" fmla="*/ 268573 h 575513"/>
                <a:gd name="connsiteX26" fmla="*/ 47959 w 441226"/>
                <a:gd name="connsiteY26" fmla="*/ 239797 h 575513"/>
                <a:gd name="connsiteX27" fmla="*/ 115103 w 441226"/>
                <a:gd name="connsiteY27" fmla="*/ 239797 h 575513"/>
                <a:gd name="connsiteX28" fmla="*/ 143878 w 441226"/>
                <a:gd name="connsiteY28" fmla="*/ 268573 h 575513"/>
                <a:gd name="connsiteX29" fmla="*/ 115103 w 441226"/>
                <a:gd name="connsiteY29" fmla="*/ 297349 h 575513"/>
                <a:gd name="connsiteX30" fmla="*/ 67143 w 441226"/>
                <a:gd name="connsiteY30" fmla="*/ 297349 h 575513"/>
                <a:gd name="connsiteX31" fmla="*/ 57551 w 441226"/>
                <a:gd name="connsiteY31" fmla="*/ 306941 h 575513"/>
                <a:gd name="connsiteX32" fmla="*/ 57551 w 441226"/>
                <a:gd name="connsiteY32" fmla="*/ 431635 h 575513"/>
                <a:gd name="connsiteX33" fmla="*/ 86327 w 441226"/>
                <a:gd name="connsiteY33" fmla="*/ 460411 h 575513"/>
                <a:gd name="connsiteX34" fmla="*/ 260228 w 441226"/>
                <a:gd name="connsiteY34" fmla="*/ 460411 h 575513"/>
                <a:gd name="connsiteX35" fmla="*/ 422043 w 441226"/>
                <a:gd name="connsiteY35" fmla="*/ 431635 h 575513"/>
                <a:gd name="connsiteX36" fmla="*/ 412451 w 441226"/>
                <a:gd name="connsiteY36" fmla="*/ 441227 h 575513"/>
                <a:gd name="connsiteX37" fmla="*/ 86327 w 441226"/>
                <a:gd name="connsiteY37" fmla="*/ 441227 h 575513"/>
                <a:gd name="connsiteX38" fmla="*/ 76735 w 441226"/>
                <a:gd name="connsiteY38" fmla="*/ 431635 h 575513"/>
                <a:gd name="connsiteX39" fmla="*/ 76735 w 441226"/>
                <a:gd name="connsiteY39" fmla="*/ 316532 h 575513"/>
                <a:gd name="connsiteX40" fmla="*/ 115103 w 441226"/>
                <a:gd name="connsiteY40" fmla="*/ 316532 h 575513"/>
                <a:gd name="connsiteX41" fmla="*/ 162103 w 441226"/>
                <a:gd name="connsiteY41" fmla="*/ 278165 h 575513"/>
                <a:gd name="connsiteX42" fmla="*/ 354900 w 441226"/>
                <a:gd name="connsiteY42" fmla="*/ 278165 h 575513"/>
                <a:gd name="connsiteX43" fmla="*/ 354900 w 441226"/>
                <a:gd name="connsiteY43" fmla="*/ 258981 h 575513"/>
                <a:gd name="connsiteX44" fmla="*/ 162103 w 441226"/>
                <a:gd name="connsiteY44" fmla="*/ 258981 h 575513"/>
                <a:gd name="connsiteX45" fmla="*/ 115103 w 441226"/>
                <a:gd name="connsiteY45" fmla="*/ 220613 h 575513"/>
                <a:gd name="connsiteX46" fmla="*/ 76735 w 441226"/>
                <a:gd name="connsiteY46" fmla="*/ 220613 h 575513"/>
                <a:gd name="connsiteX47" fmla="*/ 76735 w 441226"/>
                <a:gd name="connsiteY47" fmla="*/ 28776 h 575513"/>
                <a:gd name="connsiteX48" fmla="*/ 86327 w 441226"/>
                <a:gd name="connsiteY48" fmla="*/ 19184 h 575513"/>
                <a:gd name="connsiteX49" fmla="*/ 412451 w 441226"/>
                <a:gd name="connsiteY49" fmla="*/ 19184 h 575513"/>
                <a:gd name="connsiteX50" fmla="*/ 422043 w 441226"/>
                <a:gd name="connsiteY50" fmla="*/ 28776 h 575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441226" h="575513">
                  <a:moveTo>
                    <a:pt x="412451" y="0"/>
                  </a:moveTo>
                  <a:lnTo>
                    <a:pt x="86327" y="0"/>
                  </a:lnTo>
                  <a:cubicBezTo>
                    <a:pt x="70454" y="47"/>
                    <a:pt x="57599" y="12903"/>
                    <a:pt x="57551" y="28776"/>
                  </a:cubicBezTo>
                  <a:lnTo>
                    <a:pt x="57551" y="220613"/>
                  </a:lnTo>
                  <a:lnTo>
                    <a:pt x="47959" y="220613"/>
                  </a:lnTo>
                  <a:cubicBezTo>
                    <a:pt x="21472" y="220613"/>
                    <a:pt x="0" y="242086"/>
                    <a:pt x="0" y="268573"/>
                  </a:cubicBezTo>
                  <a:lnTo>
                    <a:pt x="0" y="307804"/>
                  </a:lnTo>
                  <a:lnTo>
                    <a:pt x="19184" y="508370"/>
                  </a:lnTo>
                  <a:lnTo>
                    <a:pt x="19184" y="565922"/>
                  </a:lnTo>
                  <a:cubicBezTo>
                    <a:pt x="19184" y="571219"/>
                    <a:pt x="23478" y="575513"/>
                    <a:pt x="28776" y="575513"/>
                  </a:cubicBezTo>
                  <a:lnTo>
                    <a:pt x="239797" y="575513"/>
                  </a:lnTo>
                  <a:cubicBezTo>
                    <a:pt x="245095" y="575513"/>
                    <a:pt x="249389" y="571219"/>
                    <a:pt x="249389" y="565922"/>
                  </a:cubicBezTo>
                  <a:lnTo>
                    <a:pt x="249389" y="511248"/>
                  </a:lnTo>
                  <a:lnTo>
                    <a:pt x="283344" y="460411"/>
                  </a:lnTo>
                  <a:lnTo>
                    <a:pt x="412451" y="460411"/>
                  </a:lnTo>
                  <a:cubicBezTo>
                    <a:pt x="428324" y="460364"/>
                    <a:pt x="441180" y="447508"/>
                    <a:pt x="441227" y="431635"/>
                  </a:cubicBezTo>
                  <a:lnTo>
                    <a:pt x="441227" y="28776"/>
                  </a:lnTo>
                  <a:cubicBezTo>
                    <a:pt x="441180" y="12903"/>
                    <a:pt x="428324" y="47"/>
                    <a:pt x="412451" y="0"/>
                  </a:cubicBezTo>
                  <a:close/>
                  <a:moveTo>
                    <a:pt x="230205" y="556330"/>
                  </a:moveTo>
                  <a:lnTo>
                    <a:pt x="38368" y="556330"/>
                  </a:lnTo>
                  <a:lnTo>
                    <a:pt x="38368" y="517962"/>
                  </a:lnTo>
                  <a:lnTo>
                    <a:pt x="230205" y="517962"/>
                  </a:lnTo>
                  <a:close/>
                  <a:moveTo>
                    <a:pt x="234618" y="498778"/>
                  </a:moveTo>
                  <a:lnTo>
                    <a:pt x="37504" y="498778"/>
                  </a:lnTo>
                  <a:lnTo>
                    <a:pt x="19184" y="306941"/>
                  </a:lnTo>
                  <a:lnTo>
                    <a:pt x="19184" y="268573"/>
                  </a:lnTo>
                  <a:cubicBezTo>
                    <a:pt x="19231" y="252700"/>
                    <a:pt x="32087" y="239844"/>
                    <a:pt x="47959" y="239797"/>
                  </a:cubicBezTo>
                  <a:lnTo>
                    <a:pt x="115103" y="239797"/>
                  </a:lnTo>
                  <a:cubicBezTo>
                    <a:pt x="130995" y="239797"/>
                    <a:pt x="143878" y="252680"/>
                    <a:pt x="143878" y="268573"/>
                  </a:cubicBezTo>
                  <a:cubicBezTo>
                    <a:pt x="143878" y="284466"/>
                    <a:pt x="130995" y="297349"/>
                    <a:pt x="115103" y="297349"/>
                  </a:cubicBezTo>
                  <a:lnTo>
                    <a:pt x="67143" y="297349"/>
                  </a:lnTo>
                  <a:cubicBezTo>
                    <a:pt x="61846" y="297349"/>
                    <a:pt x="57551" y="301643"/>
                    <a:pt x="57551" y="306941"/>
                  </a:cubicBezTo>
                  <a:lnTo>
                    <a:pt x="57551" y="431635"/>
                  </a:lnTo>
                  <a:cubicBezTo>
                    <a:pt x="57599" y="447508"/>
                    <a:pt x="70454" y="460364"/>
                    <a:pt x="86327" y="460411"/>
                  </a:cubicBezTo>
                  <a:lnTo>
                    <a:pt x="260228" y="460411"/>
                  </a:lnTo>
                  <a:close/>
                  <a:moveTo>
                    <a:pt x="422043" y="431635"/>
                  </a:moveTo>
                  <a:cubicBezTo>
                    <a:pt x="422043" y="436933"/>
                    <a:pt x="417749" y="441227"/>
                    <a:pt x="412451" y="441227"/>
                  </a:cubicBezTo>
                  <a:lnTo>
                    <a:pt x="86327" y="441227"/>
                  </a:lnTo>
                  <a:cubicBezTo>
                    <a:pt x="81029" y="441227"/>
                    <a:pt x="76735" y="436933"/>
                    <a:pt x="76735" y="431635"/>
                  </a:cubicBezTo>
                  <a:lnTo>
                    <a:pt x="76735" y="316532"/>
                  </a:lnTo>
                  <a:lnTo>
                    <a:pt x="115103" y="316532"/>
                  </a:lnTo>
                  <a:cubicBezTo>
                    <a:pt x="137874" y="316474"/>
                    <a:pt x="157487" y="300463"/>
                    <a:pt x="162103" y="278165"/>
                  </a:cubicBezTo>
                  <a:lnTo>
                    <a:pt x="354900" y="278165"/>
                  </a:lnTo>
                  <a:lnTo>
                    <a:pt x="354900" y="258981"/>
                  </a:lnTo>
                  <a:lnTo>
                    <a:pt x="162103" y="258981"/>
                  </a:lnTo>
                  <a:cubicBezTo>
                    <a:pt x="157487" y="236683"/>
                    <a:pt x="137874" y="220672"/>
                    <a:pt x="115103" y="220613"/>
                  </a:cubicBezTo>
                  <a:lnTo>
                    <a:pt x="76735" y="220613"/>
                  </a:lnTo>
                  <a:lnTo>
                    <a:pt x="76735" y="28776"/>
                  </a:lnTo>
                  <a:cubicBezTo>
                    <a:pt x="76735" y="23478"/>
                    <a:pt x="81029" y="19184"/>
                    <a:pt x="86327" y="19184"/>
                  </a:cubicBezTo>
                  <a:lnTo>
                    <a:pt x="412451" y="19184"/>
                  </a:lnTo>
                  <a:cubicBezTo>
                    <a:pt x="417749" y="19184"/>
                    <a:pt x="422043" y="23478"/>
                    <a:pt x="422043" y="287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80" name="Forma Livre: Forma 79">
              <a:extLst>
                <a:ext uri="{FF2B5EF4-FFF2-40B4-BE49-F238E27FC236}">
                  <a16:creationId xmlns:a16="http://schemas.microsoft.com/office/drawing/2014/main" id="{2AE1B468-2775-4C34-88BD-68CE89150414}"/>
                </a:ext>
              </a:extLst>
            </p:cNvPr>
            <p:cNvSpPr/>
            <p:nvPr/>
          </p:nvSpPr>
          <p:spPr>
            <a:xfrm>
              <a:off x="5007605" y="3862057"/>
              <a:ext cx="134286" cy="134286"/>
            </a:xfrm>
            <a:custGeom>
              <a:avLst/>
              <a:gdLst>
                <a:gd name="connsiteX0" fmla="*/ 9592 w 134286"/>
                <a:gd name="connsiteY0" fmla="*/ 95919 h 134286"/>
                <a:gd name="connsiteX1" fmla="*/ 38368 w 134286"/>
                <a:gd name="connsiteY1" fmla="*/ 95919 h 134286"/>
                <a:gd name="connsiteX2" fmla="*/ 38368 w 134286"/>
                <a:gd name="connsiteY2" fmla="*/ 124695 h 134286"/>
                <a:gd name="connsiteX3" fmla="*/ 47959 w 134286"/>
                <a:gd name="connsiteY3" fmla="*/ 134286 h 134286"/>
                <a:gd name="connsiteX4" fmla="*/ 86327 w 134286"/>
                <a:gd name="connsiteY4" fmla="*/ 134286 h 134286"/>
                <a:gd name="connsiteX5" fmla="*/ 95919 w 134286"/>
                <a:gd name="connsiteY5" fmla="*/ 124695 h 134286"/>
                <a:gd name="connsiteX6" fmla="*/ 95919 w 134286"/>
                <a:gd name="connsiteY6" fmla="*/ 95919 h 134286"/>
                <a:gd name="connsiteX7" fmla="*/ 124695 w 134286"/>
                <a:gd name="connsiteY7" fmla="*/ 95919 h 134286"/>
                <a:gd name="connsiteX8" fmla="*/ 134286 w 134286"/>
                <a:gd name="connsiteY8" fmla="*/ 86327 h 134286"/>
                <a:gd name="connsiteX9" fmla="*/ 134286 w 134286"/>
                <a:gd name="connsiteY9" fmla="*/ 47959 h 134286"/>
                <a:gd name="connsiteX10" fmla="*/ 124695 w 134286"/>
                <a:gd name="connsiteY10" fmla="*/ 38368 h 134286"/>
                <a:gd name="connsiteX11" fmla="*/ 95919 w 134286"/>
                <a:gd name="connsiteY11" fmla="*/ 38368 h 134286"/>
                <a:gd name="connsiteX12" fmla="*/ 95919 w 134286"/>
                <a:gd name="connsiteY12" fmla="*/ 9592 h 134286"/>
                <a:gd name="connsiteX13" fmla="*/ 86327 w 134286"/>
                <a:gd name="connsiteY13" fmla="*/ 0 h 134286"/>
                <a:gd name="connsiteX14" fmla="*/ 47959 w 134286"/>
                <a:gd name="connsiteY14" fmla="*/ 0 h 134286"/>
                <a:gd name="connsiteX15" fmla="*/ 38368 w 134286"/>
                <a:gd name="connsiteY15" fmla="*/ 9592 h 134286"/>
                <a:gd name="connsiteX16" fmla="*/ 38368 w 134286"/>
                <a:gd name="connsiteY16" fmla="*/ 38368 h 134286"/>
                <a:gd name="connsiteX17" fmla="*/ 9592 w 134286"/>
                <a:gd name="connsiteY17" fmla="*/ 38368 h 134286"/>
                <a:gd name="connsiteX18" fmla="*/ 0 w 134286"/>
                <a:gd name="connsiteY18" fmla="*/ 47959 h 134286"/>
                <a:gd name="connsiteX19" fmla="*/ 0 w 134286"/>
                <a:gd name="connsiteY19" fmla="*/ 86327 h 134286"/>
                <a:gd name="connsiteX20" fmla="*/ 9592 w 134286"/>
                <a:gd name="connsiteY20" fmla="*/ 95919 h 134286"/>
                <a:gd name="connsiteX21" fmla="*/ 19184 w 134286"/>
                <a:gd name="connsiteY21" fmla="*/ 57551 h 134286"/>
                <a:gd name="connsiteX22" fmla="*/ 47959 w 134286"/>
                <a:gd name="connsiteY22" fmla="*/ 57551 h 134286"/>
                <a:gd name="connsiteX23" fmla="*/ 57551 w 134286"/>
                <a:gd name="connsiteY23" fmla="*/ 47959 h 134286"/>
                <a:gd name="connsiteX24" fmla="*/ 57551 w 134286"/>
                <a:gd name="connsiteY24" fmla="*/ 19184 h 134286"/>
                <a:gd name="connsiteX25" fmla="*/ 76735 w 134286"/>
                <a:gd name="connsiteY25" fmla="*/ 19184 h 134286"/>
                <a:gd name="connsiteX26" fmla="*/ 76735 w 134286"/>
                <a:gd name="connsiteY26" fmla="*/ 47959 h 134286"/>
                <a:gd name="connsiteX27" fmla="*/ 86327 w 134286"/>
                <a:gd name="connsiteY27" fmla="*/ 57551 h 134286"/>
                <a:gd name="connsiteX28" fmla="*/ 115103 w 134286"/>
                <a:gd name="connsiteY28" fmla="*/ 57551 h 134286"/>
                <a:gd name="connsiteX29" fmla="*/ 115103 w 134286"/>
                <a:gd name="connsiteY29" fmla="*/ 76735 h 134286"/>
                <a:gd name="connsiteX30" fmla="*/ 86327 w 134286"/>
                <a:gd name="connsiteY30" fmla="*/ 76735 h 134286"/>
                <a:gd name="connsiteX31" fmla="*/ 76735 w 134286"/>
                <a:gd name="connsiteY31" fmla="*/ 86327 h 134286"/>
                <a:gd name="connsiteX32" fmla="*/ 76735 w 134286"/>
                <a:gd name="connsiteY32" fmla="*/ 115103 h 134286"/>
                <a:gd name="connsiteX33" fmla="*/ 57551 w 134286"/>
                <a:gd name="connsiteY33" fmla="*/ 115103 h 134286"/>
                <a:gd name="connsiteX34" fmla="*/ 57551 w 134286"/>
                <a:gd name="connsiteY34" fmla="*/ 86327 h 134286"/>
                <a:gd name="connsiteX35" fmla="*/ 47959 w 134286"/>
                <a:gd name="connsiteY35" fmla="*/ 76735 h 134286"/>
                <a:gd name="connsiteX36" fmla="*/ 19184 w 134286"/>
                <a:gd name="connsiteY36" fmla="*/ 76735 h 134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34286" h="134286">
                  <a:moveTo>
                    <a:pt x="9592" y="95919"/>
                  </a:moveTo>
                  <a:lnTo>
                    <a:pt x="38368" y="95919"/>
                  </a:lnTo>
                  <a:lnTo>
                    <a:pt x="38368" y="124695"/>
                  </a:lnTo>
                  <a:cubicBezTo>
                    <a:pt x="38368" y="129992"/>
                    <a:pt x="42662" y="134286"/>
                    <a:pt x="47959" y="134286"/>
                  </a:cubicBezTo>
                  <a:lnTo>
                    <a:pt x="86327" y="134286"/>
                  </a:lnTo>
                  <a:cubicBezTo>
                    <a:pt x="91625" y="134286"/>
                    <a:pt x="95919" y="129992"/>
                    <a:pt x="95919" y="124695"/>
                  </a:cubicBezTo>
                  <a:lnTo>
                    <a:pt x="95919" y="95919"/>
                  </a:lnTo>
                  <a:lnTo>
                    <a:pt x="124695" y="95919"/>
                  </a:lnTo>
                  <a:cubicBezTo>
                    <a:pt x="129992" y="95919"/>
                    <a:pt x="134286" y="91625"/>
                    <a:pt x="134286" y="86327"/>
                  </a:cubicBezTo>
                  <a:lnTo>
                    <a:pt x="134286" y="47959"/>
                  </a:lnTo>
                  <a:cubicBezTo>
                    <a:pt x="134286" y="42662"/>
                    <a:pt x="129992" y="38368"/>
                    <a:pt x="124695" y="38368"/>
                  </a:cubicBezTo>
                  <a:lnTo>
                    <a:pt x="95919" y="38368"/>
                  </a:lnTo>
                  <a:lnTo>
                    <a:pt x="95919" y="9592"/>
                  </a:lnTo>
                  <a:cubicBezTo>
                    <a:pt x="95919" y="4294"/>
                    <a:pt x="91625" y="0"/>
                    <a:pt x="86327" y="0"/>
                  </a:cubicBezTo>
                  <a:lnTo>
                    <a:pt x="47959" y="0"/>
                  </a:lnTo>
                  <a:cubicBezTo>
                    <a:pt x="42662" y="0"/>
                    <a:pt x="38368" y="4294"/>
                    <a:pt x="38368" y="9592"/>
                  </a:cubicBezTo>
                  <a:lnTo>
                    <a:pt x="38368" y="38368"/>
                  </a:lnTo>
                  <a:lnTo>
                    <a:pt x="9592" y="38368"/>
                  </a:lnTo>
                  <a:cubicBezTo>
                    <a:pt x="4294" y="38368"/>
                    <a:pt x="0" y="42662"/>
                    <a:pt x="0" y="47959"/>
                  </a:cubicBezTo>
                  <a:lnTo>
                    <a:pt x="0" y="86327"/>
                  </a:lnTo>
                  <a:cubicBezTo>
                    <a:pt x="0" y="91625"/>
                    <a:pt x="4294" y="95919"/>
                    <a:pt x="9592" y="95919"/>
                  </a:cubicBezTo>
                  <a:close/>
                  <a:moveTo>
                    <a:pt x="19184" y="57551"/>
                  </a:moveTo>
                  <a:lnTo>
                    <a:pt x="47959" y="57551"/>
                  </a:lnTo>
                  <a:cubicBezTo>
                    <a:pt x="53257" y="57551"/>
                    <a:pt x="57551" y="53257"/>
                    <a:pt x="57551" y="47959"/>
                  </a:cubicBezTo>
                  <a:lnTo>
                    <a:pt x="57551" y="19184"/>
                  </a:lnTo>
                  <a:lnTo>
                    <a:pt x="76735" y="19184"/>
                  </a:lnTo>
                  <a:lnTo>
                    <a:pt x="76735" y="47959"/>
                  </a:lnTo>
                  <a:cubicBezTo>
                    <a:pt x="76735" y="53257"/>
                    <a:pt x="81029" y="57551"/>
                    <a:pt x="86327" y="57551"/>
                  </a:cubicBezTo>
                  <a:lnTo>
                    <a:pt x="115103" y="57551"/>
                  </a:lnTo>
                  <a:lnTo>
                    <a:pt x="115103" y="76735"/>
                  </a:lnTo>
                  <a:lnTo>
                    <a:pt x="86327" y="76735"/>
                  </a:lnTo>
                  <a:cubicBezTo>
                    <a:pt x="81029" y="76735"/>
                    <a:pt x="76735" y="81029"/>
                    <a:pt x="76735" y="86327"/>
                  </a:cubicBezTo>
                  <a:lnTo>
                    <a:pt x="76735" y="115103"/>
                  </a:lnTo>
                  <a:lnTo>
                    <a:pt x="57551" y="115103"/>
                  </a:lnTo>
                  <a:lnTo>
                    <a:pt x="57551" y="86327"/>
                  </a:lnTo>
                  <a:cubicBezTo>
                    <a:pt x="57551" y="81029"/>
                    <a:pt x="53257" y="76735"/>
                    <a:pt x="47959" y="76735"/>
                  </a:cubicBezTo>
                  <a:lnTo>
                    <a:pt x="19184" y="7673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81" name="Forma Livre: Forma 80">
              <a:extLst>
                <a:ext uri="{FF2B5EF4-FFF2-40B4-BE49-F238E27FC236}">
                  <a16:creationId xmlns:a16="http://schemas.microsoft.com/office/drawing/2014/main" id="{D841ECD2-5DBA-4B30-98AB-F1C4CA787307}"/>
                </a:ext>
              </a:extLst>
            </p:cNvPr>
            <p:cNvSpPr/>
            <p:nvPr/>
          </p:nvSpPr>
          <p:spPr>
            <a:xfrm>
              <a:off x="5285768" y="3910030"/>
              <a:ext cx="115102" cy="479659"/>
            </a:xfrm>
            <a:custGeom>
              <a:avLst/>
              <a:gdLst>
                <a:gd name="connsiteX0" fmla="*/ 105511 w 115102"/>
                <a:gd name="connsiteY0" fmla="*/ 28764 h 479659"/>
                <a:gd name="connsiteX1" fmla="*/ 75392 w 115102"/>
                <a:gd name="connsiteY1" fmla="*/ 28764 h 479659"/>
                <a:gd name="connsiteX2" fmla="*/ 28755 w 115102"/>
                <a:gd name="connsiteY2" fmla="*/ 1218 h 479659"/>
                <a:gd name="connsiteX3" fmla="*/ 0 w 115102"/>
                <a:gd name="connsiteY3" fmla="*/ 38356 h 479659"/>
                <a:gd name="connsiteX4" fmla="*/ 0 w 115102"/>
                <a:gd name="connsiteY4" fmla="*/ 182234 h 479659"/>
                <a:gd name="connsiteX5" fmla="*/ 9592 w 115102"/>
                <a:gd name="connsiteY5" fmla="*/ 191826 h 479659"/>
                <a:gd name="connsiteX6" fmla="*/ 9592 w 115102"/>
                <a:gd name="connsiteY6" fmla="*/ 412440 h 479659"/>
                <a:gd name="connsiteX7" fmla="*/ 10072 w 115102"/>
                <a:gd name="connsiteY7" fmla="*/ 415509 h 479659"/>
                <a:gd name="connsiteX8" fmla="*/ 29255 w 115102"/>
                <a:gd name="connsiteY8" fmla="*/ 473061 h 479659"/>
                <a:gd name="connsiteX9" fmla="*/ 41362 w 115102"/>
                <a:gd name="connsiteY9" fmla="*/ 479177 h 479659"/>
                <a:gd name="connsiteX10" fmla="*/ 47480 w 115102"/>
                <a:gd name="connsiteY10" fmla="*/ 473061 h 479659"/>
                <a:gd name="connsiteX11" fmla="*/ 66664 w 115102"/>
                <a:gd name="connsiteY11" fmla="*/ 415509 h 479659"/>
                <a:gd name="connsiteX12" fmla="*/ 67143 w 115102"/>
                <a:gd name="connsiteY12" fmla="*/ 412440 h 479659"/>
                <a:gd name="connsiteX13" fmla="*/ 67143 w 115102"/>
                <a:gd name="connsiteY13" fmla="*/ 191826 h 479659"/>
                <a:gd name="connsiteX14" fmla="*/ 76735 w 115102"/>
                <a:gd name="connsiteY14" fmla="*/ 182234 h 479659"/>
                <a:gd name="connsiteX15" fmla="*/ 76735 w 115102"/>
                <a:gd name="connsiteY15" fmla="*/ 47948 h 479659"/>
                <a:gd name="connsiteX16" fmla="*/ 95919 w 115102"/>
                <a:gd name="connsiteY16" fmla="*/ 47948 h 479659"/>
                <a:gd name="connsiteX17" fmla="*/ 95919 w 115102"/>
                <a:gd name="connsiteY17" fmla="*/ 191826 h 479659"/>
                <a:gd name="connsiteX18" fmla="*/ 115103 w 115102"/>
                <a:gd name="connsiteY18" fmla="*/ 191826 h 479659"/>
                <a:gd name="connsiteX19" fmla="*/ 115103 w 115102"/>
                <a:gd name="connsiteY19" fmla="*/ 38356 h 479659"/>
                <a:gd name="connsiteX20" fmla="*/ 105511 w 115102"/>
                <a:gd name="connsiteY20" fmla="*/ 28764 h 479659"/>
                <a:gd name="connsiteX21" fmla="*/ 47959 w 115102"/>
                <a:gd name="connsiteY21" fmla="*/ 410905 h 479659"/>
                <a:gd name="connsiteX22" fmla="*/ 38368 w 115102"/>
                <a:gd name="connsiteY22" fmla="*/ 439681 h 479659"/>
                <a:gd name="connsiteX23" fmla="*/ 28776 w 115102"/>
                <a:gd name="connsiteY23" fmla="*/ 410905 h 479659"/>
                <a:gd name="connsiteX24" fmla="*/ 28776 w 115102"/>
                <a:gd name="connsiteY24" fmla="*/ 191826 h 479659"/>
                <a:gd name="connsiteX25" fmla="*/ 47959 w 115102"/>
                <a:gd name="connsiteY25" fmla="*/ 191826 h 479659"/>
                <a:gd name="connsiteX26" fmla="*/ 57551 w 115102"/>
                <a:gd name="connsiteY26" fmla="*/ 172642 h 479659"/>
                <a:gd name="connsiteX27" fmla="*/ 19184 w 115102"/>
                <a:gd name="connsiteY27" fmla="*/ 172642 h 479659"/>
                <a:gd name="connsiteX28" fmla="*/ 19184 w 115102"/>
                <a:gd name="connsiteY28" fmla="*/ 38356 h 479659"/>
                <a:gd name="connsiteX29" fmla="*/ 38368 w 115102"/>
                <a:gd name="connsiteY29" fmla="*/ 19172 h 479659"/>
                <a:gd name="connsiteX30" fmla="*/ 57551 w 115102"/>
                <a:gd name="connsiteY30" fmla="*/ 38356 h 479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15102" h="479659">
                  <a:moveTo>
                    <a:pt x="105511" y="28764"/>
                  </a:moveTo>
                  <a:lnTo>
                    <a:pt x="75392" y="28764"/>
                  </a:lnTo>
                  <a:cubicBezTo>
                    <a:pt x="70121" y="8279"/>
                    <a:pt x="49240" y="-4055"/>
                    <a:pt x="28755" y="1218"/>
                  </a:cubicBezTo>
                  <a:cubicBezTo>
                    <a:pt x="11813" y="5578"/>
                    <a:pt x="-21" y="20862"/>
                    <a:pt x="0" y="38356"/>
                  </a:cubicBezTo>
                  <a:lnTo>
                    <a:pt x="0" y="182234"/>
                  </a:lnTo>
                  <a:cubicBezTo>
                    <a:pt x="0" y="187532"/>
                    <a:pt x="4294" y="191826"/>
                    <a:pt x="9592" y="191826"/>
                  </a:cubicBezTo>
                  <a:lnTo>
                    <a:pt x="9592" y="412440"/>
                  </a:lnTo>
                  <a:cubicBezTo>
                    <a:pt x="9610" y="413480"/>
                    <a:pt x="9772" y="414513"/>
                    <a:pt x="10072" y="415509"/>
                  </a:cubicBezTo>
                  <a:lnTo>
                    <a:pt x="29255" y="473061"/>
                  </a:lnTo>
                  <a:cubicBezTo>
                    <a:pt x="30910" y="478093"/>
                    <a:pt x="36330" y="480832"/>
                    <a:pt x="41362" y="479177"/>
                  </a:cubicBezTo>
                  <a:cubicBezTo>
                    <a:pt x="44258" y="478226"/>
                    <a:pt x="46528" y="475955"/>
                    <a:pt x="47480" y="473061"/>
                  </a:cubicBezTo>
                  <a:lnTo>
                    <a:pt x="66664" y="415509"/>
                  </a:lnTo>
                  <a:cubicBezTo>
                    <a:pt x="66963" y="414513"/>
                    <a:pt x="67125" y="413480"/>
                    <a:pt x="67143" y="412440"/>
                  </a:cubicBezTo>
                  <a:lnTo>
                    <a:pt x="67143" y="191826"/>
                  </a:lnTo>
                  <a:cubicBezTo>
                    <a:pt x="72441" y="191826"/>
                    <a:pt x="76735" y="187532"/>
                    <a:pt x="76735" y="182234"/>
                  </a:cubicBezTo>
                  <a:lnTo>
                    <a:pt x="76735" y="47948"/>
                  </a:lnTo>
                  <a:lnTo>
                    <a:pt x="95919" y="47948"/>
                  </a:lnTo>
                  <a:lnTo>
                    <a:pt x="95919" y="191826"/>
                  </a:lnTo>
                  <a:lnTo>
                    <a:pt x="115103" y="191826"/>
                  </a:lnTo>
                  <a:lnTo>
                    <a:pt x="115103" y="38356"/>
                  </a:lnTo>
                  <a:cubicBezTo>
                    <a:pt x="115103" y="33058"/>
                    <a:pt x="110808" y="28764"/>
                    <a:pt x="105511" y="28764"/>
                  </a:cubicBezTo>
                  <a:close/>
                  <a:moveTo>
                    <a:pt x="47959" y="410905"/>
                  </a:moveTo>
                  <a:lnTo>
                    <a:pt x="38368" y="439681"/>
                  </a:lnTo>
                  <a:lnTo>
                    <a:pt x="28776" y="410905"/>
                  </a:lnTo>
                  <a:lnTo>
                    <a:pt x="28776" y="191826"/>
                  </a:lnTo>
                  <a:lnTo>
                    <a:pt x="47959" y="191826"/>
                  </a:lnTo>
                  <a:close/>
                  <a:moveTo>
                    <a:pt x="57551" y="172642"/>
                  </a:moveTo>
                  <a:lnTo>
                    <a:pt x="19184" y="172642"/>
                  </a:lnTo>
                  <a:lnTo>
                    <a:pt x="19184" y="38356"/>
                  </a:lnTo>
                  <a:cubicBezTo>
                    <a:pt x="19184" y="27761"/>
                    <a:pt x="27772" y="19172"/>
                    <a:pt x="38368" y="19172"/>
                  </a:cubicBezTo>
                  <a:cubicBezTo>
                    <a:pt x="48963" y="19172"/>
                    <a:pt x="57551" y="27761"/>
                    <a:pt x="57551" y="383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82" name="Forma Livre: Forma 81">
              <a:extLst>
                <a:ext uri="{FF2B5EF4-FFF2-40B4-BE49-F238E27FC236}">
                  <a16:creationId xmlns:a16="http://schemas.microsoft.com/office/drawing/2014/main" id="{D20CBF1A-F5C4-4493-B4DE-4E1EB6311E62}"/>
                </a:ext>
              </a:extLst>
            </p:cNvPr>
            <p:cNvSpPr/>
            <p:nvPr/>
          </p:nvSpPr>
          <p:spPr>
            <a:xfrm>
              <a:off x="5093934" y="4121041"/>
              <a:ext cx="134286" cy="115102"/>
            </a:xfrm>
            <a:custGeom>
              <a:avLst/>
              <a:gdLst>
                <a:gd name="connsiteX0" fmla="*/ 124695 w 134286"/>
                <a:gd name="connsiteY0" fmla="*/ 0 h 115102"/>
                <a:gd name="connsiteX1" fmla="*/ 9592 w 134286"/>
                <a:gd name="connsiteY1" fmla="*/ 0 h 115102"/>
                <a:gd name="connsiteX2" fmla="*/ 0 w 134286"/>
                <a:gd name="connsiteY2" fmla="*/ 9592 h 115102"/>
                <a:gd name="connsiteX3" fmla="*/ 0 w 134286"/>
                <a:gd name="connsiteY3" fmla="*/ 105511 h 115102"/>
                <a:gd name="connsiteX4" fmla="*/ 9592 w 134286"/>
                <a:gd name="connsiteY4" fmla="*/ 115103 h 115102"/>
                <a:gd name="connsiteX5" fmla="*/ 124695 w 134286"/>
                <a:gd name="connsiteY5" fmla="*/ 115103 h 115102"/>
                <a:gd name="connsiteX6" fmla="*/ 134286 w 134286"/>
                <a:gd name="connsiteY6" fmla="*/ 105511 h 115102"/>
                <a:gd name="connsiteX7" fmla="*/ 134286 w 134286"/>
                <a:gd name="connsiteY7" fmla="*/ 9592 h 115102"/>
                <a:gd name="connsiteX8" fmla="*/ 124695 w 134286"/>
                <a:gd name="connsiteY8" fmla="*/ 0 h 115102"/>
                <a:gd name="connsiteX9" fmla="*/ 115103 w 134286"/>
                <a:gd name="connsiteY9" fmla="*/ 95919 h 115102"/>
                <a:gd name="connsiteX10" fmla="*/ 19184 w 134286"/>
                <a:gd name="connsiteY10" fmla="*/ 95919 h 115102"/>
                <a:gd name="connsiteX11" fmla="*/ 19184 w 134286"/>
                <a:gd name="connsiteY11" fmla="*/ 19184 h 115102"/>
                <a:gd name="connsiteX12" fmla="*/ 115103 w 134286"/>
                <a:gd name="connsiteY12" fmla="*/ 19184 h 11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4286" h="115102">
                  <a:moveTo>
                    <a:pt x="124695" y="0"/>
                  </a:moveTo>
                  <a:lnTo>
                    <a:pt x="9592" y="0"/>
                  </a:lnTo>
                  <a:cubicBezTo>
                    <a:pt x="4294" y="0"/>
                    <a:pt x="0" y="4294"/>
                    <a:pt x="0" y="9592"/>
                  </a:cubicBezTo>
                  <a:lnTo>
                    <a:pt x="0" y="105511"/>
                  </a:lnTo>
                  <a:cubicBezTo>
                    <a:pt x="0" y="110808"/>
                    <a:pt x="4294" y="115103"/>
                    <a:pt x="9592" y="115103"/>
                  </a:cubicBezTo>
                  <a:lnTo>
                    <a:pt x="124695" y="115103"/>
                  </a:lnTo>
                  <a:cubicBezTo>
                    <a:pt x="129992" y="115103"/>
                    <a:pt x="134286" y="110808"/>
                    <a:pt x="134286" y="105511"/>
                  </a:cubicBezTo>
                  <a:lnTo>
                    <a:pt x="134286" y="9592"/>
                  </a:lnTo>
                  <a:cubicBezTo>
                    <a:pt x="134286" y="4294"/>
                    <a:pt x="129992" y="0"/>
                    <a:pt x="124695" y="0"/>
                  </a:cubicBezTo>
                  <a:close/>
                  <a:moveTo>
                    <a:pt x="115103" y="95919"/>
                  </a:moveTo>
                  <a:lnTo>
                    <a:pt x="19184" y="95919"/>
                  </a:lnTo>
                  <a:lnTo>
                    <a:pt x="19184" y="19184"/>
                  </a:lnTo>
                  <a:lnTo>
                    <a:pt x="115103" y="191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83" name="Forma Livre: Forma 82">
              <a:extLst>
                <a:ext uri="{FF2B5EF4-FFF2-40B4-BE49-F238E27FC236}">
                  <a16:creationId xmlns:a16="http://schemas.microsoft.com/office/drawing/2014/main" id="{24DB41D0-7357-4712-9453-FA8EED18A2A9}"/>
                </a:ext>
              </a:extLst>
            </p:cNvPr>
            <p:cNvSpPr/>
            <p:nvPr/>
          </p:nvSpPr>
          <p:spPr>
            <a:xfrm>
              <a:off x="5127412" y="4163221"/>
              <a:ext cx="67335" cy="30718"/>
            </a:xfrm>
            <a:custGeom>
              <a:avLst/>
              <a:gdLst>
                <a:gd name="connsiteX0" fmla="*/ 67335 w 67335"/>
                <a:gd name="connsiteY0" fmla="*/ 12877 h 30718"/>
                <a:gd name="connsiteX1" fmla="*/ 57551 w 67335"/>
                <a:gd name="connsiteY1" fmla="*/ 29375 h 30718"/>
                <a:gd name="connsiteX2" fmla="*/ 43259 w 67335"/>
                <a:gd name="connsiteY2" fmla="*/ 20838 h 30718"/>
                <a:gd name="connsiteX3" fmla="*/ 28967 w 67335"/>
                <a:gd name="connsiteY3" fmla="*/ 29375 h 30718"/>
                <a:gd name="connsiteX4" fmla="*/ 24076 w 67335"/>
                <a:gd name="connsiteY4" fmla="*/ 30718 h 30718"/>
                <a:gd name="connsiteX5" fmla="*/ 19088 w 67335"/>
                <a:gd name="connsiteY5" fmla="*/ 29375 h 30718"/>
                <a:gd name="connsiteX6" fmla="*/ 0 w 67335"/>
                <a:gd name="connsiteY6" fmla="*/ 17865 h 30718"/>
                <a:gd name="connsiteX7" fmla="*/ 9784 w 67335"/>
                <a:gd name="connsiteY7" fmla="*/ 1367 h 30718"/>
                <a:gd name="connsiteX8" fmla="*/ 24076 w 67335"/>
                <a:gd name="connsiteY8" fmla="*/ 9904 h 30718"/>
                <a:gd name="connsiteX9" fmla="*/ 38368 w 67335"/>
                <a:gd name="connsiteY9" fmla="*/ 1367 h 30718"/>
                <a:gd name="connsiteX10" fmla="*/ 48151 w 67335"/>
                <a:gd name="connsiteY10" fmla="*/ 1367 h 30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7335" h="30718">
                  <a:moveTo>
                    <a:pt x="67335" y="12877"/>
                  </a:moveTo>
                  <a:lnTo>
                    <a:pt x="57551" y="29375"/>
                  </a:lnTo>
                  <a:lnTo>
                    <a:pt x="43259" y="20838"/>
                  </a:lnTo>
                  <a:lnTo>
                    <a:pt x="28967" y="29375"/>
                  </a:lnTo>
                  <a:cubicBezTo>
                    <a:pt x="27482" y="30241"/>
                    <a:pt x="25795" y="30704"/>
                    <a:pt x="24076" y="30718"/>
                  </a:cubicBezTo>
                  <a:cubicBezTo>
                    <a:pt x="22325" y="30705"/>
                    <a:pt x="20608" y="30242"/>
                    <a:pt x="19088" y="29375"/>
                  </a:cubicBezTo>
                  <a:lnTo>
                    <a:pt x="0" y="17865"/>
                  </a:lnTo>
                  <a:lnTo>
                    <a:pt x="9784" y="1367"/>
                  </a:lnTo>
                  <a:lnTo>
                    <a:pt x="24076" y="9904"/>
                  </a:lnTo>
                  <a:lnTo>
                    <a:pt x="38368" y="1367"/>
                  </a:lnTo>
                  <a:cubicBezTo>
                    <a:pt x="41375" y="-456"/>
                    <a:pt x="45144" y="-456"/>
                    <a:pt x="48151" y="13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84" name="Forma Livre: Forma 83">
              <a:extLst>
                <a:ext uri="{FF2B5EF4-FFF2-40B4-BE49-F238E27FC236}">
                  <a16:creationId xmlns:a16="http://schemas.microsoft.com/office/drawing/2014/main" id="{345EABAE-6B88-4657-8F90-5F05DE4FE031}"/>
                </a:ext>
              </a:extLst>
            </p:cNvPr>
            <p:cNvSpPr/>
            <p:nvPr/>
          </p:nvSpPr>
          <p:spPr>
            <a:xfrm>
              <a:off x="4988429" y="4015529"/>
              <a:ext cx="191837" cy="19183"/>
            </a:xfrm>
            <a:custGeom>
              <a:avLst/>
              <a:gdLst>
                <a:gd name="connsiteX0" fmla="*/ 0 w 191837"/>
                <a:gd name="connsiteY0" fmla="*/ 0 h 19183"/>
                <a:gd name="connsiteX1" fmla="*/ 191838 w 191837"/>
                <a:gd name="connsiteY1" fmla="*/ 0 h 19183"/>
                <a:gd name="connsiteX2" fmla="*/ 191838 w 191837"/>
                <a:gd name="connsiteY2" fmla="*/ 19184 h 19183"/>
                <a:gd name="connsiteX3" fmla="*/ 0 w 191837"/>
                <a:gd name="connsiteY3" fmla="*/ 19184 h 19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837" h="19183">
                  <a:moveTo>
                    <a:pt x="0" y="0"/>
                  </a:moveTo>
                  <a:lnTo>
                    <a:pt x="191838" y="0"/>
                  </a:lnTo>
                  <a:lnTo>
                    <a:pt x="191838" y="19184"/>
                  </a:lnTo>
                  <a:lnTo>
                    <a:pt x="0" y="191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9EFFBE73-0EAC-B42B-5EA2-4BB2008E3758}"/>
              </a:ext>
            </a:extLst>
          </p:cNvPr>
          <p:cNvSpPr txBox="1"/>
          <p:nvPr/>
        </p:nvSpPr>
        <p:spPr>
          <a:xfrm>
            <a:off x="8318876" y="6417490"/>
            <a:ext cx="29372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/>
              <a:t>Himanshu, D., Ali, W. &amp; Wamique, M, 2020.</a:t>
            </a:r>
          </a:p>
        </p:txBody>
      </p:sp>
    </p:spTree>
    <p:extLst>
      <p:ext uri="{BB962C8B-B14F-4D97-AF65-F5344CB8AC3E}">
        <p14:creationId xmlns:p14="http://schemas.microsoft.com/office/powerpoint/2010/main" val="35706578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2D74EA8-284F-4E16-9D04-5BFAF5E7A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36" y="888112"/>
            <a:ext cx="11217897" cy="420986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E458BD2-E5C0-4F39-A63C-D6F618B452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029"/>
          <a:stretch/>
        </p:blipFill>
        <p:spPr>
          <a:xfrm>
            <a:off x="341305" y="45326"/>
            <a:ext cx="11190185" cy="67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8810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D94F20FD-EBB6-EA9D-C4BA-FC3297EACCE7}"/>
              </a:ext>
            </a:extLst>
          </p:cNvPr>
          <p:cNvSpPr/>
          <p:nvPr/>
        </p:nvSpPr>
        <p:spPr>
          <a:xfrm>
            <a:off x="5516" y="6540487"/>
            <a:ext cx="959267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900" dirty="0"/>
              <a:t>Adaptado: Davies MJ, et al. Diabetes Care. 2018 Dec;41(12):2669-2701</a:t>
            </a:r>
          </a:p>
        </p:txBody>
      </p:sp>
      <p:grpSp>
        <p:nvGrpSpPr>
          <p:cNvPr id="3" name="Group 1">
            <a:extLst>
              <a:ext uri="{FF2B5EF4-FFF2-40B4-BE49-F238E27FC236}">
                <a16:creationId xmlns:a16="http://schemas.microsoft.com/office/drawing/2014/main" id="{97A30936-6108-DC4C-0775-6F179F5E42E2}"/>
              </a:ext>
            </a:extLst>
          </p:cNvPr>
          <p:cNvGrpSpPr/>
          <p:nvPr/>
        </p:nvGrpSpPr>
        <p:grpSpPr>
          <a:xfrm>
            <a:off x="893679" y="202707"/>
            <a:ext cx="9784415" cy="6421523"/>
            <a:chOff x="1221317" y="84728"/>
            <a:chExt cx="9784415" cy="6421523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35F7920B-CD04-76E7-B2F2-04AE10270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1317" y="84728"/>
              <a:ext cx="9784415" cy="6421523"/>
            </a:xfrm>
            <a:prstGeom prst="rect">
              <a:avLst/>
            </a:prstGeom>
          </p:spPr>
        </p:pic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3D0EDF3C-8500-65CC-687D-6BCBB9ACC35E}"/>
                </a:ext>
              </a:extLst>
            </p:cNvPr>
            <p:cNvSpPr/>
            <p:nvPr/>
          </p:nvSpPr>
          <p:spPr>
            <a:xfrm>
              <a:off x="1523146" y="354500"/>
              <a:ext cx="314510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1200" b="1" dirty="0"/>
                <a:t>REVISÃO E CONSENSO SOBRE O PLANO TERAPÊUTICO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1200" dirty="0"/>
                <a:t>Revisão de estratégias terapêuticas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1200" dirty="0"/>
                <a:t>Consenso sobre as mudanças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1200" dirty="0"/>
                <a:t>Evitar inércia terapêutica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1200" dirty="0"/>
                <a:t>Revisão cíclica com regularidade</a:t>
              </a: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560C0D7B-0911-FA3A-AA0A-015CD9812ED3}"/>
                </a:ext>
              </a:extLst>
            </p:cNvPr>
            <p:cNvSpPr/>
            <p:nvPr/>
          </p:nvSpPr>
          <p:spPr>
            <a:xfrm>
              <a:off x="1272407" y="2289879"/>
              <a:ext cx="230956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1200" b="1" dirty="0"/>
                <a:t>MONITORAMENTO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1200" dirty="0"/>
                <a:t>Bem-estar emocional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1200" dirty="0"/>
                <a:t>Tolerância às medicações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1200" dirty="0"/>
                <a:t>Avaliação de controle glicêmico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1200" i="1" dirty="0"/>
                <a:t>Biofeedback</a:t>
              </a: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8B66F003-638A-D677-139E-461269AE8D9C}"/>
                </a:ext>
              </a:extLst>
            </p:cNvPr>
            <p:cNvSpPr/>
            <p:nvPr/>
          </p:nvSpPr>
          <p:spPr>
            <a:xfrm>
              <a:off x="1757934" y="4225258"/>
              <a:ext cx="248844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1200" b="1" dirty="0"/>
                <a:t>IMPLEMENTAÇÃO DO PLANO TERAPÊUTICO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1200" dirty="0"/>
                <a:t>Pacientes que não atingem as metas priorizadas devem ser acompanhados com maior frequência </a:t>
              </a:r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1440A715-7F7C-CAC7-2841-CAF7BCA19992}"/>
                </a:ext>
              </a:extLst>
            </p:cNvPr>
            <p:cNvSpPr/>
            <p:nvPr/>
          </p:nvSpPr>
          <p:spPr>
            <a:xfrm>
              <a:off x="4557396" y="4892779"/>
              <a:ext cx="2200915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1200" b="1" dirty="0"/>
                <a:t>CONSENSO SOBRE O PLANO TERAPÊUTICO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1200" dirty="0"/>
                <a:t>Objetivos: SMART</a:t>
              </a:r>
            </a:p>
            <a:p>
              <a:pPr marL="742950" lvl="1" indent="-285750">
                <a:buFont typeface="Wingdings" panose="05000000000000000000" pitchFamily="2" charset="2"/>
                <a:buChar char="ü"/>
              </a:pPr>
              <a:r>
                <a:rPr lang="pt-BR" sz="1200" b="1" dirty="0"/>
                <a:t>S</a:t>
              </a:r>
              <a:r>
                <a:rPr lang="pt-BR" sz="1200" dirty="0"/>
                <a:t>pecific</a:t>
              </a:r>
            </a:p>
            <a:p>
              <a:pPr marL="742950" lvl="1" indent="-285750">
                <a:buFont typeface="Wingdings" panose="05000000000000000000" pitchFamily="2" charset="2"/>
                <a:buChar char="ü"/>
              </a:pPr>
              <a:r>
                <a:rPr lang="pt-BR" sz="1200" b="1" dirty="0"/>
                <a:t>M</a:t>
              </a:r>
              <a:r>
                <a:rPr lang="pt-BR" sz="1200" dirty="0"/>
                <a:t>easurable</a:t>
              </a:r>
            </a:p>
            <a:p>
              <a:pPr marL="742950" lvl="1" indent="-285750">
                <a:buFont typeface="Wingdings" panose="05000000000000000000" pitchFamily="2" charset="2"/>
                <a:buChar char="ü"/>
              </a:pPr>
              <a:r>
                <a:rPr lang="pt-BR" sz="1200" b="1" dirty="0"/>
                <a:t>A</a:t>
              </a:r>
              <a:r>
                <a:rPr lang="pt-BR" sz="1200" dirty="0"/>
                <a:t>chievable</a:t>
              </a:r>
            </a:p>
            <a:p>
              <a:pPr marL="742950" lvl="1" indent="-285750">
                <a:buFont typeface="Wingdings" panose="05000000000000000000" pitchFamily="2" charset="2"/>
                <a:buChar char="ü"/>
              </a:pPr>
              <a:r>
                <a:rPr lang="pt-BR" sz="1200" b="1" dirty="0"/>
                <a:t>R</a:t>
              </a:r>
              <a:r>
                <a:rPr lang="pt-BR" sz="1200" dirty="0"/>
                <a:t>ealistic</a:t>
              </a:r>
            </a:p>
            <a:p>
              <a:pPr marL="742950" lvl="1" indent="-285750">
                <a:buFont typeface="Wingdings" panose="05000000000000000000" pitchFamily="2" charset="2"/>
                <a:buChar char="ü"/>
              </a:pPr>
              <a:r>
                <a:rPr lang="pt-BR" sz="1200" b="1" dirty="0"/>
                <a:t>T</a:t>
              </a:r>
              <a:r>
                <a:rPr lang="pt-BR" sz="1200" dirty="0"/>
                <a:t>ime limited</a:t>
              </a:r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1DB25BE5-A617-EAA8-14FC-4B39293D9379}"/>
                </a:ext>
              </a:extLst>
            </p:cNvPr>
            <p:cNvSpPr/>
            <p:nvPr/>
          </p:nvSpPr>
          <p:spPr>
            <a:xfrm>
              <a:off x="6430594" y="213321"/>
              <a:ext cx="299529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1200" b="1" dirty="0"/>
                <a:t>CONHECER CARACTERÍSTICAS DO PACIENTE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1200" dirty="0"/>
                <a:t>Estilo de vida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1200" dirty="0"/>
                <a:t>Comorbidades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1200" dirty="0"/>
                <a:t>Características clínicas (peso, HbA1c)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1200" dirty="0"/>
                <a:t>Motivação, sintomas depressivos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1200" dirty="0"/>
                <a:t>Fatores socioculturais</a:t>
              </a:r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3988C5BA-F3B8-F816-6AA5-70F1DC5B4E96}"/>
                </a:ext>
              </a:extLst>
            </p:cNvPr>
            <p:cNvSpPr/>
            <p:nvPr/>
          </p:nvSpPr>
          <p:spPr>
            <a:xfrm>
              <a:off x="7593743" y="1883311"/>
              <a:ext cx="3262179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1200" b="1" dirty="0"/>
                <a:t>CONSIDERAR FATORES ESPECÍFICOS QUE IMPACTAM NA ESCOLHA DO TRATAMENTO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1200" dirty="0"/>
                <a:t>Alvo individualizado de HbA1c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1200" dirty="0"/>
                <a:t>Impacto sobre o peso e hipoglicemias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1200" dirty="0"/>
                <a:t>Perfil de efeitos colaterais das medicações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1200" dirty="0"/>
                <a:t>Aspectos posológicos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1200" dirty="0"/>
                <a:t>Esquema terapêutico que otimize aderência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1200" dirty="0"/>
                <a:t>Acesso e custo de tratamento</a:t>
              </a:r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2172157E-0A40-5575-B333-7A550A09CB8A}"/>
                </a:ext>
              </a:extLst>
            </p:cNvPr>
            <p:cNvSpPr/>
            <p:nvPr/>
          </p:nvSpPr>
          <p:spPr>
            <a:xfrm>
              <a:off x="7426030" y="4107949"/>
              <a:ext cx="3189261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1200" b="1" dirty="0"/>
                <a:t>DECISÃO COMPARTILHADA PARA CRIAR PLANO TERAPÊUTICO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1200" dirty="0"/>
                <a:t>Educação e informação aos pacientes, familiares e cuidadores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1200" dirty="0"/>
                <a:t>Busca pelas preferências do paciente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1200" dirty="0"/>
                <a:t>Plano de metas e decisões compartilhadas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1200" dirty="0"/>
                <a:t>Estímulo motivacional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1200" dirty="0"/>
                <a:t>Empoderamento do paciente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63177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B0235-FDEF-548C-4FEE-D1AF66980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1C712-4149-E17A-F036-B92BC51D96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099280"/>
            <a:ext cx="11507190" cy="2387600"/>
          </a:xfrm>
        </p:spPr>
        <p:txBody>
          <a:bodyPr/>
          <a:lstStyle/>
          <a:p>
            <a:r>
              <a:rPr lang="pt-BR" sz="4400" dirty="0"/>
              <a:t>Conexão Mente x Corpo: O Estresse Pode Afetar os Níveis de Glicose no Sangue?</a:t>
            </a:r>
            <a:br>
              <a:rPr lang="pt-BR" sz="4400" dirty="0"/>
            </a:br>
            <a:endParaRPr lang="en-BR" dirty="0"/>
          </a:p>
        </p:txBody>
      </p:sp>
    </p:spTree>
    <p:extLst>
      <p:ext uri="{BB962C8B-B14F-4D97-AF65-F5344CB8AC3E}">
        <p14:creationId xmlns:p14="http://schemas.microsoft.com/office/powerpoint/2010/main" val="723738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id="{B03F5578-549E-4F97-9978-5C6A6B605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8465" y="17044"/>
            <a:ext cx="4560637" cy="6840956"/>
          </a:xfrm>
          <a:prstGeom prst="rect">
            <a:avLst/>
          </a:prstGeom>
        </p:spPr>
      </p:pic>
      <p:sp>
        <p:nvSpPr>
          <p:cNvPr id="5" name="Text 0">
            <a:extLst>
              <a:ext uri="{FF2B5EF4-FFF2-40B4-BE49-F238E27FC236}">
                <a16:creationId xmlns:a16="http://schemas.microsoft.com/office/drawing/2014/main" id="{256CB789-A41E-0B19-4529-031628CE0FF8}"/>
              </a:ext>
            </a:extLst>
          </p:cNvPr>
          <p:cNvSpPr/>
          <p:nvPr/>
        </p:nvSpPr>
        <p:spPr>
          <a:xfrm>
            <a:off x="6216729" y="741283"/>
            <a:ext cx="7683341" cy="44987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7050"/>
              </a:lnSpc>
              <a:buNone/>
            </a:pPr>
            <a:endParaRPr lang="en-US" sz="565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FC6997C-FA7B-C0D3-BA67-06DB01EF2FAC}"/>
              </a:ext>
            </a:extLst>
          </p:cNvPr>
          <p:cNvSpPr txBox="1"/>
          <p:nvPr/>
        </p:nvSpPr>
        <p:spPr>
          <a:xfrm>
            <a:off x="4145838" y="2437416"/>
            <a:ext cx="6948376" cy="394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lnSpc>
                <a:spcPts val="2600"/>
              </a:lnSpc>
              <a:buNone/>
            </a:pPr>
            <a:r>
              <a:rPr lang="pt-BR" sz="1800" dirty="0">
                <a:solidFill>
                  <a:srgbClr val="004E4C"/>
                </a:solidFill>
                <a:latin typeface="Trebuchet MS" panose="020B0603020202020204" pitchFamily="34" charset="0"/>
                <a:ea typeface="Inter Medium" pitchFamily="34" charset="-122"/>
                <a:cs typeface="Inter Medium" pitchFamily="34" charset="-120"/>
              </a:rPr>
              <a:t>Mas será que ele pode afetar os níveis de glicose no sangue?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2B212B6-34C1-886D-B450-AEEFFD7355C3}"/>
              </a:ext>
            </a:extLst>
          </p:cNvPr>
          <p:cNvSpPr txBox="1"/>
          <p:nvPr/>
        </p:nvSpPr>
        <p:spPr>
          <a:xfrm>
            <a:off x="4570972" y="1384509"/>
            <a:ext cx="63821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pt-BR" sz="1800" dirty="0">
                <a:solidFill>
                  <a:srgbClr val="004E4C"/>
                </a:solidFill>
                <a:latin typeface="Trebuchet MS" panose="020B0603020202020204" pitchFamily="34" charset="0"/>
                <a:ea typeface="Inter Medium" pitchFamily="34" charset="-122"/>
                <a:cs typeface="Inter Medium" pitchFamily="34" charset="-120"/>
              </a:rPr>
              <a:t>O estresse, um fator cada vez mais presente na vida moderna, pode ter impactos profundos em nosso organismo.</a:t>
            </a:r>
          </a:p>
        </p:txBody>
      </p:sp>
    </p:spTree>
    <p:extLst>
      <p:ext uri="{BB962C8B-B14F-4D97-AF65-F5344CB8AC3E}">
        <p14:creationId xmlns:p14="http://schemas.microsoft.com/office/powerpoint/2010/main" val="7405420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3B43A-96A9-7F14-4842-692F9A70F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76A49-2A0A-3F07-2B30-E365C1883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427" y="202338"/>
            <a:ext cx="8849497" cy="803190"/>
          </a:xfrm>
        </p:spPr>
        <p:txBody>
          <a:bodyPr>
            <a:normAutofit fontScale="90000"/>
          </a:bodyPr>
          <a:lstStyle/>
          <a:p>
            <a:r>
              <a:rPr lang="pt-BR" dirty="0"/>
              <a:t>Como o estresse impacta nosso organismo</a:t>
            </a:r>
            <a:endParaRPr lang="en-BR" dirty="0"/>
          </a:p>
        </p:txBody>
      </p:sp>
      <p:sp>
        <p:nvSpPr>
          <p:cNvPr id="5" name="Text 0">
            <a:extLst>
              <a:ext uri="{FF2B5EF4-FFF2-40B4-BE49-F238E27FC236}">
                <a16:creationId xmlns:a16="http://schemas.microsoft.com/office/drawing/2014/main" id="{CECD198B-3F52-CF1C-9AD7-16DA5947FC2B}"/>
              </a:ext>
            </a:extLst>
          </p:cNvPr>
          <p:cNvSpPr/>
          <p:nvPr/>
        </p:nvSpPr>
        <p:spPr>
          <a:xfrm>
            <a:off x="1399879" y="-475967"/>
            <a:ext cx="7597854" cy="13804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endParaRPr lang="en-US" sz="4300" dirty="0"/>
          </a:p>
        </p:txBody>
      </p:sp>
      <p:pic>
        <p:nvPicPr>
          <p:cNvPr id="6" name="Image 1" descr="preencoded.png">
            <a:extLst>
              <a:ext uri="{FF2B5EF4-FFF2-40B4-BE49-F238E27FC236}">
                <a16:creationId xmlns:a16="http://schemas.microsoft.com/office/drawing/2014/main" id="{F5F3DB00-4210-1D4B-4A2E-C50AE501E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879" y="1235676"/>
            <a:ext cx="1104424" cy="1767126"/>
          </a:xfrm>
          <a:prstGeom prst="rect">
            <a:avLst/>
          </a:prstGeom>
        </p:spPr>
      </p:pic>
      <p:sp>
        <p:nvSpPr>
          <p:cNvPr id="7" name="Text 1">
            <a:extLst>
              <a:ext uri="{FF2B5EF4-FFF2-40B4-BE49-F238E27FC236}">
                <a16:creationId xmlns:a16="http://schemas.microsoft.com/office/drawing/2014/main" id="{56B2AEEB-2372-7B54-B7C5-922DDFD0C793}"/>
              </a:ext>
            </a:extLst>
          </p:cNvPr>
          <p:cNvSpPr/>
          <p:nvPr/>
        </p:nvSpPr>
        <p:spPr>
          <a:xfrm>
            <a:off x="2835534" y="1682531"/>
            <a:ext cx="2827496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004E4C"/>
                </a:solidFill>
                <a:latin typeface="Trebuchet MS" panose="020B0603020202020204" pitchFamily="34" charset="0"/>
                <a:ea typeface="DM Sans Semi Bold" pitchFamily="34" charset="-122"/>
                <a:cs typeface="DM Sans Semi Bold" pitchFamily="34" charset="-120"/>
              </a:rPr>
              <a:t>Resposta ao Estresse</a:t>
            </a:r>
            <a:endParaRPr lang="en-US" sz="2150" b="1" dirty="0">
              <a:solidFill>
                <a:srgbClr val="004E4C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Text 2">
            <a:extLst>
              <a:ext uri="{FF2B5EF4-FFF2-40B4-BE49-F238E27FC236}">
                <a16:creationId xmlns:a16="http://schemas.microsoft.com/office/drawing/2014/main" id="{A0A2D04C-CD78-1FF9-5EAA-26EC8DAD3817}"/>
              </a:ext>
            </a:extLst>
          </p:cNvPr>
          <p:cNvSpPr/>
          <p:nvPr/>
        </p:nvSpPr>
        <p:spPr>
          <a:xfrm>
            <a:off x="2835534" y="1978878"/>
            <a:ext cx="5206287" cy="7067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700" dirty="0">
                <a:solidFill>
                  <a:srgbClr val="464646"/>
                </a:solidFill>
                <a:latin typeface="Trebuchet MS" panose="020B0603020202020204" pitchFamily="34" charset="0"/>
                <a:ea typeface="Inter Medium" pitchFamily="34" charset="-122"/>
                <a:cs typeface="Inter Medium" pitchFamily="34" charset="-120"/>
              </a:rPr>
              <a:t>O corpo libera hormônios como cortisol e adrenalina, preparando-se para enfrentar a ameaça.</a:t>
            </a:r>
            <a:endParaRPr lang="en-US" sz="1700" dirty="0">
              <a:latin typeface="Trebuchet MS" panose="020B0603020202020204" pitchFamily="34" charset="0"/>
            </a:endParaRPr>
          </a:p>
        </p:txBody>
      </p:sp>
      <p:pic>
        <p:nvPicPr>
          <p:cNvPr id="9" name="Image 2" descr="preencoded.png">
            <a:extLst>
              <a:ext uri="{FF2B5EF4-FFF2-40B4-BE49-F238E27FC236}">
                <a16:creationId xmlns:a16="http://schemas.microsoft.com/office/drawing/2014/main" id="{66B0D883-4881-5530-E65B-A3B6F576B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879" y="3002801"/>
            <a:ext cx="1104424" cy="1767126"/>
          </a:xfrm>
          <a:prstGeom prst="rect">
            <a:avLst/>
          </a:prstGeom>
        </p:spPr>
      </p:pic>
      <p:sp>
        <p:nvSpPr>
          <p:cNvPr id="10" name="Text 3">
            <a:extLst>
              <a:ext uri="{FF2B5EF4-FFF2-40B4-BE49-F238E27FC236}">
                <a16:creationId xmlns:a16="http://schemas.microsoft.com/office/drawing/2014/main" id="{823CB099-FA9A-97CD-2732-21717B5166A2}"/>
              </a:ext>
            </a:extLst>
          </p:cNvPr>
          <p:cNvSpPr/>
          <p:nvPr/>
        </p:nvSpPr>
        <p:spPr>
          <a:xfrm>
            <a:off x="2835534" y="3545032"/>
            <a:ext cx="4357568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004E4C"/>
                </a:solidFill>
                <a:latin typeface="Trebuchet MS" panose="020B0603020202020204" pitchFamily="34" charset="0"/>
                <a:ea typeface="DM Sans Semi Bold" pitchFamily="34" charset="-122"/>
                <a:cs typeface="DM Sans Semi Bold" pitchFamily="34" charset="-120"/>
              </a:rPr>
              <a:t>Aumento do Batimento Cardíaco</a:t>
            </a:r>
            <a:endParaRPr lang="en-US" sz="2150" b="1" dirty="0">
              <a:solidFill>
                <a:srgbClr val="004E4C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Text 4">
            <a:extLst>
              <a:ext uri="{FF2B5EF4-FFF2-40B4-BE49-F238E27FC236}">
                <a16:creationId xmlns:a16="http://schemas.microsoft.com/office/drawing/2014/main" id="{74D9DF70-B1DF-0A7A-36F6-006FA8A58DE7}"/>
              </a:ext>
            </a:extLst>
          </p:cNvPr>
          <p:cNvSpPr/>
          <p:nvPr/>
        </p:nvSpPr>
        <p:spPr>
          <a:xfrm>
            <a:off x="2835534" y="3776688"/>
            <a:ext cx="6520932" cy="7067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64646"/>
                </a:solidFill>
                <a:latin typeface="Trebuchet MS" panose="020B0603020202020204" pitchFamily="34" charset="0"/>
                <a:ea typeface="Inter Medium" pitchFamily="34" charset="-122"/>
                <a:cs typeface="Inter Medium" pitchFamily="34" charset="-120"/>
              </a:rPr>
              <a:t>O coração acelera para bombear mais sangue para os músculos.</a:t>
            </a:r>
            <a:endParaRPr lang="en-US" sz="1700" dirty="0">
              <a:latin typeface="Trebuchet MS" panose="020B0603020202020204" pitchFamily="34" charset="0"/>
            </a:endParaRPr>
          </a:p>
        </p:txBody>
      </p:sp>
      <p:pic>
        <p:nvPicPr>
          <p:cNvPr id="12" name="Image 3" descr="preencoded.png">
            <a:extLst>
              <a:ext uri="{FF2B5EF4-FFF2-40B4-BE49-F238E27FC236}">
                <a16:creationId xmlns:a16="http://schemas.microsoft.com/office/drawing/2014/main" id="{3DD1D595-263D-6F2A-B0C3-70BE4F9A4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879" y="4769927"/>
            <a:ext cx="1104424" cy="1767126"/>
          </a:xfrm>
          <a:prstGeom prst="rect">
            <a:avLst/>
          </a:prstGeom>
        </p:spPr>
      </p:pic>
      <p:sp>
        <p:nvSpPr>
          <p:cNvPr id="13" name="Text 5">
            <a:extLst>
              <a:ext uri="{FF2B5EF4-FFF2-40B4-BE49-F238E27FC236}">
                <a16:creationId xmlns:a16="http://schemas.microsoft.com/office/drawing/2014/main" id="{EEAA20AE-C368-B64A-E0A1-359A761CA7C9}"/>
              </a:ext>
            </a:extLst>
          </p:cNvPr>
          <p:cNvSpPr/>
          <p:nvPr/>
        </p:nvSpPr>
        <p:spPr>
          <a:xfrm>
            <a:off x="2835534" y="5228941"/>
            <a:ext cx="3799284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004E4C"/>
                </a:solidFill>
                <a:latin typeface="Trebuchet MS" panose="020B0603020202020204" pitchFamily="34" charset="0"/>
                <a:ea typeface="DM Sans Semi Bold" pitchFamily="34" charset="-122"/>
                <a:cs typeface="DM Sans Semi Bold" pitchFamily="34" charset="-120"/>
              </a:rPr>
              <a:t>Aumento da Pressão Arterial</a:t>
            </a:r>
            <a:endParaRPr lang="en-US" sz="2150" b="1" dirty="0">
              <a:solidFill>
                <a:srgbClr val="004E4C"/>
              </a:solidFill>
              <a:latin typeface="Trebuchet MS" panose="020B0603020202020204" pitchFamily="34" charset="0"/>
            </a:endParaRPr>
          </a:p>
        </p:txBody>
      </p:sp>
      <p:sp>
        <p:nvSpPr>
          <p:cNvPr id="14" name="Text 6">
            <a:extLst>
              <a:ext uri="{FF2B5EF4-FFF2-40B4-BE49-F238E27FC236}">
                <a16:creationId xmlns:a16="http://schemas.microsoft.com/office/drawing/2014/main" id="{7FFC178E-8E1A-809C-7F5C-086816DF0B6C}"/>
              </a:ext>
            </a:extLst>
          </p:cNvPr>
          <p:cNvSpPr/>
          <p:nvPr/>
        </p:nvSpPr>
        <p:spPr>
          <a:xfrm>
            <a:off x="2835534" y="5468348"/>
            <a:ext cx="6162199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64646"/>
                </a:solidFill>
                <a:latin typeface="Trebuchet MS" panose="020B0603020202020204" pitchFamily="34" charset="0"/>
                <a:ea typeface="Inter Medium" pitchFamily="34" charset="-122"/>
                <a:cs typeface="Inter Medium" pitchFamily="34" charset="-120"/>
              </a:rPr>
              <a:t>As artérias se contraem, aumentando a pressão arterial.</a:t>
            </a:r>
            <a:endParaRPr lang="en-US" sz="17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1636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DE855-C736-109A-382A-4D86E740E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0" descr="preencoded.png">
            <a:extLst>
              <a:ext uri="{FF2B5EF4-FFF2-40B4-BE49-F238E27FC236}">
                <a16:creationId xmlns:a16="http://schemas.microsoft.com/office/drawing/2014/main" id="{EBBFF06D-C7DF-F034-D380-8B42A6AE1B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585"/>
          <a:stretch/>
        </p:blipFill>
        <p:spPr>
          <a:xfrm>
            <a:off x="7369509" y="633594"/>
            <a:ext cx="3576500" cy="4957797"/>
          </a:xfrm>
          <a:prstGeom prst="rect">
            <a:avLst/>
          </a:prstGeom>
        </p:spPr>
      </p:pic>
      <p:sp>
        <p:nvSpPr>
          <p:cNvPr id="13" name="Text 0">
            <a:extLst>
              <a:ext uri="{FF2B5EF4-FFF2-40B4-BE49-F238E27FC236}">
                <a16:creationId xmlns:a16="http://schemas.microsoft.com/office/drawing/2014/main" id="{1FB2CC6B-95B6-0BF0-1652-4910C3639B6D}"/>
              </a:ext>
            </a:extLst>
          </p:cNvPr>
          <p:cNvSpPr/>
          <p:nvPr/>
        </p:nvSpPr>
        <p:spPr>
          <a:xfrm>
            <a:off x="387893" y="104092"/>
            <a:ext cx="7665244" cy="132040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4000"/>
              </a:lnSpc>
              <a:buNone/>
            </a:pPr>
            <a:r>
              <a:rPr lang="en-US" sz="4150" b="1" dirty="0">
                <a:solidFill>
                  <a:srgbClr val="004E4C"/>
                </a:solidFill>
                <a:latin typeface="Trebuchet MS" panose="020B0603020202020204" pitchFamily="34" charset="0"/>
                <a:ea typeface="DM Sans Semi Bold" pitchFamily="34" charset="-122"/>
                <a:cs typeface="DM Sans Semi Bold" pitchFamily="34" charset="-120"/>
              </a:rPr>
              <a:t>Entendendo os Mecanismos Fisiológicos do Estresse</a:t>
            </a:r>
            <a:endParaRPr lang="en-US" sz="4150" b="1" dirty="0">
              <a:solidFill>
                <a:srgbClr val="004E4C"/>
              </a:solidFill>
              <a:latin typeface="Trebuchet MS" panose="020B0603020202020204" pitchFamily="34" charset="0"/>
            </a:endParaRPr>
          </a:p>
        </p:txBody>
      </p:sp>
      <p:sp>
        <p:nvSpPr>
          <p:cNvPr id="14" name="Shape 1">
            <a:extLst>
              <a:ext uri="{FF2B5EF4-FFF2-40B4-BE49-F238E27FC236}">
                <a16:creationId xmlns:a16="http://schemas.microsoft.com/office/drawing/2014/main" id="{C2F92EB6-7D84-6E02-AA76-306E607E770F}"/>
              </a:ext>
            </a:extLst>
          </p:cNvPr>
          <p:cNvSpPr/>
          <p:nvPr/>
        </p:nvSpPr>
        <p:spPr>
          <a:xfrm>
            <a:off x="693288" y="1621186"/>
            <a:ext cx="22860" cy="5087303"/>
          </a:xfrm>
          <a:prstGeom prst="roundRect">
            <a:avLst>
              <a:gd name="adj" fmla="val 138618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pt-BR" dirty="0"/>
          </a:p>
        </p:txBody>
      </p:sp>
      <p:sp>
        <p:nvSpPr>
          <p:cNvPr id="15" name="Shape 2">
            <a:extLst>
              <a:ext uri="{FF2B5EF4-FFF2-40B4-BE49-F238E27FC236}">
                <a16:creationId xmlns:a16="http://schemas.microsoft.com/office/drawing/2014/main" id="{0B0528AF-3091-1439-3487-58398F028FE1}"/>
              </a:ext>
            </a:extLst>
          </p:cNvPr>
          <p:cNvSpPr/>
          <p:nvPr/>
        </p:nvSpPr>
        <p:spPr>
          <a:xfrm>
            <a:off x="919507" y="2342534"/>
            <a:ext cx="739378" cy="22860"/>
          </a:xfrm>
          <a:prstGeom prst="roundRect">
            <a:avLst>
              <a:gd name="adj" fmla="val 138618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pt-BR" dirty="0"/>
          </a:p>
        </p:txBody>
      </p:sp>
      <p:sp>
        <p:nvSpPr>
          <p:cNvPr id="16" name="Shape 3">
            <a:extLst>
              <a:ext uri="{FF2B5EF4-FFF2-40B4-BE49-F238E27FC236}">
                <a16:creationId xmlns:a16="http://schemas.microsoft.com/office/drawing/2014/main" id="{2027B45C-A77A-8CFD-6C5E-52969FCB88B4}"/>
              </a:ext>
            </a:extLst>
          </p:cNvPr>
          <p:cNvSpPr/>
          <p:nvPr/>
        </p:nvSpPr>
        <p:spPr>
          <a:xfrm>
            <a:off x="467070" y="2116315"/>
            <a:ext cx="475298" cy="475298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pt-BR" dirty="0"/>
          </a:p>
        </p:txBody>
      </p:sp>
      <p:sp>
        <p:nvSpPr>
          <p:cNvPr id="17" name="Text 4">
            <a:extLst>
              <a:ext uri="{FF2B5EF4-FFF2-40B4-BE49-F238E27FC236}">
                <a16:creationId xmlns:a16="http://schemas.microsoft.com/office/drawing/2014/main" id="{61E30071-D5AC-91B9-1D89-4AB351EE8001}"/>
              </a:ext>
            </a:extLst>
          </p:cNvPr>
          <p:cNvSpPr/>
          <p:nvPr/>
        </p:nvSpPr>
        <p:spPr>
          <a:xfrm>
            <a:off x="633145" y="2228148"/>
            <a:ext cx="110371" cy="316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b="1" dirty="0">
                <a:solidFill>
                  <a:srgbClr val="464646"/>
                </a:solidFill>
                <a:latin typeface="Trebuchet MS" panose="020B0603020202020204" pitchFamily="34" charset="0"/>
                <a:ea typeface="DM Sans Semi Bold" pitchFamily="34" charset="-122"/>
                <a:cs typeface="DM Sans Semi Bold" pitchFamily="34" charset="-120"/>
              </a:rPr>
              <a:t>1</a:t>
            </a:r>
            <a:endParaRPr lang="en-US" sz="2450" b="1" dirty="0">
              <a:latin typeface="Trebuchet MS" panose="020B0603020202020204" pitchFamily="34" charset="0"/>
            </a:endParaRPr>
          </a:p>
        </p:txBody>
      </p:sp>
      <p:sp>
        <p:nvSpPr>
          <p:cNvPr id="18" name="Text 5">
            <a:extLst>
              <a:ext uri="{FF2B5EF4-FFF2-40B4-BE49-F238E27FC236}">
                <a16:creationId xmlns:a16="http://schemas.microsoft.com/office/drawing/2014/main" id="{461BBEBB-FDDD-B385-BA63-24E5D16B7635}"/>
              </a:ext>
            </a:extLst>
          </p:cNvPr>
          <p:cNvSpPr/>
          <p:nvPr/>
        </p:nvSpPr>
        <p:spPr>
          <a:xfrm>
            <a:off x="1773514" y="2195492"/>
            <a:ext cx="5146477" cy="3300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004E4C"/>
                </a:solidFill>
                <a:latin typeface="Trebuchet MS" panose="020B0603020202020204" pitchFamily="34" charset="0"/>
                <a:ea typeface="DM Sans Semi Bold" pitchFamily="34" charset="-122"/>
                <a:cs typeface="DM Sans Semi Bold" pitchFamily="34" charset="-120"/>
              </a:rPr>
              <a:t>Eixo Hipotálamo-Hipófise-Adrenal (HPA)</a:t>
            </a:r>
            <a:endParaRPr lang="en-US" sz="2050" b="1" dirty="0">
              <a:solidFill>
                <a:srgbClr val="004E4C"/>
              </a:solidFill>
              <a:latin typeface="Trebuchet MS" panose="020B0603020202020204" pitchFamily="34" charset="0"/>
            </a:endParaRPr>
          </a:p>
        </p:txBody>
      </p:sp>
      <p:sp>
        <p:nvSpPr>
          <p:cNvPr id="19" name="Text 6">
            <a:extLst>
              <a:ext uri="{FF2B5EF4-FFF2-40B4-BE49-F238E27FC236}">
                <a16:creationId xmlns:a16="http://schemas.microsoft.com/office/drawing/2014/main" id="{BDB8F1E3-ECD2-5010-54D8-63ECA9228428}"/>
              </a:ext>
            </a:extLst>
          </p:cNvPr>
          <p:cNvSpPr/>
          <p:nvPr/>
        </p:nvSpPr>
        <p:spPr>
          <a:xfrm>
            <a:off x="1770229" y="2483385"/>
            <a:ext cx="4762870" cy="6757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64646"/>
                </a:solidFill>
                <a:latin typeface="Trebuchet MS" panose="020B0603020202020204" pitchFamily="34" charset="0"/>
                <a:ea typeface="Inter Medium" pitchFamily="34" charset="-122"/>
                <a:cs typeface="Inter Medium" pitchFamily="34" charset="-120"/>
              </a:rPr>
              <a:t>O HPA é responsável pela regulação do estresse, liberando hormônios como cortisol.</a:t>
            </a:r>
            <a:endParaRPr lang="en-US" sz="1650" dirty="0">
              <a:latin typeface="Trebuchet MS" panose="020B0603020202020204" pitchFamily="34" charset="0"/>
            </a:endParaRPr>
          </a:p>
        </p:txBody>
      </p:sp>
      <p:sp>
        <p:nvSpPr>
          <p:cNvPr id="20" name="Shape 7">
            <a:extLst>
              <a:ext uri="{FF2B5EF4-FFF2-40B4-BE49-F238E27FC236}">
                <a16:creationId xmlns:a16="http://schemas.microsoft.com/office/drawing/2014/main" id="{3AB37374-FB7A-0125-DCEA-AA871B81BB0B}"/>
              </a:ext>
            </a:extLst>
          </p:cNvPr>
          <p:cNvSpPr/>
          <p:nvPr/>
        </p:nvSpPr>
        <p:spPr>
          <a:xfrm>
            <a:off x="919507" y="3716607"/>
            <a:ext cx="739378" cy="22860"/>
          </a:xfrm>
          <a:prstGeom prst="roundRect">
            <a:avLst>
              <a:gd name="adj" fmla="val 138618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pt-BR" dirty="0"/>
          </a:p>
        </p:txBody>
      </p:sp>
      <p:sp>
        <p:nvSpPr>
          <p:cNvPr id="21" name="Shape 8">
            <a:extLst>
              <a:ext uri="{FF2B5EF4-FFF2-40B4-BE49-F238E27FC236}">
                <a16:creationId xmlns:a16="http://schemas.microsoft.com/office/drawing/2014/main" id="{4AFB7C73-9960-3331-0DDD-0744B6C7D0F7}"/>
              </a:ext>
            </a:extLst>
          </p:cNvPr>
          <p:cNvSpPr/>
          <p:nvPr/>
        </p:nvSpPr>
        <p:spPr>
          <a:xfrm>
            <a:off x="467070" y="3490388"/>
            <a:ext cx="475298" cy="475298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pt-BR" dirty="0"/>
          </a:p>
        </p:txBody>
      </p:sp>
      <p:sp>
        <p:nvSpPr>
          <p:cNvPr id="22" name="Text 9">
            <a:extLst>
              <a:ext uri="{FF2B5EF4-FFF2-40B4-BE49-F238E27FC236}">
                <a16:creationId xmlns:a16="http://schemas.microsoft.com/office/drawing/2014/main" id="{47C3487E-5E02-7D63-5074-50B51B61D2E5}"/>
              </a:ext>
            </a:extLst>
          </p:cNvPr>
          <p:cNvSpPr/>
          <p:nvPr/>
        </p:nvSpPr>
        <p:spPr>
          <a:xfrm>
            <a:off x="605114" y="3585893"/>
            <a:ext cx="182880" cy="316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b="1" dirty="0">
                <a:solidFill>
                  <a:srgbClr val="464646"/>
                </a:solidFill>
                <a:latin typeface="Trebuchet MS" panose="020B0603020202020204" pitchFamily="34" charset="0"/>
                <a:ea typeface="DM Sans Semi Bold" pitchFamily="34" charset="-122"/>
                <a:cs typeface="DM Sans Semi Bold" pitchFamily="34" charset="-120"/>
              </a:rPr>
              <a:t>2</a:t>
            </a:r>
            <a:endParaRPr lang="en-US" sz="2450" b="1" dirty="0">
              <a:latin typeface="Trebuchet MS" panose="020B0603020202020204" pitchFamily="34" charset="0"/>
            </a:endParaRPr>
          </a:p>
        </p:txBody>
      </p:sp>
      <p:sp>
        <p:nvSpPr>
          <p:cNvPr id="23" name="Text 10">
            <a:extLst>
              <a:ext uri="{FF2B5EF4-FFF2-40B4-BE49-F238E27FC236}">
                <a16:creationId xmlns:a16="http://schemas.microsoft.com/office/drawing/2014/main" id="{22A7D75D-2E6E-F9DE-E296-E315F4A1C538}"/>
              </a:ext>
            </a:extLst>
          </p:cNvPr>
          <p:cNvSpPr/>
          <p:nvPr/>
        </p:nvSpPr>
        <p:spPr>
          <a:xfrm>
            <a:off x="1764848" y="3574446"/>
            <a:ext cx="3175754" cy="3300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004E4C"/>
                </a:solidFill>
                <a:latin typeface="Trebuchet MS" panose="020B0603020202020204" pitchFamily="34" charset="0"/>
                <a:ea typeface="DM Sans Semi Bold" pitchFamily="34" charset="-122"/>
                <a:cs typeface="DM Sans Semi Bold" pitchFamily="34" charset="-120"/>
              </a:rPr>
              <a:t>Resposta "Lutar ou Fugir"</a:t>
            </a:r>
            <a:endParaRPr lang="en-US" sz="2050" b="1" dirty="0">
              <a:solidFill>
                <a:srgbClr val="004E4C"/>
              </a:solidFill>
              <a:latin typeface="Trebuchet MS" panose="020B0603020202020204" pitchFamily="34" charset="0"/>
            </a:endParaRPr>
          </a:p>
        </p:txBody>
      </p:sp>
      <p:sp>
        <p:nvSpPr>
          <p:cNvPr id="24" name="Text 11">
            <a:extLst>
              <a:ext uri="{FF2B5EF4-FFF2-40B4-BE49-F238E27FC236}">
                <a16:creationId xmlns:a16="http://schemas.microsoft.com/office/drawing/2014/main" id="{0D730BE0-EB1A-ACFB-9308-11DBE062B9BF}"/>
              </a:ext>
            </a:extLst>
          </p:cNvPr>
          <p:cNvSpPr/>
          <p:nvPr/>
        </p:nvSpPr>
        <p:spPr>
          <a:xfrm>
            <a:off x="1764848" y="3870197"/>
            <a:ext cx="4895131" cy="6757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64646"/>
                </a:solidFill>
                <a:latin typeface="Trebuchet MS" panose="020B0603020202020204" pitchFamily="34" charset="0"/>
                <a:ea typeface="Inter Medium" pitchFamily="34" charset="-122"/>
                <a:cs typeface="Inter Medium" pitchFamily="34" charset="-120"/>
              </a:rPr>
              <a:t>O corpo se prepara para lutar contra a ameaça ou fugir dela, aumentando a energia disponível.</a:t>
            </a:r>
            <a:endParaRPr lang="en-US" sz="1650" dirty="0">
              <a:latin typeface="Trebuchet MS" panose="020B0603020202020204" pitchFamily="34" charset="0"/>
            </a:endParaRPr>
          </a:p>
        </p:txBody>
      </p:sp>
      <p:sp>
        <p:nvSpPr>
          <p:cNvPr id="25" name="Shape 12">
            <a:extLst>
              <a:ext uri="{FF2B5EF4-FFF2-40B4-BE49-F238E27FC236}">
                <a16:creationId xmlns:a16="http://schemas.microsoft.com/office/drawing/2014/main" id="{BED96623-2953-5B96-575B-DF82B27EDE18}"/>
              </a:ext>
            </a:extLst>
          </p:cNvPr>
          <p:cNvSpPr/>
          <p:nvPr/>
        </p:nvSpPr>
        <p:spPr>
          <a:xfrm>
            <a:off x="919507" y="5184623"/>
            <a:ext cx="739378" cy="22860"/>
          </a:xfrm>
          <a:prstGeom prst="roundRect">
            <a:avLst>
              <a:gd name="adj" fmla="val 138618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pt-BR" dirty="0"/>
          </a:p>
        </p:txBody>
      </p:sp>
      <p:sp>
        <p:nvSpPr>
          <p:cNvPr id="26" name="Shape 13">
            <a:extLst>
              <a:ext uri="{FF2B5EF4-FFF2-40B4-BE49-F238E27FC236}">
                <a16:creationId xmlns:a16="http://schemas.microsoft.com/office/drawing/2014/main" id="{862E0111-8639-2589-0699-B6AD8BF46889}"/>
              </a:ext>
            </a:extLst>
          </p:cNvPr>
          <p:cNvSpPr/>
          <p:nvPr/>
        </p:nvSpPr>
        <p:spPr>
          <a:xfrm>
            <a:off x="467070" y="4958404"/>
            <a:ext cx="475298" cy="475298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pt-BR" dirty="0"/>
          </a:p>
        </p:txBody>
      </p:sp>
      <p:sp>
        <p:nvSpPr>
          <p:cNvPr id="27" name="Text 14">
            <a:extLst>
              <a:ext uri="{FF2B5EF4-FFF2-40B4-BE49-F238E27FC236}">
                <a16:creationId xmlns:a16="http://schemas.microsoft.com/office/drawing/2014/main" id="{59B6A9EC-31F1-6642-74FC-DF26425FA805}"/>
              </a:ext>
            </a:extLst>
          </p:cNvPr>
          <p:cNvSpPr/>
          <p:nvPr/>
        </p:nvSpPr>
        <p:spPr>
          <a:xfrm>
            <a:off x="601662" y="5078401"/>
            <a:ext cx="189786" cy="316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b="1" dirty="0">
                <a:solidFill>
                  <a:srgbClr val="464646"/>
                </a:solidFill>
                <a:latin typeface="Trebuchet MS" panose="020B0603020202020204" pitchFamily="34" charset="0"/>
                <a:ea typeface="DM Sans Semi Bold" pitchFamily="34" charset="-122"/>
                <a:cs typeface="DM Sans Semi Bold" pitchFamily="34" charset="-120"/>
              </a:rPr>
              <a:t>3</a:t>
            </a:r>
            <a:endParaRPr lang="en-US" sz="2450" b="1" dirty="0">
              <a:latin typeface="Trebuchet MS" panose="020B0603020202020204" pitchFamily="34" charset="0"/>
            </a:endParaRPr>
          </a:p>
        </p:txBody>
      </p:sp>
      <p:sp>
        <p:nvSpPr>
          <p:cNvPr id="28" name="Text 15">
            <a:extLst>
              <a:ext uri="{FF2B5EF4-FFF2-40B4-BE49-F238E27FC236}">
                <a16:creationId xmlns:a16="http://schemas.microsoft.com/office/drawing/2014/main" id="{E4B6E635-4737-1C2E-8884-3A0982C80738}"/>
              </a:ext>
            </a:extLst>
          </p:cNvPr>
          <p:cNvSpPr/>
          <p:nvPr/>
        </p:nvSpPr>
        <p:spPr>
          <a:xfrm>
            <a:off x="1778778" y="5042462"/>
            <a:ext cx="3161824" cy="3300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004E4C"/>
                </a:solidFill>
                <a:latin typeface="Trebuchet MS" panose="020B0603020202020204" pitchFamily="34" charset="0"/>
                <a:ea typeface="DM Sans Semi Bold" pitchFamily="34" charset="-122"/>
                <a:cs typeface="DM Sans Semi Bold" pitchFamily="34" charset="-120"/>
              </a:rPr>
              <a:t>Impacto no Metabolismo</a:t>
            </a:r>
            <a:endParaRPr lang="en-US" sz="2050" b="1" dirty="0">
              <a:solidFill>
                <a:srgbClr val="004E4C"/>
              </a:solidFill>
              <a:latin typeface="Trebuchet MS" panose="020B0603020202020204" pitchFamily="34" charset="0"/>
            </a:endParaRPr>
          </a:p>
        </p:txBody>
      </p:sp>
      <p:sp>
        <p:nvSpPr>
          <p:cNvPr id="29" name="Text 16">
            <a:extLst>
              <a:ext uri="{FF2B5EF4-FFF2-40B4-BE49-F238E27FC236}">
                <a16:creationId xmlns:a16="http://schemas.microsoft.com/office/drawing/2014/main" id="{3CD6D7BC-4C22-A714-221A-09A9D958271E}"/>
              </a:ext>
            </a:extLst>
          </p:cNvPr>
          <p:cNvSpPr/>
          <p:nvPr/>
        </p:nvSpPr>
        <p:spPr>
          <a:xfrm>
            <a:off x="1773514" y="5372503"/>
            <a:ext cx="4960447" cy="6757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64646"/>
                </a:solidFill>
                <a:latin typeface="Trebuchet MS" panose="020B0603020202020204" pitchFamily="34" charset="0"/>
                <a:ea typeface="Inter Medium" pitchFamily="34" charset="-122"/>
                <a:cs typeface="Inter Medium" pitchFamily="34" charset="-120"/>
              </a:rPr>
              <a:t>O cortisol afeta o metabolismo da glicose, levando a um aumento dos níveis de açúcar no sangue.</a:t>
            </a:r>
            <a:endParaRPr lang="en-US" sz="165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56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15C7C-B082-AF2F-F457-EE4717FD7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>
            <a:extLst>
              <a:ext uri="{FF2B5EF4-FFF2-40B4-BE49-F238E27FC236}">
                <a16:creationId xmlns:a16="http://schemas.microsoft.com/office/drawing/2014/main" id="{1B3636FB-73E4-FF72-815E-B5347D5B4D73}"/>
              </a:ext>
            </a:extLst>
          </p:cNvPr>
          <p:cNvSpPr/>
          <p:nvPr/>
        </p:nvSpPr>
        <p:spPr>
          <a:xfrm>
            <a:off x="642715" y="168103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4E4C"/>
                </a:solidFill>
                <a:latin typeface="Trebuchet MS" panose="020B0603020202020204" pitchFamily="34" charset="0"/>
                <a:ea typeface="DM Sans Semi Bold" pitchFamily="34" charset="-122"/>
                <a:cs typeface="DM Sans Semi Bold" pitchFamily="34" charset="-120"/>
              </a:rPr>
              <a:t>Estresse Crônico</a:t>
            </a:r>
            <a:endParaRPr lang="en-US" sz="2200" b="1" dirty="0">
              <a:solidFill>
                <a:srgbClr val="004E4C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3A618B2D-F5DF-20E1-91CE-298B6937990C}"/>
              </a:ext>
            </a:extLst>
          </p:cNvPr>
          <p:cNvSpPr/>
          <p:nvPr/>
        </p:nvSpPr>
        <p:spPr>
          <a:xfrm>
            <a:off x="642714" y="1997727"/>
            <a:ext cx="6267043" cy="8924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750" dirty="0">
                <a:solidFill>
                  <a:srgbClr val="004E4C"/>
                </a:solidFill>
                <a:latin typeface="Trebuchet MS" panose="020B0603020202020204" pitchFamily="34" charset="0"/>
                <a:ea typeface="Inter Medium" pitchFamily="34" charset="-122"/>
                <a:cs typeface="Inter Medium" pitchFamily="34" charset="-120"/>
              </a:rPr>
              <a:t>O estresse crônico pode levar a resistência à insulina, dificultando o uso da glicose pelas células.</a:t>
            </a:r>
            <a:endParaRPr lang="en-US" sz="1750" dirty="0">
              <a:solidFill>
                <a:srgbClr val="004E4C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A02256B8-65B3-4ECB-3B59-40AE720DB8B6}"/>
              </a:ext>
            </a:extLst>
          </p:cNvPr>
          <p:cNvSpPr/>
          <p:nvPr/>
        </p:nvSpPr>
        <p:spPr>
          <a:xfrm>
            <a:off x="642714" y="3029687"/>
            <a:ext cx="4280349" cy="3543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4E4C"/>
                </a:solidFill>
                <a:latin typeface="Trebuchet MS" panose="020B0603020202020204" pitchFamily="34" charset="0"/>
                <a:ea typeface="DM Sans Semi Bold" pitchFamily="34" charset="-122"/>
                <a:cs typeface="DM Sans Semi Bold" pitchFamily="34" charset="-120"/>
              </a:rPr>
              <a:t>Aumento dos Níveis de Glicose</a:t>
            </a:r>
            <a:endParaRPr lang="en-US" sz="2200" b="1" dirty="0">
              <a:solidFill>
                <a:srgbClr val="004E4C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67F06272-1941-02C8-EA52-C38E859F0768}"/>
              </a:ext>
            </a:extLst>
          </p:cNvPr>
          <p:cNvSpPr/>
          <p:nvPr/>
        </p:nvSpPr>
        <p:spPr>
          <a:xfrm>
            <a:off x="642714" y="3384017"/>
            <a:ext cx="709518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750" dirty="0">
                <a:solidFill>
                  <a:srgbClr val="004E4C"/>
                </a:solidFill>
                <a:latin typeface="Trebuchet MS" panose="020B0603020202020204" pitchFamily="34" charset="0"/>
                <a:ea typeface="Inter Medium" pitchFamily="34" charset="-122"/>
                <a:cs typeface="Inter Medium" pitchFamily="34" charset="-120"/>
              </a:rPr>
              <a:t>A resistência à insulina faz com que os níveis de glicose no sangue permaneçam elevados, aumentando o risco de diabetes tipo 2.</a:t>
            </a:r>
            <a:endParaRPr lang="en-US" sz="1750" dirty="0">
              <a:solidFill>
                <a:srgbClr val="004E4C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B8281822-967C-0DB9-3972-39E42C379486}"/>
              </a:ext>
            </a:extLst>
          </p:cNvPr>
          <p:cNvSpPr/>
          <p:nvPr/>
        </p:nvSpPr>
        <p:spPr>
          <a:xfrm>
            <a:off x="642714" y="4495349"/>
            <a:ext cx="287000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4E4C"/>
                </a:solidFill>
                <a:latin typeface="Trebuchet MS" panose="020B0603020202020204" pitchFamily="34" charset="0"/>
                <a:ea typeface="DM Sans Semi Bold" pitchFamily="34" charset="-122"/>
                <a:cs typeface="DM Sans Semi Bold" pitchFamily="34" charset="-120"/>
              </a:rPr>
              <a:t>Impacto no Pâncreas</a:t>
            </a:r>
            <a:endParaRPr lang="en-US" sz="2200" b="1" dirty="0">
              <a:solidFill>
                <a:srgbClr val="004E4C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4238054A-0CBC-8EA7-DD33-21B2F03EBE61}"/>
              </a:ext>
            </a:extLst>
          </p:cNvPr>
          <p:cNvSpPr/>
          <p:nvPr/>
        </p:nvSpPr>
        <p:spPr>
          <a:xfrm>
            <a:off x="642714" y="4854672"/>
            <a:ext cx="6543090" cy="11063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750" dirty="0">
                <a:solidFill>
                  <a:srgbClr val="004E4C"/>
                </a:solidFill>
                <a:latin typeface="Trebuchet MS" panose="020B0603020202020204" pitchFamily="34" charset="0"/>
                <a:ea typeface="Inter Medium" pitchFamily="34" charset="-122"/>
                <a:cs typeface="Inter Medium" pitchFamily="34" charset="-120"/>
              </a:rPr>
              <a:t>O pâncreas pode ser sobrecarregado pela produção excessiva de insulina, levando a problemas como a síndrome metabólica.</a:t>
            </a:r>
            <a:endParaRPr lang="en-US" sz="1750" dirty="0">
              <a:solidFill>
                <a:srgbClr val="004E4C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Text 0">
            <a:extLst>
              <a:ext uri="{FF2B5EF4-FFF2-40B4-BE49-F238E27FC236}">
                <a16:creationId xmlns:a16="http://schemas.microsoft.com/office/drawing/2014/main" id="{210AF0FB-B260-E67B-BF28-4712ADBF50C5}"/>
              </a:ext>
            </a:extLst>
          </p:cNvPr>
          <p:cNvSpPr/>
          <p:nvPr/>
        </p:nvSpPr>
        <p:spPr>
          <a:xfrm>
            <a:off x="366669" y="166035"/>
            <a:ext cx="7095180" cy="132040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4000"/>
              </a:lnSpc>
              <a:buNone/>
            </a:pPr>
            <a:r>
              <a:rPr lang="pt-BR" sz="4150" b="1" dirty="0">
                <a:solidFill>
                  <a:srgbClr val="004E4C"/>
                </a:solidFill>
                <a:latin typeface="Trebuchet MS" panose="020B0603020202020204" pitchFamily="34" charset="0"/>
                <a:ea typeface="DM Sans Semi Bold" pitchFamily="34" charset="-122"/>
                <a:cs typeface="DM Sans Semi Bold" pitchFamily="34" charset="-120"/>
              </a:rPr>
              <a:t>Estresse e Níveis de Glicose: O Que a Ciência Diz</a:t>
            </a:r>
          </a:p>
        </p:txBody>
      </p:sp>
    </p:spTree>
    <p:extLst>
      <p:ext uri="{BB962C8B-B14F-4D97-AF65-F5344CB8AC3E}">
        <p14:creationId xmlns:p14="http://schemas.microsoft.com/office/powerpoint/2010/main" val="4209523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5AF1E-831E-743F-B9AB-D85F772B7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1F54A-0DBE-AC54-547B-7D230F5347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6286" y="3608614"/>
            <a:ext cx="8915400" cy="1392615"/>
          </a:xfrm>
        </p:spPr>
        <p:txBody>
          <a:bodyPr anchor="ctr"/>
          <a:lstStyle/>
          <a:p>
            <a:r>
              <a:rPr lang="pt-BR" b="0" dirty="0"/>
              <a:t>NÃO DEIXE DE TRATAR E NÃO TRATE SEM UM BOM PROFISSIONAL</a:t>
            </a:r>
            <a:endParaRPr lang="en-BR" b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2C4DB8-8CA8-B3B6-BB08-8CE5D456B5D3}"/>
              </a:ext>
            </a:extLst>
          </p:cNvPr>
          <p:cNvSpPr txBox="1"/>
          <p:nvPr/>
        </p:nvSpPr>
        <p:spPr>
          <a:xfrm>
            <a:off x="2457450" y="1395149"/>
            <a:ext cx="661307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600" b="1" dirty="0">
                <a:solidFill>
                  <a:srgbClr val="008C4F"/>
                </a:solidFill>
                <a:latin typeface="Trebuchet MS" panose="020B0603020202020204" pitchFamily="34" charset="0"/>
              </a:rPr>
              <a:t>DIABETES É COISA SÉRIA!</a:t>
            </a:r>
            <a:endParaRPr lang="en-US" sz="6600" b="1" dirty="0">
              <a:solidFill>
                <a:srgbClr val="008C4F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1139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D17C66-DAB7-3A28-56E5-4B642B2F6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DFF24-242E-BB5A-43B3-FD9195943E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393428"/>
            <a:ext cx="11507190" cy="2387600"/>
          </a:xfrm>
        </p:spPr>
        <p:txBody>
          <a:bodyPr/>
          <a:lstStyle/>
          <a:p>
            <a:r>
              <a:rPr lang="pt-BR" dirty="0"/>
              <a:t> Efeitos e riscos de medicamentos para Diabetes utilizados para outros fins. </a:t>
            </a:r>
            <a:endParaRPr lang="en-BR" dirty="0"/>
          </a:p>
        </p:txBody>
      </p:sp>
    </p:spTree>
    <p:extLst>
      <p:ext uri="{BB962C8B-B14F-4D97-AF65-F5344CB8AC3E}">
        <p14:creationId xmlns:p14="http://schemas.microsoft.com/office/powerpoint/2010/main" val="40855559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A39F2-4709-3DF5-0E64-E72BB24191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878" y="819406"/>
            <a:ext cx="10394830" cy="1434386"/>
          </a:xfrm>
        </p:spPr>
        <p:txBody>
          <a:bodyPr anchor="ctr">
            <a:normAutofit/>
          </a:bodyPr>
          <a:lstStyle/>
          <a:p>
            <a:r>
              <a:rPr lang="pt-BR" sz="4800" dirty="0">
                <a:solidFill>
                  <a:srgbClr val="008C4F"/>
                </a:solidFill>
              </a:rPr>
              <a:t>SAÚDE E DIABETES: CAMINHOS PARA O BEM-ESTAR</a:t>
            </a:r>
            <a:endParaRPr lang="en-BR" sz="4800" dirty="0">
              <a:solidFill>
                <a:srgbClr val="008C4F"/>
              </a:solidFill>
            </a:endParaRPr>
          </a:p>
        </p:txBody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id="{83DDEFD2-4465-3FE5-6883-D5F5ACDC8E6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918556" y="2792186"/>
            <a:ext cx="5711474" cy="1972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004E4C"/>
                </a:solidFill>
                <a:latin typeface="Trebuchet MS" panose="020B0603020202020204" pitchFamily="34" charset="0"/>
                <a:cs typeface="Oswald bold" panose="020B0604020202020204" charset="0"/>
              </a:rPr>
              <a:t> </a:t>
            </a:r>
            <a:r>
              <a:rPr lang="pt-BR" sz="2400" b="1" dirty="0">
                <a:solidFill>
                  <a:srgbClr val="004E4C"/>
                </a:solidFill>
                <a:latin typeface="Trebuchet MS" panose="020B0603020202020204" pitchFamily="34" charset="0"/>
                <a:cs typeface="Oswald bold" panose="020B0604020202020204" charset="0"/>
              </a:rPr>
              <a:t>HUMBERTO BATISTA FERREIRA</a:t>
            </a:r>
            <a:endParaRPr lang="pt-BR" sz="1600" b="1" dirty="0">
              <a:solidFill>
                <a:srgbClr val="004E4C"/>
              </a:solidFill>
              <a:latin typeface="Trebuchet MS" panose="020B0603020202020204" pitchFamily="34" charset="0"/>
              <a:cs typeface="Oswald bold" panose="020B0604020202020204" charset="0"/>
            </a:endParaRPr>
          </a:p>
          <a:p>
            <a:pPr algn="ctr"/>
            <a:r>
              <a:rPr lang="pt-BR" sz="1600" dirty="0">
                <a:solidFill>
                  <a:srgbClr val="004E4C"/>
                </a:solidFill>
                <a:latin typeface="Trebuchet MS" panose="020B0603020202020204" pitchFamily="34" charset="0"/>
                <a:cs typeface="Oswald bold" panose="020B0604020202020204" charset="0"/>
              </a:rPr>
              <a:t>Médico Endocrinologista – Hospital das Clínicas da UFMG. Professor da Faculdade Ciências Médicas MG e UFMG</a:t>
            </a:r>
          </a:p>
          <a:p>
            <a:pPr algn="ctr"/>
            <a:r>
              <a:rPr lang="pt-BR" sz="1600" dirty="0">
                <a:solidFill>
                  <a:srgbClr val="004E4C"/>
                </a:solidFill>
                <a:latin typeface="Trebuchet MS" panose="020B0603020202020204" pitchFamily="34" charset="0"/>
                <a:cs typeface="Oswald bold" panose="020B0604020202020204" charset="0"/>
              </a:rPr>
              <a:t>Preceptor da Residência de Clínica Médica Rede Materdei e Endocrinologia HC UFMG</a:t>
            </a:r>
          </a:p>
          <a:p>
            <a:pPr algn="ctr"/>
            <a:r>
              <a:rPr lang="pt-BR" sz="1600" dirty="0">
                <a:solidFill>
                  <a:srgbClr val="004E4C"/>
                </a:solidFill>
                <a:latin typeface="Trebuchet MS" panose="020B0603020202020204" pitchFamily="34" charset="0"/>
                <a:cs typeface="Oswald bold" panose="020B0604020202020204" charset="0"/>
              </a:rPr>
              <a:t>Mestre CAPES UFMG – Farmacologia do Diabetes </a:t>
            </a:r>
          </a:p>
        </p:txBody>
      </p:sp>
      <p:sp>
        <p:nvSpPr>
          <p:cNvPr id="3" name="object 7">
            <a:extLst>
              <a:ext uri="{FF2B5EF4-FFF2-40B4-BE49-F238E27FC236}">
                <a16:creationId xmlns:a16="http://schemas.microsoft.com/office/drawing/2014/main" id="{48CE4D03-F9A6-7E6E-2770-50B09863E599}"/>
              </a:ext>
            </a:extLst>
          </p:cNvPr>
          <p:cNvSpPr txBox="1"/>
          <p:nvPr/>
        </p:nvSpPr>
        <p:spPr>
          <a:xfrm>
            <a:off x="3428064" y="5639906"/>
            <a:ext cx="4572936" cy="797376"/>
          </a:xfrm>
          <a:prstGeom prst="rect">
            <a:avLst/>
          </a:prstGeom>
        </p:spPr>
        <p:txBody>
          <a:bodyPr vert="horz" wrap="square" lIns="0" tIns="8042" rIns="0" bIns="0" rtlCol="0">
            <a:spAutoFit/>
          </a:bodyPr>
          <a:lstStyle/>
          <a:p>
            <a:pPr marL="8466" marR="3387" algn="ctr">
              <a:lnSpc>
                <a:spcPct val="122400"/>
              </a:lnSpc>
              <a:spcBef>
                <a:spcPts val="63"/>
              </a:spcBef>
            </a:pPr>
            <a:r>
              <a:rPr lang="pt-BR" sz="700" spc="13" dirty="0">
                <a:latin typeface="Trebuchet MS" panose="020B0603020202020204" pitchFamily="34" charset="0"/>
                <a:cs typeface="Verdana"/>
              </a:rPr>
              <a:t>DE ACORDO COM A RESOLUÇÃO DO CONSELHO FEDERAL DE MEDICINA NO 1595/2000 E RESOLUÇÃO DA DIRETORIA COLEGIADA DA ANVISA NO 96/2008, EU DECLARO OS SEGUINTES POTENCIAIS CONFLITOS DE INTERESSE: EVENTO PATROCINADO PELA UNIMED-BH. </a:t>
            </a:r>
          </a:p>
          <a:p>
            <a:pPr marL="8466" marR="3387" algn="ctr">
              <a:lnSpc>
                <a:spcPct val="122400"/>
              </a:lnSpc>
              <a:spcBef>
                <a:spcPts val="63"/>
              </a:spcBef>
            </a:pPr>
            <a:r>
              <a:rPr lang="pt-BR" sz="700" spc="13" dirty="0">
                <a:latin typeface="Trebuchet MS" panose="020B0603020202020204" pitchFamily="34" charset="0"/>
                <a:cs typeface="Verdana"/>
              </a:rPr>
              <a:t>ESTA APRESENTAÇÃO REFLETE A MINHA OPINIÃO PESSOAL, TEM POR OBJETIVO PROPICIAR UMA DISCUSSÃO CIENTÍFICA INDEPENDENTE E NÃO SE DESTINA A PROMOVER QUALQUER PRODUTO OU INDICAÇÃO DE PATROCINADORES DESTA CONFERÊNCIA. </a:t>
            </a:r>
          </a:p>
        </p:txBody>
      </p:sp>
    </p:spTree>
    <p:extLst>
      <p:ext uri="{BB962C8B-B14F-4D97-AF65-F5344CB8AC3E}">
        <p14:creationId xmlns:p14="http://schemas.microsoft.com/office/powerpoint/2010/main" val="10987969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55BB4-5DAA-82F8-3006-88516C9FA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96158918-2684-7A7E-E76B-82526E0F7971}"/>
              </a:ext>
            </a:extLst>
          </p:cNvPr>
          <p:cNvSpPr/>
          <p:nvPr/>
        </p:nvSpPr>
        <p:spPr>
          <a:xfrm>
            <a:off x="396205" y="283293"/>
            <a:ext cx="7665244" cy="132040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4000"/>
              </a:lnSpc>
              <a:buNone/>
            </a:pPr>
            <a:r>
              <a:rPr lang="pt-BR" sz="4150" b="1" dirty="0">
                <a:solidFill>
                  <a:srgbClr val="004E4C"/>
                </a:solidFill>
                <a:latin typeface="Trebuchet MS" panose="020B0603020202020204" pitchFamily="34" charset="0"/>
                <a:ea typeface="DM Sans Semi Bold" pitchFamily="34" charset="-122"/>
                <a:cs typeface="DM Sans Semi Bold" pitchFamily="34" charset="-120"/>
              </a:rPr>
              <a:t>Medicamentos comumente </a:t>
            </a:r>
          </a:p>
          <a:p>
            <a:pPr marL="0" indent="0">
              <a:lnSpc>
                <a:spcPts val="4000"/>
              </a:lnSpc>
              <a:buNone/>
            </a:pPr>
            <a:r>
              <a:rPr lang="pt-BR" sz="4150" b="1" dirty="0">
                <a:solidFill>
                  <a:srgbClr val="004E4C"/>
                </a:solidFill>
                <a:latin typeface="Trebuchet MS" panose="020B0603020202020204" pitchFamily="34" charset="0"/>
                <a:ea typeface="DM Sans Semi Bold" pitchFamily="34" charset="-122"/>
                <a:cs typeface="DM Sans Semi Bold" pitchFamily="34" charset="-120"/>
              </a:rPr>
              <a:t>utilizados para Diabetes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713AD4F-805E-DBF3-31F6-A0F5AFAE52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1259793"/>
              </p:ext>
            </p:extLst>
          </p:nvPr>
        </p:nvGraphicFramePr>
        <p:xfrm>
          <a:off x="775676" y="1961633"/>
          <a:ext cx="9348710" cy="400690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93767">
                  <a:extLst>
                    <a:ext uri="{9D8B030D-6E8A-4147-A177-3AD203B41FA5}">
                      <a16:colId xmlns:a16="http://schemas.microsoft.com/office/drawing/2014/main" val="4221812322"/>
                    </a:ext>
                  </a:extLst>
                </a:gridCol>
                <a:gridCol w="5388198">
                  <a:extLst>
                    <a:ext uri="{9D8B030D-6E8A-4147-A177-3AD203B41FA5}">
                      <a16:colId xmlns:a16="http://schemas.microsoft.com/office/drawing/2014/main" val="2709942894"/>
                    </a:ext>
                  </a:extLst>
                </a:gridCol>
                <a:gridCol w="1766745">
                  <a:extLst>
                    <a:ext uri="{9D8B030D-6E8A-4147-A177-3AD203B41FA5}">
                      <a16:colId xmlns:a16="http://schemas.microsoft.com/office/drawing/2014/main" val="3602419441"/>
                    </a:ext>
                  </a:extLst>
                </a:gridCol>
              </a:tblGrid>
              <a:tr h="503840">
                <a:tc>
                  <a:txBody>
                    <a:bodyPr/>
                    <a:lstStyle/>
                    <a:p>
                      <a:r>
                        <a:rPr lang="en-US" dirty="0"/>
                        <a:t>CLASSE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MECANISMO DE AÇÃO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EXEMPLOS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88558856"/>
                  </a:ext>
                </a:extLst>
              </a:tr>
              <a:tr h="881891">
                <a:tc>
                  <a:txBody>
                    <a:bodyPr/>
                    <a:lstStyle/>
                    <a:p>
                      <a:pPr marL="0" indent="0">
                        <a:lnSpc>
                          <a:spcPts val="2500"/>
                        </a:lnSpc>
                        <a:buNone/>
                      </a:pPr>
                      <a:r>
                        <a:rPr lang="en-US" sz="1800" dirty="0">
                          <a:solidFill>
                            <a:srgbClr val="464646"/>
                          </a:solidFill>
                        </a:rPr>
                        <a:t>Sulfonilureias</a:t>
                      </a:r>
                      <a:endParaRPr lang="en-US" sz="1800" dirty="0"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464646"/>
                          </a:solidFill>
                        </a:rPr>
                        <a:t>Estimulam a liberação de insulina pelo pâncreas</a:t>
                      </a:r>
                      <a:endParaRPr lang="en-US" sz="1800" dirty="0"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ts val="2500"/>
                        </a:lnSpc>
                        <a:buNone/>
                      </a:pPr>
                      <a:r>
                        <a:rPr lang="en-US" sz="1800" dirty="0">
                          <a:solidFill>
                            <a:srgbClr val="464646"/>
                          </a:solidFill>
                        </a:rPr>
                        <a:t>Glipizida, </a:t>
                      </a:r>
                    </a:p>
                    <a:p>
                      <a:pPr marL="0" indent="0">
                        <a:lnSpc>
                          <a:spcPts val="2500"/>
                        </a:lnSpc>
                        <a:buNone/>
                      </a:pPr>
                      <a:r>
                        <a:rPr lang="en-US" sz="1800" dirty="0">
                          <a:solidFill>
                            <a:srgbClr val="464646"/>
                          </a:solidFill>
                        </a:rPr>
                        <a:t>Glibenclamida</a:t>
                      </a:r>
                      <a:endParaRPr lang="en-US" sz="1800" dirty="0"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37462994"/>
                  </a:ext>
                </a:extLst>
              </a:tr>
              <a:tr h="8696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464646"/>
                          </a:solidFill>
                        </a:rPr>
                        <a:t>Biguanidas</a:t>
                      </a:r>
                      <a:endParaRPr lang="en-US" sz="1800" dirty="0"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464646"/>
                          </a:solidFill>
                        </a:rPr>
                        <a:t>Reduzem a produção de glicose pelo fígado</a:t>
                      </a:r>
                      <a:endParaRPr lang="en-US" sz="1800" dirty="0"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464646"/>
                          </a:solidFill>
                        </a:rPr>
                        <a:t>Metformina</a:t>
                      </a:r>
                      <a:endParaRPr lang="en-US" sz="1800" dirty="0"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4264096"/>
                  </a:ext>
                </a:extLst>
              </a:tr>
              <a:tr h="8818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464646"/>
                          </a:solidFill>
                        </a:rPr>
                        <a:t>Inibidores da DPP-4</a:t>
                      </a:r>
                      <a:endParaRPr lang="en-US" sz="1800" dirty="0"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464646"/>
                          </a:solidFill>
                        </a:rPr>
                        <a:t>Aumentam os níveis de incretinas, hormônios que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464646"/>
                          </a:solidFill>
                        </a:rPr>
                        <a:t>estimulam a liberação de insulina</a:t>
                      </a:r>
                      <a:endParaRPr lang="en-US" sz="1800" dirty="0"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ts val="2500"/>
                        </a:lnSpc>
                        <a:buNone/>
                      </a:pPr>
                      <a:r>
                        <a:rPr lang="en-US" sz="1800" dirty="0">
                          <a:solidFill>
                            <a:srgbClr val="464646"/>
                          </a:solidFill>
                        </a:rPr>
                        <a:t>Sitagliptina, </a:t>
                      </a:r>
                    </a:p>
                    <a:p>
                      <a:pPr marL="0" indent="0">
                        <a:lnSpc>
                          <a:spcPts val="2500"/>
                        </a:lnSpc>
                        <a:buNone/>
                      </a:pPr>
                      <a:r>
                        <a:rPr lang="en-US" sz="1800" dirty="0">
                          <a:solidFill>
                            <a:srgbClr val="464646"/>
                          </a:solidFill>
                        </a:rPr>
                        <a:t>Saxagliptina</a:t>
                      </a:r>
                      <a:endParaRPr lang="en-US" sz="1800" dirty="0"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14724733"/>
                  </a:ext>
                </a:extLst>
              </a:tr>
              <a:tr h="8696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464646"/>
                          </a:solidFill>
                        </a:rPr>
                        <a:t>Inibidores da SGLT2</a:t>
                      </a:r>
                      <a:endParaRPr lang="en-US" sz="1800" dirty="0"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464646"/>
                          </a:solidFill>
                        </a:rPr>
                        <a:t>Aumentam a secreção de glicose pela urina</a:t>
                      </a:r>
                      <a:endParaRPr lang="en-US" sz="1800" dirty="0">
                        <a:latin typeface="Trebuchet MS" panose="020B0603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464646"/>
                          </a:solidFill>
                        </a:rPr>
                        <a:t>Dapagliflozina</a:t>
                      </a:r>
                      <a:endParaRPr lang="en-US" sz="1800" dirty="0">
                        <a:solidFill>
                          <a:srgbClr val="464646"/>
                        </a:solidFill>
                        <a:latin typeface="Trebuchet MS" panose="020B0603020202020204" pitchFamily="34" charset="0"/>
                        <a:ea typeface="Inter Medium" pitchFamily="34" charset="-122"/>
                        <a:cs typeface="Inter Medium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784248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1852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2B1AE-261D-229E-7C22-05CCF1DDF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3804C6D8-3566-15AD-920B-9B223A6FDCC6}"/>
              </a:ext>
            </a:extLst>
          </p:cNvPr>
          <p:cNvGraphicFramePr/>
          <p:nvPr/>
        </p:nvGraphicFramePr>
        <p:xfrm>
          <a:off x="-1731684" y="549172"/>
          <a:ext cx="7827684" cy="5869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eta: para a Direita 4">
            <a:extLst>
              <a:ext uri="{FF2B5EF4-FFF2-40B4-BE49-F238E27FC236}">
                <a16:creationId xmlns:a16="http://schemas.microsoft.com/office/drawing/2014/main" id="{28F663B3-6473-DBE4-7AF9-48FA70EFE07D}"/>
              </a:ext>
            </a:extLst>
          </p:cNvPr>
          <p:cNvSpPr/>
          <p:nvPr/>
        </p:nvSpPr>
        <p:spPr>
          <a:xfrm>
            <a:off x="4228869" y="2939794"/>
            <a:ext cx="1300123" cy="111038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C1C56C5-177A-C1C0-E854-56EFACC03FED}"/>
              </a:ext>
            </a:extLst>
          </p:cNvPr>
          <p:cNvSpPr txBox="1"/>
          <p:nvPr/>
        </p:nvSpPr>
        <p:spPr>
          <a:xfrm>
            <a:off x="5696644" y="2425028"/>
            <a:ext cx="5188761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pt-BR" dirty="0">
                <a:latin typeface="Trebuchet MS" panose="020B0603020202020204" pitchFamily="34" charset="0"/>
                <a:ea typeface="Amasis MT Pro Black" panose="02000000000000000000" pitchFamily="2" charset="0"/>
              </a:rPr>
              <a:t>TRATAMENTO CENTRADO NO PACIENTE;</a:t>
            </a:r>
          </a:p>
          <a:p>
            <a:pPr marL="342900" indent="-342900">
              <a:buAutoNum type="arabicParenR"/>
            </a:pPr>
            <a:r>
              <a:rPr lang="pt-BR" dirty="0">
                <a:latin typeface="Trebuchet MS" panose="020B0603020202020204" pitchFamily="34" charset="0"/>
                <a:ea typeface="Amasis MT Pro Black" panose="02000000000000000000" pitchFamily="2" charset="0"/>
              </a:rPr>
              <a:t>TRATAMENTO FISIOPATOLOGICO;</a:t>
            </a:r>
          </a:p>
          <a:p>
            <a:pPr marL="342900" indent="-342900">
              <a:buAutoNum type="arabicParenR"/>
            </a:pPr>
            <a:r>
              <a:rPr lang="pt-BR" dirty="0">
                <a:latin typeface="Trebuchet MS" panose="020B0603020202020204" pitchFamily="34" charset="0"/>
                <a:ea typeface="Amasis MT Pro Black" panose="02000000000000000000" pitchFamily="2" charset="0"/>
              </a:rPr>
              <a:t>TRATAMENTO MULTIPLO;</a:t>
            </a:r>
          </a:p>
          <a:p>
            <a:endParaRPr lang="pt-BR" dirty="0">
              <a:latin typeface="Trebuchet MS" panose="020B0603020202020204" pitchFamily="34" charset="0"/>
              <a:ea typeface="Amasis MT Pro Black" panose="02000000000000000000" pitchFamily="2" charset="0"/>
            </a:endParaRPr>
          </a:p>
          <a:p>
            <a:r>
              <a:rPr lang="pt-BR" dirty="0">
                <a:latin typeface="Trebuchet MS" panose="020B0603020202020204" pitchFamily="34" charset="0"/>
                <a:ea typeface="Amasis MT Pro Black" panose="02000000000000000000" pitchFamily="2" charset="0"/>
              </a:rPr>
              <a:t>CONCLUSÃO A HEMOGLOBINA GLICADA É UM DESFECHO – DA MORTALIDADE, DE EVENTOS DE UMA BOA ADESÃO MÉDICO, PACIENTE, FARMACOTERAPEUTICO E NÃO FAMARCOLÓGICO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2171BC5D-1537-BD0A-7808-63398C96AACB}"/>
              </a:ext>
            </a:extLst>
          </p:cNvPr>
          <p:cNvGrpSpPr/>
          <p:nvPr/>
        </p:nvGrpSpPr>
        <p:grpSpPr>
          <a:xfrm>
            <a:off x="4057057" y="294041"/>
            <a:ext cx="4964780" cy="702108"/>
            <a:chOff x="5317140" y="398026"/>
            <a:chExt cx="6392258" cy="1896574"/>
          </a:xfrm>
        </p:grpSpPr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5E80C0FB-E9CE-3D51-97F2-5F0C0ACDB029}"/>
                </a:ext>
              </a:extLst>
            </p:cNvPr>
            <p:cNvSpPr/>
            <p:nvPr/>
          </p:nvSpPr>
          <p:spPr>
            <a:xfrm>
              <a:off x="5317140" y="398026"/>
              <a:ext cx="6392258" cy="1896574"/>
            </a:xfrm>
            <a:custGeom>
              <a:avLst/>
              <a:gdLst>
                <a:gd name="connsiteX0" fmla="*/ 486776 w 6392258"/>
                <a:gd name="connsiteY0" fmla="*/ 0 h 1896574"/>
                <a:gd name="connsiteX1" fmla="*/ 6257715 w 6392258"/>
                <a:gd name="connsiteY1" fmla="*/ 0 h 1896574"/>
                <a:gd name="connsiteX2" fmla="*/ 6392258 w 6392258"/>
                <a:gd name="connsiteY2" fmla="*/ 134543 h 1896574"/>
                <a:gd name="connsiteX3" fmla="*/ 6392258 w 6392258"/>
                <a:gd name="connsiteY3" fmla="*/ 1762031 h 1896574"/>
                <a:gd name="connsiteX4" fmla="*/ 6257715 w 6392258"/>
                <a:gd name="connsiteY4" fmla="*/ 1896574 h 1896574"/>
                <a:gd name="connsiteX5" fmla="*/ 486776 w 6392258"/>
                <a:gd name="connsiteY5" fmla="*/ 1896574 h 1896574"/>
                <a:gd name="connsiteX6" fmla="*/ 352233 w 6392258"/>
                <a:gd name="connsiteY6" fmla="*/ 1762031 h 1896574"/>
                <a:gd name="connsiteX7" fmla="*/ 352233 w 6392258"/>
                <a:gd name="connsiteY7" fmla="*/ 1598712 h 1896574"/>
                <a:gd name="connsiteX8" fmla="*/ 0 w 6392258"/>
                <a:gd name="connsiteY8" fmla="*/ 1394418 h 1896574"/>
                <a:gd name="connsiteX9" fmla="*/ 352233 w 6392258"/>
                <a:gd name="connsiteY9" fmla="*/ 1190123 h 1896574"/>
                <a:gd name="connsiteX10" fmla="*/ 352233 w 6392258"/>
                <a:gd name="connsiteY10" fmla="*/ 134543 h 1896574"/>
                <a:gd name="connsiteX11" fmla="*/ 486776 w 6392258"/>
                <a:gd name="connsiteY11" fmla="*/ 0 h 1896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392258" h="1896574">
                  <a:moveTo>
                    <a:pt x="486776" y="0"/>
                  </a:moveTo>
                  <a:lnTo>
                    <a:pt x="6257715" y="0"/>
                  </a:lnTo>
                  <a:cubicBezTo>
                    <a:pt x="6332021" y="0"/>
                    <a:pt x="6392258" y="60237"/>
                    <a:pt x="6392258" y="134543"/>
                  </a:cubicBezTo>
                  <a:lnTo>
                    <a:pt x="6392258" y="1762031"/>
                  </a:lnTo>
                  <a:cubicBezTo>
                    <a:pt x="6392258" y="1836337"/>
                    <a:pt x="6332021" y="1896574"/>
                    <a:pt x="6257715" y="1896574"/>
                  </a:cubicBezTo>
                  <a:lnTo>
                    <a:pt x="486776" y="1896574"/>
                  </a:lnTo>
                  <a:cubicBezTo>
                    <a:pt x="412470" y="1896574"/>
                    <a:pt x="352233" y="1836337"/>
                    <a:pt x="352233" y="1762031"/>
                  </a:cubicBezTo>
                  <a:lnTo>
                    <a:pt x="352233" y="1598712"/>
                  </a:lnTo>
                  <a:lnTo>
                    <a:pt x="0" y="1394418"/>
                  </a:lnTo>
                  <a:lnTo>
                    <a:pt x="352233" y="1190123"/>
                  </a:lnTo>
                  <a:lnTo>
                    <a:pt x="352233" y="134543"/>
                  </a:lnTo>
                  <a:cubicBezTo>
                    <a:pt x="352233" y="60237"/>
                    <a:pt x="412470" y="0"/>
                    <a:pt x="48677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A4F0">
                    <a:alpha val="58000"/>
                  </a:srgbClr>
                </a:gs>
                <a:gs pos="100000">
                  <a:srgbClr val="075DE4">
                    <a:alpha val="91000"/>
                  </a:srgbClr>
                </a:gs>
              </a:gsLst>
              <a:lin ang="0" scaled="1"/>
              <a:tileRect/>
            </a:gradFill>
            <a:ln w="28575">
              <a:gradFill>
                <a:gsLst>
                  <a:gs pos="100000">
                    <a:schemeClr val="bg1"/>
                  </a:gs>
                  <a:gs pos="0">
                    <a:schemeClr val="bg1">
                      <a:alpha val="0"/>
                    </a:schemeClr>
                  </a:gs>
                </a:gsLst>
                <a:lin ang="10800000" scaled="0"/>
              </a:gradFill>
            </a:ln>
            <a:effectLst>
              <a:outerShdw blurRad="292100" dist="38100" dir="2700000" sx="99000" sy="99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Trebuchet MS" panose="020B0603020202020204" pitchFamily="34" charset="0"/>
              </a:endParaRP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5C7CE3FB-DAFE-96AE-A420-1065AB06EDAE}"/>
                </a:ext>
              </a:extLst>
            </p:cNvPr>
            <p:cNvSpPr txBox="1"/>
            <p:nvPr/>
          </p:nvSpPr>
          <p:spPr>
            <a:xfrm>
              <a:off x="5853193" y="764401"/>
              <a:ext cx="5614904" cy="102865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lvl="0" algn="ctr">
                <a:defRPr/>
              </a:pPr>
              <a:r>
                <a:rPr lang="pt-BR" sz="2400" b="1" i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rebuchet MS" panose="020B0603020202020204" pitchFamily="34" charset="0"/>
                  <a:ea typeface="Lato Light" panose="020B0604020202020204" charset="0"/>
                  <a:cs typeface="Microsoft New Tai Lue" panose="020B0502040204020203" pitchFamily="34" charset="0"/>
                </a:rPr>
                <a:t>AS MENINAS DO DIABETES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39143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40D5D-DEB7-CCB4-EDFE-09D624EF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2">
            <a:extLst>
              <a:ext uri="{FF2B5EF4-FFF2-40B4-BE49-F238E27FC236}">
                <a16:creationId xmlns:a16="http://schemas.microsoft.com/office/drawing/2014/main" id="{11EB7539-11C3-BFA4-34C2-0764F115CC18}"/>
              </a:ext>
            </a:extLst>
          </p:cNvPr>
          <p:cNvSpPr/>
          <p:nvPr/>
        </p:nvSpPr>
        <p:spPr>
          <a:xfrm>
            <a:off x="877873" y="2700088"/>
            <a:ext cx="4437077" cy="4492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2200" b="1" dirty="0">
                <a:solidFill>
                  <a:srgbClr val="008C4F"/>
                </a:solidFill>
                <a:latin typeface="Trebuchet MS" panose="020B0603020202020204" pitchFamily="34" charset="0"/>
                <a:ea typeface="DM Sans Semi Bold" pitchFamily="34" charset="-122"/>
                <a:cs typeface="DM Sans Semi Bold" pitchFamily="34" charset="-120"/>
              </a:rPr>
              <a:t>Síndrome dos Ovários Policísticos</a:t>
            </a:r>
            <a:endParaRPr lang="en-US" sz="2200" b="1" dirty="0">
              <a:solidFill>
                <a:srgbClr val="008C4F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3A5C151E-0BF2-5CBF-3731-21107ECC1ED2}"/>
              </a:ext>
            </a:extLst>
          </p:cNvPr>
          <p:cNvSpPr/>
          <p:nvPr/>
        </p:nvSpPr>
        <p:spPr>
          <a:xfrm>
            <a:off x="877873" y="3149325"/>
            <a:ext cx="4306448" cy="1809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750" dirty="0">
                <a:solidFill>
                  <a:srgbClr val="464646"/>
                </a:solidFill>
                <a:latin typeface="Trebuchet MS" panose="020B0603020202020204" pitchFamily="34" charset="0"/>
                <a:ea typeface="Inter Medium" pitchFamily="34" charset="-122"/>
                <a:cs typeface="Inter Medium" pitchFamily="34" charset="-120"/>
              </a:rPr>
              <a:t>Alguns medicamentos para diabetes, como a metformina, podem ser usados para regular os níveis de glicose e melhorar a ovulação em mulheres com SOP.</a:t>
            </a:r>
            <a:endParaRPr lang="en-US" sz="1750" dirty="0">
              <a:latin typeface="Trebuchet MS" panose="020B0603020202020204" pitchFamily="34" charset="0"/>
            </a:endParaRPr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030033FE-4CD8-D27E-DECF-7F14508033CF}"/>
              </a:ext>
            </a:extLst>
          </p:cNvPr>
          <p:cNvSpPr/>
          <p:nvPr/>
        </p:nvSpPr>
        <p:spPr>
          <a:xfrm>
            <a:off x="6149163" y="2700087"/>
            <a:ext cx="2827377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buNone/>
            </a:pPr>
            <a:r>
              <a:rPr lang="en-US" sz="2200" b="1" dirty="0">
                <a:solidFill>
                  <a:srgbClr val="008C4F"/>
                </a:solidFill>
                <a:latin typeface="Trebuchet MS" panose="020B0603020202020204" pitchFamily="34" charset="0"/>
                <a:ea typeface="DM Sans Semi Bold" pitchFamily="34" charset="-122"/>
                <a:cs typeface="DM Sans Semi Bold" pitchFamily="34" charset="-120"/>
              </a:rPr>
              <a:t>Acne</a:t>
            </a:r>
            <a:endParaRPr lang="en-US" sz="2200" b="1" dirty="0">
              <a:solidFill>
                <a:srgbClr val="008C4F"/>
              </a:solidFill>
              <a:latin typeface="Trebuchet MS" panose="020B0603020202020204" pitchFamily="34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30F0341-FD3E-DB6F-ED1E-B341C185182E}"/>
              </a:ext>
            </a:extLst>
          </p:cNvPr>
          <p:cNvSpPr txBox="1"/>
          <p:nvPr/>
        </p:nvSpPr>
        <p:spPr>
          <a:xfrm>
            <a:off x="6063632" y="3093476"/>
            <a:ext cx="47867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464646"/>
                </a:solidFill>
                <a:latin typeface="Trebuchet MS" panose="020B0603020202020204" pitchFamily="34" charset="0"/>
                <a:ea typeface="Inter Medium" pitchFamily="34" charset="-122"/>
                <a:cs typeface="Inter Medium" pitchFamily="34" charset="-120"/>
              </a:rPr>
              <a:t>A metformina também é estudada por seu potencial para tratar a acne, embora os mecanismos exatos ainda sejam investigados.</a:t>
            </a:r>
            <a:endParaRPr lang="en-US" sz="1800" dirty="0">
              <a:latin typeface="Trebuchet MS" panose="020B0603020202020204" pitchFamily="34" charset="0"/>
            </a:endParaRPr>
          </a:p>
        </p:txBody>
      </p:sp>
      <p:sp>
        <p:nvSpPr>
          <p:cNvPr id="4" name="Text 0">
            <a:extLst>
              <a:ext uri="{FF2B5EF4-FFF2-40B4-BE49-F238E27FC236}">
                <a16:creationId xmlns:a16="http://schemas.microsoft.com/office/drawing/2014/main" id="{3863E93B-80FD-3262-9414-D635F8AFCB85}"/>
              </a:ext>
            </a:extLst>
          </p:cNvPr>
          <p:cNvSpPr/>
          <p:nvPr/>
        </p:nvSpPr>
        <p:spPr>
          <a:xfrm>
            <a:off x="396205" y="283293"/>
            <a:ext cx="7665244" cy="132040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4000"/>
              </a:lnSpc>
              <a:buNone/>
            </a:pPr>
            <a:r>
              <a:rPr lang="pt-BR" sz="4150" b="1" dirty="0">
                <a:solidFill>
                  <a:srgbClr val="004E4C"/>
                </a:solidFill>
                <a:latin typeface="Trebuchet MS" panose="020B0603020202020204" pitchFamily="34" charset="0"/>
                <a:ea typeface="DM Sans Semi Bold" pitchFamily="34" charset="-122"/>
                <a:cs typeface="DM Sans Semi Bold" pitchFamily="34" charset="-120"/>
              </a:rPr>
              <a:t>Usos off-label desses medicamentos</a:t>
            </a:r>
          </a:p>
        </p:txBody>
      </p:sp>
    </p:spTree>
    <p:extLst>
      <p:ext uri="{BB962C8B-B14F-4D97-AF65-F5344CB8AC3E}">
        <p14:creationId xmlns:p14="http://schemas.microsoft.com/office/powerpoint/2010/main" val="3789973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98CDB-4B2B-C5A9-2289-2306306CC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4A91AA57-6A2E-F1F7-88FA-8AB0A0C93C95}"/>
              </a:ext>
            </a:extLst>
          </p:cNvPr>
          <p:cNvSpPr/>
          <p:nvPr/>
        </p:nvSpPr>
        <p:spPr>
          <a:xfrm>
            <a:off x="492762" y="338805"/>
            <a:ext cx="10471412" cy="7087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500"/>
              </a:lnSpc>
              <a:buNone/>
            </a:pPr>
            <a:r>
              <a:rPr lang="en-US" sz="4450" b="1" dirty="0">
                <a:solidFill>
                  <a:srgbClr val="004E4C"/>
                </a:solidFill>
                <a:latin typeface="Trebuchet MS" panose="020B0603020202020204" pitchFamily="34" charset="0"/>
                <a:ea typeface="DM Sans Semi Bold" pitchFamily="34" charset="-122"/>
                <a:cs typeface="DM Sans Semi Bold" pitchFamily="34" charset="-120"/>
              </a:rPr>
              <a:t>Riscos de utilização não supervisionada</a:t>
            </a:r>
            <a:endParaRPr lang="en-US" sz="4450" b="1" dirty="0">
              <a:solidFill>
                <a:srgbClr val="004E4C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D6D3555A-1C5C-870C-6138-8EC2C822E668}"/>
              </a:ext>
            </a:extLst>
          </p:cNvPr>
          <p:cNvSpPr/>
          <p:nvPr/>
        </p:nvSpPr>
        <p:spPr>
          <a:xfrm>
            <a:off x="790813" y="1841869"/>
            <a:ext cx="388108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8C4F"/>
                </a:solidFill>
                <a:latin typeface="Trebuchet MS" panose="020B0603020202020204" pitchFamily="34" charset="0"/>
                <a:ea typeface="DM Sans Semi Bold" pitchFamily="34" charset="-122"/>
                <a:cs typeface="DM Sans Semi Bold" pitchFamily="34" charset="-120"/>
              </a:rPr>
              <a:t>Interações Medicamentosas</a:t>
            </a:r>
            <a:endParaRPr lang="en-US" sz="2200" b="1" dirty="0">
              <a:solidFill>
                <a:srgbClr val="008C4F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B7CF026B-97C6-0D4D-E993-FE3EFCE88C91}"/>
              </a:ext>
            </a:extLst>
          </p:cNvPr>
          <p:cNvSpPr/>
          <p:nvPr/>
        </p:nvSpPr>
        <p:spPr>
          <a:xfrm>
            <a:off x="790811" y="2173136"/>
            <a:ext cx="8085770" cy="8733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750" dirty="0">
                <a:solidFill>
                  <a:srgbClr val="464646"/>
                </a:solidFill>
                <a:latin typeface="Trebuchet MS" panose="020B0603020202020204" pitchFamily="34" charset="0"/>
                <a:ea typeface="Inter Medium" pitchFamily="34" charset="-122"/>
                <a:cs typeface="Inter Medium" pitchFamily="34" charset="-120"/>
              </a:rPr>
              <a:t>A utilização de medicamentos para diabetes sem orientação médica pode levar a interações perigosas com outros medicamentos que você está tomando.</a:t>
            </a:r>
            <a:endParaRPr lang="en-US" sz="1750" dirty="0">
              <a:latin typeface="Trebuchet MS" panose="020B0603020202020204" pitchFamily="34" charset="0"/>
            </a:endParaRP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EF45DA4A-494F-9CD9-EA08-A8AE0B82DE70}"/>
              </a:ext>
            </a:extLst>
          </p:cNvPr>
          <p:cNvSpPr/>
          <p:nvPr/>
        </p:nvSpPr>
        <p:spPr>
          <a:xfrm>
            <a:off x="790811" y="3276227"/>
            <a:ext cx="342519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8C4F"/>
                </a:solidFill>
                <a:latin typeface="Trebuchet MS" panose="020B0603020202020204" pitchFamily="34" charset="0"/>
                <a:ea typeface="DM Sans Semi Bold" pitchFamily="34" charset="-122"/>
                <a:cs typeface="DM Sans Semi Bold" pitchFamily="34" charset="-120"/>
              </a:rPr>
              <a:t>Efeitos Colaterais Graves</a:t>
            </a:r>
            <a:endParaRPr lang="en-US" sz="2200" b="1" dirty="0">
              <a:solidFill>
                <a:srgbClr val="008C4F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77269724-8836-22CA-CB36-2B9B574307EB}"/>
              </a:ext>
            </a:extLst>
          </p:cNvPr>
          <p:cNvSpPr/>
          <p:nvPr/>
        </p:nvSpPr>
        <p:spPr>
          <a:xfrm>
            <a:off x="790811" y="3597122"/>
            <a:ext cx="7895989" cy="8423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750" dirty="0">
                <a:solidFill>
                  <a:srgbClr val="464646"/>
                </a:solidFill>
                <a:latin typeface="Trebuchet MS" panose="020B0603020202020204" pitchFamily="34" charset="0"/>
                <a:ea typeface="Inter Medium" pitchFamily="34" charset="-122"/>
                <a:cs typeface="Inter Medium" pitchFamily="34" charset="-120"/>
              </a:rPr>
              <a:t>A automedicação pode aumentar o risco de efeitos colaterais graves, como hipoglicemia severa, problemas renais e hepáticos.</a:t>
            </a:r>
            <a:endParaRPr lang="en-US" sz="1750" dirty="0">
              <a:latin typeface="Trebuchet MS" panose="020B0603020202020204" pitchFamily="34" charset="0"/>
            </a:endParaRPr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368E7030-CCEF-447D-6376-48EBE7926DC5}"/>
              </a:ext>
            </a:extLst>
          </p:cNvPr>
          <p:cNvSpPr/>
          <p:nvPr/>
        </p:nvSpPr>
        <p:spPr>
          <a:xfrm>
            <a:off x="790811" y="4635735"/>
            <a:ext cx="313836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8C4F"/>
                </a:solidFill>
                <a:latin typeface="Trebuchet MS" panose="020B0603020202020204" pitchFamily="34" charset="0"/>
                <a:ea typeface="DM Sans Semi Bold" pitchFamily="34" charset="-122"/>
                <a:cs typeface="DM Sans Semi Bold" pitchFamily="34" charset="-120"/>
              </a:rPr>
              <a:t>Agravamento da Doença</a:t>
            </a:r>
            <a:endParaRPr lang="en-US" sz="2200" b="1" dirty="0">
              <a:solidFill>
                <a:srgbClr val="008C4F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6E391CFB-1696-CADE-3717-61AB76E075B7}"/>
              </a:ext>
            </a:extLst>
          </p:cNvPr>
          <p:cNvSpPr/>
          <p:nvPr/>
        </p:nvSpPr>
        <p:spPr>
          <a:xfrm>
            <a:off x="790811" y="4978255"/>
            <a:ext cx="843082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750" dirty="0">
                <a:solidFill>
                  <a:srgbClr val="464646"/>
                </a:solidFill>
                <a:latin typeface="Trebuchet MS" panose="020B0603020202020204" pitchFamily="34" charset="0"/>
                <a:ea typeface="Inter Medium" pitchFamily="34" charset="-122"/>
                <a:cs typeface="Inter Medium" pitchFamily="34" charset="-120"/>
              </a:rPr>
              <a:t>O uso inadequado de medicamentos pode piorar o controle da diabetes, aumentando o risco de complicações a longo prazo.</a:t>
            </a:r>
            <a:endParaRPr lang="en-US" sz="175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39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066838D2-12EF-2C5A-6115-202E58BE7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54388">
            <a:off x="7494493" y="2509769"/>
            <a:ext cx="2728414" cy="272841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656E527-9366-5302-6768-3C787CF65214}"/>
              </a:ext>
            </a:extLst>
          </p:cNvPr>
          <p:cNvSpPr txBox="1"/>
          <p:nvPr/>
        </p:nvSpPr>
        <p:spPr>
          <a:xfrm>
            <a:off x="1132547" y="2528743"/>
            <a:ext cx="4788724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5867" b="1" dirty="0">
                <a:solidFill>
                  <a:srgbClr val="004E4C"/>
                </a:solidFill>
                <a:latin typeface="Trebuchet MS" panose="020B0603020202020204" pitchFamily="34" charset="0"/>
                <a:ea typeface="Lato ExtraBold" panose="020B0604020202020204" charset="0"/>
                <a:cs typeface="Lato ExtraBold" panose="020B0604020202020204" charset="0"/>
              </a:rPr>
              <a:t>NENHUMA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DB22E63-61BD-1D33-C988-9AF34E21F14F}"/>
              </a:ext>
            </a:extLst>
          </p:cNvPr>
          <p:cNvSpPr txBox="1"/>
          <p:nvPr/>
        </p:nvSpPr>
        <p:spPr>
          <a:xfrm>
            <a:off x="492762" y="3428974"/>
            <a:ext cx="60682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3200" dirty="0">
                <a:solidFill>
                  <a:srgbClr val="004E4C"/>
                </a:solidFill>
                <a:latin typeface="Trebuchet MS" panose="020B0603020202020204" pitchFamily="34" charset="0"/>
                <a:ea typeface="Lato ExtraBold" panose="020B0604020202020204" charset="0"/>
                <a:cs typeface="Lato ExtraBold" panose="020B0604020202020204" charset="0"/>
              </a:rPr>
              <a:t>NÃO HÁ REGIME DE REGULAÇÃO E DE PROCEDÊNCIA DOS IMPLANTES NO BRASIL!</a:t>
            </a:r>
          </a:p>
        </p:txBody>
      </p:sp>
      <p:sp>
        <p:nvSpPr>
          <p:cNvPr id="7" name="Text 0">
            <a:extLst>
              <a:ext uri="{FF2B5EF4-FFF2-40B4-BE49-F238E27FC236}">
                <a16:creationId xmlns:a16="http://schemas.microsoft.com/office/drawing/2014/main" id="{EF20CD74-6B42-7E36-F625-10EDFC44A547}"/>
              </a:ext>
            </a:extLst>
          </p:cNvPr>
          <p:cNvSpPr/>
          <p:nvPr/>
        </p:nvSpPr>
        <p:spPr>
          <a:xfrm>
            <a:off x="492762" y="338805"/>
            <a:ext cx="9443090" cy="11150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500"/>
              </a:lnSpc>
              <a:buNone/>
            </a:pPr>
            <a:r>
              <a:rPr lang="pt-BR" sz="4400" b="1" dirty="0">
                <a:solidFill>
                  <a:srgbClr val="004E4C"/>
                </a:solidFill>
                <a:latin typeface="Trebuchet MS" panose="020B0603020202020204" pitchFamily="34" charset="0"/>
                <a:ea typeface="DM Sans Semi Bold" pitchFamily="34" charset="-122"/>
                <a:cs typeface="DM Sans Semi Bold" pitchFamily="34" charset="-120"/>
              </a:rPr>
              <a:t>USO DE ANTIDIABÉTICOS </a:t>
            </a:r>
            <a:r>
              <a:rPr lang="pt-BR" sz="4400" b="1" dirty="0">
                <a:solidFill>
                  <a:srgbClr val="008C4F"/>
                </a:solidFill>
                <a:latin typeface="Trebuchet MS" panose="020B0603020202020204" pitchFamily="34" charset="0"/>
                <a:ea typeface="DM Sans Semi Bold" pitchFamily="34" charset="-122"/>
                <a:cs typeface="DM Sans Semi Bold" pitchFamily="34" charset="-120"/>
              </a:rPr>
              <a:t>NA FORMA DE IMPLANTES QUAL A EVIDÊNCIA?</a:t>
            </a:r>
          </a:p>
        </p:txBody>
      </p:sp>
    </p:spTree>
    <p:extLst>
      <p:ext uri="{BB962C8B-B14F-4D97-AF65-F5344CB8AC3E}">
        <p14:creationId xmlns:p14="http://schemas.microsoft.com/office/powerpoint/2010/main" val="53381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A17A9-CA08-0A12-31EE-3A60DBA13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C9C00E12-B9A0-9E61-694C-49AB3B075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70576">
            <a:off x="7251788" y="2296922"/>
            <a:ext cx="3418062" cy="341806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5A3C0A6-926E-5591-9ACA-72C2BCCDBF76}"/>
              </a:ext>
            </a:extLst>
          </p:cNvPr>
          <p:cNvSpPr txBox="1"/>
          <p:nvPr/>
        </p:nvSpPr>
        <p:spPr>
          <a:xfrm>
            <a:off x="1132547" y="2528743"/>
            <a:ext cx="4788724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5867" b="1" dirty="0">
                <a:solidFill>
                  <a:srgbClr val="004E4C"/>
                </a:solidFill>
                <a:latin typeface="Trebuchet MS" panose="020B0603020202020204" pitchFamily="34" charset="0"/>
                <a:ea typeface="Lato ExtraBold" panose="020B0604020202020204" charset="0"/>
                <a:cs typeface="Lato ExtraBold" panose="020B0604020202020204" charset="0"/>
              </a:rPr>
              <a:t>NENHUMA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D7C79C1-0783-BDAB-1041-2E4D0EE2A76E}"/>
              </a:ext>
            </a:extLst>
          </p:cNvPr>
          <p:cNvSpPr txBox="1"/>
          <p:nvPr/>
        </p:nvSpPr>
        <p:spPr>
          <a:xfrm>
            <a:off x="492762" y="3428974"/>
            <a:ext cx="60682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3200" dirty="0">
                <a:solidFill>
                  <a:srgbClr val="004E4C"/>
                </a:solidFill>
                <a:latin typeface="Trebuchet MS" panose="020B0603020202020204" pitchFamily="34" charset="0"/>
                <a:ea typeface="Lato ExtraBold" panose="020B0604020202020204" charset="0"/>
                <a:cs typeface="Lato ExtraBold" panose="020B0604020202020204" charset="0"/>
              </a:rPr>
              <a:t>NÃO HÁ REGIME DE REGULAÇÃO E DE PROCEDÊNCIA DOS IMPLANTES NO BRASIL!</a:t>
            </a:r>
          </a:p>
        </p:txBody>
      </p:sp>
      <p:sp>
        <p:nvSpPr>
          <p:cNvPr id="7" name="Text 0">
            <a:extLst>
              <a:ext uri="{FF2B5EF4-FFF2-40B4-BE49-F238E27FC236}">
                <a16:creationId xmlns:a16="http://schemas.microsoft.com/office/drawing/2014/main" id="{0567519A-CB6E-26C6-2365-7CC8A4F040F3}"/>
              </a:ext>
            </a:extLst>
          </p:cNvPr>
          <p:cNvSpPr/>
          <p:nvPr/>
        </p:nvSpPr>
        <p:spPr>
          <a:xfrm>
            <a:off x="492762" y="338805"/>
            <a:ext cx="9443090" cy="11150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500"/>
              </a:lnSpc>
              <a:buNone/>
            </a:pPr>
            <a:r>
              <a:rPr lang="pt-BR" sz="4400" b="1" dirty="0">
                <a:solidFill>
                  <a:srgbClr val="004E4C"/>
                </a:solidFill>
                <a:latin typeface="Trebuchet MS" panose="020B0603020202020204" pitchFamily="34" charset="0"/>
                <a:ea typeface="DM Sans Semi Bold" pitchFamily="34" charset="-122"/>
                <a:cs typeface="DM Sans Semi Bold" pitchFamily="34" charset="-120"/>
              </a:rPr>
              <a:t>METFORMINA</a:t>
            </a:r>
            <a:r>
              <a:rPr lang="pt-BR" sz="4400" b="1" dirty="0">
                <a:solidFill>
                  <a:srgbClr val="008C4F"/>
                </a:solidFill>
                <a:latin typeface="Trebuchet MS" panose="020B0603020202020204" pitchFamily="34" charset="0"/>
                <a:ea typeface="DM Sans Semi Bold" pitchFamily="34" charset="-122"/>
                <a:cs typeface="DM Sans Semi Bold" pitchFamily="34" charset="-120"/>
              </a:rPr>
              <a:t> NA FORMA DE IMPLANTES QUAL A EVIDÊNCIA?</a:t>
            </a:r>
          </a:p>
        </p:txBody>
      </p:sp>
    </p:spTree>
    <p:extLst>
      <p:ext uri="{BB962C8B-B14F-4D97-AF65-F5344CB8AC3E}">
        <p14:creationId xmlns:p14="http://schemas.microsoft.com/office/powerpoint/2010/main" val="2138360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03A83-DB97-C1B3-C047-0509CCF14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9D692B06-A57A-5AF9-B3C6-CFD3092AB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54388">
            <a:off x="6800043" y="1943053"/>
            <a:ext cx="4465162" cy="446516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CC6246C-3EF9-A8BE-E40C-E20AB84A9244}"/>
              </a:ext>
            </a:extLst>
          </p:cNvPr>
          <p:cNvSpPr txBox="1"/>
          <p:nvPr/>
        </p:nvSpPr>
        <p:spPr>
          <a:xfrm>
            <a:off x="1132547" y="2528743"/>
            <a:ext cx="4788724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5867" b="1" dirty="0">
                <a:solidFill>
                  <a:srgbClr val="004E4C"/>
                </a:solidFill>
                <a:latin typeface="Trebuchet MS" panose="020B0603020202020204" pitchFamily="34" charset="0"/>
                <a:ea typeface="Lato ExtraBold" panose="020B0604020202020204" charset="0"/>
                <a:cs typeface="Lato ExtraBold" panose="020B0604020202020204" charset="0"/>
              </a:rPr>
              <a:t>NENHUMA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36A36AA-1626-E330-5412-27919A5B2F34}"/>
              </a:ext>
            </a:extLst>
          </p:cNvPr>
          <p:cNvSpPr txBox="1"/>
          <p:nvPr/>
        </p:nvSpPr>
        <p:spPr>
          <a:xfrm>
            <a:off x="492762" y="3428974"/>
            <a:ext cx="60682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3200" dirty="0">
                <a:solidFill>
                  <a:srgbClr val="004E4C"/>
                </a:solidFill>
                <a:latin typeface="Trebuchet MS" panose="020B0603020202020204" pitchFamily="34" charset="0"/>
                <a:ea typeface="Lato ExtraBold" panose="020B0604020202020204" charset="0"/>
                <a:cs typeface="Lato ExtraBold" panose="020B0604020202020204" charset="0"/>
              </a:rPr>
              <a:t>NÃO HÁ REGIME DE REGULAÇÃO E DE PROCEDÊNCIA DOS IMPLANTES NO BRASIL!</a:t>
            </a:r>
          </a:p>
        </p:txBody>
      </p:sp>
      <p:sp>
        <p:nvSpPr>
          <p:cNvPr id="7" name="Text 0">
            <a:extLst>
              <a:ext uri="{FF2B5EF4-FFF2-40B4-BE49-F238E27FC236}">
                <a16:creationId xmlns:a16="http://schemas.microsoft.com/office/drawing/2014/main" id="{4D61011D-3A8C-C640-255E-F8C9385DAC45}"/>
              </a:ext>
            </a:extLst>
          </p:cNvPr>
          <p:cNvSpPr/>
          <p:nvPr/>
        </p:nvSpPr>
        <p:spPr>
          <a:xfrm>
            <a:off x="492762" y="338805"/>
            <a:ext cx="9443090" cy="11150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500"/>
              </a:lnSpc>
              <a:buNone/>
            </a:pPr>
            <a:r>
              <a:rPr lang="pt-BR" sz="4400" b="1" dirty="0">
                <a:solidFill>
                  <a:srgbClr val="004E4C"/>
                </a:solidFill>
                <a:latin typeface="Trebuchet MS" panose="020B0603020202020204" pitchFamily="34" charset="0"/>
                <a:ea typeface="DM Sans Semi Bold" pitchFamily="34" charset="-122"/>
                <a:cs typeface="DM Sans Semi Bold" pitchFamily="34" charset="-120"/>
              </a:rPr>
              <a:t>SEMAGLUTIDA (OZEMPIC) </a:t>
            </a:r>
            <a:r>
              <a:rPr lang="pt-BR" sz="4400" b="1" dirty="0">
                <a:solidFill>
                  <a:srgbClr val="008C4F"/>
                </a:solidFill>
                <a:latin typeface="Trebuchet MS" panose="020B0603020202020204" pitchFamily="34" charset="0"/>
                <a:ea typeface="DM Sans Semi Bold" pitchFamily="34" charset="-122"/>
                <a:cs typeface="DM Sans Semi Bold" pitchFamily="34" charset="-120"/>
              </a:rPr>
              <a:t>NA FORMA DE IMPLANTES QUAL A EVIDÊNCIA?</a:t>
            </a:r>
          </a:p>
        </p:txBody>
      </p:sp>
    </p:spTree>
    <p:extLst>
      <p:ext uri="{BB962C8B-B14F-4D97-AF65-F5344CB8AC3E}">
        <p14:creationId xmlns:p14="http://schemas.microsoft.com/office/powerpoint/2010/main" val="3264212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095044-B97B-BD0A-4902-F6BBC3011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766591F8-FE9A-8763-F0DE-FCF68D8FA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30123">
            <a:off x="6523004" y="1304718"/>
            <a:ext cx="5156581" cy="515658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1E8E5E5-09FE-4D25-51D1-C2BB5C937036}"/>
              </a:ext>
            </a:extLst>
          </p:cNvPr>
          <p:cNvSpPr txBox="1"/>
          <p:nvPr/>
        </p:nvSpPr>
        <p:spPr>
          <a:xfrm>
            <a:off x="492762" y="2438628"/>
            <a:ext cx="595641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5867" b="1" dirty="0">
                <a:solidFill>
                  <a:srgbClr val="004E4C"/>
                </a:solidFill>
                <a:latin typeface="Trebuchet MS" panose="020B0603020202020204" pitchFamily="34" charset="0"/>
                <a:ea typeface="Lato ExtraBold" panose="020B0604020202020204" charset="0"/>
                <a:cs typeface="Lato ExtraBold" panose="020B0604020202020204" charset="0"/>
              </a:rPr>
              <a:t>NÃO EXISTE ESSA INDICAÇÃO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4271CAA-C048-300C-015F-5651F5C862CC}"/>
              </a:ext>
            </a:extLst>
          </p:cNvPr>
          <p:cNvSpPr txBox="1"/>
          <p:nvPr/>
        </p:nvSpPr>
        <p:spPr>
          <a:xfrm>
            <a:off x="669348" y="4412126"/>
            <a:ext cx="56032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3200" dirty="0">
                <a:solidFill>
                  <a:srgbClr val="004E4C"/>
                </a:solidFill>
                <a:latin typeface="Trebuchet MS" panose="020B0603020202020204" pitchFamily="34" charset="0"/>
                <a:ea typeface="Lato ExtraBold" panose="020B0604020202020204" charset="0"/>
                <a:cs typeface="Lato ExtraBold" panose="020B0604020202020204" charset="0"/>
              </a:rPr>
              <a:t>NÃO EXISTE ESTUDO CIENTÍFICO PARA ISSO</a:t>
            </a:r>
          </a:p>
        </p:txBody>
      </p:sp>
      <p:sp>
        <p:nvSpPr>
          <p:cNvPr id="7" name="Text 0">
            <a:extLst>
              <a:ext uri="{FF2B5EF4-FFF2-40B4-BE49-F238E27FC236}">
                <a16:creationId xmlns:a16="http://schemas.microsoft.com/office/drawing/2014/main" id="{4D474A4B-F707-6924-99A4-8C6FD57F18B0}"/>
              </a:ext>
            </a:extLst>
          </p:cNvPr>
          <p:cNvSpPr/>
          <p:nvPr/>
        </p:nvSpPr>
        <p:spPr>
          <a:xfrm>
            <a:off x="492762" y="338805"/>
            <a:ext cx="9443090" cy="11150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500"/>
              </a:lnSpc>
              <a:buNone/>
            </a:pPr>
            <a:r>
              <a:rPr lang="pt-BR" sz="4400" b="1" dirty="0">
                <a:solidFill>
                  <a:srgbClr val="004E4C"/>
                </a:solidFill>
                <a:latin typeface="Trebuchet MS" panose="020B0603020202020204" pitchFamily="34" charset="0"/>
                <a:ea typeface="DM Sans Semi Bold" pitchFamily="34" charset="-122"/>
                <a:cs typeface="DM Sans Semi Bold" pitchFamily="34" charset="-120"/>
              </a:rPr>
              <a:t>USO DE OZEMPIC </a:t>
            </a:r>
            <a:r>
              <a:rPr lang="pt-BR" sz="4400" b="1" dirty="0">
                <a:solidFill>
                  <a:srgbClr val="008C4F"/>
                </a:solidFill>
                <a:latin typeface="Trebuchet MS" panose="020B0603020202020204" pitchFamily="34" charset="0"/>
                <a:ea typeface="DM Sans Semi Bold" pitchFamily="34" charset="-122"/>
                <a:cs typeface="DM Sans Semi Bold" pitchFamily="34" charset="-120"/>
              </a:rPr>
              <a:t>PARA</a:t>
            </a:r>
          </a:p>
          <a:p>
            <a:pPr marL="0" indent="0">
              <a:lnSpc>
                <a:spcPts val="4500"/>
              </a:lnSpc>
              <a:buNone/>
            </a:pPr>
            <a:r>
              <a:rPr lang="pt-BR" sz="4400" b="1" dirty="0">
                <a:solidFill>
                  <a:srgbClr val="008C4F"/>
                </a:solidFill>
                <a:latin typeface="Trebuchet MS" panose="020B0603020202020204" pitchFamily="34" charset="0"/>
                <a:ea typeface="DM Sans Semi Bold" pitchFamily="34" charset="-122"/>
                <a:cs typeface="DM Sans Semi Bold" pitchFamily="34" charset="-120"/>
              </a:rPr>
              <a:t>PERDER ALGUNS QUILINHOS</a:t>
            </a:r>
          </a:p>
        </p:txBody>
      </p:sp>
    </p:spTree>
    <p:extLst>
      <p:ext uri="{BB962C8B-B14F-4D97-AF65-F5344CB8AC3E}">
        <p14:creationId xmlns:p14="http://schemas.microsoft.com/office/powerpoint/2010/main" val="21756810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B92B4A-88ED-FF17-1239-D01E1412C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8AEE1F20-BEF1-0D9A-42C4-D6E6987D0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2747">
            <a:off x="6231522" y="51701"/>
            <a:ext cx="7549496" cy="754949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6769BD5-8C3B-CA15-E85E-1674410B9647}"/>
              </a:ext>
            </a:extLst>
          </p:cNvPr>
          <p:cNvSpPr txBox="1"/>
          <p:nvPr/>
        </p:nvSpPr>
        <p:spPr>
          <a:xfrm>
            <a:off x="420777" y="2028520"/>
            <a:ext cx="6100380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5867" b="1" dirty="0">
                <a:solidFill>
                  <a:srgbClr val="D45C5D"/>
                </a:solidFill>
                <a:latin typeface="Trebuchet MS" panose="020B0603020202020204" pitchFamily="34" charset="0"/>
                <a:ea typeface="Lato ExtraBold" panose="020B0604020202020204" charset="0"/>
                <a:cs typeface="Lato ExtraBold" panose="020B0604020202020204" charset="0"/>
              </a:rPr>
              <a:t>NÃO EXISTE ESSA INDICAÇÃO!</a:t>
            </a:r>
          </a:p>
          <a:p>
            <a:pPr lvl="0" algn="ctr">
              <a:defRPr/>
            </a:pPr>
            <a:r>
              <a:rPr lang="pt-BR" sz="5867" b="1" dirty="0">
                <a:solidFill>
                  <a:srgbClr val="D45C5D"/>
                </a:solidFill>
                <a:latin typeface="Trebuchet MS" panose="020B0603020202020204" pitchFamily="34" charset="0"/>
                <a:ea typeface="Lato ExtraBold" panose="020B0604020202020204" charset="0"/>
                <a:cs typeface="Lato ExtraBold" panose="020B0604020202020204" charset="0"/>
              </a:rPr>
              <a:t>NÃO É SEGURO!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3EA6470-2CE2-E655-F4C9-0A043734F18C}"/>
              </a:ext>
            </a:extLst>
          </p:cNvPr>
          <p:cNvSpPr txBox="1"/>
          <p:nvPr/>
        </p:nvSpPr>
        <p:spPr>
          <a:xfrm>
            <a:off x="669348" y="5015920"/>
            <a:ext cx="56032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3200" dirty="0">
                <a:solidFill>
                  <a:srgbClr val="004E4C"/>
                </a:solidFill>
                <a:latin typeface="Trebuchet MS" panose="020B0603020202020204" pitchFamily="34" charset="0"/>
                <a:ea typeface="Lato ExtraBold" panose="020B0604020202020204" charset="0"/>
                <a:cs typeface="Lato ExtraBold" panose="020B0604020202020204" charset="0"/>
              </a:rPr>
              <a:t>NÃO EXISTE ESTUDO CIENTÍFICO PARA ISSO</a:t>
            </a:r>
          </a:p>
        </p:txBody>
      </p:sp>
      <p:sp>
        <p:nvSpPr>
          <p:cNvPr id="7" name="Text 0">
            <a:extLst>
              <a:ext uri="{FF2B5EF4-FFF2-40B4-BE49-F238E27FC236}">
                <a16:creationId xmlns:a16="http://schemas.microsoft.com/office/drawing/2014/main" id="{F269B1C4-EE65-564F-8171-A86252A18E56}"/>
              </a:ext>
            </a:extLst>
          </p:cNvPr>
          <p:cNvSpPr/>
          <p:nvPr/>
        </p:nvSpPr>
        <p:spPr>
          <a:xfrm>
            <a:off x="492762" y="338805"/>
            <a:ext cx="7520022" cy="11150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500"/>
              </a:lnSpc>
              <a:buNone/>
            </a:pPr>
            <a:r>
              <a:rPr lang="pt-BR" sz="4400" b="1" dirty="0">
                <a:solidFill>
                  <a:srgbClr val="008C4F"/>
                </a:solidFill>
                <a:latin typeface="Trebuchet MS" panose="020B0603020202020204" pitchFamily="34" charset="0"/>
                <a:ea typeface="DM Sans Semi Bold" pitchFamily="34" charset="-122"/>
                <a:cs typeface="DM Sans Semi Bold" pitchFamily="34" charset="-120"/>
              </a:rPr>
              <a:t>USO DE </a:t>
            </a:r>
            <a:r>
              <a:rPr lang="pt-BR" sz="4400" b="1" dirty="0">
                <a:solidFill>
                  <a:srgbClr val="004E4C"/>
                </a:solidFill>
                <a:latin typeface="Trebuchet MS" panose="020B0603020202020204" pitchFamily="34" charset="0"/>
                <a:ea typeface="DM Sans Semi Bold" pitchFamily="34" charset="-122"/>
                <a:cs typeface="DM Sans Semi Bold" pitchFamily="34" charset="-120"/>
              </a:rPr>
              <a:t>MEDICAMENTOS PARA DIABETES</a:t>
            </a:r>
            <a:r>
              <a:rPr lang="pt-BR" sz="4400" b="1" dirty="0">
                <a:solidFill>
                  <a:srgbClr val="008C4F"/>
                </a:solidFill>
                <a:latin typeface="Trebuchet MS" panose="020B0603020202020204" pitchFamily="34" charset="0"/>
                <a:ea typeface="DM Sans Semi Bold" pitchFamily="34" charset="-122"/>
                <a:cs typeface="DM Sans Semi Bold" pitchFamily="34" charset="-120"/>
              </a:rPr>
              <a:t> EM SOROS</a:t>
            </a:r>
          </a:p>
        </p:txBody>
      </p:sp>
    </p:spTree>
    <p:extLst>
      <p:ext uri="{BB962C8B-B14F-4D97-AF65-F5344CB8AC3E}">
        <p14:creationId xmlns:p14="http://schemas.microsoft.com/office/powerpoint/2010/main" val="36458825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1F809E-90F4-C1D9-DAFC-A8AA61772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973DC80-D42B-BDD6-CE56-5E64D93F1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41584" cy="68326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80384197-61B0-2B5C-18B3-E06474AA6375}"/>
              </a:ext>
            </a:extLst>
          </p:cNvPr>
          <p:cNvSpPr/>
          <p:nvPr/>
        </p:nvSpPr>
        <p:spPr>
          <a:xfrm>
            <a:off x="2685592" y="2324393"/>
            <a:ext cx="3911600" cy="345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7726506-9AB3-C1D3-3806-1D1EFAC671C2}"/>
              </a:ext>
            </a:extLst>
          </p:cNvPr>
          <p:cNvSpPr/>
          <p:nvPr/>
        </p:nvSpPr>
        <p:spPr>
          <a:xfrm>
            <a:off x="6444792" y="1272540"/>
            <a:ext cx="4267200" cy="4312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5B72B53-E29F-1FA3-4341-98C58C76DB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837"/>
          <a:stretch/>
        </p:blipFill>
        <p:spPr>
          <a:xfrm>
            <a:off x="3606800" y="1480008"/>
            <a:ext cx="7620000" cy="2843508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026EADE-FA40-54D4-6002-5501A4314D84}"/>
              </a:ext>
            </a:extLst>
          </p:cNvPr>
          <p:cNvSpPr txBox="1"/>
          <p:nvPr/>
        </p:nvSpPr>
        <p:spPr>
          <a:xfrm>
            <a:off x="10845800" y="4187725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104</a:t>
            </a:r>
          </a:p>
        </p:txBody>
      </p:sp>
    </p:spTree>
    <p:extLst>
      <p:ext uri="{BB962C8B-B14F-4D97-AF65-F5344CB8AC3E}">
        <p14:creationId xmlns:p14="http://schemas.microsoft.com/office/powerpoint/2010/main" val="7260198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7B86C-AAF7-C937-831C-197587CC4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77109-3350-1A19-63EA-9F576F98CF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2569" y="1701573"/>
            <a:ext cx="11507190" cy="1003594"/>
          </a:xfrm>
        </p:spPr>
        <p:txBody>
          <a:bodyPr anchor="ctr">
            <a:normAutofit/>
          </a:bodyPr>
          <a:lstStyle/>
          <a:p>
            <a:r>
              <a:rPr lang="pt-BR" sz="4800" dirty="0"/>
              <a:t>AUDIODESCRIÇÃO</a:t>
            </a:r>
            <a:endParaRPr lang="en-BR" sz="48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22E890A-D6AE-8F5B-4806-B57516BB8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9144" y="2705167"/>
            <a:ext cx="4848902" cy="229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018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80AAC-0FCD-9BEA-10D8-D8578BA75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B43D5200-A0F8-1E9E-87AF-C6B955B7CBBE}"/>
              </a:ext>
            </a:extLst>
          </p:cNvPr>
          <p:cNvSpPr/>
          <p:nvPr/>
        </p:nvSpPr>
        <p:spPr>
          <a:xfrm>
            <a:off x="529172" y="313679"/>
            <a:ext cx="9393650" cy="5621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400"/>
              </a:lnSpc>
              <a:buNone/>
            </a:pPr>
            <a:r>
              <a:rPr lang="en-US" sz="4000" b="1" dirty="0">
                <a:solidFill>
                  <a:srgbClr val="004E4C"/>
                </a:solidFill>
                <a:latin typeface="Trebuchet MS" panose="020B0603020202020204" pitchFamily="34" charset="0"/>
                <a:ea typeface="DM Sans Semi Bold" pitchFamily="34" charset="-122"/>
                <a:cs typeface="DM Sans Semi Bold" pitchFamily="34" charset="-120"/>
              </a:rPr>
              <a:t>Conclusão e recomendações finais</a:t>
            </a:r>
            <a:endParaRPr lang="en-US" sz="4000" b="1" dirty="0">
              <a:solidFill>
                <a:srgbClr val="004E4C"/>
              </a:solidFill>
              <a:latin typeface="Trebuchet MS" panose="020B0603020202020204" pitchFamily="34" charset="0"/>
            </a:endParaRPr>
          </a:p>
        </p:txBody>
      </p:sp>
      <p:pic>
        <p:nvPicPr>
          <p:cNvPr id="3" name="Image 1" descr="preencoded.png">
            <a:extLst>
              <a:ext uri="{FF2B5EF4-FFF2-40B4-BE49-F238E27FC236}">
                <a16:creationId xmlns:a16="http://schemas.microsoft.com/office/drawing/2014/main" id="{D01E8886-0D73-E279-662D-70292E672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220" y="1364015"/>
            <a:ext cx="557667" cy="557667"/>
          </a:xfrm>
          <a:prstGeom prst="rect">
            <a:avLst/>
          </a:prstGeom>
        </p:spPr>
      </p:pic>
      <p:sp>
        <p:nvSpPr>
          <p:cNvPr id="4" name="Text 1">
            <a:extLst>
              <a:ext uri="{FF2B5EF4-FFF2-40B4-BE49-F238E27FC236}">
                <a16:creationId xmlns:a16="http://schemas.microsoft.com/office/drawing/2014/main" id="{58C91788-27D8-0D15-5544-D4C719A0C8D0}"/>
              </a:ext>
            </a:extLst>
          </p:cNvPr>
          <p:cNvSpPr/>
          <p:nvPr/>
        </p:nvSpPr>
        <p:spPr>
          <a:xfrm>
            <a:off x="1765127" y="1578797"/>
            <a:ext cx="2788333" cy="2810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3200" b="1" dirty="0">
                <a:solidFill>
                  <a:srgbClr val="008C4F"/>
                </a:solidFill>
                <a:latin typeface="Trebuchet MS" panose="020B0603020202020204" pitchFamily="34" charset="0"/>
                <a:ea typeface="DM Sans Semi Bold" pitchFamily="34" charset="-122"/>
                <a:cs typeface="DM Sans Semi Bold" pitchFamily="34" charset="-120"/>
              </a:rPr>
              <a:t>Informação Precisa</a:t>
            </a:r>
            <a:endParaRPr lang="en-US" sz="3200" b="1" dirty="0">
              <a:solidFill>
                <a:srgbClr val="008C4F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777C2B59-5F61-80A3-F9EA-A99B44BF37CD}"/>
              </a:ext>
            </a:extLst>
          </p:cNvPr>
          <p:cNvSpPr/>
          <p:nvPr/>
        </p:nvSpPr>
        <p:spPr>
          <a:xfrm>
            <a:off x="1765128" y="1966940"/>
            <a:ext cx="7701906" cy="5754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400" dirty="0">
                <a:solidFill>
                  <a:srgbClr val="464646"/>
                </a:solidFill>
                <a:latin typeface="Trebuchet MS" panose="020B0603020202020204" pitchFamily="34" charset="0"/>
                <a:ea typeface="Inter Medium" pitchFamily="34" charset="-122"/>
                <a:cs typeface="Inter Medium" pitchFamily="34" charset="-120"/>
              </a:rPr>
              <a:t>Converse com seu médico sobre os riscos e benefícios de usar medicamentos para diabetes para outros fins.</a:t>
            </a:r>
            <a:endParaRPr lang="en-US" sz="2400" dirty="0">
              <a:latin typeface="Trebuchet MS" panose="020B0603020202020204" pitchFamily="34" charset="0"/>
            </a:endParaRPr>
          </a:p>
        </p:txBody>
      </p:sp>
      <p:pic>
        <p:nvPicPr>
          <p:cNvPr id="6" name="Image 2" descr="preencoded.png">
            <a:extLst>
              <a:ext uri="{FF2B5EF4-FFF2-40B4-BE49-F238E27FC236}">
                <a16:creationId xmlns:a16="http://schemas.microsoft.com/office/drawing/2014/main" id="{F4C58E96-CE0E-A2CA-0108-B306BE1C9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219" y="2962580"/>
            <a:ext cx="557667" cy="557667"/>
          </a:xfrm>
          <a:prstGeom prst="rect">
            <a:avLst/>
          </a:prstGeom>
        </p:spPr>
      </p:pic>
      <p:sp>
        <p:nvSpPr>
          <p:cNvPr id="7" name="Text 3">
            <a:extLst>
              <a:ext uri="{FF2B5EF4-FFF2-40B4-BE49-F238E27FC236}">
                <a16:creationId xmlns:a16="http://schemas.microsoft.com/office/drawing/2014/main" id="{588957AF-59F1-A6D6-9A79-299327EFB8D3}"/>
              </a:ext>
            </a:extLst>
          </p:cNvPr>
          <p:cNvSpPr/>
          <p:nvPr/>
        </p:nvSpPr>
        <p:spPr>
          <a:xfrm>
            <a:off x="1765127" y="3182410"/>
            <a:ext cx="3555309" cy="2810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3200" b="1" dirty="0">
                <a:solidFill>
                  <a:srgbClr val="008C4F"/>
                </a:solidFill>
                <a:latin typeface="Trebuchet MS" panose="020B0603020202020204" pitchFamily="34" charset="0"/>
                <a:ea typeface="DM Sans Semi Bold" pitchFamily="34" charset="-122"/>
                <a:cs typeface="DM Sans Semi Bold" pitchFamily="34" charset="-120"/>
              </a:rPr>
              <a:t>Acompanhamento Médico</a:t>
            </a:r>
            <a:endParaRPr lang="en-US" sz="3200" b="1" dirty="0">
              <a:solidFill>
                <a:srgbClr val="008C4F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Text 4">
            <a:extLst>
              <a:ext uri="{FF2B5EF4-FFF2-40B4-BE49-F238E27FC236}">
                <a16:creationId xmlns:a16="http://schemas.microsoft.com/office/drawing/2014/main" id="{2EE38063-DBE5-1017-712C-BE66110C41C0}"/>
              </a:ext>
            </a:extLst>
          </p:cNvPr>
          <p:cNvSpPr/>
          <p:nvPr/>
        </p:nvSpPr>
        <p:spPr>
          <a:xfrm>
            <a:off x="1765127" y="3570553"/>
            <a:ext cx="7324834" cy="5754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400" dirty="0">
                <a:solidFill>
                  <a:srgbClr val="464646"/>
                </a:solidFill>
                <a:latin typeface="Trebuchet MS" panose="020B0603020202020204" pitchFamily="34" charset="0"/>
                <a:ea typeface="Inter Medium" pitchFamily="34" charset="-122"/>
                <a:cs typeface="Inter Medium" pitchFamily="34" charset="-120"/>
              </a:rPr>
              <a:t>O acompanhamento médico regular é crucial para garantir o uso seguro e eficaz de medicamentos.</a:t>
            </a:r>
            <a:endParaRPr lang="en-US" sz="2400" dirty="0">
              <a:latin typeface="Trebuchet MS" panose="020B0603020202020204" pitchFamily="34" charset="0"/>
            </a:endParaRPr>
          </a:p>
        </p:txBody>
      </p:sp>
      <p:pic>
        <p:nvPicPr>
          <p:cNvPr id="9" name="Image 3" descr="preencoded.png">
            <a:extLst>
              <a:ext uri="{FF2B5EF4-FFF2-40B4-BE49-F238E27FC236}">
                <a16:creationId xmlns:a16="http://schemas.microsoft.com/office/drawing/2014/main" id="{99950D27-5141-FFB5-6164-9A8C9F469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219" y="4569364"/>
            <a:ext cx="557667" cy="557667"/>
          </a:xfrm>
          <a:prstGeom prst="rect">
            <a:avLst/>
          </a:prstGeom>
        </p:spPr>
      </p:pic>
      <p:sp>
        <p:nvSpPr>
          <p:cNvPr id="10" name="Text 5">
            <a:extLst>
              <a:ext uri="{FF2B5EF4-FFF2-40B4-BE49-F238E27FC236}">
                <a16:creationId xmlns:a16="http://schemas.microsoft.com/office/drawing/2014/main" id="{CBC3A6D9-E073-3D0F-FFFD-F6F7E680BACF}"/>
              </a:ext>
            </a:extLst>
          </p:cNvPr>
          <p:cNvSpPr/>
          <p:nvPr/>
        </p:nvSpPr>
        <p:spPr>
          <a:xfrm>
            <a:off x="1765127" y="4786023"/>
            <a:ext cx="3347035" cy="2810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3200" b="1" dirty="0">
                <a:solidFill>
                  <a:srgbClr val="008C4F"/>
                </a:solidFill>
                <a:latin typeface="Trebuchet MS" panose="020B0603020202020204" pitchFamily="34" charset="0"/>
                <a:ea typeface="DM Sans Semi Bold" pitchFamily="34" charset="-122"/>
                <a:cs typeface="DM Sans Semi Bold" pitchFamily="34" charset="-120"/>
              </a:rPr>
              <a:t>Saúde em Primeiro Lugar</a:t>
            </a:r>
            <a:endParaRPr lang="en-US" sz="3200" b="1" dirty="0">
              <a:solidFill>
                <a:srgbClr val="008C4F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Text 6">
            <a:extLst>
              <a:ext uri="{FF2B5EF4-FFF2-40B4-BE49-F238E27FC236}">
                <a16:creationId xmlns:a16="http://schemas.microsoft.com/office/drawing/2014/main" id="{0FBF6027-54E8-8452-18DB-DC2AD1B88100}"/>
              </a:ext>
            </a:extLst>
          </p:cNvPr>
          <p:cNvSpPr/>
          <p:nvPr/>
        </p:nvSpPr>
        <p:spPr>
          <a:xfrm>
            <a:off x="1765127" y="5174166"/>
            <a:ext cx="7324834" cy="5754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400" dirty="0">
                <a:solidFill>
                  <a:srgbClr val="464646"/>
                </a:solidFill>
                <a:latin typeface="Trebuchet MS" panose="020B0603020202020204" pitchFamily="34" charset="0"/>
                <a:ea typeface="Inter Medium" pitchFamily="34" charset="-122"/>
                <a:cs typeface="Inter Medium" pitchFamily="34" charset="-120"/>
              </a:rPr>
              <a:t>Priorize a saúde e procure orientação médica antes de tomar qualquer decisão sobre seus medicamentos.</a:t>
            </a:r>
            <a:endParaRPr lang="en-US" sz="2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877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93C85-B236-2BE1-82DA-9D1C45F1B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0">
            <a:extLst>
              <a:ext uri="{FF2B5EF4-FFF2-40B4-BE49-F238E27FC236}">
                <a16:creationId xmlns:a16="http://schemas.microsoft.com/office/drawing/2014/main" id="{63D9D6BA-1A85-BD18-F424-C091205FFEA3}"/>
              </a:ext>
            </a:extLst>
          </p:cNvPr>
          <p:cNvSpPr txBox="1">
            <a:spLocks/>
          </p:cNvSpPr>
          <p:nvPr/>
        </p:nvSpPr>
        <p:spPr>
          <a:xfrm>
            <a:off x="451232" y="257013"/>
            <a:ext cx="5243489" cy="685658"/>
          </a:xfrm>
          <a:prstGeom prst="rect">
            <a:avLst/>
          </a:prstGeom>
        </p:spPr>
        <p:txBody>
          <a:bodyPr vert="horz" wrap="square" lIns="0" tIns="8467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4E4C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marL="8467">
              <a:lnSpc>
                <a:spcPct val="100000"/>
              </a:lnSpc>
              <a:spcBef>
                <a:spcPts val="67"/>
              </a:spcBef>
            </a:pPr>
            <a:r>
              <a:rPr lang="pt-BR" spc="-53" dirty="0"/>
              <a:t>CONCLUÍNDO</a:t>
            </a:r>
            <a:endParaRPr lang="pt-BR" spc="167" dirty="0"/>
          </a:p>
        </p:txBody>
      </p:sp>
      <p:sp>
        <p:nvSpPr>
          <p:cNvPr id="4" name="object 26">
            <a:extLst>
              <a:ext uri="{FF2B5EF4-FFF2-40B4-BE49-F238E27FC236}">
                <a16:creationId xmlns:a16="http://schemas.microsoft.com/office/drawing/2014/main" id="{94D4C3AC-E198-9831-1719-8279FDFBA94C}"/>
              </a:ext>
            </a:extLst>
          </p:cNvPr>
          <p:cNvSpPr txBox="1"/>
          <p:nvPr/>
        </p:nvSpPr>
        <p:spPr>
          <a:xfrm>
            <a:off x="451232" y="1186992"/>
            <a:ext cx="6291092" cy="5314682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lnSpc>
                <a:spcPct val="150000"/>
              </a:lnSpc>
              <a:spcBef>
                <a:spcPts val="67"/>
              </a:spcBef>
            </a:pPr>
            <a:r>
              <a:rPr sz="4000" b="1" spc="270" dirty="0">
                <a:solidFill>
                  <a:srgbClr val="004E4C"/>
                </a:solidFill>
                <a:latin typeface="Trebuchet MS" panose="020B0603020202020204" pitchFamily="34" charset="0"/>
                <a:cs typeface="Times New Roman"/>
              </a:rPr>
              <a:t>01</a:t>
            </a:r>
            <a:r>
              <a:rPr sz="4667" b="1" spc="270" dirty="0">
                <a:solidFill>
                  <a:srgbClr val="004E4C"/>
                </a:solidFill>
                <a:latin typeface="Trebuchet MS" panose="020B0603020202020204" pitchFamily="34" charset="0"/>
                <a:cs typeface="Times New Roman"/>
              </a:rPr>
              <a:t>.</a:t>
            </a:r>
            <a:r>
              <a:rPr lang="en-US" sz="2100" b="1" spc="13" dirty="0">
                <a:solidFill>
                  <a:srgbClr val="004E4C"/>
                </a:solidFill>
                <a:latin typeface="Trebuchet MS" panose="020B0603020202020204" pitchFamily="34" charset="0"/>
                <a:cs typeface="Times New Roman"/>
              </a:rPr>
              <a:t>Tratamento Multifatorial;</a:t>
            </a:r>
          </a:p>
          <a:p>
            <a:pPr marL="8467">
              <a:lnSpc>
                <a:spcPct val="150000"/>
              </a:lnSpc>
              <a:spcBef>
                <a:spcPts val="67"/>
              </a:spcBef>
            </a:pPr>
            <a:r>
              <a:rPr lang="pt-BR" sz="4000" b="1" spc="270" dirty="0">
                <a:solidFill>
                  <a:srgbClr val="004E4C"/>
                </a:solidFill>
                <a:latin typeface="Trebuchet MS" panose="020B0603020202020204" pitchFamily="34" charset="0"/>
                <a:cs typeface="Times New Roman"/>
              </a:rPr>
              <a:t>02</a:t>
            </a:r>
            <a:r>
              <a:rPr lang="pt-BR" sz="4667" b="1" spc="270" dirty="0">
                <a:solidFill>
                  <a:srgbClr val="004E4C"/>
                </a:solidFill>
                <a:latin typeface="Trebuchet MS" panose="020B0603020202020204" pitchFamily="34" charset="0"/>
                <a:cs typeface="Times New Roman"/>
              </a:rPr>
              <a:t>.</a:t>
            </a:r>
            <a:r>
              <a:rPr lang="en-US" sz="2100" b="1" spc="13" dirty="0">
                <a:solidFill>
                  <a:srgbClr val="004E4C"/>
                </a:solidFill>
                <a:latin typeface="Trebuchet MS" panose="020B0603020202020204" pitchFamily="34" charset="0"/>
                <a:cs typeface="Times New Roman"/>
              </a:rPr>
              <a:t> Tratamento Multidisciplinar;</a:t>
            </a:r>
          </a:p>
          <a:p>
            <a:pPr marL="8467">
              <a:lnSpc>
                <a:spcPct val="150000"/>
              </a:lnSpc>
              <a:spcBef>
                <a:spcPts val="67"/>
              </a:spcBef>
            </a:pPr>
            <a:r>
              <a:rPr lang="pt-BR" sz="4000" b="1" spc="270" dirty="0">
                <a:solidFill>
                  <a:srgbClr val="004E4C"/>
                </a:solidFill>
                <a:latin typeface="Trebuchet MS" panose="020B0603020202020204" pitchFamily="34" charset="0"/>
                <a:cs typeface="Times New Roman"/>
              </a:rPr>
              <a:t>03</a:t>
            </a:r>
            <a:r>
              <a:rPr lang="pt-BR" sz="4667" b="1" spc="270" dirty="0">
                <a:solidFill>
                  <a:srgbClr val="004E4C"/>
                </a:solidFill>
                <a:latin typeface="Trebuchet MS" panose="020B0603020202020204" pitchFamily="34" charset="0"/>
                <a:cs typeface="Times New Roman"/>
              </a:rPr>
              <a:t>.</a:t>
            </a:r>
            <a:r>
              <a:rPr lang="en-US" sz="2100" b="1" spc="13" dirty="0">
                <a:solidFill>
                  <a:srgbClr val="004E4C"/>
                </a:solidFill>
                <a:latin typeface="Trebuchet MS" panose="020B0603020202020204" pitchFamily="34" charset="0"/>
                <a:cs typeface="Times New Roman"/>
              </a:rPr>
              <a:t> Tratamento crônico;</a:t>
            </a:r>
          </a:p>
          <a:p>
            <a:pPr marL="8467">
              <a:lnSpc>
                <a:spcPct val="150000"/>
              </a:lnSpc>
              <a:spcBef>
                <a:spcPts val="67"/>
              </a:spcBef>
            </a:pPr>
            <a:r>
              <a:rPr lang="pt-BR" sz="4000" b="1" spc="270" dirty="0">
                <a:solidFill>
                  <a:srgbClr val="004E4C"/>
                </a:solidFill>
                <a:latin typeface="Trebuchet MS" panose="020B0603020202020204" pitchFamily="34" charset="0"/>
                <a:cs typeface="Times New Roman"/>
              </a:rPr>
              <a:t>04</a:t>
            </a:r>
            <a:r>
              <a:rPr lang="pt-BR" sz="4667" b="1" spc="270" dirty="0">
                <a:solidFill>
                  <a:srgbClr val="004E4C"/>
                </a:solidFill>
                <a:latin typeface="Trebuchet MS" panose="020B0603020202020204" pitchFamily="34" charset="0"/>
                <a:cs typeface="Times New Roman"/>
              </a:rPr>
              <a:t>.</a:t>
            </a:r>
            <a:r>
              <a:rPr lang="en-US" sz="2100" b="1" spc="13" dirty="0">
                <a:solidFill>
                  <a:srgbClr val="004E4C"/>
                </a:solidFill>
                <a:latin typeface="Trebuchet MS" panose="020B0603020202020204" pitchFamily="34" charset="0"/>
                <a:cs typeface="Times New Roman"/>
              </a:rPr>
              <a:t> Look ahead;</a:t>
            </a:r>
          </a:p>
          <a:p>
            <a:pPr marL="8467">
              <a:lnSpc>
                <a:spcPct val="150000"/>
              </a:lnSpc>
              <a:spcBef>
                <a:spcPts val="67"/>
              </a:spcBef>
            </a:pPr>
            <a:r>
              <a:rPr lang="pt-BR" sz="4000" b="1" spc="270" dirty="0">
                <a:solidFill>
                  <a:srgbClr val="004E4C"/>
                </a:solidFill>
                <a:latin typeface="Trebuchet MS" panose="020B0603020202020204" pitchFamily="34" charset="0"/>
                <a:cs typeface="Times New Roman"/>
              </a:rPr>
              <a:t>05</a:t>
            </a:r>
            <a:r>
              <a:rPr lang="pt-BR" sz="4667" b="1" spc="270" dirty="0">
                <a:solidFill>
                  <a:srgbClr val="004E4C"/>
                </a:solidFill>
                <a:latin typeface="Trebuchet MS" panose="020B0603020202020204" pitchFamily="34" charset="0"/>
                <a:cs typeface="Times New Roman"/>
              </a:rPr>
              <a:t>.</a:t>
            </a:r>
            <a:r>
              <a:rPr lang="en-US" sz="2100" b="1" spc="13" dirty="0">
                <a:solidFill>
                  <a:srgbClr val="004E4C"/>
                </a:solidFill>
                <a:latin typeface="Trebuchet MS" panose="020B0603020202020204" pitchFamily="34" charset="0"/>
                <a:cs typeface="Times New Roman"/>
              </a:rPr>
              <a:t> Elimine a gordofobia</a:t>
            </a:r>
          </a:p>
        </p:txBody>
      </p:sp>
      <p:sp>
        <p:nvSpPr>
          <p:cNvPr id="5" name="object 27">
            <a:extLst>
              <a:ext uri="{FF2B5EF4-FFF2-40B4-BE49-F238E27FC236}">
                <a16:creationId xmlns:a16="http://schemas.microsoft.com/office/drawing/2014/main" id="{0ADEC9D0-457C-4DD6-EA4A-59FDC481CCD9}"/>
              </a:ext>
            </a:extLst>
          </p:cNvPr>
          <p:cNvSpPr txBox="1"/>
          <p:nvPr/>
        </p:nvSpPr>
        <p:spPr>
          <a:xfrm>
            <a:off x="6481546" y="1254887"/>
            <a:ext cx="4444121" cy="1393544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algn="ctr">
              <a:lnSpc>
                <a:spcPts val="5414"/>
              </a:lnSpc>
              <a:spcBef>
                <a:spcPts val="67"/>
              </a:spcBef>
            </a:pPr>
            <a:r>
              <a:rPr lang="pt-BR" sz="4667" b="1" spc="270" dirty="0">
                <a:solidFill>
                  <a:srgbClr val="008C4F"/>
                </a:solidFill>
                <a:latin typeface="Trebuchet MS" panose="020B0603020202020204" pitchFamily="34" charset="0"/>
                <a:cs typeface="Times New Roman"/>
              </a:rPr>
              <a:t>CUIDADO COM CHARLATÕES!</a:t>
            </a:r>
            <a:endParaRPr sz="4667" dirty="0">
              <a:solidFill>
                <a:srgbClr val="008C4F"/>
              </a:solidFill>
              <a:latin typeface="Trebuchet MS" panose="020B0603020202020204" pitchFamily="34" charset="0"/>
              <a:cs typeface="Times New Roman"/>
            </a:endParaRPr>
          </a:p>
        </p:txBody>
      </p:sp>
      <p:sp>
        <p:nvSpPr>
          <p:cNvPr id="6" name="object 28">
            <a:extLst>
              <a:ext uri="{FF2B5EF4-FFF2-40B4-BE49-F238E27FC236}">
                <a16:creationId xmlns:a16="http://schemas.microsoft.com/office/drawing/2014/main" id="{8FCDBEF4-E598-700B-6C23-7D9452C0F544}"/>
              </a:ext>
            </a:extLst>
          </p:cNvPr>
          <p:cNvSpPr/>
          <p:nvPr/>
        </p:nvSpPr>
        <p:spPr>
          <a:xfrm>
            <a:off x="451232" y="1186992"/>
            <a:ext cx="5378450" cy="0"/>
          </a:xfrm>
          <a:custGeom>
            <a:avLst/>
            <a:gdLst/>
            <a:ahLst/>
            <a:cxnLst/>
            <a:rect l="l" t="t" r="r" b="b"/>
            <a:pathLst>
              <a:path w="8067675">
                <a:moveTo>
                  <a:pt x="0" y="0"/>
                </a:moveTo>
                <a:lnTo>
                  <a:pt x="8067675" y="0"/>
                </a:lnTo>
              </a:path>
            </a:pathLst>
          </a:custGeom>
          <a:ln w="47625">
            <a:solidFill>
              <a:srgbClr val="FFDF73"/>
            </a:solidFill>
          </a:ln>
        </p:spPr>
        <p:txBody>
          <a:bodyPr wrap="square" lIns="0" tIns="0" rIns="0" bIns="0" rtlCol="0"/>
          <a:lstStyle/>
          <a:p>
            <a:endParaRPr sz="1200" dirty="0">
              <a:solidFill>
                <a:srgbClr val="004E4C"/>
              </a:solidFill>
            </a:endParaRPr>
          </a:p>
        </p:txBody>
      </p:sp>
      <p:pic>
        <p:nvPicPr>
          <p:cNvPr id="7" name="Picture 2" descr="Charlatão Tapão GIF - Charlatão Tapão Desmascarar - Discover &amp; Share GIFs">
            <a:extLst>
              <a:ext uri="{FF2B5EF4-FFF2-40B4-BE49-F238E27FC236}">
                <a16:creationId xmlns:a16="http://schemas.microsoft.com/office/drawing/2014/main" id="{8035192D-2F45-A1F9-6F1B-34F7B7147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776" y="2774456"/>
            <a:ext cx="4305891" cy="249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7">
            <a:extLst>
              <a:ext uri="{FF2B5EF4-FFF2-40B4-BE49-F238E27FC236}">
                <a16:creationId xmlns:a16="http://schemas.microsoft.com/office/drawing/2014/main" id="{01D5AFFC-1A43-A5BF-1912-58E215187A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427" b="6680"/>
          <a:stretch/>
        </p:blipFill>
        <p:spPr>
          <a:xfrm>
            <a:off x="7903582" y="3204667"/>
            <a:ext cx="2821534" cy="2707455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</p:pic>
      <p:pic>
        <p:nvPicPr>
          <p:cNvPr id="13" name="Imagem 8">
            <a:extLst>
              <a:ext uri="{FF2B5EF4-FFF2-40B4-BE49-F238E27FC236}">
                <a16:creationId xmlns:a16="http://schemas.microsoft.com/office/drawing/2014/main" id="{7CFCB38C-DEE3-7DC1-525C-A9960D55A7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944" b="2856"/>
          <a:stretch/>
        </p:blipFill>
        <p:spPr>
          <a:xfrm>
            <a:off x="4570280" y="3695005"/>
            <a:ext cx="2905095" cy="2806669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</p:pic>
      <p:pic>
        <p:nvPicPr>
          <p:cNvPr id="14" name="Imagem 9">
            <a:extLst>
              <a:ext uri="{FF2B5EF4-FFF2-40B4-BE49-F238E27FC236}">
                <a16:creationId xmlns:a16="http://schemas.microsoft.com/office/drawing/2014/main" id="{96C99F4E-E9A6-950C-002B-E1571E820E1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711" b="4328"/>
          <a:stretch/>
        </p:blipFill>
        <p:spPr>
          <a:xfrm>
            <a:off x="1184283" y="3407315"/>
            <a:ext cx="2941602" cy="2997181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</p:pic>
      <p:pic>
        <p:nvPicPr>
          <p:cNvPr id="15" name="Imagem 10">
            <a:extLst>
              <a:ext uri="{FF2B5EF4-FFF2-40B4-BE49-F238E27FC236}">
                <a16:creationId xmlns:a16="http://schemas.microsoft.com/office/drawing/2014/main" id="{6AA6699E-2920-FDFB-938A-DF607E65B1E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2153"/>
          <a:stretch/>
        </p:blipFill>
        <p:spPr>
          <a:xfrm>
            <a:off x="2018469" y="257012"/>
            <a:ext cx="2727637" cy="2787650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</p:pic>
      <p:pic>
        <p:nvPicPr>
          <p:cNvPr id="16" name="Imagem 11">
            <a:extLst>
              <a:ext uri="{FF2B5EF4-FFF2-40B4-BE49-F238E27FC236}">
                <a16:creationId xmlns:a16="http://schemas.microsoft.com/office/drawing/2014/main" id="{3C71936A-FAFC-07E1-B775-D45D7A1D7A2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939" r="3120" b="2984"/>
          <a:stretch/>
        </p:blipFill>
        <p:spPr>
          <a:xfrm>
            <a:off x="5096238" y="722415"/>
            <a:ext cx="3019945" cy="2675117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67471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1"/>
          <p:cNvSpPr txBox="1"/>
          <p:nvPr/>
        </p:nvSpPr>
        <p:spPr>
          <a:xfrm>
            <a:off x="4706384" y="1802522"/>
            <a:ext cx="5447284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2800" b="1" dirty="0">
                <a:solidFill>
                  <a:srgbClr val="004E4C"/>
                </a:solidFill>
                <a:latin typeface="Trebuchet MS" panose="020B0603020202020204" pitchFamily="34" charset="0"/>
                <a:cs typeface="Oswald bold" panose="020B0604020202020204" charset="0"/>
              </a:rPr>
              <a:t>Dr. Humberto Batista Ferreira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2904661" y="2345518"/>
            <a:ext cx="3672525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15"/>
              </a:lnSpc>
              <a:spcBef>
                <a:spcPct val="0"/>
              </a:spcBef>
            </a:pPr>
            <a:endParaRPr lang="en-US" sz="2193" dirty="0">
              <a:solidFill>
                <a:srgbClr val="004E4C"/>
              </a:solidFill>
              <a:latin typeface="Amasis MT Pro Medium" panose="02040604050005020304" pitchFamily="18" charset="0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6113294" y="3308562"/>
            <a:ext cx="6350" cy="209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3"/>
              </a:lnSpc>
              <a:spcBef>
                <a:spcPct val="0"/>
              </a:spcBef>
            </a:pPr>
            <a:endParaRPr sz="1200" dirty="0">
              <a:solidFill>
                <a:srgbClr val="004E4C"/>
              </a:solidFill>
              <a:latin typeface="Amasis MT Pro Medium" panose="02040604050005020304" pitchFamily="18" charset="0"/>
            </a:endParaRP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FB0AA176-4EE2-DDEA-7297-097D445FF65E}"/>
              </a:ext>
            </a:extLst>
          </p:cNvPr>
          <p:cNvSpPr txBox="1"/>
          <p:nvPr/>
        </p:nvSpPr>
        <p:spPr>
          <a:xfrm>
            <a:off x="4706384" y="2678176"/>
            <a:ext cx="6237725" cy="2831544"/>
          </a:xfrm>
          <a:prstGeom prst="rect">
            <a:avLst/>
          </a:prstGeom>
          <a:noFill/>
        </p:spPr>
        <p:txBody>
          <a:bodyPr wrap="square" lIns="60960" tIns="30480" rIns="60960" bIns="3048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4E4C"/>
                </a:solidFill>
                <a:latin typeface="Trebuchet MS" panose="020B0603020202020204" pitchFamily="34" charset="0"/>
                <a:cs typeface="Oswald bold" panose="020B0604020202020204" charset="0"/>
              </a:rPr>
              <a:t>Médico Endocrinologista – Hospital das Clínicas da UFMG</a:t>
            </a:r>
            <a:endParaRPr lang="pt-BR" dirty="0">
              <a:solidFill>
                <a:srgbClr val="004E4C"/>
              </a:solidFill>
              <a:latin typeface="Trebuchet MS" panose="020B0603020202020204" pitchFamily="34" charset="0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4E4C"/>
                </a:solidFill>
                <a:latin typeface="Trebuchet MS" panose="020B0603020202020204" pitchFamily="34" charset="0"/>
                <a:cs typeface="Oswald bold" panose="020B0604020202020204" charset="0"/>
              </a:rPr>
              <a:t>Professor da Faculdade Ciências Médicas MG e UFMG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4E4C"/>
                </a:solidFill>
                <a:latin typeface="Trebuchet MS" panose="020B0603020202020204" pitchFamily="34" charset="0"/>
                <a:cs typeface="Oswald bold" panose="020B0604020202020204" charset="0"/>
              </a:rPr>
              <a:t>Preceptor da Residência de Clínica Médica Rede Materdei e Endocrinologia HC UFMG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4E4C"/>
                </a:solidFill>
                <a:latin typeface="Trebuchet MS" panose="020B0603020202020204" pitchFamily="34" charset="0"/>
                <a:cs typeface="Oswald bold" panose="020B0604020202020204" charset="0"/>
              </a:rPr>
              <a:t>Mestre pela UFMG – Assistência Farmacêutica</a:t>
            </a:r>
          </a:p>
          <a:p>
            <a:endParaRPr lang="pt-BR" dirty="0">
              <a:solidFill>
                <a:srgbClr val="004E4C"/>
              </a:solidFill>
              <a:latin typeface="Trebuchet MS" panose="020B0603020202020204" pitchFamily="34" charset="0"/>
              <a:cs typeface="Oswald bold" panose="020B0604020202020204" charset="0"/>
            </a:endParaRPr>
          </a:p>
          <a:p>
            <a:r>
              <a:rPr lang="pt-BR" b="1" dirty="0">
                <a:solidFill>
                  <a:srgbClr val="004E4C"/>
                </a:solidFill>
                <a:latin typeface="Trebuchet MS" panose="020B0603020202020204" pitchFamily="34" charset="0"/>
                <a:cs typeface="Oswald bold" panose="020B0604020202020204" charset="0"/>
              </a:rPr>
              <a:t>Contato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4E4C"/>
                </a:solidFill>
                <a:latin typeface="Trebuchet MS" panose="020B0603020202020204" pitchFamily="34" charset="0"/>
                <a:ea typeface="+mn-lt"/>
                <a:cs typeface="+mn-lt"/>
              </a:rPr>
              <a:t>humberto.ferreira@faculdadecienciasmedicas.edu.br </a:t>
            </a:r>
            <a:endParaRPr lang="pt-BR" dirty="0">
              <a:solidFill>
                <a:srgbClr val="004E4C"/>
              </a:solidFill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4E4C"/>
                </a:solidFill>
                <a:latin typeface="Trebuchet MS" panose="020B0603020202020204" pitchFamily="34" charset="0"/>
                <a:ea typeface="+mn-lt"/>
                <a:cs typeface="+mn-lt"/>
              </a:rPr>
              <a:t>humberto.batista@ufmg.br </a:t>
            </a:r>
            <a:endParaRPr lang="pt-BR" dirty="0">
              <a:solidFill>
                <a:srgbClr val="004E4C"/>
              </a:solidFill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4E4C"/>
                </a:solidFill>
                <a:latin typeface="Trebuchet MS" panose="020B0603020202020204" pitchFamily="34" charset="0"/>
                <a:ea typeface="+mn-lt"/>
                <a:cs typeface="+mn-lt"/>
              </a:rPr>
              <a:t>(31) 9 8450-8283</a:t>
            </a:r>
            <a:endParaRPr lang="pt-BR" dirty="0">
              <a:solidFill>
                <a:srgbClr val="004E4C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9F9B31AA-0820-3A0A-DE34-C567FB7FA2BE}"/>
              </a:ext>
            </a:extLst>
          </p:cNvPr>
          <p:cNvGrpSpPr/>
          <p:nvPr/>
        </p:nvGrpSpPr>
        <p:grpSpPr>
          <a:xfrm>
            <a:off x="534348" y="1721665"/>
            <a:ext cx="3873778" cy="3985185"/>
            <a:chOff x="1310136" y="2286000"/>
            <a:chExt cx="5822829" cy="5844396"/>
          </a:xfrm>
          <a:noFill/>
          <a:effectLst/>
        </p:grpSpPr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57F62085-1310-6F59-3431-A914E56DAD65}"/>
                </a:ext>
              </a:extLst>
            </p:cNvPr>
            <p:cNvSpPr/>
            <p:nvPr/>
          </p:nvSpPr>
          <p:spPr>
            <a:xfrm>
              <a:off x="1310136" y="2286000"/>
              <a:ext cx="5822829" cy="584439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sz="1200" dirty="0">
                <a:solidFill>
                  <a:srgbClr val="004E4C"/>
                </a:solidFill>
              </a:endParaRPr>
            </a:p>
          </p:txBody>
        </p:sp>
        <p:pic>
          <p:nvPicPr>
            <p:cNvPr id="6" name="Imagem 6" descr="Homem de terno e gravata com pessoas ao redor&#10;&#10;Descrição gerada automaticamente">
              <a:extLst>
                <a:ext uri="{FF2B5EF4-FFF2-40B4-BE49-F238E27FC236}">
                  <a16:creationId xmlns:a16="http://schemas.microsoft.com/office/drawing/2014/main" id="{DA2B212D-09BB-B505-0B40-E574158663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174" t="13189" r="3274" b="29517"/>
            <a:stretch/>
          </p:blipFill>
          <p:spPr>
            <a:xfrm>
              <a:off x="1504231" y="2490878"/>
              <a:ext cx="5436402" cy="543211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</p:grpSp>
      <p:pic>
        <p:nvPicPr>
          <p:cNvPr id="6148" name="Picture 4" descr="Logotipo do instagram - ícones de social grátis">
            <a:extLst>
              <a:ext uri="{FF2B5EF4-FFF2-40B4-BE49-F238E27FC236}">
                <a16:creationId xmlns:a16="http://schemas.microsoft.com/office/drawing/2014/main" id="{DFA1C476-1271-CD1D-B68E-B3C03DCA5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384" y="2233409"/>
            <a:ext cx="254953" cy="25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31">
            <a:extLst>
              <a:ext uri="{FF2B5EF4-FFF2-40B4-BE49-F238E27FC236}">
                <a16:creationId xmlns:a16="http://schemas.microsoft.com/office/drawing/2014/main" id="{579C1AD7-BABA-764D-6243-B9B9D134D726}"/>
              </a:ext>
            </a:extLst>
          </p:cNvPr>
          <p:cNvSpPr txBox="1"/>
          <p:nvPr/>
        </p:nvSpPr>
        <p:spPr>
          <a:xfrm>
            <a:off x="5018703" y="2177576"/>
            <a:ext cx="2559218" cy="328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2133" b="1" dirty="0">
                <a:solidFill>
                  <a:srgbClr val="008C4F"/>
                </a:solidFill>
                <a:latin typeface="Trebuchet MS" panose="020B0603020202020204" pitchFamily="34" charset="0"/>
                <a:cs typeface="Oswald bold" panose="020B0604020202020204" charset="0"/>
              </a:rPr>
              <a:t>batista.humberto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33387FE-A214-990E-2394-1D4078503270}"/>
              </a:ext>
            </a:extLst>
          </p:cNvPr>
          <p:cNvSpPr txBox="1"/>
          <p:nvPr/>
        </p:nvSpPr>
        <p:spPr>
          <a:xfrm>
            <a:off x="418894" y="642446"/>
            <a:ext cx="57007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rgbClr val="008C4F"/>
                </a:solidFill>
                <a:latin typeface="Trebuchet MS" panose="020B0603020202020204" pitchFamily="34" charset="0"/>
              </a:rPr>
              <a:t>OBRIGADO!</a:t>
            </a:r>
          </a:p>
        </p:txBody>
      </p:sp>
    </p:spTree>
    <p:extLst>
      <p:ext uri="{BB962C8B-B14F-4D97-AF65-F5344CB8AC3E}">
        <p14:creationId xmlns:p14="http://schemas.microsoft.com/office/powerpoint/2010/main" val="2226960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E18F739-96A7-451D-5887-EC5E9EF4CB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BR" dirty="0"/>
              <a:t>OBRIGADO!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AEEE7-0213-6D41-78A0-03E48A2EDB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Acesse o QRCODE e conheça todas as iniciativas.</a:t>
            </a:r>
            <a:endParaRPr lang="en-BR" dirty="0"/>
          </a:p>
        </p:txBody>
      </p:sp>
    </p:spTree>
    <p:extLst>
      <p:ext uri="{BB962C8B-B14F-4D97-AF65-F5344CB8AC3E}">
        <p14:creationId xmlns:p14="http://schemas.microsoft.com/office/powerpoint/2010/main" val="231963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BAAB9A-2B4F-B7E0-3BC1-89D23BD04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C2E56-C705-F18F-AE61-989C29B433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sz="6000" dirty="0"/>
              <a:t>CAUSAS DO DIABETES</a:t>
            </a:r>
            <a:endParaRPr lang="en-BR" sz="6000" dirty="0"/>
          </a:p>
        </p:txBody>
      </p:sp>
    </p:spTree>
    <p:extLst>
      <p:ext uri="{BB962C8B-B14F-4D97-AF65-F5344CB8AC3E}">
        <p14:creationId xmlns:p14="http://schemas.microsoft.com/office/powerpoint/2010/main" val="1018804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3" name="Agrupar 3102">
            <a:extLst>
              <a:ext uri="{FF2B5EF4-FFF2-40B4-BE49-F238E27FC236}">
                <a16:creationId xmlns:a16="http://schemas.microsoft.com/office/drawing/2014/main" id="{85E2E5CC-A3F1-4FDA-8F3B-47A3F04ABF6E}"/>
              </a:ext>
            </a:extLst>
          </p:cNvPr>
          <p:cNvGrpSpPr/>
          <p:nvPr/>
        </p:nvGrpSpPr>
        <p:grpSpPr>
          <a:xfrm>
            <a:off x="5784414" y="846364"/>
            <a:ext cx="5343524" cy="1170060"/>
            <a:chOff x="8006074" y="831616"/>
            <a:chExt cx="5043175" cy="1170060"/>
          </a:xfrm>
        </p:grpSpPr>
        <p:sp>
          <p:nvSpPr>
            <p:cNvPr id="98" name="Retângulo: Cantos Arredondados 97">
              <a:extLst>
                <a:ext uri="{FF2B5EF4-FFF2-40B4-BE49-F238E27FC236}">
                  <a16:creationId xmlns:a16="http://schemas.microsoft.com/office/drawing/2014/main" id="{009EB1CD-84EF-4556-8E9B-09117B4AD8B2}"/>
                </a:ext>
              </a:extLst>
            </p:cNvPr>
            <p:cNvSpPr/>
            <p:nvPr/>
          </p:nvSpPr>
          <p:spPr>
            <a:xfrm>
              <a:off x="8006074" y="831616"/>
              <a:ext cx="5043175" cy="117006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2225">
              <a:noFill/>
            </a:ln>
            <a:effectLst>
              <a:outerShdw blurRad="76200" dist="38100" dir="2700000" sx="97000" sy="97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FF0B5173-BE53-4CF5-BA93-C8381C76F9B9}"/>
                </a:ext>
              </a:extLst>
            </p:cNvPr>
            <p:cNvSpPr txBox="1"/>
            <p:nvPr/>
          </p:nvSpPr>
          <p:spPr>
            <a:xfrm>
              <a:off x="8306278" y="989121"/>
              <a:ext cx="420004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pt-BR" sz="3600" b="1" dirty="0">
                  <a:gradFill>
                    <a:gsLst>
                      <a:gs pos="100000">
                        <a:srgbClr val="00A4F0"/>
                      </a:gs>
                      <a:gs pos="1000">
                        <a:srgbClr val="7F3780"/>
                      </a:gs>
                    </a:gsLst>
                    <a:lin ang="10800000" scaled="0"/>
                  </a:gradFill>
                  <a:latin typeface="Montserrat Black" panose="020B0604020202020204" charset="0"/>
                </a:rPr>
                <a:t>CAUSAS</a:t>
              </a:r>
            </a:p>
          </p:txBody>
        </p:sp>
      </p:grpSp>
      <p:pic>
        <p:nvPicPr>
          <p:cNvPr id="18" name="Gráfico 17">
            <a:extLst>
              <a:ext uri="{FF2B5EF4-FFF2-40B4-BE49-F238E27FC236}">
                <a16:creationId xmlns:a16="http://schemas.microsoft.com/office/drawing/2014/main" id="{ED3522CF-FFC5-43B2-AA3B-32E167354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96701">
            <a:off x="429523" y="729104"/>
            <a:ext cx="9085865" cy="6415357"/>
          </a:xfrm>
          <a:prstGeom prst="rect">
            <a:avLst/>
          </a:prstGeom>
        </p:spPr>
      </p:pic>
      <p:grpSp>
        <p:nvGrpSpPr>
          <p:cNvPr id="11" name="Agrupar 10">
            <a:extLst>
              <a:ext uri="{FF2B5EF4-FFF2-40B4-BE49-F238E27FC236}">
                <a16:creationId xmlns:a16="http://schemas.microsoft.com/office/drawing/2014/main" id="{E1C04F22-56F6-4691-AAE2-DE15D280C62B}"/>
              </a:ext>
            </a:extLst>
          </p:cNvPr>
          <p:cNvGrpSpPr/>
          <p:nvPr/>
        </p:nvGrpSpPr>
        <p:grpSpPr>
          <a:xfrm>
            <a:off x="801008" y="2180184"/>
            <a:ext cx="5702732" cy="3452812"/>
            <a:chOff x="1145382" y="2345471"/>
            <a:chExt cx="6658531" cy="4031516"/>
          </a:xfrm>
        </p:grpSpPr>
        <p:pic>
          <p:nvPicPr>
            <p:cNvPr id="2" name="Gráfico 1">
              <a:extLst>
                <a:ext uri="{FF2B5EF4-FFF2-40B4-BE49-F238E27FC236}">
                  <a16:creationId xmlns:a16="http://schemas.microsoft.com/office/drawing/2014/main" id="{505028C4-F52D-44D0-8777-1BEC5302D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45382" y="2345471"/>
              <a:ext cx="2407444" cy="2136041"/>
            </a:xfrm>
            <a:prstGeom prst="rect">
              <a:avLst/>
            </a:prstGeom>
          </p:spPr>
        </p:pic>
        <p:pic>
          <p:nvPicPr>
            <p:cNvPr id="3" name="Gráfico 2">
              <a:extLst>
                <a:ext uri="{FF2B5EF4-FFF2-40B4-BE49-F238E27FC236}">
                  <a16:creationId xmlns:a16="http://schemas.microsoft.com/office/drawing/2014/main" id="{27A821A8-A654-418F-A114-A6605F9A0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398043" y="4210790"/>
              <a:ext cx="2281795" cy="2166197"/>
            </a:xfrm>
            <a:prstGeom prst="rect">
              <a:avLst/>
            </a:prstGeom>
          </p:spPr>
        </p:pic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1A000877-DA4F-4C2C-AFE2-1C4D88B78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522118" y="2354995"/>
              <a:ext cx="2281795" cy="2136042"/>
            </a:xfrm>
            <a:prstGeom prst="rect">
              <a:avLst/>
            </a:prstGeom>
          </p:spPr>
        </p:pic>
      </p:grpSp>
      <p:sp>
        <p:nvSpPr>
          <p:cNvPr id="12" name="Elipse 11">
            <a:extLst>
              <a:ext uri="{FF2B5EF4-FFF2-40B4-BE49-F238E27FC236}">
                <a16:creationId xmlns:a16="http://schemas.microsoft.com/office/drawing/2014/main" id="{3C68078E-6AAF-4E91-A5B7-5AC7CB84DA77}"/>
              </a:ext>
            </a:extLst>
          </p:cNvPr>
          <p:cNvSpPr/>
          <p:nvPr/>
        </p:nvSpPr>
        <p:spPr>
          <a:xfrm>
            <a:off x="1056808" y="2351085"/>
            <a:ext cx="1590675" cy="1590675"/>
          </a:xfrm>
          <a:prstGeom prst="ellipse">
            <a:avLst/>
          </a:prstGeom>
          <a:solidFill>
            <a:schemeClr val="bg1"/>
          </a:solidFill>
          <a:ln w="22225">
            <a:noFill/>
          </a:ln>
          <a:effectLst>
            <a:outerShdw blurRad="76200" dist="38100" dir="2700000" sx="98000" sy="98000" algn="tl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3E963D67-A85B-41F9-96D1-5D0419CE673B}"/>
              </a:ext>
            </a:extLst>
          </p:cNvPr>
          <p:cNvSpPr/>
          <p:nvPr/>
        </p:nvSpPr>
        <p:spPr>
          <a:xfrm>
            <a:off x="4684566" y="2243317"/>
            <a:ext cx="1590675" cy="1590675"/>
          </a:xfrm>
          <a:prstGeom prst="ellipse">
            <a:avLst/>
          </a:prstGeom>
          <a:solidFill>
            <a:schemeClr val="bg1"/>
          </a:solidFill>
          <a:ln w="22225">
            <a:noFill/>
          </a:ln>
          <a:effectLst>
            <a:outerShdw blurRad="76200" dist="38100" dir="2700000" sx="98000" sy="98000" algn="tl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FCB88255-2375-4873-9169-F6A6582511B2}"/>
              </a:ext>
            </a:extLst>
          </p:cNvPr>
          <p:cNvSpPr/>
          <p:nvPr/>
        </p:nvSpPr>
        <p:spPr>
          <a:xfrm>
            <a:off x="2944025" y="3965670"/>
            <a:ext cx="1590675" cy="1590675"/>
          </a:xfrm>
          <a:prstGeom prst="ellipse">
            <a:avLst/>
          </a:prstGeom>
          <a:solidFill>
            <a:schemeClr val="bg1"/>
          </a:solidFill>
          <a:ln w="22225">
            <a:noFill/>
          </a:ln>
          <a:effectLst>
            <a:outerShdw blurRad="76200" dist="38100" dir="2700000" sx="98000" sy="98000" algn="tl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85177E0D-E6B0-459A-A186-09C054CFF80D}"/>
              </a:ext>
            </a:extLst>
          </p:cNvPr>
          <p:cNvSpPr/>
          <p:nvPr/>
        </p:nvSpPr>
        <p:spPr>
          <a:xfrm>
            <a:off x="2662690" y="5770802"/>
            <a:ext cx="2021876" cy="303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pt-BR" dirty="0">
                <a:latin typeface="Montserrat Black" panose="020B0604020202020204" charset="0"/>
              </a:rPr>
              <a:t>EPIGENÉTICOS</a:t>
            </a:r>
            <a:endParaRPr lang="pt-BR" sz="1600" dirty="0">
              <a:latin typeface="Montserrat Black" panose="020B0604020202020204" charset="0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AAEBBB45-BF03-4136-8688-0A7389DDA5D3}"/>
              </a:ext>
            </a:extLst>
          </p:cNvPr>
          <p:cNvSpPr/>
          <p:nvPr/>
        </p:nvSpPr>
        <p:spPr>
          <a:xfrm>
            <a:off x="4392979" y="1833538"/>
            <a:ext cx="2539080" cy="303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pt-BR" dirty="0">
                <a:latin typeface="Montserrat Black" panose="020B0604020202020204" charset="0"/>
              </a:rPr>
              <a:t>GENÉTICOS</a:t>
            </a:r>
            <a:endParaRPr lang="pt-BR" sz="1600" dirty="0">
              <a:latin typeface="Montserrat Black" panose="020B0604020202020204" charset="0"/>
            </a:endParaRPr>
          </a:p>
        </p:txBody>
      </p:sp>
      <p:sp>
        <p:nvSpPr>
          <p:cNvPr id="3098" name="Gráfico 19">
            <a:extLst>
              <a:ext uri="{FF2B5EF4-FFF2-40B4-BE49-F238E27FC236}">
                <a16:creationId xmlns:a16="http://schemas.microsoft.com/office/drawing/2014/main" id="{B2435900-29F8-46F5-B9CF-15A9B90AEB50}"/>
              </a:ext>
            </a:extLst>
          </p:cNvPr>
          <p:cNvSpPr/>
          <p:nvPr/>
        </p:nvSpPr>
        <p:spPr>
          <a:xfrm rot="1800000">
            <a:off x="-101148" y="719482"/>
            <a:ext cx="9085689" cy="6417507"/>
          </a:xfrm>
          <a:custGeom>
            <a:avLst/>
            <a:gdLst>
              <a:gd name="connsiteX0" fmla="*/ 354545 w 9085689"/>
              <a:gd name="connsiteY0" fmla="*/ 1105943 h 6417507"/>
              <a:gd name="connsiteX1" fmla="*/ 1495649 w 9085689"/>
              <a:gd name="connsiteY1" fmla="*/ 5558324 h 6417507"/>
              <a:gd name="connsiteX2" fmla="*/ 6485969 w 9085689"/>
              <a:gd name="connsiteY2" fmla="*/ 5767821 h 6417507"/>
              <a:gd name="connsiteX3" fmla="*/ 8953118 w 9085689"/>
              <a:gd name="connsiteY3" fmla="*/ 1571747 h 6417507"/>
              <a:gd name="connsiteX4" fmla="*/ 5388605 w 9085689"/>
              <a:gd name="connsiteY4" fmla="*/ 172033 h 6417507"/>
              <a:gd name="connsiteX5" fmla="*/ 354545 w 9085689"/>
              <a:gd name="connsiteY5" fmla="*/ 1105943 h 6417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5689" h="6417507">
                <a:moveTo>
                  <a:pt x="354545" y="1105943"/>
                </a:moveTo>
                <a:cubicBezTo>
                  <a:pt x="-448142" y="2369063"/>
                  <a:pt x="188789" y="4458658"/>
                  <a:pt x="1495649" y="5558324"/>
                </a:cubicBezTo>
                <a:cubicBezTo>
                  <a:pt x="3074165" y="6886671"/>
                  <a:pt x="5240500" y="6444656"/>
                  <a:pt x="6485969" y="5767821"/>
                </a:cubicBezTo>
                <a:cubicBezTo>
                  <a:pt x="8092878" y="4893767"/>
                  <a:pt x="9537868" y="2878608"/>
                  <a:pt x="8953118" y="1571747"/>
                </a:cubicBezTo>
                <a:cubicBezTo>
                  <a:pt x="8488849" y="533472"/>
                  <a:pt x="6927984" y="351602"/>
                  <a:pt x="5388605" y="172033"/>
                </a:cubicBezTo>
                <a:cubicBezTo>
                  <a:pt x="3553782" y="-42068"/>
                  <a:pt x="1254690" y="-309886"/>
                  <a:pt x="354545" y="1105943"/>
                </a:cubicBezTo>
                <a:close/>
              </a:path>
            </a:pathLst>
          </a:custGeom>
          <a:noFill/>
          <a:ln w="19050" cap="flat">
            <a:solidFill>
              <a:srgbClr val="00A4F0"/>
            </a:solidFill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92" name="Forma Livre: Forma 91">
            <a:extLst>
              <a:ext uri="{FF2B5EF4-FFF2-40B4-BE49-F238E27FC236}">
                <a16:creationId xmlns:a16="http://schemas.microsoft.com/office/drawing/2014/main" id="{6AE8674F-0193-4E2A-A27C-A8B6F8EF7CC7}"/>
              </a:ext>
            </a:extLst>
          </p:cNvPr>
          <p:cNvSpPr/>
          <p:nvPr/>
        </p:nvSpPr>
        <p:spPr>
          <a:xfrm rot="19168921" flipH="1">
            <a:off x="3498514" y="112011"/>
            <a:ext cx="1509201" cy="708683"/>
          </a:xfrm>
          <a:custGeom>
            <a:avLst/>
            <a:gdLst>
              <a:gd name="connsiteX0" fmla="*/ 109 w 526474"/>
              <a:gd name="connsiteY0" fmla="*/ 0 h 264320"/>
              <a:gd name="connsiteX1" fmla="*/ 526365 w 526474"/>
              <a:gd name="connsiteY1" fmla="*/ 0 h 264320"/>
              <a:gd name="connsiteX2" fmla="*/ 526474 w 526474"/>
              <a:gd name="connsiteY2" fmla="*/ 1083 h 264320"/>
              <a:gd name="connsiteX3" fmla="*/ 263237 w 526474"/>
              <a:gd name="connsiteY3" fmla="*/ 264320 h 264320"/>
              <a:gd name="connsiteX4" fmla="*/ 0 w 526474"/>
              <a:gd name="connsiteY4" fmla="*/ 1083 h 26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6474" h="264320">
                <a:moveTo>
                  <a:pt x="109" y="0"/>
                </a:moveTo>
                <a:lnTo>
                  <a:pt x="526365" y="0"/>
                </a:lnTo>
                <a:lnTo>
                  <a:pt x="526474" y="1083"/>
                </a:lnTo>
                <a:cubicBezTo>
                  <a:pt x="526474" y="146465"/>
                  <a:pt x="408619" y="264320"/>
                  <a:pt x="263237" y="264320"/>
                </a:cubicBezTo>
                <a:cubicBezTo>
                  <a:pt x="117855" y="264320"/>
                  <a:pt x="0" y="146465"/>
                  <a:pt x="0" y="1083"/>
                </a:cubicBezTo>
                <a:close/>
              </a:path>
            </a:pathLst>
          </a:custGeom>
          <a:solidFill>
            <a:srgbClr val="7CB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 dirty="0"/>
          </a:p>
        </p:txBody>
      </p:sp>
      <p:grpSp>
        <p:nvGrpSpPr>
          <p:cNvPr id="82" name="Gráfico 184">
            <a:extLst>
              <a:ext uri="{FF2B5EF4-FFF2-40B4-BE49-F238E27FC236}">
                <a16:creationId xmlns:a16="http://schemas.microsoft.com/office/drawing/2014/main" id="{2128DB6D-1401-4279-B4B1-C907695BD2A1}"/>
              </a:ext>
            </a:extLst>
          </p:cNvPr>
          <p:cNvGrpSpPr/>
          <p:nvPr/>
        </p:nvGrpSpPr>
        <p:grpSpPr>
          <a:xfrm>
            <a:off x="4960390" y="2520761"/>
            <a:ext cx="1039025" cy="974854"/>
            <a:chOff x="10857396" y="5639267"/>
            <a:chExt cx="691311" cy="685570"/>
          </a:xfrm>
          <a:gradFill>
            <a:gsLst>
              <a:gs pos="0">
                <a:srgbClr val="00A4F0"/>
              </a:gs>
              <a:gs pos="100000">
                <a:srgbClr val="0061FF"/>
              </a:gs>
            </a:gsLst>
            <a:lin ang="10800000" scaled="0"/>
          </a:gradFill>
        </p:grpSpPr>
        <p:sp>
          <p:nvSpPr>
            <p:cNvPr id="83" name="Forma Livre: Forma 82">
              <a:extLst>
                <a:ext uri="{FF2B5EF4-FFF2-40B4-BE49-F238E27FC236}">
                  <a16:creationId xmlns:a16="http://schemas.microsoft.com/office/drawing/2014/main" id="{E011A316-D721-4C52-94FD-6563236377B8}"/>
                </a:ext>
              </a:extLst>
            </p:cNvPr>
            <p:cNvSpPr/>
            <p:nvPr/>
          </p:nvSpPr>
          <p:spPr>
            <a:xfrm>
              <a:off x="10925400" y="5639267"/>
              <a:ext cx="623306" cy="685570"/>
            </a:xfrm>
            <a:custGeom>
              <a:avLst/>
              <a:gdLst>
                <a:gd name="connsiteX0" fmla="*/ 589308 w 623306"/>
                <a:gd name="connsiteY0" fmla="*/ 586521 h 685570"/>
                <a:gd name="connsiteX1" fmla="*/ 589308 w 623306"/>
                <a:gd name="connsiteY1" fmla="*/ 334252 h 685570"/>
                <a:gd name="connsiteX2" fmla="*/ 441981 w 623306"/>
                <a:gd name="connsiteY2" fmla="*/ 186925 h 685570"/>
                <a:gd name="connsiteX3" fmla="*/ 429401 w 623306"/>
                <a:gd name="connsiteY3" fmla="*/ 186925 h 685570"/>
                <a:gd name="connsiteX4" fmla="*/ 405262 w 623306"/>
                <a:gd name="connsiteY4" fmla="*/ 170719 h 685570"/>
                <a:gd name="connsiteX5" fmla="*/ 414215 w 623306"/>
                <a:gd name="connsiteY5" fmla="*/ 137060 h 685570"/>
                <a:gd name="connsiteX6" fmla="*/ 406427 w 623306"/>
                <a:gd name="connsiteY6" fmla="*/ 123274 h 685570"/>
                <a:gd name="connsiteX7" fmla="*/ 406282 w 623306"/>
                <a:gd name="connsiteY7" fmla="*/ 123234 h 685570"/>
                <a:gd name="connsiteX8" fmla="*/ 373417 w 623306"/>
                <a:gd name="connsiteY8" fmla="*/ 114395 h 685570"/>
                <a:gd name="connsiteX9" fmla="*/ 382257 w 623306"/>
                <a:gd name="connsiteY9" fmla="*/ 81530 h 685570"/>
                <a:gd name="connsiteX10" fmla="*/ 389397 w 623306"/>
                <a:gd name="connsiteY10" fmla="*/ 78016 h 685570"/>
                <a:gd name="connsiteX11" fmla="*/ 415802 w 623306"/>
                <a:gd name="connsiteY11" fmla="*/ 43565 h 685570"/>
                <a:gd name="connsiteX12" fmla="*/ 407869 w 623306"/>
                <a:gd name="connsiteY12" fmla="*/ 29738 h 685570"/>
                <a:gd name="connsiteX13" fmla="*/ 298394 w 623306"/>
                <a:gd name="connsiteY13" fmla="*/ 386 h 685570"/>
                <a:gd name="connsiteX14" fmla="*/ 284454 w 623306"/>
                <a:gd name="connsiteY14" fmla="*/ 8433 h 685570"/>
                <a:gd name="connsiteX15" fmla="*/ 290121 w 623306"/>
                <a:gd name="connsiteY15" fmla="*/ 51384 h 685570"/>
                <a:gd name="connsiteX16" fmla="*/ 294654 w 623306"/>
                <a:gd name="connsiteY16" fmla="*/ 57844 h 685570"/>
                <a:gd name="connsiteX17" fmla="*/ 285814 w 623306"/>
                <a:gd name="connsiteY17" fmla="*/ 90936 h 685570"/>
                <a:gd name="connsiteX18" fmla="*/ 252949 w 623306"/>
                <a:gd name="connsiteY18" fmla="*/ 82096 h 685570"/>
                <a:gd name="connsiteX19" fmla="*/ 239123 w 623306"/>
                <a:gd name="connsiteY19" fmla="*/ 90142 h 685570"/>
                <a:gd name="connsiteX20" fmla="*/ 180419 w 623306"/>
                <a:gd name="connsiteY20" fmla="*/ 309093 h 685570"/>
                <a:gd name="connsiteX21" fmla="*/ 188286 w 623306"/>
                <a:gd name="connsiteY21" fmla="*/ 322872 h 685570"/>
                <a:gd name="connsiteX22" fmla="*/ 188465 w 623306"/>
                <a:gd name="connsiteY22" fmla="*/ 322919 h 685570"/>
                <a:gd name="connsiteX23" fmla="*/ 210338 w 623306"/>
                <a:gd name="connsiteY23" fmla="*/ 328812 h 685570"/>
                <a:gd name="connsiteX24" fmla="*/ 201611 w 623306"/>
                <a:gd name="connsiteY24" fmla="*/ 361677 h 685570"/>
                <a:gd name="connsiteX25" fmla="*/ 202631 w 623306"/>
                <a:gd name="connsiteY25" fmla="*/ 370290 h 685570"/>
                <a:gd name="connsiteX26" fmla="*/ 209544 w 623306"/>
                <a:gd name="connsiteY26" fmla="*/ 375503 h 685570"/>
                <a:gd name="connsiteX27" fmla="*/ 220537 w 623306"/>
                <a:gd name="connsiteY27" fmla="*/ 378450 h 685570"/>
                <a:gd name="connsiteX28" fmla="*/ 211698 w 623306"/>
                <a:gd name="connsiteY28" fmla="*/ 411315 h 685570"/>
                <a:gd name="connsiteX29" fmla="*/ 212831 w 623306"/>
                <a:gd name="connsiteY29" fmla="*/ 419928 h 685570"/>
                <a:gd name="connsiteX30" fmla="*/ 219744 w 623306"/>
                <a:gd name="connsiteY30" fmla="*/ 425141 h 685570"/>
                <a:gd name="connsiteX31" fmla="*/ 263489 w 623306"/>
                <a:gd name="connsiteY31" fmla="*/ 436928 h 685570"/>
                <a:gd name="connsiteX32" fmla="*/ 266435 w 623306"/>
                <a:gd name="connsiteY32" fmla="*/ 437268 h 685570"/>
                <a:gd name="connsiteX33" fmla="*/ 272102 w 623306"/>
                <a:gd name="connsiteY33" fmla="*/ 435794 h 685570"/>
                <a:gd name="connsiteX34" fmla="*/ 277428 w 623306"/>
                <a:gd name="connsiteY34" fmla="*/ 428881 h 685570"/>
                <a:gd name="connsiteX35" fmla="*/ 286154 w 623306"/>
                <a:gd name="connsiteY35" fmla="*/ 396016 h 685570"/>
                <a:gd name="connsiteX36" fmla="*/ 297147 w 623306"/>
                <a:gd name="connsiteY36" fmla="*/ 398962 h 685570"/>
                <a:gd name="connsiteX37" fmla="*/ 300094 w 623306"/>
                <a:gd name="connsiteY37" fmla="*/ 399416 h 685570"/>
                <a:gd name="connsiteX38" fmla="*/ 305760 w 623306"/>
                <a:gd name="connsiteY38" fmla="*/ 397829 h 685570"/>
                <a:gd name="connsiteX39" fmla="*/ 310973 w 623306"/>
                <a:gd name="connsiteY39" fmla="*/ 391030 h 685570"/>
                <a:gd name="connsiteX40" fmla="*/ 319813 w 623306"/>
                <a:gd name="connsiteY40" fmla="*/ 358164 h 685570"/>
                <a:gd name="connsiteX41" fmla="*/ 341685 w 623306"/>
                <a:gd name="connsiteY41" fmla="*/ 363944 h 685570"/>
                <a:gd name="connsiteX42" fmla="*/ 344632 w 623306"/>
                <a:gd name="connsiteY42" fmla="*/ 364397 h 685570"/>
                <a:gd name="connsiteX43" fmla="*/ 355625 w 623306"/>
                <a:gd name="connsiteY43" fmla="*/ 356011 h 685570"/>
                <a:gd name="connsiteX44" fmla="*/ 364578 w 623306"/>
                <a:gd name="connsiteY44" fmla="*/ 322352 h 685570"/>
                <a:gd name="connsiteX45" fmla="*/ 373984 w 623306"/>
                <a:gd name="connsiteY45" fmla="*/ 322919 h 685570"/>
                <a:gd name="connsiteX46" fmla="*/ 429175 w 623306"/>
                <a:gd name="connsiteY46" fmla="*/ 300253 h 685570"/>
                <a:gd name="connsiteX47" fmla="*/ 441981 w 623306"/>
                <a:gd name="connsiteY47" fmla="*/ 300253 h 685570"/>
                <a:gd name="connsiteX48" fmla="*/ 475979 w 623306"/>
                <a:gd name="connsiteY48" fmla="*/ 334252 h 685570"/>
                <a:gd name="connsiteX49" fmla="*/ 475979 w 623306"/>
                <a:gd name="connsiteY49" fmla="*/ 503905 h 685570"/>
                <a:gd name="connsiteX50" fmla="*/ 362651 w 623306"/>
                <a:gd name="connsiteY50" fmla="*/ 504245 h 685570"/>
                <a:gd name="connsiteX51" fmla="*/ 362651 w 623306"/>
                <a:gd name="connsiteY51" fmla="*/ 492912 h 685570"/>
                <a:gd name="connsiteX52" fmla="*/ 351318 w 623306"/>
                <a:gd name="connsiteY52" fmla="*/ 481579 h 685570"/>
                <a:gd name="connsiteX53" fmla="*/ 147327 w 623306"/>
                <a:gd name="connsiteY53" fmla="*/ 481579 h 685570"/>
                <a:gd name="connsiteX54" fmla="*/ 135994 w 623306"/>
                <a:gd name="connsiteY54" fmla="*/ 492912 h 685570"/>
                <a:gd name="connsiteX55" fmla="*/ 135994 w 623306"/>
                <a:gd name="connsiteY55" fmla="*/ 538243 h 685570"/>
                <a:gd name="connsiteX56" fmla="*/ 147327 w 623306"/>
                <a:gd name="connsiteY56" fmla="*/ 549576 h 685570"/>
                <a:gd name="connsiteX57" fmla="*/ 351318 w 623306"/>
                <a:gd name="connsiteY57" fmla="*/ 549576 h 685570"/>
                <a:gd name="connsiteX58" fmla="*/ 362651 w 623306"/>
                <a:gd name="connsiteY58" fmla="*/ 538243 h 685570"/>
                <a:gd name="connsiteX59" fmla="*/ 362651 w 623306"/>
                <a:gd name="connsiteY59" fmla="*/ 526910 h 685570"/>
                <a:gd name="connsiteX60" fmla="*/ 475979 w 623306"/>
                <a:gd name="connsiteY60" fmla="*/ 526570 h 685570"/>
                <a:gd name="connsiteX61" fmla="*/ 475979 w 623306"/>
                <a:gd name="connsiteY61" fmla="*/ 572242 h 685570"/>
                <a:gd name="connsiteX62" fmla="*/ 79330 w 623306"/>
                <a:gd name="connsiteY62" fmla="*/ 572242 h 685570"/>
                <a:gd name="connsiteX63" fmla="*/ 0 w 623306"/>
                <a:gd name="connsiteY63" fmla="*/ 651572 h 685570"/>
                <a:gd name="connsiteX64" fmla="*/ 0 w 623306"/>
                <a:gd name="connsiteY64" fmla="*/ 674237 h 685570"/>
                <a:gd name="connsiteX65" fmla="*/ 11333 w 623306"/>
                <a:gd name="connsiteY65" fmla="*/ 685570 h 685570"/>
                <a:gd name="connsiteX66" fmla="*/ 611974 w 623306"/>
                <a:gd name="connsiteY66" fmla="*/ 685570 h 685570"/>
                <a:gd name="connsiteX67" fmla="*/ 623306 w 623306"/>
                <a:gd name="connsiteY67" fmla="*/ 674237 h 685570"/>
                <a:gd name="connsiteX68" fmla="*/ 623306 w 623306"/>
                <a:gd name="connsiteY68" fmla="*/ 651572 h 685570"/>
                <a:gd name="connsiteX69" fmla="*/ 589308 w 623306"/>
                <a:gd name="connsiteY69" fmla="*/ 586521 h 685570"/>
                <a:gd name="connsiteX70" fmla="*/ 389170 w 623306"/>
                <a:gd name="connsiteY70" fmla="*/ 48211 h 685570"/>
                <a:gd name="connsiteX71" fmla="*/ 378064 w 623306"/>
                <a:gd name="connsiteY71" fmla="*/ 58411 h 685570"/>
                <a:gd name="connsiteX72" fmla="*/ 352338 w 623306"/>
                <a:gd name="connsiteY72" fmla="*/ 61810 h 685570"/>
                <a:gd name="connsiteX73" fmla="*/ 330466 w 623306"/>
                <a:gd name="connsiteY73" fmla="*/ 55917 h 685570"/>
                <a:gd name="connsiteX74" fmla="*/ 305307 w 623306"/>
                <a:gd name="connsiteY74" fmla="*/ 25772 h 685570"/>
                <a:gd name="connsiteX75" fmla="*/ 357665 w 623306"/>
                <a:gd name="connsiteY75" fmla="*/ 85383 h 685570"/>
                <a:gd name="connsiteX76" fmla="*/ 351545 w 623306"/>
                <a:gd name="connsiteY76" fmla="*/ 108502 h 685570"/>
                <a:gd name="connsiteX77" fmla="*/ 307687 w 623306"/>
                <a:gd name="connsiteY77" fmla="*/ 96829 h 685570"/>
                <a:gd name="connsiteX78" fmla="*/ 313920 w 623306"/>
                <a:gd name="connsiteY78" fmla="*/ 73823 h 685570"/>
                <a:gd name="connsiteX79" fmla="*/ 324573 w 623306"/>
                <a:gd name="connsiteY79" fmla="*/ 77790 h 685570"/>
                <a:gd name="connsiteX80" fmla="*/ 346445 w 623306"/>
                <a:gd name="connsiteY80" fmla="*/ 83683 h 685570"/>
                <a:gd name="connsiteX81" fmla="*/ 357665 w 623306"/>
                <a:gd name="connsiteY81" fmla="*/ 85383 h 685570"/>
                <a:gd name="connsiteX82" fmla="*/ 258389 w 623306"/>
                <a:gd name="connsiteY82" fmla="*/ 412109 h 685570"/>
                <a:gd name="connsiteX83" fmla="*/ 236516 w 623306"/>
                <a:gd name="connsiteY83" fmla="*/ 406216 h 685570"/>
                <a:gd name="connsiteX84" fmla="*/ 242410 w 623306"/>
                <a:gd name="connsiteY84" fmla="*/ 384343 h 685570"/>
                <a:gd name="connsiteX85" fmla="*/ 259975 w 623306"/>
                <a:gd name="connsiteY85" fmla="*/ 388990 h 685570"/>
                <a:gd name="connsiteX86" fmla="*/ 264282 w 623306"/>
                <a:gd name="connsiteY86" fmla="*/ 390236 h 685570"/>
                <a:gd name="connsiteX87" fmla="*/ 292047 w 623306"/>
                <a:gd name="connsiteY87" fmla="*/ 374144 h 685570"/>
                <a:gd name="connsiteX88" fmla="*/ 226430 w 623306"/>
                <a:gd name="connsiteY88" fmla="*/ 356578 h 685570"/>
                <a:gd name="connsiteX89" fmla="*/ 232210 w 623306"/>
                <a:gd name="connsiteY89" fmla="*/ 334705 h 685570"/>
                <a:gd name="connsiteX90" fmla="*/ 297940 w 623306"/>
                <a:gd name="connsiteY90" fmla="*/ 352271 h 685570"/>
                <a:gd name="connsiteX91" fmla="*/ 336699 w 623306"/>
                <a:gd name="connsiteY91" fmla="*/ 339125 h 685570"/>
                <a:gd name="connsiteX92" fmla="*/ 205238 w 623306"/>
                <a:gd name="connsiteY92" fmla="*/ 303993 h 685570"/>
                <a:gd name="connsiteX93" fmla="*/ 258049 w 623306"/>
                <a:gd name="connsiteY93" fmla="*/ 106915 h 685570"/>
                <a:gd name="connsiteX94" fmla="*/ 389397 w 623306"/>
                <a:gd name="connsiteY94" fmla="*/ 142160 h 685570"/>
                <a:gd name="connsiteX95" fmla="*/ 383390 w 623306"/>
                <a:gd name="connsiteY95" fmla="*/ 164939 h 685570"/>
                <a:gd name="connsiteX96" fmla="*/ 297374 w 623306"/>
                <a:gd name="connsiteY96" fmla="*/ 223077 h 685570"/>
                <a:gd name="connsiteX97" fmla="*/ 342705 w 623306"/>
                <a:gd name="connsiteY97" fmla="*/ 316459 h 685570"/>
                <a:gd name="connsiteX98" fmla="*/ 428722 w 623306"/>
                <a:gd name="connsiteY98" fmla="*/ 258209 h 685570"/>
                <a:gd name="connsiteX99" fmla="*/ 359348 w 623306"/>
                <a:gd name="connsiteY99" fmla="*/ 298321 h 685570"/>
                <a:gd name="connsiteX100" fmla="*/ 324913 w 623306"/>
                <a:gd name="connsiteY100" fmla="*/ 271921 h 685570"/>
                <a:gd name="connsiteX101" fmla="*/ 319246 w 623306"/>
                <a:gd name="connsiteY101" fmla="*/ 228970 h 685570"/>
                <a:gd name="connsiteX102" fmla="*/ 373984 w 623306"/>
                <a:gd name="connsiteY102" fmla="*/ 186925 h 685570"/>
                <a:gd name="connsiteX103" fmla="*/ 388603 w 623306"/>
                <a:gd name="connsiteY103" fmla="*/ 188852 h 685570"/>
                <a:gd name="connsiteX104" fmla="*/ 416595 w 623306"/>
                <a:gd name="connsiteY104" fmla="*/ 206191 h 685570"/>
                <a:gd name="connsiteX105" fmla="*/ 416595 w 623306"/>
                <a:gd name="connsiteY105" fmla="*/ 206304 h 685570"/>
                <a:gd name="connsiteX106" fmla="*/ 423055 w 623306"/>
                <a:gd name="connsiteY106" fmla="*/ 215257 h 685570"/>
                <a:gd name="connsiteX107" fmla="*/ 428721 w 623306"/>
                <a:gd name="connsiteY107" fmla="*/ 258209 h 685570"/>
                <a:gd name="connsiteX108" fmla="*/ 339985 w 623306"/>
                <a:gd name="connsiteY108" fmla="*/ 526910 h 685570"/>
                <a:gd name="connsiteX109" fmla="*/ 158660 w 623306"/>
                <a:gd name="connsiteY109" fmla="*/ 526910 h 685570"/>
                <a:gd name="connsiteX110" fmla="*/ 158660 w 623306"/>
                <a:gd name="connsiteY110" fmla="*/ 504245 h 685570"/>
                <a:gd name="connsiteX111" fmla="*/ 339985 w 623306"/>
                <a:gd name="connsiteY111" fmla="*/ 504245 h 685570"/>
                <a:gd name="connsiteX112" fmla="*/ 445381 w 623306"/>
                <a:gd name="connsiteY112" fmla="*/ 277928 h 685570"/>
                <a:gd name="connsiteX113" fmla="*/ 450594 w 623306"/>
                <a:gd name="connsiteY113" fmla="*/ 264102 h 685570"/>
                <a:gd name="connsiteX114" fmla="*/ 445721 w 623306"/>
                <a:gd name="connsiteY114" fmla="*/ 209817 h 685570"/>
                <a:gd name="connsiteX115" fmla="*/ 566642 w 623306"/>
                <a:gd name="connsiteY115" fmla="*/ 334252 h 685570"/>
                <a:gd name="connsiteX116" fmla="*/ 566642 w 623306"/>
                <a:gd name="connsiteY116" fmla="*/ 575528 h 685570"/>
                <a:gd name="connsiteX117" fmla="*/ 543977 w 623306"/>
                <a:gd name="connsiteY117" fmla="*/ 572242 h 685570"/>
                <a:gd name="connsiteX118" fmla="*/ 498645 w 623306"/>
                <a:gd name="connsiteY118" fmla="*/ 572242 h 685570"/>
                <a:gd name="connsiteX119" fmla="*/ 498645 w 623306"/>
                <a:gd name="connsiteY119" fmla="*/ 334252 h 685570"/>
                <a:gd name="connsiteX120" fmla="*/ 445381 w 623306"/>
                <a:gd name="connsiteY120" fmla="*/ 277928 h 685570"/>
                <a:gd name="connsiteX121" fmla="*/ 600641 w 623306"/>
                <a:gd name="connsiteY121" fmla="*/ 662904 h 685570"/>
                <a:gd name="connsiteX122" fmla="*/ 22666 w 623306"/>
                <a:gd name="connsiteY122" fmla="*/ 662904 h 685570"/>
                <a:gd name="connsiteX123" fmla="*/ 22666 w 623306"/>
                <a:gd name="connsiteY123" fmla="*/ 651572 h 685570"/>
                <a:gd name="connsiteX124" fmla="*/ 79330 w 623306"/>
                <a:gd name="connsiteY124" fmla="*/ 594907 h 685570"/>
                <a:gd name="connsiteX125" fmla="*/ 543977 w 623306"/>
                <a:gd name="connsiteY125" fmla="*/ 594907 h 685570"/>
                <a:gd name="connsiteX126" fmla="*/ 600641 w 623306"/>
                <a:gd name="connsiteY126" fmla="*/ 651572 h 685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623306" h="685570">
                  <a:moveTo>
                    <a:pt x="589308" y="586521"/>
                  </a:moveTo>
                  <a:lnTo>
                    <a:pt x="589308" y="334252"/>
                  </a:lnTo>
                  <a:cubicBezTo>
                    <a:pt x="589233" y="252917"/>
                    <a:pt x="523316" y="187000"/>
                    <a:pt x="441981" y="186925"/>
                  </a:cubicBezTo>
                  <a:lnTo>
                    <a:pt x="429401" y="186925"/>
                  </a:lnTo>
                  <a:cubicBezTo>
                    <a:pt x="422413" y="180094"/>
                    <a:pt x="414231" y="174601"/>
                    <a:pt x="405262" y="170719"/>
                  </a:cubicBezTo>
                  <a:lnTo>
                    <a:pt x="414215" y="137060"/>
                  </a:lnTo>
                  <a:cubicBezTo>
                    <a:pt x="415872" y="131103"/>
                    <a:pt x="412385" y="124930"/>
                    <a:pt x="406427" y="123274"/>
                  </a:cubicBezTo>
                  <a:cubicBezTo>
                    <a:pt x="406379" y="123260"/>
                    <a:pt x="406331" y="123247"/>
                    <a:pt x="406282" y="123234"/>
                  </a:cubicBezTo>
                  <a:lnTo>
                    <a:pt x="373417" y="114395"/>
                  </a:lnTo>
                  <a:lnTo>
                    <a:pt x="382257" y="81530"/>
                  </a:lnTo>
                  <a:cubicBezTo>
                    <a:pt x="384712" y="80519"/>
                    <a:pt x="387098" y="79345"/>
                    <a:pt x="389397" y="78016"/>
                  </a:cubicBezTo>
                  <a:cubicBezTo>
                    <a:pt x="402465" y="70541"/>
                    <a:pt x="411980" y="58126"/>
                    <a:pt x="415802" y="43565"/>
                  </a:cubicBezTo>
                  <a:cubicBezTo>
                    <a:pt x="417393" y="37561"/>
                    <a:pt x="413855" y="31394"/>
                    <a:pt x="407869" y="29738"/>
                  </a:cubicBezTo>
                  <a:lnTo>
                    <a:pt x="298394" y="386"/>
                  </a:lnTo>
                  <a:cubicBezTo>
                    <a:pt x="292324" y="-1229"/>
                    <a:pt x="286091" y="2369"/>
                    <a:pt x="284454" y="8433"/>
                  </a:cubicBezTo>
                  <a:cubicBezTo>
                    <a:pt x="280540" y="22933"/>
                    <a:pt x="282580" y="38396"/>
                    <a:pt x="290121" y="51384"/>
                  </a:cubicBezTo>
                  <a:cubicBezTo>
                    <a:pt x="291501" y="53626"/>
                    <a:pt x="293015" y="55783"/>
                    <a:pt x="294654" y="57844"/>
                  </a:cubicBezTo>
                  <a:lnTo>
                    <a:pt x="285814" y="90936"/>
                  </a:lnTo>
                  <a:lnTo>
                    <a:pt x="252949" y="82096"/>
                  </a:lnTo>
                  <a:cubicBezTo>
                    <a:pt x="246911" y="80513"/>
                    <a:pt x="240729" y="84110"/>
                    <a:pt x="239123" y="90142"/>
                  </a:cubicBezTo>
                  <a:lnTo>
                    <a:pt x="180419" y="309093"/>
                  </a:lnTo>
                  <a:cubicBezTo>
                    <a:pt x="178787" y="315071"/>
                    <a:pt x="182309" y="321240"/>
                    <a:pt x="188286" y="322872"/>
                  </a:cubicBezTo>
                  <a:cubicBezTo>
                    <a:pt x="188346" y="322888"/>
                    <a:pt x="188405" y="322904"/>
                    <a:pt x="188465" y="322919"/>
                  </a:cubicBezTo>
                  <a:lnTo>
                    <a:pt x="210338" y="328812"/>
                  </a:lnTo>
                  <a:lnTo>
                    <a:pt x="201611" y="361677"/>
                  </a:lnTo>
                  <a:cubicBezTo>
                    <a:pt x="200807" y="364571"/>
                    <a:pt x="201173" y="367665"/>
                    <a:pt x="202631" y="370290"/>
                  </a:cubicBezTo>
                  <a:cubicBezTo>
                    <a:pt x="204190" y="372843"/>
                    <a:pt x="206662" y="374707"/>
                    <a:pt x="209544" y="375503"/>
                  </a:cubicBezTo>
                  <a:lnTo>
                    <a:pt x="220537" y="378450"/>
                  </a:lnTo>
                  <a:lnTo>
                    <a:pt x="211698" y="411315"/>
                  </a:lnTo>
                  <a:cubicBezTo>
                    <a:pt x="210933" y="414224"/>
                    <a:pt x="211339" y="417317"/>
                    <a:pt x="212831" y="419928"/>
                  </a:cubicBezTo>
                  <a:cubicBezTo>
                    <a:pt x="214338" y="422527"/>
                    <a:pt x="216831" y="424407"/>
                    <a:pt x="219744" y="425141"/>
                  </a:cubicBezTo>
                  <a:lnTo>
                    <a:pt x="263489" y="436928"/>
                  </a:lnTo>
                  <a:cubicBezTo>
                    <a:pt x="264455" y="437152"/>
                    <a:pt x="265443" y="437266"/>
                    <a:pt x="266435" y="437268"/>
                  </a:cubicBezTo>
                  <a:cubicBezTo>
                    <a:pt x="268423" y="437305"/>
                    <a:pt x="270383" y="436795"/>
                    <a:pt x="272102" y="435794"/>
                  </a:cubicBezTo>
                  <a:cubicBezTo>
                    <a:pt x="274729" y="434293"/>
                    <a:pt x="276647" y="431804"/>
                    <a:pt x="277428" y="428881"/>
                  </a:cubicBezTo>
                  <a:lnTo>
                    <a:pt x="286154" y="396016"/>
                  </a:lnTo>
                  <a:lnTo>
                    <a:pt x="297147" y="398962"/>
                  </a:lnTo>
                  <a:cubicBezTo>
                    <a:pt x="298095" y="399287"/>
                    <a:pt x="299092" y="399440"/>
                    <a:pt x="300094" y="399416"/>
                  </a:cubicBezTo>
                  <a:cubicBezTo>
                    <a:pt x="302090" y="399399"/>
                    <a:pt x="304045" y="398851"/>
                    <a:pt x="305760" y="397829"/>
                  </a:cubicBezTo>
                  <a:cubicBezTo>
                    <a:pt x="308359" y="396376"/>
                    <a:pt x="310245" y="393917"/>
                    <a:pt x="310973" y="391030"/>
                  </a:cubicBezTo>
                  <a:lnTo>
                    <a:pt x="319813" y="358164"/>
                  </a:lnTo>
                  <a:lnTo>
                    <a:pt x="341685" y="363944"/>
                  </a:lnTo>
                  <a:cubicBezTo>
                    <a:pt x="342637" y="364252"/>
                    <a:pt x="343632" y="364405"/>
                    <a:pt x="344632" y="364397"/>
                  </a:cubicBezTo>
                  <a:cubicBezTo>
                    <a:pt x="349774" y="364420"/>
                    <a:pt x="354288" y="360977"/>
                    <a:pt x="355625" y="356011"/>
                  </a:cubicBezTo>
                  <a:lnTo>
                    <a:pt x="364578" y="322352"/>
                  </a:lnTo>
                  <a:cubicBezTo>
                    <a:pt x="367701" y="322707"/>
                    <a:pt x="370841" y="322896"/>
                    <a:pt x="373984" y="322919"/>
                  </a:cubicBezTo>
                  <a:cubicBezTo>
                    <a:pt x="394624" y="322806"/>
                    <a:pt x="414413" y="314679"/>
                    <a:pt x="429175" y="300253"/>
                  </a:cubicBezTo>
                  <a:lnTo>
                    <a:pt x="441981" y="300253"/>
                  </a:lnTo>
                  <a:cubicBezTo>
                    <a:pt x="460735" y="300309"/>
                    <a:pt x="475923" y="315498"/>
                    <a:pt x="475979" y="334252"/>
                  </a:cubicBezTo>
                  <a:lnTo>
                    <a:pt x="475979" y="503905"/>
                  </a:lnTo>
                  <a:lnTo>
                    <a:pt x="362651" y="504245"/>
                  </a:lnTo>
                  <a:lnTo>
                    <a:pt x="362651" y="492912"/>
                  </a:lnTo>
                  <a:cubicBezTo>
                    <a:pt x="362651" y="486653"/>
                    <a:pt x="357577" y="481579"/>
                    <a:pt x="351318" y="481579"/>
                  </a:cubicBezTo>
                  <a:lnTo>
                    <a:pt x="147327" y="481579"/>
                  </a:lnTo>
                  <a:cubicBezTo>
                    <a:pt x="141068" y="481579"/>
                    <a:pt x="135994" y="486653"/>
                    <a:pt x="135994" y="492912"/>
                  </a:cubicBezTo>
                  <a:lnTo>
                    <a:pt x="135994" y="538243"/>
                  </a:lnTo>
                  <a:cubicBezTo>
                    <a:pt x="135994" y="544502"/>
                    <a:pt x="141068" y="549576"/>
                    <a:pt x="147327" y="549576"/>
                  </a:cubicBezTo>
                  <a:lnTo>
                    <a:pt x="351318" y="549576"/>
                  </a:lnTo>
                  <a:cubicBezTo>
                    <a:pt x="357577" y="549576"/>
                    <a:pt x="362651" y="544502"/>
                    <a:pt x="362651" y="538243"/>
                  </a:cubicBezTo>
                  <a:lnTo>
                    <a:pt x="362651" y="526910"/>
                  </a:lnTo>
                  <a:lnTo>
                    <a:pt x="475979" y="526570"/>
                  </a:lnTo>
                  <a:lnTo>
                    <a:pt x="475979" y="572242"/>
                  </a:lnTo>
                  <a:lnTo>
                    <a:pt x="79330" y="572242"/>
                  </a:lnTo>
                  <a:cubicBezTo>
                    <a:pt x="35538" y="572292"/>
                    <a:pt x="50" y="607780"/>
                    <a:pt x="0" y="651572"/>
                  </a:cubicBezTo>
                  <a:lnTo>
                    <a:pt x="0" y="674237"/>
                  </a:lnTo>
                  <a:cubicBezTo>
                    <a:pt x="0" y="680496"/>
                    <a:pt x="5074" y="685570"/>
                    <a:pt x="11333" y="685570"/>
                  </a:cubicBezTo>
                  <a:lnTo>
                    <a:pt x="611974" y="685570"/>
                  </a:lnTo>
                  <a:cubicBezTo>
                    <a:pt x="618233" y="685570"/>
                    <a:pt x="623306" y="680496"/>
                    <a:pt x="623306" y="674237"/>
                  </a:cubicBezTo>
                  <a:lnTo>
                    <a:pt x="623306" y="651572"/>
                  </a:lnTo>
                  <a:cubicBezTo>
                    <a:pt x="623270" y="625639"/>
                    <a:pt x="610579" y="601356"/>
                    <a:pt x="589308" y="586521"/>
                  </a:cubicBezTo>
                  <a:close/>
                  <a:moveTo>
                    <a:pt x="389170" y="48211"/>
                  </a:moveTo>
                  <a:cubicBezTo>
                    <a:pt x="386270" y="52392"/>
                    <a:pt x="382476" y="55876"/>
                    <a:pt x="378064" y="58411"/>
                  </a:cubicBezTo>
                  <a:cubicBezTo>
                    <a:pt x="370294" y="62954"/>
                    <a:pt x="361022" y="64179"/>
                    <a:pt x="352338" y="61810"/>
                  </a:cubicBezTo>
                  <a:lnTo>
                    <a:pt x="330466" y="55917"/>
                  </a:lnTo>
                  <a:cubicBezTo>
                    <a:pt x="316523" y="52241"/>
                    <a:pt x="306430" y="40148"/>
                    <a:pt x="305307" y="25772"/>
                  </a:cubicBezTo>
                  <a:close/>
                  <a:moveTo>
                    <a:pt x="357665" y="85383"/>
                  </a:moveTo>
                  <a:lnTo>
                    <a:pt x="351545" y="108502"/>
                  </a:lnTo>
                  <a:lnTo>
                    <a:pt x="307687" y="96829"/>
                  </a:lnTo>
                  <a:lnTo>
                    <a:pt x="313920" y="73823"/>
                  </a:lnTo>
                  <a:cubicBezTo>
                    <a:pt x="317351" y="75447"/>
                    <a:pt x="320915" y="76774"/>
                    <a:pt x="324573" y="77790"/>
                  </a:cubicBezTo>
                  <a:lnTo>
                    <a:pt x="346445" y="83683"/>
                  </a:lnTo>
                  <a:cubicBezTo>
                    <a:pt x="350116" y="84636"/>
                    <a:pt x="353876" y="85205"/>
                    <a:pt x="357665" y="85383"/>
                  </a:cubicBezTo>
                  <a:close/>
                  <a:moveTo>
                    <a:pt x="258389" y="412109"/>
                  </a:moveTo>
                  <a:lnTo>
                    <a:pt x="236516" y="406216"/>
                  </a:lnTo>
                  <a:lnTo>
                    <a:pt x="242410" y="384343"/>
                  </a:lnTo>
                  <a:lnTo>
                    <a:pt x="259975" y="388990"/>
                  </a:lnTo>
                  <a:lnTo>
                    <a:pt x="264282" y="390236"/>
                  </a:lnTo>
                  <a:close/>
                  <a:moveTo>
                    <a:pt x="292047" y="374144"/>
                  </a:moveTo>
                  <a:lnTo>
                    <a:pt x="226430" y="356578"/>
                  </a:lnTo>
                  <a:lnTo>
                    <a:pt x="232210" y="334705"/>
                  </a:lnTo>
                  <a:lnTo>
                    <a:pt x="297940" y="352271"/>
                  </a:lnTo>
                  <a:close/>
                  <a:moveTo>
                    <a:pt x="336699" y="339125"/>
                  </a:moveTo>
                  <a:lnTo>
                    <a:pt x="205238" y="303993"/>
                  </a:lnTo>
                  <a:lnTo>
                    <a:pt x="258049" y="106915"/>
                  </a:lnTo>
                  <a:lnTo>
                    <a:pt x="389397" y="142160"/>
                  </a:lnTo>
                  <a:lnTo>
                    <a:pt x="383390" y="164939"/>
                  </a:lnTo>
                  <a:cubicBezTo>
                    <a:pt x="344257" y="160261"/>
                    <a:pt x="307624" y="185021"/>
                    <a:pt x="297374" y="223077"/>
                  </a:cubicBezTo>
                  <a:cubicBezTo>
                    <a:pt x="287196" y="261143"/>
                    <a:pt x="306500" y="300910"/>
                    <a:pt x="342705" y="316459"/>
                  </a:cubicBezTo>
                  <a:close/>
                  <a:moveTo>
                    <a:pt x="428722" y="258209"/>
                  </a:moveTo>
                  <a:cubicBezTo>
                    <a:pt x="420641" y="288442"/>
                    <a:pt x="389582" y="306401"/>
                    <a:pt x="359348" y="298321"/>
                  </a:cubicBezTo>
                  <a:cubicBezTo>
                    <a:pt x="344822" y="294438"/>
                    <a:pt x="332434" y="284941"/>
                    <a:pt x="324913" y="271921"/>
                  </a:cubicBezTo>
                  <a:cubicBezTo>
                    <a:pt x="317324" y="258949"/>
                    <a:pt x="315281" y="243466"/>
                    <a:pt x="319246" y="228970"/>
                  </a:cubicBezTo>
                  <a:cubicBezTo>
                    <a:pt x="325867" y="204177"/>
                    <a:pt x="348323" y="186929"/>
                    <a:pt x="373984" y="186925"/>
                  </a:cubicBezTo>
                  <a:cubicBezTo>
                    <a:pt x="378922" y="186896"/>
                    <a:pt x="383841" y="187544"/>
                    <a:pt x="388603" y="188852"/>
                  </a:cubicBezTo>
                  <a:cubicBezTo>
                    <a:pt x="399448" y="191726"/>
                    <a:pt x="409192" y="197761"/>
                    <a:pt x="416595" y="206191"/>
                  </a:cubicBezTo>
                  <a:lnTo>
                    <a:pt x="416595" y="206304"/>
                  </a:lnTo>
                  <a:cubicBezTo>
                    <a:pt x="419063" y="209048"/>
                    <a:pt x="421229" y="212050"/>
                    <a:pt x="423055" y="215257"/>
                  </a:cubicBezTo>
                  <a:cubicBezTo>
                    <a:pt x="430644" y="228229"/>
                    <a:pt x="432686" y="243712"/>
                    <a:pt x="428721" y="258209"/>
                  </a:cubicBezTo>
                  <a:close/>
                  <a:moveTo>
                    <a:pt x="339985" y="526910"/>
                  </a:moveTo>
                  <a:lnTo>
                    <a:pt x="158660" y="526910"/>
                  </a:lnTo>
                  <a:lnTo>
                    <a:pt x="158660" y="504245"/>
                  </a:lnTo>
                  <a:lnTo>
                    <a:pt x="339985" y="504245"/>
                  </a:lnTo>
                  <a:close/>
                  <a:moveTo>
                    <a:pt x="445381" y="277928"/>
                  </a:moveTo>
                  <a:cubicBezTo>
                    <a:pt x="447586" y="273509"/>
                    <a:pt x="449332" y="268876"/>
                    <a:pt x="450594" y="264102"/>
                  </a:cubicBezTo>
                  <a:cubicBezTo>
                    <a:pt x="455553" y="246010"/>
                    <a:pt x="453822" y="226737"/>
                    <a:pt x="445721" y="209817"/>
                  </a:cubicBezTo>
                  <a:cubicBezTo>
                    <a:pt x="513017" y="211837"/>
                    <a:pt x="566550" y="266926"/>
                    <a:pt x="566642" y="334252"/>
                  </a:cubicBezTo>
                  <a:lnTo>
                    <a:pt x="566642" y="575528"/>
                  </a:lnTo>
                  <a:cubicBezTo>
                    <a:pt x="559277" y="573383"/>
                    <a:pt x="551648" y="572276"/>
                    <a:pt x="543977" y="572242"/>
                  </a:cubicBezTo>
                  <a:lnTo>
                    <a:pt x="498645" y="572242"/>
                  </a:lnTo>
                  <a:lnTo>
                    <a:pt x="498645" y="334252"/>
                  </a:lnTo>
                  <a:cubicBezTo>
                    <a:pt x="498559" y="304354"/>
                    <a:pt x="475228" y="279682"/>
                    <a:pt x="445381" y="277928"/>
                  </a:cubicBezTo>
                  <a:close/>
                  <a:moveTo>
                    <a:pt x="600641" y="662904"/>
                  </a:moveTo>
                  <a:lnTo>
                    <a:pt x="22666" y="662904"/>
                  </a:lnTo>
                  <a:lnTo>
                    <a:pt x="22666" y="651572"/>
                  </a:lnTo>
                  <a:cubicBezTo>
                    <a:pt x="22666" y="620277"/>
                    <a:pt x="48035" y="594907"/>
                    <a:pt x="79330" y="594907"/>
                  </a:cubicBezTo>
                  <a:lnTo>
                    <a:pt x="543977" y="594907"/>
                  </a:lnTo>
                  <a:cubicBezTo>
                    <a:pt x="575271" y="594907"/>
                    <a:pt x="600641" y="620277"/>
                    <a:pt x="600641" y="651572"/>
                  </a:cubicBezTo>
                  <a:close/>
                </a:path>
              </a:pathLst>
            </a:custGeom>
            <a:grpFill/>
            <a:ln w="113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84" name="Forma Livre: Forma 83">
              <a:extLst>
                <a:ext uri="{FF2B5EF4-FFF2-40B4-BE49-F238E27FC236}">
                  <a16:creationId xmlns:a16="http://schemas.microsoft.com/office/drawing/2014/main" id="{957DC245-C888-498C-8CB5-160AA616BA96}"/>
                </a:ext>
              </a:extLst>
            </p:cNvPr>
            <p:cNvSpPr/>
            <p:nvPr/>
          </p:nvSpPr>
          <p:spPr>
            <a:xfrm>
              <a:off x="10857396" y="5644754"/>
              <a:ext cx="272003" cy="453426"/>
            </a:xfrm>
            <a:custGeom>
              <a:avLst/>
              <a:gdLst>
                <a:gd name="connsiteX0" fmla="*/ 124669 w 272003"/>
                <a:gd name="connsiteY0" fmla="*/ 419428 h 453426"/>
                <a:gd name="connsiteX1" fmla="*/ 158667 w 272003"/>
                <a:gd name="connsiteY1" fmla="*/ 453426 h 453426"/>
                <a:gd name="connsiteX2" fmla="*/ 249330 w 272003"/>
                <a:gd name="connsiteY2" fmla="*/ 453426 h 453426"/>
                <a:gd name="connsiteX3" fmla="*/ 260663 w 272003"/>
                <a:gd name="connsiteY3" fmla="*/ 442093 h 453426"/>
                <a:gd name="connsiteX4" fmla="*/ 249330 w 272003"/>
                <a:gd name="connsiteY4" fmla="*/ 430761 h 453426"/>
                <a:gd name="connsiteX5" fmla="*/ 158667 w 272003"/>
                <a:gd name="connsiteY5" fmla="*/ 430761 h 453426"/>
                <a:gd name="connsiteX6" fmla="*/ 147335 w 272003"/>
                <a:gd name="connsiteY6" fmla="*/ 419428 h 453426"/>
                <a:gd name="connsiteX7" fmla="*/ 147335 w 272003"/>
                <a:gd name="connsiteY7" fmla="*/ 271523 h 453426"/>
                <a:gd name="connsiteX8" fmla="*/ 271523 w 272003"/>
                <a:gd name="connsiteY8" fmla="*/ 124669 h 453426"/>
                <a:gd name="connsiteX9" fmla="*/ 124669 w 272003"/>
                <a:gd name="connsiteY9" fmla="*/ 481 h 453426"/>
                <a:gd name="connsiteX10" fmla="*/ 481 w 272003"/>
                <a:gd name="connsiteY10" fmla="*/ 147335 h 453426"/>
                <a:gd name="connsiteX11" fmla="*/ 124669 w 272003"/>
                <a:gd name="connsiteY11" fmla="*/ 271523 h 453426"/>
                <a:gd name="connsiteX12" fmla="*/ 22673 w 272003"/>
                <a:gd name="connsiteY12" fmla="*/ 136107 h 453426"/>
                <a:gd name="connsiteX13" fmla="*/ 136002 w 272003"/>
                <a:gd name="connsiteY13" fmla="*/ 22778 h 453426"/>
                <a:gd name="connsiteX14" fmla="*/ 249330 w 272003"/>
                <a:gd name="connsiteY14" fmla="*/ 136107 h 453426"/>
                <a:gd name="connsiteX15" fmla="*/ 136002 w 272003"/>
                <a:gd name="connsiteY15" fmla="*/ 249435 h 453426"/>
                <a:gd name="connsiteX16" fmla="*/ 22673 w 272003"/>
                <a:gd name="connsiteY16" fmla="*/ 136107 h 453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2003" h="453426">
                  <a:moveTo>
                    <a:pt x="124669" y="419428"/>
                  </a:moveTo>
                  <a:cubicBezTo>
                    <a:pt x="124669" y="438205"/>
                    <a:pt x="139891" y="453426"/>
                    <a:pt x="158667" y="453426"/>
                  </a:cubicBezTo>
                  <a:lnTo>
                    <a:pt x="249330" y="453426"/>
                  </a:lnTo>
                  <a:cubicBezTo>
                    <a:pt x="255589" y="453426"/>
                    <a:pt x="260663" y="448352"/>
                    <a:pt x="260663" y="442093"/>
                  </a:cubicBezTo>
                  <a:cubicBezTo>
                    <a:pt x="260663" y="435835"/>
                    <a:pt x="255589" y="430761"/>
                    <a:pt x="249330" y="430761"/>
                  </a:cubicBezTo>
                  <a:lnTo>
                    <a:pt x="158667" y="430761"/>
                  </a:lnTo>
                  <a:cubicBezTo>
                    <a:pt x="152408" y="430761"/>
                    <a:pt x="147335" y="425687"/>
                    <a:pt x="147335" y="419428"/>
                  </a:cubicBezTo>
                  <a:lnTo>
                    <a:pt x="147335" y="271523"/>
                  </a:lnTo>
                  <a:cubicBezTo>
                    <a:pt x="222181" y="265264"/>
                    <a:pt x="277782" y="199515"/>
                    <a:pt x="271523" y="124669"/>
                  </a:cubicBezTo>
                  <a:cubicBezTo>
                    <a:pt x="265264" y="49823"/>
                    <a:pt x="199515" y="-5778"/>
                    <a:pt x="124669" y="481"/>
                  </a:cubicBezTo>
                  <a:cubicBezTo>
                    <a:pt x="49823" y="6740"/>
                    <a:pt x="-5778" y="72488"/>
                    <a:pt x="481" y="147335"/>
                  </a:cubicBezTo>
                  <a:cubicBezTo>
                    <a:pt x="6013" y="213495"/>
                    <a:pt x="58509" y="265990"/>
                    <a:pt x="124669" y="271523"/>
                  </a:cubicBezTo>
                  <a:close/>
                  <a:moveTo>
                    <a:pt x="22673" y="136107"/>
                  </a:moveTo>
                  <a:cubicBezTo>
                    <a:pt x="22673" y="73517"/>
                    <a:pt x="73412" y="22778"/>
                    <a:pt x="136002" y="22778"/>
                  </a:cubicBezTo>
                  <a:cubicBezTo>
                    <a:pt x="198591" y="22778"/>
                    <a:pt x="249330" y="73517"/>
                    <a:pt x="249330" y="136107"/>
                  </a:cubicBezTo>
                  <a:cubicBezTo>
                    <a:pt x="249330" y="198696"/>
                    <a:pt x="198591" y="249435"/>
                    <a:pt x="136002" y="249435"/>
                  </a:cubicBezTo>
                  <a:cubicBezTo>
                    <a:pt x="73441" y="249366"/>
                    <a:pt x="22742" y="198668"/>
                    <a:pt x="22673" y="136107"/>
                  </a:cubicBezTo>
                  <a:close/>
                </a:path>
              </a:pathLst>
            </a:custGeom>
            <a:grpFill/>
            <a:ln w="113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95" name="Forma Livre: Forma 94">
              <a:extLst>
                <a:ext uri="{FF2B5EF4-FFF2-40B4-BE49-F238E27FC236}">
                  <a16:creationId xmlns:a16="http://schemas.microsoft.com/office/drawing/2014/main" id="{0C0342B2-6145-4B13-9187-6BB8CCDCB799}"/>
                </a:ext>
              </a:extLst>
            </p:cNvPr>
            <p:cNvSpPr/>
            <p:nvPr/>
          </p:nvSpPr>
          <p:spPr>
            <a:xfrm>
              <a:off x="10914067" y="5701530"/>
              <a:ext cx="158659" cy="158659"/>
            </a:xfrm>
            <a:custGeom>
              <a:avLst/>
              <a:gdLst>
                <a:gd name="connsiteX0" fmla="*/ 101996 w 158659"/>
                <a:gd name="connsiteY0" fmla="*/ 147327 h 158659"/>
                <a:gd name="connsiteX1" fmla="*/ 90663 w 158659"/>
                <a:gd name="connsiteY1" fmla="*/ 135994 h 158659"/>
                <a:gd name="connsiteX2" fmla="*/ 90663 w 158659"/>
                <a:gd name="connsiteY2" fmla="*/ 123052 h 158659"/>
                <a:gd name="connsiteX3" fmla="*/ 102211 w 158659"/>
                <a:gd name="connsiteY3" fmla="*/ 118236 h 158659"/>
                <a:gd name="connsiteX4" fmla="*/ 111379 w 158659"/>
                <a:gd name="connsiteY4" fmla="*/ 127404 h 158659"/>
                <a:gd name="connsiteX5" fmla="*/ 111374 w 158659"/>
                <a:gd name="connsiteY5" fmla="*/ 143434 h 158659"/>
                <a:gd name="connsiteX6" fmla="*/ 127404 w 158659"/>
                <a:gd name="connsiteY6" fmla="*/ 143440 h 158659"/>
                <a:gd name="connsiteX7" fmla="*/ 143440 w 158659"/>
                <a:gd name="connsiteY7" fmla="*/ 127415 h 158659"/>
                <a:gd name="connsiteX8" fmla="*/ 143445 w 158659"/>
                <a:gd name="connsiteY8" fmla="*/ 111385 h 158659"/>
                <a:gd name="connsiteX9" fmla="*/ 127415 w 158659"/>
                <a:gd name="connsiteY9" fmla="*/ 111379 h 158659"/>
                <a:gd name="connsiteX10" fmla="*/ 127415 w 158659"/>
                <a:gd name="connsiteY10" fmla="*/ 111379 h 158659"/>
                <a:gd name="connsiteX11" fmla="*/ 118247 w 158659"/>
                <a:gd name="connsiteY11" fmla="*/ 102200 h 158659"/>
                <a:gd name="connsiteX12" fmla="*/ 123052 w 158659"/>
                <a:gd name="connsiteY12" fmla="*/ 90663 h 158659"/>
                <a:gd name="connsiteX13" fmla="*/ 135994 w 158659"/>
                <a:gd name="connsiteY13" fmla="*/ 90663 h 158659"/>
                <a:gd name="connsiteX14" fmla="*/ 147327 w 158659"/>
                <a:gd name="connsiteY14" fmla="*/ 101996 h 158659"/>
                <a:gd name="connsiteX15" fmla="*/ 158660 w 158659"/>
                <a:gd name="connsiteY15" fmla="*/ 90663 h 158659"/>
                <a:gd name="connsiteX16" fmla="*/ 158660 w 158659"/>
                <a:gd name="connsiteY16" fmla="*/ 67997 h 158659"/>
                <a:gd name="connsiteX17" fmla="*/ 147327 w 158659"/>
                <a:gd name="connsiteY17" fmla="*/ 56664 h 158659"/>
                <a:gd name="connsiteX18" fmla="*/ 135994 w 158659"/>
                <a:gd name="connsiteY18" fmla="*/ 67997 h 158659"/>
                <a:gd name="connsiteX19" fmla="*/ 123052 w 158659"/>
                <a:gd name="connsiteY19" fmla="*/ 67997 h 158659"/>
                <a:gd name="connsiteX20" fmla="*/ 118236 w 158659"/>
                <a:gd name="connsiteY20" fmla="*/ 56449 h 158659"/>
                <a:gd name="connsiteX21" fmla="*/ 127404 w 158659"/>
                <a:gd name="connsiteY21" fmla="*/ 47269 h 158659"/>
                <a:gd name="connsiteX22" fmla="*/ 127404 w 158659"/>
                <a:gd name="connsiteY22" fmla="*/ 47269 h 158659"/>
                <a:gd name="connsiteX23" fmla="*/ 143434 w 158659"/>
                <a:gd name="connsiteY23" fmla="*/ 47264 h 158659"/>
                <a:gd name="connsiteX24" fmla="*/ 143428 w 158659"/>
                <a:gd name="connsiteY24" fmla="*/ 31233 h 158659"/>
                <a:gd name="connsiteX25" fmla="*/ 127404 w 158659"/>
                <a:gd name="connsiteY25" fmla="*/ 15220 h 158659"/>
                <a:gd name="connsiteX26" fmla="*/ 111374 w 158659"/>
                <a:gd name="connsiteY26" fmla="*/ 15226 h 158659"/>
                <a:gd name="connsiteX27" fmla="*/ 111379 w 158659"/>
                <a:gd name="connsiteY27" fmla="*/ 31256 h 158659"/>
                <a:gd name="connsiteX28" fmla="*/ 102211 w 158659"/>
                <a:gd name="connsiteY28" fmla="*/ 40424 h 158659"/>
                <a:gd name="connsiteX29" fmla="*/ 90663 w 158659"/>
                <a:gd name="connsiteY29" fmla="*/ 35608 h 158659"/>
                <a:gd name="connsiteX30" fmla="*/ 90663 w 158659"/>
                <a:gd name="connsiteY30" fmla="*/ 22666 h 158659"/>
                <a:gd name="connsiteX31" fmla="*/ 101996 w 158659"/>
                <a:gd name="connsiteY31" fmla="*/ 11333 h 158659"/>
                <a:gd name="connsiteX32" fmla="*/ 90663 w 158659"/>
                <a:gd name="connsiteY32" fmla="*/ 0 h 158659"/>
                <a:gd name="connsiteX33" fmla="*/ 67997 w 158659"/>
                <a:gd name="connsiteY33" fmla="*/ 0 h 158659"/>
                <a:gd name="connsiteX34" fmla="*/ 56664 w 158659"/>
                <a:gd name="connsiteY34" fmla="*/ 11333 h 158659"/>
                <a:gd name="connsiteX35" fmla="*/ 67997 w 158659"/>
                <a:gd name="connsiteY35" fmla="*/ 22666 h 158659"/>
                <a:gd name="connsiteX36" fmla="*/ 67997 w 158659"/>
                <a:gd name="connsiteY36" fmla="*/ 35608 h 158659"/>
                <a:gd name="connsiteX37" fmla="*/ 56449 w 158659"/>
                <a:gd name="connsiteY37" fmla="*/ 40424 h 158659"/>
                <a:gd name="connsiteX38" fmla="*/ 47281 w 158659"/>
                <a:gd name="connsiteY38" fmla="*/ 31256 h 158659"/>
                <a:gd name="connsiteX39" fmla="*/ 47286 w 158659"/>
                <a:gd name="connsiteY39" fmla="*/ 15226 h 158659"/>
                <a:gd name="connsiteX40" fmla="*/ 31256 w 158659"/>
                <a:gd name="connsiteY40" fmla="*/ 15220 h 158659"/>
                <a:gd name="connsiteX41" fmla="*/ 15220 w 158659"/>
                <a:gd name="connsiteY41" fmla="*/ 31245 h 158659"/>
                <a:gd name="connsiteX42" fmla="*/ 15214 w 158659"/>
                <a:gd name="connsiteY42" fmla="*/ 47275 h 158659"/>
                <a:gd name="connsiteX43" fmla="*/ 31245 w 158659"/>
                <a:gd name="connsiteY43" fmla="*/ 47281 h 158659"/>
                <a:gd name="connsiteX44" fmla="*/ 31245 w 158659"/>
                <a:gd name="connsiteY44" fmla="*/ 47281 h 158659"/>
                <a:gd name="connsiteX45" fmla="*/ 40413 w 158659"/>
                <a:gd name="connsiteY45" fmla="*/ 56460 h 158659"/>
                <a:gd name="connsiteX46" fmla="*/ 35608 w 158659"/>
                <a:gd name="connsiteY46" fmla="*/ 67997 h 158659"/>
                <a:gd name="connsiteX47" fmla="*/ 22666 w 158659"/>
                <a:gd name="connsiteY47" fmla="*/ 67997 h 158659"/>
                <a:gd name="connsiteX48" fmla="*/ 11333 w 158659"/>
                <a:gd name="connsiteY48" fmla="*/ 56664 h 158659"/>
                <a:gd name="connsiteX49" fmla="*/ 0 w 158659"/>
                <a:gd name="connsiteY49" fmla="*/ 67997 h 158659"/>
                <a:gd name="connsiteX50" fmla="*/ 0 w 158659"/>
                <a:gd name="connsiteY50" fmla="*/ 90663 h 158659"/>
                <a:gd name="connsiteX51" fmla="*/ 11333 w 158659"/>
                <a:gd name="connsiteY51" fmla="*/ 101996 h 158659"/>
                <a:gd name="connsiteX52" fmla="*/ 22666 w 158659"/>
                <a:gd name="connsiteY52" fmla="*/ 90663 h 158659"/>
                <a:gd name="connsiteX53" fmla="*/ 35608 w 158659"/>
                <a:gd name="connsiteY53" fmla="*/ 90663 h 158659"/>
                <a:gd name="connsiteX54" fmla="*/ 40424 w 158659"/>
                <a:gd name="connsiteY54" fmla="*/ 102211 h 158659"/>
                <a:gd name="connsiteX55" fmla="*/ 31256 w 158659"/>
                <a:gd name="connsiteY55" fmla="*/ 111391 h 158659"/>
                <a:gd name="connsiteX56" fmla="*/ 31256 w 158659"/>
                <a:gd name="connsiteY56" fmla="*/ 111391 h 158659"/>
                <a:gd name="connsiteX57" fmla="*/ 15226 w 158659"/>
                <a:gd name="connsiteY57" fmla="*/ 111396 h 158659"/>
                <a:gd name="connsiteX58" fmla="*/ 15231 w 158659"/>
                <a:gd name="connsiteY58" fmla="*/ 127426 h 158659"/>
                <a:gd name="connsiteX59" fmla="*/ 31267 w 158659"/>
                <a:gd name="connsiteY59" fmla="*/ 143451 h 158659"/>
                <a:gd name="connsiteX60" fmla="*/ 47298 w 158659"/>
                <a:gd name="connsiteY60" fmla="*/ 143445 h 158659"/>
                <a:gd name="connsiteX61" fmla="*/ 47292 w 158659"/>
                <a:gd name="connsiteY61" fmla="*/ 127415 h 158659"/>
                <a:gd name="connsiteX62" fmla="*/ 56460 w 158659"/>
                <a:gd name="connsiteY62" fmla="*/ 118247 h 158659"/>
                <a:gd name="connsiteX63" fmla="*/ 67997 w 158659"/>
                <a:gd name="connsiteY63" fmla="*/ 123052 h 158659"/>
                <a:gd name="connsiteX64" fmla="*/ 67997 w 158659"/>
                <a:gd name="connsiteY64" fmla="*/ 135994 h 158659"/>
                <a:gd name="connsiteX65" fmla="*/ 56664 w 158659"/>
                <a:gd name="connsiteY65" fmla="*/ 147327 h 158659"/>
                <a:gd name="connsiteX66" fmla="*/ 67997 w 158659"/>
                <a:gd name="connsiteY66" fmla="*/ 158660 h 158659"/>
                <a:gd name="connsiteX67" fmla="*/ 90663 w 158659"/>
                <a:gd name="connsiteY67" fmla="*/ 158660 h 158659"/>
                <a:gd name="connsiteX68" fmla="*/ 101996 w 158659"/>
                <a:gd name="connsiteY68" fmla="*/ 147327 h 158659"/>
                <a:gd name="connsiteX69" fmla="*/ 56664 w 158659"/>
                <a:gd name="connsiteY69" fmla="*/ 79330 h 158659"/>
                <a:gd name="connsiteX70" fmla="*/ 79330 w 158659"/>
                <a:gd name="connsiteY70" fmla="*/ 56664 h 158659"/>
                <a:gd name="connsiteX71" fmla="*/ 101996 w 158659"/>
                <a:gd name="connsiteY71" fmla="*/ 79330 h 158659"/>
                <a:gd name="connsiteX72" fmla="*/ 79330 w 158659"/>
                <a:gd name="connsiteY72" fmla="*/ 101996 h 158659"/>
                <a:gd name="connsiteX73" fmla="*/ 56664 w 158659"/>
                <a:gd name="connsiteY73" fmla="*/ 79330 h 158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158659" h="158659">
                  <a:moveTo>
                    <a:pt x="101996" y="147327"/>
                  </a:moveTo>
                  <a:cubicBezTo>
                    <a:pt x="101996" y="141068"/>
                    <a:pt x="96922" y="135994"/>
                    <a:pt x="90663" y="135994"/>
                  </a:cubicBezTo>
                  <a:lnTo>
                    <a:pt x="90663" y="123052"/>
                  </a:lnTo>
                  <a:cubicBezTo>
                    <a:pt x="94720" y="122000"/>
                    <a:pt x="98608" y="120379"/>
                    <a:pt x="102211" y="118236"/>
                  </a:cubicBezTo>
                  <a:lnTo>
                    <a:pt x="111379" y="127404"/>
                  </a:lnTo>
                  <a:cubicBezTo>
                    <a:pt x="106951" y="131829"/>
                    <a:pt x="106948" y="139006"/>
                    <a:pt x="111374" y="143434"/>
                  </a:cubicBezTo>
                  <a:cubicBezTo>
                    <a:pt x="115799" y="147862"/>
                    <a:pt x="122976" y="147865"/>
                    <a:pt x="127404" y="143440"/>
                  </a:cubicBezTo>
                  <a:lnTo>
                    <a:pt x="143440" y="127415"/>
                  </a:lnTo>
                  <a:cubicBezTo>
                    <a:pt x="147868" y="122990"/>
                    <a:pt x="147871" y="115813"/>
                    <a:pt x="143445" y="111385"/>
                  </a:cubicBezTo>
                  <a:cubicBezTo>
                    <a:pt x="139020" y="106957"/>
                    <a:pt x="131843" y="106954"/>
                    <a:pt x="127415" y="111379"/>
                  </a:cubicBezTo>
                  <a:lnTo>
                    <a:pt x="127415" y="111379"/>
                  </a:lnTo>
                  <a:lnTo>
                    <a:pt x="118247" y="102200"/>
                  </a:lnTo>
                  <a:cubicBezTo>
                    <a:pt x="120385" y="98600"/>
                    <a:pt x="122003" y="94716"/>
                    <a:pt x="123052" y="90663"/>
                  </a:cubicBezTo>
                  <a:lnTo>
                    <a:pt x="135994" y="90663"/>
                  </a:lnTo>
                  <a:cubicBezTo>
                    <a:pt x="135994" y="96922"/>
                    <a:pt x="141068" y="101996"/>
                    <a:pt x="147327" y="101996"/>
                  </a:cubicBezTo>
                  <a:cubicBezTo>
                    <a:pt x="153586" y="101996"/>
                    <a:pt x="158660" y="96922"/>
                    <a:pt x="158660" y="90663"/>
                  </a:cubicBezTo>
                  <a:lnTo>
                    <a:pt x="158660" y="67997"/>
                  </a:lnTo>
                  <a:cubicBezTo>
                    <a:pt x="158660" y="61738"/>
                    <a:pt x="153586" y="56664"/>
                    <a:pt x="147327" y="56664"/>
                  </a:cubicBezTo>
                  <a:cubicBezTo>
                    <a:pt x="141068" y="56664"/>
                    <a:pt x="135994" y="61738"/>
                    <a:pt x="135994" y="67997"/>
                  </a:cubicBezTo>
                  <a:lnTo>
                    <a:pt x="123052" y="67997"/>
                  </a:lnTo>
                  <a:cubicBezTo>
                    <a:pt x="122000" y="63939"/>
                    <a:pt x="120379" y="60051"/>
                    <a:pt x="118236" y="56449"/>
                  </a:cubicBezTo>
                  <a:lnTo>
                    <a:pt x="127404" y="47269"/>
                  </a:lnTo>
                  <a:lnTo>
                    <a:pt x="127404" y="47269"/>
                  </a:lnTo>
                  <a:cubicBezTo>
                    <a:pt x="131832" y="51694"/>
                    <a:pt x="139009" y="51692"/>
                    <a:pt x="143434" y="47264"/>
                  </a:cubicBezTo>
                  <a:cubicBezTo>
                    <a:pt x="147859" y="42835"/>
                    <a:pt x="147857" y="35658"/>
                    <a:pt x="143428" y="31233"/>
                  </a:cubicBezTo>
                  <a:lnTo>
                    <a:pt x="127404" y="15220"/>
                  </a:lnTo>
                  <a:cubicBezTo>
                    <a:pt x="122976" y="10795"/>
                    <a:pt x="115799" y="10797"/>
                    <a:pt x="111374" y="15226"/>
                  </a:cubicBezTo>
                  <a:cubicBezTo>
                    <a:pt x="106948" y="19654"/>
                    <a:pt x="106951" y="26831"/>
                    <a:pt x="111379" y="31256"/>
                  </a:cubicBezTo>
                  <a:lnTo>
                    <a:pt x="102211" y="40424"/>
                  </a:lnTo>
                  <a:cubicBezTo>
                    <a:pt x="98608" y="38281"/>
                    <a:pt x="94720" y="36660"/>
                    <a:pt x="90663" y="35608"/>
                  </a:cubicBezTo>
                  <a:lnTo>
                    <a:pt x="90663" y="22666"/>
                  </a:lnTo>
                  <a:cubicBezTo>
                    <a:pt x="96922" y="22666"/>
                    <a:pt x="101996" y="17592"/>
                    <a:pt x="101996" y="11333"/>
                  </a:cubicBezTo>
                  <a:cubicBezTo>
                    <a:pt x="101996" y="5074"/>
                    <a:pt x="96922" y="0"/>
                    <a:pt x="90663" y="0"/>
                  </a:cubicBezTo>
                  <a:lnTo>
                    <a:pt x="67997" y="0"/>
                  </a:lnTo>
                  <a:cubicBezTo>
                    <a:pt x="61738" y="0"/>
                    <a:pt x="56664" y="5074"/>
                    <a:pt x="56664" y="11333"/>
                  </a:cubicBezTo>
                  <a:cubicBezTo>
                    <a:pt x="56664" y="17592"/>
                    <a:pt x="61738" y="22666"/>
                    <a:pt x="67997" y="22666"/>
                  </a:cubicBezTo>
                  <a:lnTo>
                    <a:pt x="67997" y="35608"/>
                  </a:lnTo>
                  <a:cubicBezTo>
                    <a:pt x="63939" y="36660"/>
                    <a:pt x="60051" y="38281"/>
                    <a:pt x="56449" y="40424"/>
                  </a:cubicBezTo>
                  <a:lnTo>
                    <a:pt x="47281" y="31256"/>
                  </a:lnTo>
                  <a:cubicBezTo>
                    <a:pt x="51709" y="26831"/>
                    <a:pt x="51711" y="19654"/>
                    <a:pt x="47286" y="15226"/>
                  </a:cubicBezTo>
                  <a:cubicBezTo>
                    <a:pt x="42861" y="10797"/>
                    <a:pt x="35684" y="10795"/>
                    <a:pt x="31256" y="15220"/>
                  </a:cubicBezTo>
                  <a:lnTo>
                    <a:pt x="15220" y="31245"/>
                  </a:lnTo>
                  <a:cubicBezTo>
                    <a:pt x="10792" y="35670"/>
                    <a:pt x="10789" y="42847"/>
                    <a:pt x="15214" y="47275"/>
                  </a:cubicBezTo>
                  <a:cubicBezTo>
                    <a:pt x="19639" y="51703"/>
                    <a:pt x="26816" y="51706"/>
                    <a:pt x="31245" y="47281"/>
                  </a:cubicBezTo>
                  <a:lnTo>
                    <a:pt x="31245" y="47281"/>
                  </a:lnTo>
                  <a:lnTo>
                    <a:pt x="40413" y="56460"/>
                  </a:lnTo>
                  <a:cubicBezTo>
                    <a:pt x="38275" y="60060"/>
                    <a:pt x="36657" y="63944"/>
                    <a:pt x="35608" y="67997"/>
                  </a:cubicBezTo>
                  <a:lnTo>
                    <a:pt x="22666" y="67997"/>
                  </a:lnTo>
                  <a:cubicBezTo>
                    <a:pt x="22666" y="61738"/>
                    <a:pt x="17592" y="56664"/>
                    <a:pt x="11333" y="56664"/>
                  </a:cubicBezTo>
                  <a:cubicBezTo>
                    <a:pt x="5074" y="56664"/>
                    <a:pt x="0" y="61738"/>
                    <a:pt x="0" y="67997"/>
                  </a:cubicBezTo>
                  <a:lnTo>
                    <a:pt x="0" y="90663"/>
                  </a:lnTo>
                  <a:cubicBezTo>
                    <a:pt x="0" y="96922"/>
                    <a:pt x="5074" y="101996"/>
                    <a:pt x="11333" y="101996"/>
                  </a:cubicBezTo>
                  <a:cubicBezTo>
                    <a:pt x="17592" y="101996"/>
                    <a:pt x="22666" y="96922"/>
                    <a:pt x="22666" y="90663"/>
                  </a:cubicBezTo>
                  <a:lnTo>
                    <a:pt x="35608" y="90663"/>
                  </a:lnTo>
                  <a:cubicBezTo>
                    <a:pt x="36660" y="94720"/>
                    <a:pt x="38281" y="98608"/>
                    <a:pt x="40424" y="102211"/>
                  </a:cubicBezTo>
                  <a:lnTo>
                    <a:pt x="31256" y="111391"/>
                  </a:lnTo>
                  <a:lnTo>
                    <a:pt x="31256" y="111391"/>
                  </a:lnTo>
                  <a:cubicBezTo>
                    <a:pt x="26828" y="106965"/>
                    <a:pt x="19651" y="106968"/>
                    <a:pt x="15226" y="111396"/>
                  </a:cubicBezTo>
                  <a:cubicBezTo>
                    <a:pt x="10801" y="115824"/>
                    <a:pt x="10803" y="123001"/>
                    <a:pt x="15231" y="127426"/>
                  </a:cubicBezTo>
                  <a:lnTo>
                    <a:pt x="31267" y="143451"/>
                  </a:lnTo>
                  <a:cubicBezTo>
                    <a:pt x="35696" y="147876"/>
                    <a:pt x="42873" y="147874"/>
                    <a:pt x="47298" y="143445"/>
                  </a:cubicBezTo>
                  <a:cubicBezTo>
                    <a:pt x="51723" y="139017"/>
                    <a:pt x="51720" y="131840"/>
                    <a:pt x="47292" y="127415"/>
                  </a:cubicBezTo>
                  <a:lnTo>
                    <a:pt x="56460" y="118247"/>
                  </a:lnTo>
                  <a:cubicBezTo>
                    <a:pt x="60060" y="120385"/>
                    <a:pt x="63944" y="122003"/>
                    <a:pt x="67997" y="123052"/>
                  </a:cubicBezTo>
                  <a:lnTo>
                    <a:pt x="67997" y="135994"/>
                  </a:lnTo>
                  <a:cubicBezTo>
                    <a:pt x="61738" y="135994"/>
                    <a:pt x="56664" y="141068"/>
                    <a:pt x="56664" y="147327"/>
                  </a:cubicBezTo>
                  <a:cubicBezTo>
                    <a:pt x="56664" y="153586"/>
                    <a:pt x="61738" y="158660"/>
                    <a:pt x="67997" y="158660"/>
                  </a:cubicBezTo>
                  <a:lnTo>
                    <a:pt x="90663" y="158660"/>
                  </a:lnTo>
                  <a:cubicBezTo>
                    <a:pt x="96922" y="158660"/>
                    <a:pt x="101996" y="153586"/>
                    <a:pt x="101996" y="147327"/>
                  </a:cubicBezTo>
                  <a:close/>
                  <a:moveTo>
                    <a:pt x="56664" y="79330"/>
                  </a:moveTo>
                  <a:cubicBezTo>
                    <a:pt x="56664" y="66812"/>
                    <a:pt x="66812" y="56664"/>
                    <a:pt x="79330" y="56664"/>
                  </a:cubicBezTo>
                  <a:cubicBezTo>
                    <a:pt x="91848" y="56664"/>
                    <a:pt x="101996" y="66812"/>
                    <a:pt x="101996" y="79330"/>
                  </a:cubicBezTo>
                  <a:cubicBezTo>
                    <a:pt x="101996" y="91848"/>
                    <a:pt x="91848" y="101996"/>
                    <a:pt x="79330" y="101996"/>
                  </a:cubicBezTo>
                  <a:cubicBezTo>
                    <a:pt x="66812" y="101996"/>
                    <a:pt x="56664" y="91848"/>
                    <a:pt x="56664" y="79330"/>
                  </a:cubicBezTo>
                  <a:close/>
                </a:path>
              </a:pathLst>
            </a:custGeom>
            <a:grpFill/>
            <a:ln w="113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02" name="Forma Livre: Forma 101">
              <a:extLst>
                <a:ext uri="{FF2B5EF4-FFF2-40B4-BE49-F238E27FC236}">
                  <a16:creationId xmlns:a16="http://schemas.microsoft.com/office/drawing/2014/main" id="{E92A3BE1-C2D2-4BDF-9D61-CF0CCC9EE58E}"/>
                </a:ext>
              </a:extLst>
            </p:cNvPr>
            <p:cNvSpPr/>
            <p:nvPr/>
          </p:nvSpPr>
          <p:spPr>
            <a:xfrm>
              <a:off x="11265386" y="5848857"/>
              <a:ext cx="67997" cy="67997"/>
            </a:xfrm>
            <a:custGeom>
              <a:avLst/>
              <a:gdLst>
                <a:gd name="connsiteX0" fmla="*/ 33999 w 67997"/>
                <a:gd name="connsiteY0" fmla="*/ 67997 h 67997"/>
                <a:gd name="connsiteX1" fmla="*/ 0 w 67997"/>
                <a:gd name="connsiteY1" fmla="*/ 33999 h 67997"/>
                <a:gd name="connsiteX2" fmla="*/ 33999 w 67997"/>
                <a:gd name="connsiteY2" fmla="*/ 0 h 67997"/>
                <a:gd name="connsiteX3" fmla="*/ 67997 w 67997"/>
                <a:gd name="connsiteY3" fmla="*/ 33999 h 67997"/>
                <a:gd name="connsiteX4" fmla="*/ 33999 w 67997"/>
                <a:gd name="connsiteY4" fmla="*/ 67997 h 67997"/>
                <a:gd name="connsiteX5" fmla="*/ 33999 w 67997"/>
                <a:gd name="connsiteY5" fmla="*/ 22666 h 67997"/>
                <a:gd name="connsiteX6" fmla="*/ 22666 w 67997"/>
                <a:gd name="connsiteY6" fmla="*/ 33999 h 67997"/>
                <a:gd name="connsiteX7" fmla="*/ 33999 w 67997"/>
                <a:gd name="connsiteY7" fmla="*/ 45331 h 67997"/>
                <a:gd name="connsiteX8" fmla="*/ 45331 w 67997"/>
                <a:gd name="connsiteY8" fmla="*/ 33999 h 67997"/>
                <a:gd name="connsiteX9" fmla="*/ 33999 w 67997"/>
                <a:gd name="connsiteY9" fmla="*/ 22666 h 6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997" h="67997">
                  <a:moveTo>
                    <a:pt x="33999" y="67997"/>
                  </a:moveTo>
                  <a:cubicBezTo>
                    <a:pt x="15222" y="67997"/>
                    <a:pt x="0" y="52775"/>
                    <a:pt x="0" y="33999"/>
                  </a:cubicBezTo>
                  <a:cubicBezTo>
                    <a:pt x="0" y="15222"/>
                    <a:pt x="15222" y="0"/>
                    <a:pt x="33999" y="0"/>
                  </a:cubicBezTo>
                  <a:cubicBezTo>
                    <a:pt x="52775" y="0"/>
                    <a:pt x="67997" y="15222"/>
                    <a:pt x="67997" y="33999"/>
                  </a:cubicBezTo>
                  <a:cubicBezTo>
                    <a:pt x="67997" y="52775"/>
                    <a:pt x="52775" y="67997"/>
                    <a:pt x="33999" y="67997"/>
                  </a:cubicBezTo>
                  <a:close/>
                  <a:moveTo>
                    <a:pt x="33999" y="22666"/>
                  </a:moveTo>
                  <a:cubicBezTo>
                    <a:pt x="27740" y="22666"/>
                    <a:pt x="22666" y="27740"/>
                    <a:pt x="22666" y="33999"/>
                  </a:cubicBezTo>
                  <a:cubicBezTo>
                    <a:pt x="22666" y="40257"/>
                    <a:pt x="27740" y="45331"/>
                    <a:pt x="33999" y="45331"/>
                  </a:cubicBezTo>
                  <a:cubicBezTo>
                    <a:pt x="40257" y="45331"/>
                    <a:pt x="45331" y="40257"/>
                    <a:pt x="45331" y="33999"/>
                  </a:cubicBezTo>
                  <a:cubicBezTo>
                    <a:pt x="45331" y="27740"/>
                    <a:pt x="40257" y="22666"/>
                    <a:pt x="33999" y="22666"/>
                  </a:cubicBezTo>
                  <a:close/>
                </a:path>
              </a:pathLst>
            </a:custGeom>
            <a:grpFill/>
            <a:ln w="113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</p:grpSp>
      <p:grpSp>
        <p:nvGrpSpPr>
          <p:cNvPr id="114" name="Gráfico 20">
            <a:extLst>
              <a:ext uri="{FF2B5EF4-FFF2-40B4-BE49-F238E27FC236}">
                <a16:creationId xmlns:a16="http://schemas.microsoft.com/office/drawing/2014/main" id="{E86B90F8-38FE-436B-A7F8-65BDC2118D19}"/>
              </a:ext>
            </a:extLst>
          </p:cNvPr>
          <p:cNvGrpSpPr/>
          <p:nvPr/>
        </p:nvGrpSpPr>
        <p:grpSpPr>
          <a:xfrm>
            <a:off x="1425375" y="2609297"/>
            <a:ext cx="988262" cy="1028156"/>
            <a:chOff x="1362076" y="2552699"/>
            <a:chExt cx="1047750" cy="1047750"/>
          </a:xfrm>
          <a:gradFill>
            <a:gsLst>
              <a:gs pos="100000">
                <a:srgbClr val="00A4F0"/>
              </a:gs>
              <a:gs pos="1000">
                <a:srgbClr val="0061FF"/>
              </a:gs>
            </a:gsLst>
            <a:lin ang="10800000" scaled="0"/>
          </a:gradFill>
        </p:grpSpPr>
        <p:sp>
          <p:nvSpPr>
            <p:cNvPr id="115" name="Forma Livre: Forma 114">
              <a:extLst>
                <a:ext uri="{FF2B5EF4-FFF2-40B4-BE49-F238E27FC236}">
                  <a16:creationId xmlns:a16="http://schemas.microsoft.com/office/drawing/2014/main" id="{B6F2124E-B96A-485F-92D7-D83F39E255D0}"/>
                </a:ext>
              </a:extLst>
            </p:cNvPr>
            <p:cNvSpPr/>
            <p:nvPr/>
          </p:nvSpPr>
          <p:spPr>
            <a:xfrm>
              <a:off x="1684181" y="2944131"/>
              <a:ext cx="87024" cy="62547"/>
            </a:xfrm>
            <a:custGeom>
              <a:avLst/>
              <a:gdLst>
                <a:gd name="connsiteX0" fmla="*/ 83008 w 87024"/>
                <a:gd name="connsiteY0" fmla="*/ 15526 h 62547"/>
                <a:gd name="connsiteX1" fmla="*/ 48532 w 87024"/>
                <a:gd name="connsiteY1" fmla="*/ 4 h 62547"/>
                <a:gd name="connsiteX2" fmla="*/ 2 w 87024"/>
                <a:gd name="connsiteY2" fmla="*/ 46940 h 62547"/>
                <a:gd name="connsiteX3" fmla="*/ 15088 w 87024"/>
                <a:gd name="connsiteY3" fmla="*/ 62546 h 62547"/>
                <a:gd name="connsiteX4" fmla="*/ 15354 w 87024"/>
                <a:gd name="connsiteY4" fmla="*/ 62548 h 62547"/>
                <a:gd name="connsiteX5" fmla="*/ 30694 w 87024"/>
                <a:gd name="connsiteY5" fmla="*/ 47458 h 62547"/>
                <a:gd name="connsiteX6" fmla="*/ 48051 w 87024"/>
                <a:gd name="connsiteY6" fmla="*/ 30696 h 62547"/>
                <a:gd name="connsiteX7" fmla="*/ 60344 w 87024"/>
                <a:gd name="connsiteY7" fmla="*/ 36229 h 62547"/>
                <a:gd name="connsiteX8" fmla="*/ 82028 w 87024"/>
                <a:gd name="connsiteY8" fmla="*/ 37209 h 62547"/>
                <a:gd name="connsiteX9" fmla="*/ 83008 w 87024"/>
                <a:gd name="connsiteY9" fmla="*/ 15526 h 62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024" h="62547">
                  <a:moveTo>
                    <a:pt x="83008" y="15526"/>
                  </a:moveTo>
                  <a:cubicBezTo>
                    <a:pt x="74182" y="5865"/>
                    <a:pt x="61615" y="207"/>
                    <a:pt x="48532" y="4"/>
                  </a:cubicBezTo>
                  <a:cubicBezTo>
                    <a:pt x="22218" y="-334"/>
                    <a:pt x="448" y="20646"/>
                    <a:pt x="2" y="46940"/>
                  </a:cubicBezTo>
                  <a:cubicBezTo>
                    <a:pt x="-141" y="55416"/>
                    <a:pt x="6614" y="62402"/>
                    <a:pt x="15088" y="62546"/>
                  </a:cubicBezTo>
                  <a:cubicBezTo>
                    <a:pt x="15178" y="62548"/>
                    <a:pt x="15264" y="62548"/>
                    <a:pt x="15354" y="62548"/>
                  </a:cubicBezTo>
                  <a:cubicBezTo>
                    <a:pt x="23710" y="62548"/>
                    <a:pt x="30553" y="55846"/>
                    <a:pt x="30694" y="47458"/>
                  </a:cubicBezTo>
                  <a:cubicBezTo>
                    <a:pt x="30852" y="38067"/>
                    <a:pt x="38570" y="30532"/>
                    <a:pt x="48051" y="30696"/>
                  </a:cubicBezTo>
                  <a:cubicBezTo>
                    <a:pt x="52785" y="30769"/>
                    <a:pt x="57150" y="32734"/>
                    <a:pt x="60344" y="36229"/>
                  </a:cubicBezTo>
                  <a:cubicBezTo>
                    <a:pt x="66062" y="42489"/>
                    <a:pt x="75772" y="42927"/>
                    <a:pt x="82028" y="37209"/>
                  </a:cubicBezTo>
                  <a:cubicBezTo>
                    <a:pt x="88285" y="31494"/>
                    <a:pt x="88725" y="21784"/>
                    <a:pt x="83008" y="15526"/>
                  </a:cubicBezTo>
                  <a:close/>
                </a:path>
              </a:pathLst>
            </a:custGeom>
            <a:grpFill/>
            <a:ln w="20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16" name="Forma Livre: Forma 115">
              <a:extLst>
                <a:ext uri="{FF2B5EF4-FFF2-40B4-BE49-F238E27FC236}">
                  <a16:creationId xmlns:a16="http://schemas.microsoft.com/office/drawing/2014/main" id="{C2F4731A-D7D1-4092-A543-9BD5AAE90B97}"/>
                </a:ext>
              </a:extLst>
            </p:cNvPr>
            <p:cNvSpPr/>
            <p:nvPr/>
          </p:nvSpPr>
          <p:spPr>
            <a:xfrm>
              <a:off x="1766428" y="2983018"/>
              <a:ext cx="83642" cy="49295"/>
            </a:xfrm>
            <a:custGeom>
              <a:avLst/>
              <a:gdLst>
                <a:gd name="connsiteX0" fmla="*/ 82415 w 83642"/>
                <a:gd name="connsiteY0" fmla="*/ 26659 h 49295"/>
                <a:gd name="connsiteX1" fmla="*/ 57283 w 83642"/>
                <a:gd name="connsiteY1" fmla="*/ 2712 h 49295"/>
                <a:gd name="connsiteX2" fmla="*/ 963 w 83642"/>
                <a:gd name="connsiteY2" fmla="*/ 28605 h 49295"/>
                <a:gd name="connsiteX3" fmla="*/ 10014 w 83642"/>
                <a:gd name="connsiteY3" fmla="*/ 48334 h 49295"/>
                <a:gd name="connsiteX4" fmla="*/ 15349 w 83642"/>
                <a:gd name="connsiteY4" fmla="*/ 49296 h 49295"/>
                <a:gd name="connsiteX5" fmla="*/ 29741 w 83642"/>
                <a:gd name="connsiteY5" fmla="*/ 39281 h 49295"/>
                <a:gd name="connsiteX6" fmla="*/ 46654 w 83642"/>
                <a:gd name="connsiteY6" fmla="*/ 31511 h 49295"/>
                <a:gd name="connsiteX7" fmla="*/ 54165 w 83642"/>
                <a:gd name="connsiteY7" fmla="*/ 38671 h 49295"/>
                <a:gd name="connsiteX8" fmla="*/ 74295 w 83642"/>
                <a:gd name="connsiteY8" fmla="*/ 46789 h 49295"/>
                <a:gd name="connsiteX9" fmla="*/ 82415 w 83642"/>
                <a:gd name="connsiteY9" fmla="*/ 26659 h 49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3642" h="49295">
                  <a:moveTo>
                    <a:pt x="82415" y="26659"/>
                  </a:moveTo>
                  <a:cubicBezTo>
                    <a:pt x="77710" y="15600"/>
                    <a:pt x="68553" y="6872"/>
                    <a:pt x="57283" y="2712"/>
                  </a:cubicBezTo>
                  <a:cubicBezTo>
                    <a:pt x="34622" y="-5647"/>
                    <a:pt x="9359" y="5970"/>
                    <a:pt x="963" y="28605"/>
                  </a:cubicBezTo>
                  <a:cubicBezTo>
                    <a:pt x="-1986" y="36553"/>
                    <a:pt x="2068" y="45385"/>
                    <a:pt x="10014" y="48334"/>
                  </a:cubicBezTo>
                  <a:cubicBezTo>
                    <a:pt x="11774" y="48987"/>
                    <a:pt x="13577" y="49296"/>
                    <a:pt x="15349" y="49296"/>
                  </a:cubicBezTo>
                  <a:cubicBezTo>
                    <a:pt x="21584" y="49296"/>
                    <a:pt x="27445" y="45469"/>
                    <a:pt x="29741" y="39281"/>
                  </a:cubicBezTo>
                  <a:cubicBezTo>
                    <a:pt x="32262" y="32483"/>
                    <a:pt x="39860" y="29004"/>
                    <a:pt x="46654" y="31511"/>
                  </a:cubicBezTo>
                  <a:cubicBezTo>
                    <a:pt x="50070" y="32771"/>
                    <a:pt x="52738" y="35315"/>
                    <a:pt x="54165" y="38671"/>
                  </a:cubicBezTo>
                  <a:cubicBezTo>
                    <a:pt x="57482" y="46470"/>
                    <a:pt x="66498" y="50108"/>
                    <a:pt x="74295" y="46789"/>
                  </a:cubicBezTo>
                  <a:cubicBezTo>
                    <a:pt x="82098" y="43472"/>
                    <a:pt x="85730" y="34460"/>
                    <a:pt x="82415" y="26659"/>
                  </a:cubicBezTo>
                  <a:close/>
                </a:path>
              </a:pathLst>
            </a:custGeom>
            <a:grpFill/>
            <a:ln w="20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17" name="Forma Livre: Forma 116">
              <a:extLst>
                <a:ext uri="{FF2B5EF4-FFF2-40B4-BE49-F238E27FC236}">
                  <a16:creationId xmlns:a16="http://schemas.microsoft.com/office/drawing/2014/main" id="{C3231A84-6DD7-450A-B1B1-A94EF4FC5C0D}"/>
                </a:ext>
              </a:extLst>
            </p:cNvPr>
            <p:cNvSpPr/>
            <p:nvPr/>
          </p:nvSpPr>
          <p:spPr>
            <a:xfrm>
              <a:off x="1907108" y="2869261"/>
              <a:ext cx="45162" cy="45191"/>
            </a:xfrm>
            <a:custGeom>
              <a:avLst/>
              <a:gdLst>
                <a:gd name="connsiteX0" fmla="*/ 40656 w 45162"/>
                <a:gd name="connsiteY0" fmla="*/ 4485 h 45191"/>
                <a:gd name="connsiteX1" fmla="*/ 18952 w 45162"/>
                <a:gd name="connsiteY1" fmla="*/ 4507 h 45191"/>
                <a:gd name="connsiteX2" fmla="*/ 4484 w 45162"/>
                <a:gd name="connsiteY2" fmla="*/ 19004 h 45191"/>
                <a:gd name="connsiteX3" fmla="*/ 4507 w 45162"/>
                <a:gd name="connsiteY3" fmla="*/ 40708 h 45191"/>
                <a:gd name="connsiteX4" fmla="*/ 15346 w 45162"/>
                <a:gd name="connsiteY4" fmla="*/ 45192 h 45191"/>
                <a:gd name="connsiteX5" fmla="*/ 26211 w 45162"/>
                <a:gd name="connsiteY5" fmla="*/ 40686 h 45191"/>
                <a:gd name="connsiteX6" fmla="*/ 40679 w 45162"/>
                <a:gd name="connsiteY6" fmla="*/ 26189 h 45191"/>
                <a:gd name="connsiteX7" fmla="*/ 40656 w 45162"/>
                <a:gd name="connsiteY7" fmla="*/ 4485 h 4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2" h="45191">
                  <a:moveTo>
                    <a:pt x="40656" y="4485"/>
                  </a:moveTo>
                  <a:cubicBezTo>
                    <a:pt x="34656" y="-1505"/>
                    <a:pt x="24938" y="-1493"/>
                    <a:pt x="18952" y="4507"/>
                  </a:cubicBezTo>
                  <a:lnTo>
                    <a:pt x="4484" y="19004"/>
                  </a:lnTo>
                  <a:cubicBezTo>
                    <a:pt x="-1504" y="25004"/>
                    <a:pt x="-1493" y="34722"/>
                    <a:pt x="4507" y="40708"/>
                  </a:cubicBezTo>
                  <a:cubicBezTo>
                    <a:pt x="7501" y="43698"/>
                    <a:pt x="11423" y="45192"/>
                    <a:pt x="15346" y="45192"/>
                  </a:cubicBezTo>
                  <a:cubicBezTo>
                    <a:pt x="19280" y="45192"/>
                    <a:pt x="23213" y="43690"/>
                    <a:pt x="26211" y="40686"/>
                  </a:cubicBezTo>
                  <a:lnTo>
                    <a:pt x="40679" y="26189"/>
                  </a:lnTo>
                  <a:cubicBezTo>
                    <a:pt x="46666" y="20189"/>
                    <a:pt x="46656" y="10471"/>
                    <a:pt x="40656" y="4485"/>
                  </a:cubicBezTo>
                  <a:close/>
                </a:path>
              </a:pathLst>
            </a:custGeom>
            <a:grpFill/>
            <a:ln w="20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18" name="Forma Livre: Forma 117">
              <a:extLst>
                <a:ext uri="{FF2B5EF4-FFF2-40B4-BE49-F238E27FC236}">
                  <a16:creationId xmlns:a16="http://schemas.microsoft.com/office/drawing/2014/main" id="{12454550-1E83-4653-B504-93520C5DA49B}"/>
                </a:ext>
              </a:extLst>
            </p:cNvPr>
            <p:cNvSpPr/>
            <p:nvPr/>
          </p:nvSpPr>
          <p:spPr>
            <a:xfrm>
              <a:off x="1816474" y="3071885"/>
              <a:ext cx="51151" cy="30695"/>
            </a:xfrm>
            <a:custGeom>
              <a:avLst/>
              <a:gdLst>
                <a:gd name="connsiteX0" fmla="*/ 35804 w 51151"/>
                <a:gd name="connsiteY0" fmla="*/ 0 h 30695"/>
                <a:gd name="connsiteX1" fmla="*/ 15348 w 51151"/>
                <a:gd name="connsiteY1" fmla="*/ 0 h 30695"/>
                <a:gd name="connsiteX2" fmla="*/ 0 w 51151"/>
                <a:gd name="connsiteY2" fmla="*/ 15348 h 30695"/>
                <a:gd name="connsiteX3" fmla="*/ 15348 w 51151"/>
                <a:gd name="connsiteY3" fmla="*/ 30696 h 30695"/>
                <a:gd name="connsiteX4" fmla="*/ 35804 w 51151"/>
                <a:gd name="connsiteY4" fmla="*/ 30696 h 30695"/>
                <a:gd name="connsiteX5" fmla="*/ 51151 w 51151"/>
                <a:gd name="connsiteY5" fmla="*/ 15348 h 30695"/>
                <a:gd name="connsiteX6" fmla="*/ 35804 w 51151"/>
                <a:gd name="connsiteY6" fmla="*/ 0 h 30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151" h="30695">
                  <a:moveTo>
                    <a:pt x="35804" y="0"/>
                  </a:moveTo>
                  <a:lnTo>
                    <a:pt x="15348" y="0"/>
                  </a:lnTo>
                  <a:cubicBezTo>
                    <a:pt x="6870" y="0"/>
                    <a:pt x="0" y="6872"/>
                    <a:pt x="0" y="15348"/>
                  </a:cubicBezTo>
                  <a:cubicBezTo>
                    <a:pt x="0" y="23824"/>
                    <a:pt x="6870" y="30696"/>
                    <a:pt x="15348" y="30696"/>
                  </a:cubicBezTo>
                  <a:lnTo>
                    <a:pt x="35804" y="30696"/>
                  </a:lnTo>
                  <a:cubicBezTo>
                    <a:pt x="44282" y="30696"/>
                    <a:pt x="51151" y="23824"/>
                    <a:pt x="51151" y="15348"/>
                  </a:cubicBezTo>
                  <a:cubicBezTo>
                    <a:pt x="51151" y="6872"/>
                    <a:pt x="44282" y="0"/>
                    <a:pt x="35804" y="0"/>
                  </a:cubicBezTo>
                  <a:close/>
                </a:path>
              </a:pathLst>
            </a:custGeom>
            <a:grpFill/>
            <a:ln w="20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19" name="Forma Livre: Forma 118">
              <a:extLst>
                <a:ext uri="{FF2B5EF4-FFF2-40B4-BE49-F238E27FC236}">
                  <a16:creationId xmlns:a16="http://schemas.microsoft.com/office/drawing/2014/main" id="{D2B9AD2B-D1A0-48B4-93D8-AC6A5444FF16}"/>
                </a:ext>
              </a:extLst>
            </p:cNvPr>
            <p:cNvSpPr/>
            <p:nvPr/>
          </p:nvSpPr>
          <p:spPr>
            <a:xfrm>
              <a:off x="1973315" y="3071885"/>
              <a:ext cx="51153" cy="30695"/>
            </a:xfrm>
            <a:custGeom>
              <a:avLst/>
              <a:gdLst>
                <a:gd name="connsiteX0" fmla="*/ 35806 w 51153"/>
                <a:gd name="connsiteY0" fmla="*/ 0 h 30695"/>
                <a:gd name="connsiteX1" fmla="*/ 15348 w 51153"/>
                <a:gd name="connsiteY1" fmla="*/ 0 h 30695"/>
                <a:gd name="connsiteX2" fmla="*/ 0 w 51153"/>
                <a:gd name="connsiteY2" fmla="*/ 15348 h 30695"/>
                <a:gd name="connsiteX3" fmla="*/ 15348 w 51153"/>
                <a:gd name="connsiteY3" fmla="*/ 30696 h 30695"/>
                <a:gd name="connsiteX4" fmla="*/ 35806 w 51153"/>
                <a:gd name="connsiteY4" fmla="*/ 30696 h 30695"/>
                <a:gd name="connsiteX5" fmla="*/ 51154 w 51153"/>
                <a:gd name="connsiteY5" fmla="*/ 15348 h 30695"/>
                <a:gd name="connsiteX6" fmla="*/ 35806 w 51153"/>
                <a:gd name="connsiteY6" fmla="*/ 0 h 30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153" h="30695">
                  <a:moveTo>
                    <a:pt x="35806" y="0"/>
                  </a:moveTo>
                  <a:lnTo>
                    <a:pt x="15348" y="0"/>
                  </a:lnTo>
                  <a:cubicBezTo>
                    <a:pt x="6870" y="0"/>
                    <a:pt x="0" y="6872"/>
                    <a:pt x="0" y="15348"/>
                  </a:cubicBezTo>
                  <a:cubicBezTo>
                    <a:pt x="0" y="23824"/>
                    <a:pt x="6872" y="30696"/>
                    <a:pt x="15348" y="30696"/>
                  </a:cubicBezTo>
                  <a:lnTo>
                    <a:pt x="35806" y="30696"/>
                  </a:lnTo>
                  <a:cubicBezTo>
                    <a:pt x="44282" y="30696"/>
                    <a:pt x="51154" y="23824"/>
                    <a:pt x="51154" y="15348"/>
                  </a:cubicBezTo>
                  <a:cubicBezTo>
                    <a:pt x="51154" y="6872"/>
                    <a:pt x="44282" y="0"/>
                    <a:pt x="35806" y="0"/>
                  </a:cubicBezTo>
                  <a:close/>
                </a:path>
              </a:pathLst>
            </a:custGeom>
            <a:grpFill/>
            <a:ln w="20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20" name="Forma Livre: Forma 119">
              <a:extLst>
                <a:ext uri="{FF2B5EF4-FFF2-40B4-BE49-F238E27FC236}">
                  <a16:creationId xmlns:a16="http://schemas.microsoft.com/office/drawing/2014/main" id="{4621EBFA-2516-4389-9995-2E559DAE22A4}"/>
                </a:ext>
              </a:extLst>
            </p:cNvPr>
            <p:cNvSpPr/>
            <p:nvPr/>
          </p:nvSpPr>
          <p:spPr>
            <a:xfrm>
              <a:off x="1362076" y="2607208"/>
              <a:ext cx="1047753" cy="938734"/>
            </a:xfrm>
            <a:custGeom>
              <a:avLst/>
              <a:gdLst>
                <a:gd name="connsiteX0" fmla="*/ 1047261 w 1047753"/>
                <a:gd name="connsiteY0" fmla="*/ 741416 h 938734"/>
                <a:gd name="connsiteX1" fmla="*/ 1043264 w 1047753"/>
                <a:gd name="connsiteY1" fmla="*/ 719843 h 938734"/>
                <a:gd name="connsiteX2" fmla="*/ 1014644 w 1047753"/>
                <a:gd name="connsiteY2" fmla="*/ 696054 h 938734"/>
                <a:gd name="connsiteX3" fmla="*/ 1009358 w 1047753"/>
                <a:gd name="connsiteY3" fmla="*/ 696537 h 938734"/>
                <a:gd name="connsiteX4" fmla="*/ 927993 w 1047753"/>
                <a:gd name="connsiteY4" fmla="*/ 711484 h 938734"/>
                <a:gd name="connsiteX5" fmla="*/ 964841 w 1047753"/>
                <a:gd name="connsiteY5" fmla="*/ 686851 h 938734"/>
                <a:gd name="connsiteX6" fmla="*/ 977272 w 1047753"/>
                <a:gd name="connsiteY6" fmla="*/ 657398 h 938734"/>
                <a:gd name="connsiteX7" fmla="*/ 974002 w 1047753"/>
                <a:gd name="connsiteY7" fmla="*/ 648432 h 938734"/>
                <a:gd name="connsiteX8" fmla="*/ 962852 w 1047753"/>
                <a:gd name="connsiteY8" fmla="*/ 628687 h 938734"/>
                <a:gd name="connsiteX9" fmla="*/ 944995 w 1047753"/>
                <a:gd name="connsiteY9" fmla="*/ 614866 h 938734"/>
                <a:gd name="connsiteX10" fmla="*/ 933703 w 1047753"/>
                <a:gd name="connsiteY10" fmla="*/ 614153 h 938734"/>
                <a:gd name="connsiteX11" fmla="*/ 939922 w 1047753"/>
                <a:gd name="connsiteY11" fmla="*/ 544836 h 938734"/>
                <a:gd name="connsiteX12" fmla="*/ 924666 w 1047753"/>
                <a:gd name="connsiteY12" fmla="*/ 521407 h 938734"/>
                <a:gd name="connsiteX13" fmla="*/ 925601 w 1047753"/>
                <a:gd name="connsiteY13" fmla="*/ 432352 h 938734"/>
                <a:gd name="connsiteX14" fmla="*/ 921459 w 1047753"/>
                <a:gd name="connsiteY14" fmla="*/ 426043 h 938734"/>
                <a:gd name="connsiteX15" fmla="*/ 915189 w 1047753"/>
                <a:gd name="connsiteY15" fmla="*/ 421910 h 938734"/>
                <a:gd name="connsiteX16" fmla="*/ 871804 w 1047753"/>
                <a:gd name="connsiteY16" fmla="*/ 413575 h 938734"/>
                <a:gd name="connsiteX17" fmla="*/ 866111 w 1047753"/>
                <a:gd name="connsiteY17" fmla="*/ 413714 h 938734"/>
                <a:gd name="connsiteX18" fmla="*/ 785250 w 1047753"/>
                <a:gd name="connsiteY18" fmla="*/ 336680 h 938734"/>
                <a:gd name="connsiteX19" fmla="*/ 768625 w 1047753"/>
                <a:gd name="connsiteY19" fmla="*/ 338415 h 938734"/>
                <a:gd name="connsiteX20" fmla="*/ 761471 w 1047753"/>
                <a:gd name="connsiteY20" fmla="*/ 270866 h 938734"/>
                <a:gd name="connsiteX21" fmla="*/ 757231 w 1047753"/>
                <a:gd name="connsiteY21" fmla="*/ 264360 h 938734"/>
                <a:gd name="connsiteX22" fmla="*/ 750860 w 1047753"/>
                <a:gd name="connsiteY22" fmla="*/ 260165 h 938734"/>
                <a:gd name="connsiteX23" fmla="*/ 704123 w 1047753"/>
                <a:gd name="connsiteY23" fmla="*/ 251186 h 938734"/>
                <a:gd name="connsiteX24" fmla="*/ 636844 w 1047753"/>
                <a:gd name="connsiteY24" fmla="*/ 270622 h 938734"/>
                <a:gd name="connsiteX25" fmla="*/ 600709 w 1047753"/>
                <a:gd name="connsiteY25" fmla="*/ 212802 h 938734"/>
                <a:gd name="connsiteX26" fmla="*/ 582269 w 1047753"/>
                <a:gd name="connsiteY26" fmla="*/ 205152 h 938734"/>
                <a:gd name="connsiteX27" fmla="*/ 563823 w 1047753"/>
                <a:gd name="connsiteY27" fmla="*/ 212806 h 938734"/>
                <a:gd name="connsiteX28" fmla="*/ 489512 w 1047753"/>
                <a:gd name="connsiteY28" fmla="*/ 287286 h 938734"/>
                <a:gd name="connsiteX29" fmla="*/ 438023 w 1047753"/>
                <a:gd name="connsiteY29" fmla="*/ 267688 h 938734"/>
                <a:gd name="connsiteX30" fmla="*/ 424648 w 1047753"/>
                <a:gd name="connsiteY30" fmla="*/ 268848 h 938734"/>
                <a:gd name="connsiteX31" fmla="*/ 382613 w 1047753"/>
                <a:gd name="connsiteY31" fmla="*/ 290947 h 938734"/>
                <a:gd name="connsiteX32" fmla="*/ 335597 w 1047753"/>
                <a:gd name="connsiteY32" fmla="*/ 284350 h 938734"/>
                <a:gd name="connsiteX33" fmla="*/ 325384 w 1047753"/>
                <a:gd name="connsiteY33" fmla="*/ 286867 h 938734"/>
                <a:gd name="connsiteX34" fmla="*/ 325384 w 1047753"/>
                <a:gd name="connsiteY34" fmla="*/ 229474 h 938734"/>
                <a:gd name="connsiteX35" fmla="*/ 254323 w 1047753"/>
                <a:gd name="connsiteY35" fmla="*/ 157058 h 938734"/>
                <a:gd name="connsiteX36" fmla="*/ 254323 w 1047753"/>
                <a:gd name="connsiteY36" fmla="*/ 124508 h 938734"/>
                <a:gd name="connsiteX37" fmla="*/ 275536 w 1047753"/>
                <a:gd name="connsiteY37" fmla="*/ 99330 h 938734"/>
                <a:gd name="connsiteX38" fmla="*/ 275536 w 1047753"/>
                <a:gd name="connsiteY38" fmla="*/ 25580 h 938734"/>
                <a:gd name="connsiteX39" fmla="*/ 249956 w 1047753"/>
                <a:gd name="connsiteY39" fmla="*/ 0 h 938734"/>
                <a:gd name="connsiteX40" fmla="*/ 125145 w 1047753"/>
                <a:gd name="connsiteY40" fmla="*/ 0 h 938734"/>
                <a:gd name="connsiteX41" fmla="*/ 99565 w 1047753"/>
                <a:gd name="connsiteY41" fmla="*/ 25580 h 938734"/>
                <a:gd name="connsiteX42" fmla="*/ 99565 w 1047753"/>
                <a:gd name="connsiteY42" fmla="*/ 99330 h 938734"/>
                <a:gd name="connsiteX43" fmla="*/ 120778 w 1047753"/>
                <a:gd name="connsiteY43" fmla="*/ 124508 h 938734"/>
                <a:gd name="connsiteX44" fmla="*/ 120778 w 1047753"/>
                <a:gd name="connsiteY44" fmla="*/ 157054 h 938734"/>
                <a:gd name="connsiteX45" fmla="*/ 49719 w 1047753"/>
                <a:gd name="connsiteY45" fmla="*/ 229470 h 938734"/>
                <a:gd name="connsiteX46" fmla="*/ 49719 w 1047753"/>
                <a:gd name="connsiteY46" fmla="*/ 677415 h 938734"/>
                <a:gd name="connsiteX47" fmla="*/ 0 w 1047753"/>
                <a:gd name="connsiteY47" fmla="*/ 786402 h 938734"/>
                <a:gd name="connsiteX48" fmla="*/ 164339 w 1047753"/>
                <a:gd name="connsiteY48" fmla="*/ 938735 h 938734"/>
                <a:gd name="connsiteX49" fmla="*/ 778638 w 1047753"/>
                <a:gd name="connsiteY49" fmla="*/ 938555 h 938734"/>
                <a:gd name="connsiteX50" fmla="*/ 832736 w 1047753"/>
                <a:gd name="connsiteY50" fmla="*/ 913276 h 938734"/>
                <a:gd name="connsiteX51" fmla="*/ 848154 w 1047753"/>
                <a:gd name="connsiteY51" fmla="*/ 857321 h 938734"/>
                <a:gd name="connsiteX52" fmla="*/ 970849 w 1047753"/>
                <a:gd name="connsiteY52" fmla="*/ 879371 h 938734"/>
                <a:gd name="connsiteX53" fmla="*/ 976012 w 1047753"/>
                <a:gd name="connsiteY53" fmla="*/ 879832 h 938734"/>
                <a:gd name="connsiteX54" fmla="*/ 992958 w 1047753"/>
                <a:gd name="connsiteY54" fmla="*/ 874405 h 938734"/>
                <a:gd name="connsiteX55" fmla="*/ 1004813 w 1047753"/>
                <a:gd name="connsiteY55" fmla="*/ 855046 h 938734"/>
                <a:gd name="connsiteX56" fmla="*/ 1008136 w 1047753"/>
                <a:gd name="connsiteY56" fmla="*/ 832746 h 938734"/>
                <a:gd name="connsiteX57" fmla="*/ 1007979 w 1047753"/>
                <a:gd name="connsiteY57" fmla="*/ 823182 h 938734"/>
                <a:gd name="connsiteX58" fmla="*/ 985857 w 1047753"/>
                <a:gd name="connsiteY58" fmla="*/ 800137 h 938734"/>
                <a:gd name="connsiteX59" fmla="*/ 942611 w 1047753"/>
                <a:gd name="connsiteY59" fmla="*/ 790216 h 938734"/>
                <a:gd name="connsiteX60" fmla="*/ 1023895 w 1047753"/>
                <a:gd name="connsiteY60" fmla="*/ 775284 h 938734"/>
                <a:gd name="connsiteX61" fmla="*/ 1042624 w 1047753"/>
                <a:gd name="connsiteY61" fmla="*/ 763165 h 938734"/>
                <a:gd name="connsiteX62" fmla="*/ 1047261 w 1047753"/>
                <a:gd name="connsiteY62" fmla="*/ 741416 h 938734"/>
                <a:gd name="connsiteX63" fmla="*/ 871804 w 1047753"/>
                <a:gd name="connsiteY63" fmla="*/ 444266 h 938734"/>
                <a:gd name="connsiteX64" fmla="*/ 898861 w 1047753"/>
                <a:gd name="connsiteY64" fmla="*/ 448613 h 938734"/>
                <a:gd name="connsiteX65" fmla="*/ 891523 w 1047753"/>
                <a:gd name="connsiteY65" fmla="*/ 519191 h 938734"/>
                <a:gd name="connsiteX66" fmla="*/ 850178 w 1047753"/>
                <a:gd name="connsiteY66" fmla="*/ 519191 h 938734"/>
                <a:gd name="connsiteX67" fmla="*/ 863371 w 1047753"/>
                <a:gd name="connsiteY67" fmla="*/ 505967 h 938734"/>
                <a:gd name="connsiteX68" fmla="*/ 863344 w 1047753"/>
                <a:gd name="connsiteY68" fmla="*/ 484261 h 938734"/>
                <a:gd name="connsiteX69" fmla="*/ 841640 w 1047753"/>
                <a:gd name="connsiteY69" fmla="*/ 484286 h 938734"/>
                <a:gd name="connsiteX70" fmla="*/ 834660 w 1047753"/>
                <a:gd name="connsiteY70" fmla="*/ 491282 h 938734"/>
                <a:gd name="connsiteX71" fmla="*/ 818164 w 1047753"/>
                <a:gd name="connsiteY71" fmla="*/ 462948 h 938734"/>
                <a:gd name="connsiteX72" fmla="*/ 871804 w 1047753"/>
                <a:gd name="connsiteY72" fmla="*/ 444266 h 938734"/>
                <a:gd name="connsiteX73" fmla="*/ 785250 w 1047753"/>
                <a:gd name="connsiteY73" fmla="*/ 367371 h 938734"/>
                <a:gd name="connsiteX74" fmla="*/ 835517 w 1047753"/>
                <a:gd name="connsiteY74" fmla="*/ 417788 h 938734"/>
                <a:gd name="connsiteX75" fmla="*/ 835478 w 1047753"/>
                <a:gd name="connsiteY75" fmla="*/ 419325 h 938734"/>
                <a:gd name="connsiteX76" fmla="*/ 791669 w 1047753"/>
                <a:gd name="connsiteY76" fmla="*/ 445312 h 938734"/>
                <a:gd name="connsiteX77" fmla="*/ 785485 w 1047753"/>
                <a:gd name="connsiteY77" fmla="*/ 443249 h 938734"/>
                <a:gd name="connsiteX78" fmla="*/ 743059 w 1047753"/>
                <a:gd name="connsiteY78" fmla="*/ 390475 h 938734"/>
                <a:gd name="connsiteX79" fmla="*/ 785250 w 1047753"/>
                <a:gd name="connsiteY79" fmla="*/ 367371 h 938734"/>
                <a:gd name="connsiteX80" fmla="*/ 704121 w 1047753"/>
                <a:gd name="connsiteY80" fmla="*/ 281878 h 938734"/>
                <a:gd name="connsiteX81" fmla="*/ 734661 w 1047753"/>
                <a:gd name="connsiteY81" fmla="*/ 286899 h 938734"/>
                <a:gd name="connsiteX82" fmla="*/ 730865 w 1047753"/>
                <a:gd name="connsiteY82" fmla="*/ 357780 h 938734"/>
                <a:gd name="connsiteX83" fmla="*/ 711203 w 1047753"/>
                <a:gd name="connsiteY83" fmla="*/ 385040 h 938734"/>
                <a:gd name="connsiteX84" fmla="*/ 703016 w 1047753"/>
                <a:gd name="connsiteY84" fmla="*/ 385973 h 938734"/>
                <a:gd name="connsiteX85" fmla="*/ 670390 w 1047753"/>
                <a:gd name="connsiteY85" fmla="*/ 400852 h 938734"/>
                <a:gd name="connsiteX86" fmla="*/ 658781 w 1047753"/>
                <a:gd name="connsiteY86" fmla="*/ 384737 h 938734"/>
                <a:gd name="connsiteX87" fmla="*/ 693977 w 1047753"/>
                <a:gd name="connsiteY87" fmla="*/ 349461 h 938734"/>
                <a:gd name="connsiteX88" fmla="*/ 693950 w 1047753"/>
                <a:gd name="connsiteY88" fmla="*/ 327757 h 938734"/>
                <a:gd name="connsiteX89" fmla="*/ 672244 w 1047753"/>
                <a:gd name="connsiteY89" fmla="*/ 327782 h 938734"/>
                <a:gd name="connsiteX90" fmla="*/ 633776 w 1047753"/>
                <a:gd name="connsiteY90" fmla="*/ 366338 h 938734"/>
                <a:gd name="connsiteX91" fmla="*/ 610231 w 1047753"/>
                <a:gd name="connsiteY91" fmla="*/ 359346 h 938734"/>
                <a:gd name="connsiteX92" fmla="*/ 636457 w 1047753"/>
                <a:gd name="connsiteY92" fmla="*/ 309993 h 938734"/>
                <a:gd name="connsiteX93" fmla="*/ 704121 w 1047753"/>
                <a:gd name="connsiteY93" fmla="*/ 281878 h 938734"/>
                <a:gd name="connsiteX94" fmla="*/ 586515 w 1047753"/>
                <a:gd name="connsiteY94" fmla="*/ 519191 h 938734"/>
                <a:gd name="connsiteX95" fmla="*/ 573211 w 1047753"/>
                <a:gd name="connsiteY95" fmla="*/ 519191 h 938734"/>
                <a:gd name="connsiteX96" fmla="*/ 558934 w 1047753"/>
                <a:gd name="connsiteY96" fmla="*/ 509448 h 938734"/>
                <a:gd name="connsiteX97" fmla="*/ 544656 w 1047753"/>
                <a:gd name="connsiteY97" fmla="*/ 519191 h 938734"/>
                <a:gd name="connsiteX98" fmla="*/ 529005 w 1047753"/>
                <a:gd name="connsiteY98" fmla="*/ 519191 h 938734"/>
                <a:gd name="connsiteX99" fmla="*/ 526775 w 1047753"/>
                <a:gd name="connsiteY99" fmla="*/ 500311 h 938734"/>
                <a:gd name="connsiteX100" fmla="*/ 505069 w 1047753"/>
                <a:gd name="connsiteY100" fmla="*/ 500333 h 938734"/>
                <a:gd name="connsiteX101" fmla="*/ 490603 w 1047753"/>
                <a:gd name="connsiteY101" fmla="*/ 514830 h 938734"/>
                <a:gd name="connsiteX102" fmla="*/ 487570 w 1047753"/>
                <a:gd name="connsiteY102" fmla="*/ 519191 h 938734"/>
                <a:gd name="connsiteX103" fmla="*/ 456332 w 1047753"/>
                <a:gd name="connsiteY103" fmla="*/ 519191 h 938734"/>
                <a:gd name="connsiteX104" fmla="*/ 436648 w 1047753"/>
                <a:gd name="connsiteY104" fmla="*/ 457251 h 938734"/>
                <a:gd name="connsiteX105" fmla="*/ 680139 w 1047753"/>
                <a:gd name="connsiteY105" fmla="*/ 457251 h 938734"/>
                <a:gd name="connsiteX106" fmla="*/ 660455 w 1047753"/>
                <a:gd name="connsiteY106" fmla="*/ 519191 h 938734"/>
                <a:gd name="connsiteX107" fmla="*/ 627948 w 1047753"/>
                <a:gd name="connsiteY107" fmla="*/ 519191 h 938734"/>
                <a:gd name="connsiteX108" fmla="*/ 624915 w 1047753"/>
                <a:gd name="connsiteY108" fmla="*/ 514828 h 938734"/>
                <a:gd name="connsiteX109" fmla="*/ 610452 w 1047753"/>
                <a:gd name="connsiteY109" fmla="*/ 500331 h 938734"/>
                <a:gd name="connsiteX110" fmla="*/ 588748 w 1047753"/>
                <a:gd name="connsiteY110" fmla="*/ 500307 h 938734"/>
                <a:gd name="connsiteX111" fmla="*/ 586515 w 1047753"/>
                <a:gd name="connsiteY111" fmla="*/ 519191 h 938734"/>
                <a:gd name="connsiteX112" fmla="*/ 550820 w 1047753"/>
                <a:gd name="connsiteY112" fmla="*/ 426555 h 938734"/>
                <a:gd name="connsiteX113" fmla="*/ 599340 w 1047753"/>
                <a:gd name="connsiteY113" fmla="*/ 389294 h 938734"/>
                <a:gd name="connsiteX114" fmla="*/ 647862 w 1047753"/>
                <a:gd name="connsiteY114" fmla="*/ 426555 h 938734"/>
                <a:gd name="connsiteX115" fmla="*/ 550820 w 1047753"/>
                <a:gd name="connsiteY115" fmla="*/ 426555 h 938734"/>
                <a:gd name="connsiteX116" fmla="*/ 582205 w 1047753"/>
                <a:gd name="connsiteY116" fmla="*/ 237835 h 938734"/>
                <a:gd name="connsiteX117" fmla="*/ 611190 w 1047753"/>
                <a:gd name="connsiteY117" fmla="*/ 292036 h 938734"/>
                <a:gd name="connsiteX118" fmla="*/ 591711 w 1047753"/>
                <a:gd name="connsiteY118" fmla="*/ 319973 h 938734"/>
                <a:gd name="connsiteX119" fmla="*/ 583715 w 1047753"/>
                <a:gd name="connsiteY119" fmla="*/ 317708 h 938734"/>
                <a:gd name="connsiteX120" fmla="*/ 563264 w 1047753"/>
                <a:gd name="connsiteY120" fmla="*/ 317708 h 938734"/>
                <a:gd name="connsiteX121" fmla="*/ 547916 w 1047753"/>
                <a:gd name="connsiteY121" fmla="*/ 333056 h 938734"/>
                <a:gd name="connsiteX122" fmla="*/ 563264 w 1047753"/>
                <a:gd name="connsiteY122" fmla="*/ 348403 h 938734"/>
                <a:gd name="connsiteX123" fmla="*/ 581205 w 1047753"/>
                <a:gd name="connsiteY123" fmla="*/ 348403 h 938734"/>
                <a:gd name="connsiteX124" fmla="*/ 578843 w 1047753"/>
                <a:gd name="connsiteY124" fmla="*/ 361253 h 938734"/>
                <a:gd name="connsiteX125" fmla="*/ 561482 w 1047753"/>
                <a:gd name="connsiteY125" fmla="*/ 368034 h 938734"/>
                <a:gd name="connsiteX126" fmla="*/ 514241 w 1047753"/>
                <a:gd name="connsiteY126" fmla="*/ 331946 h 938734"/>
                <a:gd name="connsiteX127" fmla="*/ 514218 w 1047753"/>
                <a:gd name="connsiteY127" fmla="*/ 331818 h 938734"/>
                <a:gd name="connsiteX128" fmla="*/ 508052 w 1047753"/>
                <a:gd name="connsiteY128" fmla="*/ 312158 h 938734"/>
                <a:gd name="connsiteX129" fmla="*/ 582205 w 1047753"/>
                <a:gd name="connsiteY129" fmla="*/ 237835 h 938734"/>
                <a:gd name="connsiteX130" fmla="*/ 304760 w 1047753"/>
                <a:gd name="connsiteY130" fmla="*/ 376326 h 938734"/>
                <a:gd name="connsiteX131" fmla="*/ 302730 w 1047753"/>
                <a:gd name="connsiteY131" fmla="*/ 368636 h 938734"/>
                <a:gd name="connsiteX132" fmla="*/ 340858 w 1047753"/>
                <a:gd name="connsiteY132" fmla="*/ 314587 h 938734"/>
                <a:gd name="connsiteX133" fmla="*/ 348952 w 1047753"/>
                <a:gd name="connsiteY133" fmla="*/ 313883 h 938734"/>
                <a:gd name="connsiteX134" fmla="*/ 376893 w 1047753"/>
                <a:gd name="connsiteY134" fmla="*/ 323208 h 938734"/>
                <a:gd name="connsiteX135" fmla="*/ 388703 w 1047753"/>
                <a:gd name="connsiteY135" fmla="*/ 326034 h 938734"/>
                <a:gd name="connsiteX136" fmla="*/ 398871 w 1047753"/>
                <a:gd name="connsiteY136" fmla="*/ 319394 h 938734"/>
                <a:gd name="connsiteX137" fmla="*/ 429911 w 1047753"/>
                <a:gd name="connsiteY137" fmla="*/ 299084 h 938734"/>
                <a:gd name="connsiteX138" fmla="*/ 438023 w 1047753"/>
                <a:gd name="connsiteY138" fmla="*/ 298380 h 938734"/>
                <a:gd name="connsiteX139" fmla="*/ 483973 w 1047753"/>
                <a:gd name="connsiteY139" fmla="*/ 337067 h 938734"/>
                <a:gd name="connsiteX140" fmla="*/ 484652 w 1047753"/>
                <a:gd name="connsiteY140" fmla="*/ 345023 h 938734"/>
                <a:gd name="connsiteX141" fmla="*/ 498657 w 1047753"/>
                <a:gd name="connsiteY141" fmla="*/ 360285 h 938734"/>
                <a:gd name="connsiteX142" fmla="*/ 537195 w 1047753"/>
                <a:gd name="connsiteY142" fmla="*/ 387805 h 938734"/>
                <a:gd name="connsiteX143" fmla="*/ 519459 w 1047753"/>
                <a:gd name="connsiteY143" fmla="*/ 426555 h 938734"/>
                <a:gd name="connsiteX144" fmla="*/ 431931 w 1047753"/>
                <a:gd name="connsiteY144" fmla="*/ 426555 h 938734"/>
                <a:gd name="connsiteX145" fmla="*/ 407816 w 1047753"/>
                <a:gd name="connsiteY145" fmla="*/ 442781 h 938734"/>
                <a:gd name="connsiteX146" fmla="*/ 342082 w 1047753"/>
                <a:gd name="connsiteY146" fmla="*/ 422599 h 938734"/>
                <a:gd name="connsiteX147" fmla="*/ 298687 w 1047753"/>
                <a:gd name="connsiteY147" fmla="*/ 430938 h 938734"/>
                <a:gd name="connsiteX148" fmla="*/ 292425 w 1047753"/>
                <a:gd name="connsiteY148" fmla="*/ 435066 h 938734"/>
                <a:gd name="connsiteX149" fmla="*/ 288289 w 1047753"/>
                <a:gd name="connsiteY149" fmla="*/ 441363 h 938734"/>
                <a:gd name="connsiteX150" fmla="*/ 281129 w 1047753"/>
                <a:gd name="connsiteY150" fmla="*/ 468643 h 938734"/>
                <a:gd name="connsiteX151" fmla="*/ 270238 w 1047753"/>
                <a:gd name="connsiteY151" fmla="*/ 445857 h 938734"/>
                <a:gd name="connsiteX152" fmla="*/ 296738 w 1047753"/>
                <a:gd name="connsiteY152" fmla="*/ 395434 h 938734"/>
                <a:gd name="connsiteX153" fmla="*/ 304760 w 1047753"/>
                <a:gd name="connsiteY153" fmla="*/ 376326 h 938734"/>
                <a:gd name="connsiteX154" fmla="*/ 350513 w 1047753"/>
                <a:gd name="connsiteY154" fmla="*/ 514994 h 938734"/>
                <a:gd name="connsiteX155" fmla="*/ 354700 w 1047753"/>
                <a:gd name="connsiteY155" fmla="*/ 519191 h 938734"/>
                <a:gd name="connsiteX156" fmla="*/ 317839 w 1047753"/>
                <a:gd name="connsiteY156" fmla="*/ 519191 h 938734"/>
                <a:gd name="connsiteX157" fmla="*/ 315025 w 1047753"/>
                <a:gd name="connsiteY157" fmla="*/ 457642 h 938734"/>
                <a:gd name="connsiteX158" fmla="*/ 342082 w 1047753"/>
                <a:gd name="connsiteY158" fmla="*/ 453293 h 938734"/>
                <a:gd name="connsiteX159" fmla="*/ 403337 w 1047753"/>
                <a:gd name="connsiteY159" fmla="*/ 478742 h 938734"/>
                <a:gd name="connsiteX160" fmla="*/ 409447 w 1047753"/>
                <a:gd name="connsiteY160" fmla="*/ 485577 h 938734"/>
                <a:gd name="connsiteX161" fmla="*/ 421193 w 1047753"/>
                <a:gd name="connsiteY161" fmla="*/ 519189 h 938734"/>
                <a:gd name="connsiteX162" fmla="*/ 398063 w 1047753"/>
                <a:gd name="connsiteY162" fmla="*/ 519189 h 938734"/>
                <a:gd name="connsiteX163" fmla="*/ 372244 w 1047753"/>
                <a:gd name="connsiteY163" fmla="*/ 493310 h 938734"/>
                <a:gd name="connsiteX164" fmla="*/ 350540 w 1047753"/>
                <a:gd name="connsiteY164" fmla="*/ 493286 h 938734"/>
                <a:gd name="connsiteX165" fmla="*/ 350513 w 1047753"/>
                <a:gd name="connsiteY165" fmla="*/ 514994 h 938734"/>
                <a:gd name="connsiteX166" fmla="*/ 285152 w 1047753"/>
                <a:gd name="connsiteY166" fmla="*/ 519191 h 938734"/>
                <a:gd name="connsiteX167" fmla="*/ 230437 w 1047753"/>
                <a:gd name="connsiteY167" fmla="*/ 519191 h 938734"/>
                <a:gd name="connsiteX168" fmla="*/ 254233 w 1047753"/>
                <a:gd name="connsiteY168" fmla="*/ 484177 h 938734"/>
                <a:gd name="connsiteX169" fmla="*/ 282223 w 1047753"/>
                <a:gd name="connsiteY169" fmla="*/ 507375 h 938734"/>
                <a:gd name="connsiteX170" fmla="*/ 285152 w 1047753"/>
                <a:gd name="connsiteY170" fmla="*/ 519191 h 938734"/>
                <a:gd name="connsiteX171" fmla="*/ 130261 w 1047753"/>
                <a:gd name="connsiteY171" fmla="*/ 30696 h 938734"/>
                <a:gd name="connsiteX172" fmla="*/ 244840 w 1047753"/>
                <a:gd name="connsiteY172" fmla="*/ 30696 h 938734"/>
                <a:gd name="connsiteX173" fmla="*/ 244840 w 1047753"/>
                <a:gd name="connsiteY173" fmla="*/ 94214 h 938734"/>
                <a:gd name="connsiteX174" fmla="*/ 130261 w 1047753"/>
                <a:gd name="connsiteY174" fmla="*/ 94214 h 938734"/>
                <a:gd name="connsiteX175" fmla="*/ 130261 w 1047753"/>
                <a:gd name="connsiteY175" fmla="*/ 30696 h 938734"/>
                <a:gd name="connsiteX176" fmla="*/ 223627 w 1047753"/>
                <a:gd name="connsiteY176" fmla="*/ 124909 h 938734"/>
                <a:gd name="connsiteX177" fmla="*/ 223627 w 1047753"/>
                <a:gd name="connsiteY177" fmla="*/ 157023 h 938734"/>
                <a:gd name="connsiteX178" fmla="*/ 151476 w 1047753"/>
                <a:gd name="connsiteY178" fmla="*/ 157023 h 938734"/>
                <a:gd name="connsiteX179" fmla="*/ 151476 w 1047753"/>
                <a:gd name="connsiteY179" fmla="*/ 124909 h 938734"/>
                <a:gd name="connsiteX180" fmla="*/ 223627 w 1047753"/>
                <a:gd name="connsiteY180" fmla="*/ 124909 h 938734"/>
                <a:gd name="connsiteX181" fmla="*/ 80417 w 1047753"/>
                <a:gd name="connsiteY181" fmla="*/ 291712 h 938734"/>
                <a:gd name="connsiteX182" fmla="*/ 180082 w 1047753"/>
                <a:gd name="connsiteY182" fmla="*/ 291712 h 938734"/>
                <a:gd name="connsiteX183" fmla="*/ 195430 w 1047753"/>
                <a:gd name="connsiteY183" fmla="*/ 276365 h 938734"/>
                <a:gd name="connsiteX184" fmla="*/ 180082 w 1047753"/>
                <a:gd name="connsiteY184" fmla="*/ 261017 h 938734"/>
                <a:gd name="connsiteX185" fmla="*/ 80417 w 1047753"/>
                <a:gd name="connsiteY185" fmla="*/ 261017 h 938734"/>
                <a:gd name="connsiteX186" fmla="*/ 80417 w 1047753"/>
                <a:gd name="connsiteY186" fmla="*/ 229470 h 938734"/>
                <a:gd name="connsiteX187" fmla="*/ 122038 w 1047753"/>
                <a:gd name="connsiteY187" fmla="*/ 187719 h 938734"/>
                <a:gd name="connsiteX188" fmla="*/ 253064 w 1047753"/>
                <a:gd name="connsiteY188" fmla="*/ 187719 h 938734"/>
                <a:gd name="connsiteX189" fmla="*/ 294688 w 1047753"/>
                <a:gd name="connsiteY189" fmla="*/ 229470 h 938734"/>
                <a:gd name="connsiteX190" fmla="*/ 294688 w 1047753"/>
                <a:gd name="connsiteY190" fmla="*/ 261017 h 938734"/>
                <a:gd name="connsiteX191" fmla="*/ 266030 w 1047753"/>
                <a:gd name="connsiteY191" fmla="*/ 261017 h 938734"/>
                <a:gd name="connsiteX192" fmla="*/ 250682 w 1047753"/>
                <a:gd name="connsiteY192" fmla="*/ 276365 h 938734"/>
                <a:gd name="connsiteX193" fmla="*/ 266030 w 1047753"/>
                <a:gd name="connsiteY193" fmla="*/ 291712 h 938734"/>
                <a:gd name="connsiteX194" fmla="*/ 294688 w 1047753"/>
                <a:gd name="connsiteY194" fmla="*/ 291712 h 938734"/>
                <a:gd name="connsiteX195" fmla="*/ 294688 w 1047753"/>
                <a:gd name="connsiteY195" fmla="*/ 305335 h 938734"/>
                <a:gd name="connsiteX196" fmla="*/ 272480 w 1047753"/>
                <a:gd name="connsiteY196" fmla="*/ 373867 h 938734"/>
                <a:gd name="connsiteX197" fmla="*/ 272507 w 1047753"/>
                <a:gd name="connsiteY197" fmla="*/ 374024 h 938734"/>
                <a:gd name="connsiteX198" fmla="*/ 239990 w 1047753"/>
                <a:gd name="connsiteY198" fmla="*/ 451099 h 938734"/>
                <a:gd name="connsiteX199" fmla="*/ 241095 w 1047753"/>
                <a:gd name="connsiteY199" fmla="*/ 456303 h 938734"/>
                <a:gd name="connsiteX200" fmla="*/ 220639 w 1047753"/>
                <a:gd name="connsiteY200" fmla="*/ 472380 h 938734"/>
                <a:gd name="connsiteX201" fmla="*/ 80417 w 1047753"/>
                <a:gd name="connsiteY201" fmla="*/ 472380 h 938734"/>
                <a:gd name="connsiteX202" fmla="*/ 80417 w 1047753"/>
                <a:gd name="connsiteY202" fmla="*/ 291712 h 938734"/>
                <a:gd name="connsiteX203" fmla="*/ 80415 w 1047753"/>
                <a:gd name="connsiteY203" fmla="*/ 503073 h 938734"/>
                <a:gd name="connsiteX204" fmla="*/ 80415 w 1047753"/>
                <a:gd name="connsiteY204" fmla="*/ 503073 h 938734"/>
                <a:gd name="connsiteX205" fmla="*/ 202817 w 1047753"/>
                <a:gd name="connsiteY205" fmla="*/ 503073 h 938734"/>
                <a:gd name="connsiteX206" fmla="*/ 199478 w 1047753"/>
                <a:gd name="connsiteY206" fmla="*/ 519191 h 938734"/>
                <a:gd name="connsiteX207" fmla="*/ 196891 w 1047753"/>
                <a:gd name="connsiteY207" fmla="*/ 519191 h 938734"/>
                <a:gd name="connsiteX208" fmla="*/ 171270 w 1047753"/>
                <a:gd name="connsiteY208" fmla="*/ 544832 h 938734"/>
                <a:gd name="connsiteX209" fmla="*/ 177925 w 1047753"/>
                <a:gd name="connsiteY209" fmla="*/ 616533 h 938734"/>
                <a:gd name="connsiteX210" fmla="*/ 164392 w 1047753"/>
                <a:gd name="connsiteY210" fmla="*/ 615989 h 938734"/>
                <a:gd name="connsiteX211" fmla="*/ 114602 w 1047753"/>
                <a:gd name="connsiteY211" fmla="*/ 624283 h 938734"/>
                <a:gd name="connsiteX212" fmla="*/ 86904 w 1047753"/>
                <a:gd name="connsiteY212" fmla="*/ 652120 h 938734"/>
                <a:gd name="connsiteX213" fmla="*/ 80415 w 1047753"/>
                <a:gd name="connsiteY213" fmla="*/ 655548 h 938734"/>
                <a:gd name="connsiteX214" fmla="*/ 80415 w 1047753"/>
                <a:gd name="connsiteY214" fmla="*/ 503073 h 938734"/>
                <a:gd name="connsiteX215" fmla="*/ 274762 w 1047753"/>
                <a:gd name="connsiteY215" fmla="*/ 691617 h 938734"/>
                <a:gd name="connsiteX216" fmla="*/ 285626 w 1047753"/>
                <a:gd name="connsiteY216" fmla="*/ 702510 h 938734"/>
                <a:gd name="connsiteX217" fmla="*/ 285056 w 1047753"/>
                <a:gd name="connsiteY217" fmla="*/ 702514 h 938734"/>
                <a:gd name="connsiteX218" fmla="*/ 243013 w 1047753"/>
                <a:gd name="connsiteY218" fmla="*/ 689188 h 938734"/>
                <a:gd name="connsiteX219" fmla="*/ 225405 w 1047753"/>
                <a:gd name="connsiteY219" fmla="*/ 677231 h 938734"/>
                <a:gd name="connsiteX220" fmla="*/ 205562 w 1047753"/>
                <a:gd name="connsiteY220" fmla="*/ 677233 h 938734"/>
                <a:gd name="connsiteX221" fmla="*/ 187963 w 1047753"/>
                <a:gd name="connsiteY221" fmla="*/ 689184 h 938734"/>
                <a:gd name="connsiteX222" fmla="*/ 145918 w 1047753"/>
                <a:gd name="connsiteY222" fmla="*/ 702514 h 938734"/>
                <a:gd name="connsiteX223" fmla="*/ 145343 w 1047753"/>
                <a:gd name="connsiteY223" fmla="*/ 702510 h 938734"/>
                <a:gd name="connsiteX224" fmla="*/ 156207 w 1047753"/>
                <a:gd name="connsiteY224" fmla="*/ 691613 h 938734"/>
                <a:gd name="connsiteX225" fmla="*/ 161370 w 1047753"/>
                <a:gd name="connsiteY225" fmla="*/ 675404 h 938734"/>
                <a:gd name="connsiteX226" fmla="*/ 148402 w 1047753"/>
                <a:gd name="connsiteY226" fmla="*/ 664388 h 938734"/>
                <a:gd name="connsiteX227" fmla="*/ 119519 w 1047753"/>
                <a:gd name="connsiteY227" fmla="*/ 656045 h 938734"/>
                <a:gd name="connsiteX228" fmla="*/ 164399 w 1047753"/>
                <a:gd name="connsiteY228" fmla="*/ 646685 h 938734"/>
                <a:gd name="connsiteX229" fmla="*/ 207972 w 1047753"/>
                <a:gd name="connsiteY229" fmla="*/ 655208 h 938734"/>
                <a:gd name="connsiteX230" fmla="*/ 222999 w 1047753"/>
                <a:gd name="connsiteY230" fmla="*/ 655210 h 938734"/>
                <a:gd name="connsiteX231" fmla="*/ 266579 w 1047753"/>
                <a:gd name="connsiteY231" fmla="*/ 646687 h 938734"/>
                <a:gd name="connsiteX232" fmla="*/ 311456 w 1047753"/>
                <a:gd name="connsiteY232" fmla="*/ 656047 h 938734"/>
                <a:gd name="connsiteX233" fmla="*/ 282569 w 1047753"/>
                <a:gd name="connsiteY233" fmla="*/ 664390 h 938734"/>
                <a:gd name="connsiteX234" fmla="*/ 269601 w 1047753"/>
                <a:gd name="connsiteY234" fmla="*/ 675408 h 938734"/>
                <a:gd name="connsiteX235" fmla="*/ 274762 w 1047753"/>
                <a:gd name="connsiteY235" fmla="*/ 691617 h 938734"/>
                <a:gd name="connsiteX236" fmla="*/ 244060 w 1047753"/>
                <a:gd name="connsiteY236" fmla="*/ 878424 h 938734"/>
                <a:gd name="connsiteX237" fmla="*/ 244588 w 1047753"/>
                <a:gd name="connsiteY237" fmla="*/ 881268 h 938734"/>
                <a:gd name="connsiteX238" fmla="*/ 255641 w 1047753"/>
                <a:gd name="connsiteY238" fmla="*/ 908039 h 938734"/>
                <a:gd name="connsiteX239" fmla="*/ 164339 w 1047753"/>
                <a:gd name="connsiteY239" fmla="*/ 908039 h 938734"/>
                <a:gd name="connsiteX240" fmla="*/ 30696 w 1047753"/>
                <a:gd name="connsiteY240" fmla="*/ 786402 h 938734"/>
                <a:gd name="connsiteX241" fmla="*/ 99954 w 1047753"/>
                <a:gd name="connsiteY241" fmla="*/ 679857 h 938734"/>
                <a:gd name="connsiteX242" fmla="*/ 117604 w 1047753"/>
                <a:gd name="connsiteY242" fmla="*/ 688902 h 938734"/>
                <a:gd name="connsiteX243" fmla="*/ 112433 w 1047753"/>
                <a:gd name="connsiteY243" fmla="*/ 704074 h 938734"/>
                <a:gd name="connsiteX244" fmla="*/ 118535 w 1047753"/>
                <a:gd name="connsiteY244" fmla="*/ 722999 h 938734"/>
                <a:gd name="connsiteX245" fmla="*/ 145918 w 1047753"/>
                <a:gd name="connsiteY245" fmla="*/ 733212 h 938734"/>
                <a:gd name="connsiteX246" fmla="*/ 202830 w 1047753"/>
                <a:gd name="connsiteY246" fmla="*/ 716041 h 938734"/>
                <a:gd name="connsiteX247" fmla="*/ 215487 w 1047753"/>
                <a:gd name="connsiteY247" fmla="*/ 708224 h 938734"/>
                <a:gd name="connsiteX248" fmla="*/ 228143 w 1047753"/>
                <a:gd name="connsiteY248" fmla="*/ 716043 h 938734"/>
                <a:gd name="connsiteX249" fmla="*/ 285056 w 1047753"/>
                <a:gd name="connsiteY249" fmla="*/ 733212 h 938734"/>
                <a:gd name="connsiteX250" fmla="*/ 285058 w 1047753"/>
                <a:gd name="connsiteY250" fmla="*/ 733212 h 938734"/>
                <a:gd name="connsiteX251" fmla="*/ 312434 w 1047753"/>
                <a:gd name="connsiteY251" fmla="*/ 723001 h 938734"/>
                <a:gd name="connsiteX252" fmla="*/ 318539 w 1047753"/>
                <a:gd name="connsiteY252" fmla="*/ 704074 h 938734"/>
                <a:gd name="connsiteX253" fmla="*/ 313367 w 1047753"/>
                <a:gd name="connsiteY253" fmla="*/ 688902 h 938734"/>
                <a:gd name="connsiteX254" fmla="*/ 331019 w 1047753"/>
                <a:gd name="connsiteY254" fmla="*/ 679857 h 938734"/>
                <a:gd name="connsiteX255" fmla="*/ 396796 w 1047753"/>
                <a:gd name="connsiteY255" fmla="*/ 758823 h 938734"/>
                <a:gd name="connsiteX256" fmla="*/ 288246 w 1047753"/>
                <a:gd name="connsiteY256" fmla="*/ 800059 h 938734"/>
                <a:gd name="connsiteX257" fmla="*/ 244060 w 1047753"/>
                <a:gd name="connsiteY257" fmla="*/ 878424 h 938734"/>
                <a:gd name="connsiteX258" fmla="*/ 809178 w 1047753"/>
                <a:gd name="connsiteY258" fmla="*/ 893596 h 938734"/>
                <a:gd name="connsiteX259" fmla="*/ 778624 w 1047753"/>
                <a:gd name="connsiteY259" fmla="*/ 907859 h 938734"/>
                <a:gd name="connsiteX260" fmla="*/ 762514 w 1047753"/>
                <a:gd name="connsiteY260" fmla="*/ 907865 h 938734"/>
                <a:gd name="connsiteX261" fmla="*/ 752450 w 1047753"/>
                <a:gd name="connsiteY261" fmla="*/ 853523 h 938734"/>
                <a:gd name="connsiteX262" fmla="*/ 734563 w 1047753"/>
                <a:gd name="connsiteY262" fmla="*/ 841227 h 938734"/>
                <a:gd name="connsiteX263" fmla="*/ 722266 w 1047753"/>
                <a:gd name="connsiteY263" fmla="*/ 859112 h 938734"/>
                <a:gd name="connsiteX264" fmla="*/ 731299 w 1047753"/>
                <a:gd name="connsiteY264" fmla="*/ 907875 h 938734"/>
                <a:gd name="connsiteX265" fmla="*/ 678490 w 1047753"/>
                <a:gd name="connsiteY265" fmla="*/ 907896 h 938734"/>
                <a:gd name="connsiteX266" fmla="*/ 671686 w 1047753"/>
                <a:gd name="connsiteY266" fmla="*/ 871149 h 938734"/>
                <a:gd name="connsiteX267" fmla="*/ 653798 w 1047753"/>
                <a:gd name="connsiteY267" fmla="*/ 858852 h 938734"/>
                <a:gd name="connsiteX268" fmla="*/ 641501 w 1047753"/>
                <a:gd name="connsiteY268" fmla="*/ 876738 h 938734"/>
                <a:gd name="connsiteX269" fmla="*/ 647272 w 1047753"/>
                <a:gd name="connsiteY269" fmla="*/ 907908 h 938734"/>
                <a:gd name="connsiteX270" fmla="*/ 524438 w 1047753"/>
                <a:gd name="connsiteY270" fmla="*/ 907955 h 938734"/>
                <a:gd name="connsiteX271" fmla="*/ 515192 w 1047753"/>
                <a:gd name="connsiteY271" fmla="*/ 858048 h 938734"/>
                <a:gd name="connsiteX272" fmla="*/ 497305 w 1047753"/>
                <a:gd name="connsiteY272" fmla="*/ 845753 h 938734"/>
                <a:gd name="connsiteX273" fmla="*/ 485008 w 1047753"/>
                <a:gd name="connsiteY273" fmla="*/ 863641 h 938734"/>
                <a:gd name="connsiteX274" fmla="*/ 493220 w 1047753"/>
                <a:gd name="connsiteY274" fmla="*/ 907967 h 938734"/>
                <a:gd name="connsiteX275" fmla="*/ 313867 w 1047753"/>
                <a:gd name="connsiteY275" fmla="*/ 908037 h 938734"/>
                <a:gd name="connsiteX276" fmla="*/ 313854 w 1047753"/>
                <a:gd name="connsiteY276" fmla="*/ 908037 h 938734"/>
                <a:gd name="connsiteX277" fmla="*/ 274764 w 1047753"/>
                <a:gd name="connsiteY277" fmla="*/ 875671 h 938734"/>
                <a:gd name="connsiteX278" fmla="*/ 274236 w 1047753"/>
                <a:gd name="connsiteY278" fmla="*/ 872827 h 938734"/>
                <a:gd name="connsiteX279" fmla="*/ 299141 w 1047753"/>
                <a:gd name="connsiteY279" fmla="*/ 828754 h 938734"/>
                <a:gd name="connsiteX280" fmla="*/ 359462 w 1047753"/>
                <a:gd name="connsiteY280" fmla="*/ 805838 h 938734"/>
                <a:gd name="connsiteX281" fmla="*/ 363956 w 1047753"/>
                <a:gd name="connsiteY281" fmla="*/ 830092 h 938734"/>
                <a:gd name="connsiteX282" fmla="*/ 379028 w 1047753"/>
                <a:gd name="connsiteY282" fmla="*/ 842647 h 938734"/>
                <a:gd name="connsiteX283" fmla="*/ 381843 w 1047753"/>
                <a:gd name="connsiteY283" fmla="*/ 842387 h 938734"/>
                <a:gd name="connsiteX284" fmla="*/ 394136 w 1047753"/>
                <a:gd name="connsiteY284" fmla="*/ 824499 h 938734"/>
                <a:gd name="connsiteX285" fmla="*/ 388625 w 1047753"/>
                <a:gd name="connsiteY285" fmla="*/ 794759 h 938734"/>
                <a:gd name="connsiteX286" fmla="*/ 478165 w 1047753"/>
                <a:gd name="connsiteY286" fmla="*/ 760744 h 938734"/>
                <a:gd name="connsiteX287" fmla="*/ 487063 w 1047753"/>
                <a:gd name="connsiteY287" fmla="*/ 740946 h 938734"/>
                <a:gd name="connsiteX288" fmla="*/ 467266 w 1047753"/>
                <a:gd name="connsiteY288" fmla="*/ 732048 h 938734"/>
                <a:gd name="connsiteX289" fmla="*/ 425599 w 1047753"/>
                <a:gd name="connsiteY289" fmla="*/ 747877 h 938734"/>
                <a:gd name="connsiteX290" fmla="*/ 344061 w 1047753"/>
                <a:gd name="connsiteY290" fmla="*/ 652118 h 938734"/>
                <a:gd name="connsiteX291" fmla="*/ 316365 w 1047753"/>
                <a:gd name="connsiteY291" fmla="*/ 624281 h 938734"/>
                <a:gd name="connsiteX292" fmla="*/ 266575 w 1047753"/>
                <a:gd name="connsiteY292" fmla="*/ 615987 h 938734"/>
                <a:gd name="connsiteX293" fmla="*/ 230834 w 1047753"/>
                <a:gd name="connsiteY293" fmla="*/ 619965 h 938734"/>
                <a:gd name="connsiteX294" fmla="*/ 230834 w 1047753"/>
                <a:gd name="connsiteY294" fmla="*/ 610695 h 938734"/>
                <a:gd name="connsiteX295" fmla="*/ 215487 w 1047753"/>
                <a:gd name="connsiteY295" fmla="*/ 595347 h 938734"/>
                <a:gd name="connsiteX296" fmla="*/ 206004 w 1047753"/>
                <a:gd name="connsiteY296" fmla="*/ 598642 h 938734"/>
                <a:gd name="connsiteX297" fmla="*/ 202003 w 1047753"/>
                <a:gd name="connsiteY297" fmla="*/ 549883 h 938734"/>
                <a:gd name="connsiteX298" fmla="*/ 701911 w 1047753"/>
                <a:gd name="connsiteY298" fmla="*/ 549883 h 938734"/>
                <a:gd name="connsiteX299" fmla="*/ 717259 w 1047753"/>
                <a:gd name="connsiteY299" fmla="*/ 534535 h 938734"/>
                <a:gd name="connsiteX300" fmla="*/ 701911 w 1047753"/>
                <a:gd name="connsiteY300" fmla="*/ 519187 h 938734"/>
                <a:gd name="connsiteX301" fmla="*/ 695630 w 1047753"/>
                <a:gd name="connsiteY301" fmla="*/ 519187 h 938734"/>
                <a:gd name="connsiteX302" fmla="*/ 710925 w 1047753"/>
                <a:gd name="connsiteY302" fmla="*/ 452640 h 938734"/>
                <a:gd name="connsiteX303" fmla="*/ 687361 w 1047753"/>
                <a:gd name="connsiteY303" fmla="*/ 426678 h 938734"/>
                <a:gd name="connsiteX304" fmla="*/ 708281 w 1047753"/>
                <a:gd name="connsiteY304" fmla="*/ 416208 h 938734"/>
                <a:gd name="connsiteX305" fmla="*/ 715351 w 1047753"/>
                <a:gd name="connsiteY305" fmla="*/ 415595 h 938734"/>
                <a:gd name="connsiteX306" fmla="*/ 755387 w 1047753"/>
                <a:gd name="connsiteY306" fmla="*/ 449296 h 938734"/>
                <a:gd name="connsiteX307" fmla="*/ 755980 w 1047753"/>
                <a:gd name="connsiteY307" fmla="*/ 456234 h 938734"/>
                <a:gd name="connsiteX308" fmla="*/ 769986 w 1047753"/>
                <a:gd name="connsiteY308" fmla="*/ 471504 h 938734"/>
                <a:gd name="connsiteX309" fmla="*/ 806479 w 1047753"/>
                <a:gd name="connsiteY309" fmla="*/ 505048 h 938734"/>
                <a:gd name="connsiteX310" fmla="*/ 806373 w 1047753"/>
                <a:gd name="connsiteY310" fmla="*/ 519187 h 938734"/>
                <a:gd name="connsiteX311" fmla="*/ 789905 w 1047753"/>
                <a:gd name="connsiteY311" fmla="*/ 519187 h 938734"/>
                <a:gd name="connsiteX312" fmla="*/ 774557 w 1047753"/>
                <a:gd name="connsiteY312" fmla="*/ 534535 h 938734"/>
                <a:gd name="connsiteX313" fmla="*/ 789905 w 1047753"/>
                <a:gd name="connsiteY313" fmla="*/ 549883 h 938734"/>
                <a:gd name="connsiteX314" fmla="*/ 909193 w 1047753"/>
                <a:gd name="connsiteY314" fmla="*/ 549883 h 938734"/>
                <a:gd name="connsiteX315" fmla="*/ 898423 w 1047753"/>
                <a:gd name="connsiteY315" fmla="*/ 632221 h 938734"/>
                <a:gd name="connsiteX316" fmla="*/ 815246 w 1047753"/>
                <a:gd name="connsiteY316" fmla="*/ 681322 h 938734"/>
                <a:gd name="connsiteX317" fmla="*/ 782043 w 1047753"/>
                <a:gd name="connsiteY317" fmla="*/ 639480 h 938734"/>
                <a:gd name="connsiteX318" fmla="*/ 722473 w 1047753"/>
                <a:gd name="connsiteY318" fmla="*/ 635094 h 938734"/>
                <a:gd name="connsiteX319" fmla="*/ 551168 w 1047753"/>
                <a:gd name="connsiteY319" fmla="*/ 700173 h 938734"/>
                <a:gd name="connsiteX320" fmla="*/ 542270 w 1047753"/>
                <a:gd name="connsiteY320" fmla="*/ 719972 h 938734"/>
                <a:gd name="connsiteX321" fmla="*/ 562067 w 1047753"/>
                <a:gd name="connsiteY321" fmla="*/ 728870 h 938734"/>
                <a:gd name="connsiteX322" fmla="*/ 584634 w 1047753"/>
                <a:gd name="connsiteY322" fmla="*/ 720297 h 938734"/>
                <a:gd name="connsiteX323" fmla="*/ 591641 w 1047753"/>
                <a:gd name="connsiteY323" fmla="*/ 758129 h 938734"/>
                <a:gd name="connsiteX324" fmla="*/ 606715 w 1047753"/>
                <a:gd name="connsiteY324" fmla="*/ 770686 h 938734"/>
                <a:gd name="connsiteX325" fmla="*/ 609529 w 1047753"/>
                <a:gd name="connsiteY325" fmla="*/ 770426 h 938734"/>
                <a:gd name="connsiteX326" fmla="*/ 621825 w 1047753"/>
                <a:gd name="connsiteY326" fmla="*/ 752540 h 938734"/>
                <a:gd name="connsiteX327" fmla="*/ 613801 w 1047753"/>
                <a:gd name="connsiteY327" fmla="*/ 709218 h 938734"/>
                <a:gd name="connsiteX328" fmla="*/ 733370 w 1047753"/>
                <a:gd name="connsiteY328" fmla="*/ 663795 h 938734"/>
                <a:gd name="connsiteX329" fmla="*/ 767051 w 1047753"/>
                <a:gd name="connsiteY329" fmla="*/ 666271 h 938734"/>
                <a:gd name="connsiteX330" fmla="*/ 786647 w 1047753"/>
                <a:gd name="connsiteY330" fmla="*/ 693551 h 938734"/>
                <a:gd name="connsiteX331" fmla="*/ 817697 w 1047753"/>
                <a:gd name="connsiteY331" fmla="*/ 861181 h 938734"/>
                <a:gd name="connsiteX332" fmla="*/ 809178 w 1047753"/>
                <a:gd name="connsiteY332" fmla="*/ 893596 h 938734"/>
                <a:gd name="connsiteX333" fmla="*/ 863940 w 1047753"/>
                <a:gd name="connsiteY333" fmla="*/ 773461 h 938734"/>
                <a:gd name="connsiteX334" fmla="*/ 851369 w 1047753"/>
                <a:gd name="connsiteY334" fmla="*/ 788219 h 938734"/>
                <a:gd name="connsiteX335" fmla="*/ 863281 w 1047753"/>
                <a:gd name="connsiteY335" fmla="*/ 803514 h 938734"/>
                <a:gd name="connsiteX336" fmla="*/ 977551 w 1047753"/>
                <a:gd name="connsiteY336" fmla="*/ 829724 h 938734"/>
                <a:gd name="connsiteX337" fmla="*/ 974696 w 1047753"/>
                <a:gd name="connsiteY337" fmla="*/ 848876 h 938734"/>
                <a:gd name="connsiteX338" fmla="*/ 842225 w 1047753"/>
                <a:gd name="connsiteY338" fmla="*/ 825070 h 938734"/>
                <a:gd name="connsiteX339" fmla="*/ 821518 w 1047753"/>
                <a:gd name="connsiteY339" fmla="*/ 713268 h 938734"/>
                <a:gd name="connsiteX340" fmla="*/ 936901 w 1047753"/>
                <a:gd name="connsiteY340" fmla="*/ 645156 h 938734"/>
                <a:gd name="connsiteX341" fmla="*/ 946513 w 1047753"/>
                <a:gd name="connsiteY341" fmla="*/ 662176 h 938734"/>
                <a:gd name="connsiteX342" fmla="*/ 849191 w 1047753"/>
                <a:gd name="connsiteY342" fmla="*/ 727233 h 938734"/>
                <a:gd name="connsiteX343" fmla="*/ 843500 w 1047753"/>
                <a:gd name="connsiteY343" fmla="*/ 745763 h 938734"/>
                <a:gd name="connsiteX344" fmla="*/ 860495 w 1047753"/>
                <a:gd name="connsiteY344" fmla="*/ 755088 h 938734"/>
                <a:gd name="connsiteX345" fmla="*/ 1013373 w 1047753"/>
                <a:gd name="connsiteY345" fmla="*/ 727006 h 938734"/>
                <a:gd name="connsiteX346" fmla="*/ 1016778 w 1047753"/>
                <a:gd name="connsiteY346" fmla="*/ 745382 h 938734"/>
                <a:gd name="connsiteX347" fmla="*/ 863940 w 1047753"/>
                <a:gd name="connsiteY347" fmla="*/ 773461 h 93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</a:cxnLst>
              <a:rect l="l" t="t" r="r" b="b"/>
              <a:pathLst>
                <a:path w="1047753" h="938734">
                  <a:moveTo>
                    <a:pt x="1047261" y="741416"/>
                  </a:moveTo>
                  <a:lnTo>
                    <a:pt x="1043264" y="719843"/>
                  </a:lnTo>
                  <a:cubicBezTo>
                    <a:pt x="1040717" y="706059"/>
                    <a:pt x="1028680" y="696054"/>
                    <a:pt x="1014644" y="696054"/>
                  </a:cubicBezTo>
                  <a:cubicBezTo>
                    <a:pt x="1012882" y="696054"/>
                    <a:pt x="1011105" y="696216"/>
                    <a:pt x="1009358" y="696537"/>
                  </a:cubicBezTo>
                  <a:lnTo>
                    <a:pt x="927993" y="711484"/>
                  </a:lnTo>
                  <a:lnTo>
                    <a:pt x="964841" y="686851"/>
                  </a:lnTo>
                  <a:cubicBezTo>
                    <a:pt x="974498" y="680397"/>
                    <a:pt x="979378" y="668851"/>
                    <a:pt x="977272" y="657398"/>
                  </a:cubicBezTo>
                  <a:cubicBezTo>
                    <a:pt x="976687" y="654261"/>
                    <a:pt x="975590" y="651250"/>
                    <a:pt x="974002" y="648432"/>
                  </a:cubicBezTo>
                  <a:lnTo>
                    <a:pt x="962852" y="628687"/>
                  </a:lnTo>
                  <a:cubicBezTo>
                    <a:pt x="959031" y="621903"/>
                    <a:pt x="952515" y="616863"/>
                    <a:pt x="944995" y="614866"/>
                  </a:cubicBezTo>
                  <a:cubicBezTo>
                    <a:pt x="941311" y="613883"/>
                    <a:pt x="937460" y="613664"/>
                    <a:pt x="933703" y="614153"/>
                  </a:cubicBezTo>
                  <a:cubicBezTo>
                    <a:pt x="937806" y="591508"/>
                    <a:pt x="939922" y="568380"/>
                    <a:pt x="939922" y="544836"/>
                  </a:cubicBezTo>
                  <a:cubicBezTo>
                    <a:pt x="939922" y="534389"/>
                    <a:pt x="933639" y="525400"/>
                    <a:pt x="924666" y="521407"/>
                  </a:cubicBezTo>
                  <a:cubicBezTo>
                    <a:pt x="936392" y="493519"/>
                    <a:pt x="937192" y="461591"/>
                    <a:pt x="925601" y="432352"/>
                  </a:cubicBezTo>
                  <a:cubicBezTo>
                    <a:pt x="924662" y="429975"/>
                    <a:pt x="923266" y="427852"/>
                    <a:pt x="921459" y="426043"/>
                  </a:cubicBezTo>
                  <a:cubicBezTo>
                    <a:pt x="919667" y="424251"/>
                    <a:pt x="917569" y="422865"/>
                    <a:pt x="915189" y="421910"/>
                  </a:cubicBezTo>
                  <a:cubicBezTo>
                    <a:pt x="901300" y="416378"/>
                    <a:pt x="886703" y="413575"/>
                    <a:pt x="871804" y="413575"/>
                  </a:cubicBezTo>
                  <a:cubicBezTo>
                    <a:pt x="869899" y="413575"/>
                    <a:pt x="868002" y="413624"/>
                    <a:pt x="866111" y="413714"/>
                  </a:cubicBezTo>
                  <a:cubicBezTo>
                    <a:pt x="863985" y="370877"/>
                    <a:pt x="828531" y="336680"/>
                    <a:pt x="785250" y="336680"/>
                  </a:cubicBezTo>
                  <a:cubicBezTo>
                    <a:pt x="779551" y="336680"/>
                    <a:pt x="773993" y="337285"/>
                    <a:pt x="768625" y="338415"/>
                  </a:cubicBezTo>
                  <a:cubicBezTo>
                    <a:pt x="772353" y="316109"/>
                    <a:pt x="770158" y="292775"/>
                    <a:pt x="761471" y="270866"/>
                  </a:cubicBezTo>
                  <a:cubicBezTo>
                    <a:pt x="760538" y="268457"/>
                    <a:pt x="759136" y="266296"/>
                    <a:pt x="757231" y="264360"/>
                  </a:cubicBezTo>
                  <a:cubicBezTo>
                    <a:pt x="755397" y="262527"/>
                    <a:pt x="753246" y="261113"/>
                    <a:pt x="750860" y="260165"/>
                  </a:cubicBezTo>
                  <a:cubicBezTo>
                    <a:pt x="735899" y="254206"/>
                    <a:pt x="720175" y="251186"/>
                    <a:pt x="704123" y="251186"/>
                  </a:cubicBezTo>
                  <a:cubicBezTo>
                    <a:pt x="679943" y="251186"/>
                    <a:pt x="656812" y="257984"/>
                    <a:pt x="636844" y="270622"/>
                  </a:cubicBezTo>
                  <a:cubicBezTo>
                    <a:pt x="629548" y="249489"/>
                    <a:pt x="617518" y="229650"/>
                    <a:pt x="600709" y="212802"/>
                  </a:cubicBezTo>
                  <a:cubicBezTo>
                    <a:pt x="595785" y="207870"/>
                    <a:pt x="589237" y="205152"/>
                    <a:pt x="582269" y="205152"/>
                  </a:cubicBezTo>
                  <a:cubicBezTo>
                    <a:pt x="575301" y="205152"/>
                    <a:pt x="568752" y="207870"/>
                    <a:pt x="563823" y="212806"/>
                  </a:cubicBezTo>
                  <a:lnTo>
                    <a:pt x="489512" y="287286"/>
                  </a:lnTo>
                  <a:cubicBezTo>
                    <a:pt x="475760" y="275020"/>
                    <a:pt x="457664" y="267688"/>
                    <a:pt x="438023" y="267688"/>
                  </a:cubicBezTo>
                  <a:cubicBezTo>
                    <a:pt x="433566" y="267688"/>
                    <a:pt x="429066" y="268079"/>
                    <a:pt x="424648" y="268848"/>
                  </a:cubicBezTo>
                  <a:cubicBezTo>
                    <a:pt x="408639" y="271635"/>
                    <a:pt x="393907" y="279471"/>
                    <a:pt x="382613" y="290947"/>
                  </a:cubicBezTo>
                  <a:cubicBezTo>
                    <a:pt x="368131" y="283959"/>
                    <a:pt x="351541" y="281575"/>
                    <a:pt x="335597" y="284350"/>
                  </a:cubicBezTo>
                  <a:cubicBezTo>
                    <a:pt x="332090" y="284959"/>
                    <a:pt x="328687" y="285819"/>
                    <a:pt x="325384" y="286867"/>
                  </a:cubicBezTo>
                  <a:lnTo>
                    <a:pt x="325384" y="229474"/>
                  </a:lnTo>
                  <a:cubicBezTo>
                    <a:pt x="325384" y="189950"/>
                    <a:pt x="293618" y="157738"/>
                    <a:pt x="254323" y="157058"/>
                  </a:cubicBezTo>
                  <a:lnTo>
                    <a:pt x="254323" y="124508"/>
                  </a:lnTo>
                  <a:cubicBezTo>
                    <a:pt x="266352" y="122427"/>
                    <a:pt x="275536" y="111943"/>
                    <a:pt x="275536" y="99330"/>
                  </a:cubicBezTo>
                  <a:lnTo>
                    <a:pt x="275536" y="25580"/>
                  </a:lnTo>
                  <a:cubicBezTo>
                    <a:pt x="275536" y="11476"/>
                    <a:pt x="264062" y="0"/>
                    <a:pt x="249956" y="0"/>
                  </a:cubicBezTo>
                  <a:lnTo>
                    <a:pt x="125145" y="0"/>
                  </a:lnTo>
                  <a:cubicBezTo>
                    <a:pt x="111039" y="0"/>
                    <a:pt x="99565" y="11476"/>
                    <a:pt x="99565" y="25580"/>
                  </a:cubicBezTo>
                  <a:lnTo>
                    <a:pt x="99565" y="99330"/>
                  </a:lnTo>
                  <a:cubicBezTo>
                    <a:pt x="99565" y="111943"/>
                    <a:pt x="108749" y="122427"/>
                    <a:pt x="120778" y="124508"/>
                  </a:cubicBezTo>
                  <a:lnTo>
                    <a:pt x="120778" y="157054"/>
                  </a:lnTo>
                  <a:cubicBezTo>
                    <a:pt x="81483" y="157731"/>
                    <a:pt x="49719" y="189944"/>
                    <a:pt x="49719" y="229470"/>
                  </a:cubicBezTo>
                  <a:lnTo>
                    <a:pt x="49719" y="677415"/>
                  </a:lnTo>
                  <a:cubicBezTo>
                    <a:pt x="19076" y="705089"/>
                    <a:pt x="0" y="743702"/>
                    <a:pt x="0" y="786402"/>
                  </a:cubicBezTo>
                  <a:cubicBezTo>
                    <a:pt x="0" y="870398"/>
                    <a:pt x="73721" y="938735"/>
                    <a:pt x="164339" y="938735"/>
                  </a:cubicBezTo>
                  <a:lnTo>
                    <a:pt x="778638" y="938555"/>
                  </a:lnTo>
                  <a:cubicBezTo>
                    <a:pt x="799605" y="938547"/>
                    <a:pt x="819324" y="929332"/>
                    <a:pt x="832736" y="913276"/>
                  </a:cubicBezTo>
                  <a:cubicBezTo>
                    <a:pt x="845800" y="897646"/>
                    <a:pt x="851352" y="877343"/>
                    <a:pt x="848154" y="857321"/>
                  </a:cubicBezTo>
                  <a:lnTo>
                    <a:pt x="970849" y="879371"/>
                  </a:lnTo>
                  <a:cubicBezTo>
                    <a:pt x="972547" y="879676"/>
                    <a:pt x="974287" y="879832"/>
                    <a:pt x="976012" y="879832"/>
                  </a:cubicBezTo>
                  <a:cubicBezTo>
                    <a:pt x="982131" y="879832"/>
                    <a:pt x="987994" y="877953"/>
                    <a:pt x="992958" y="874405"/>
                  </a:cubicBezTo>
                  <a:cubicBezTo>
                    <a:pt x="999341" y="869845"/>
                    <a:pt x="1003661" y="862787"/>
                    <a:pt x="1004813" y="855046"/>
                  </a:cubicBezTo>
                  <a:lnTo>
                    <a:pt x="1008136" y="832746"/>
                  </a:lnTo>
                  <a:cubicBezTo>
                    <a:pt x="1008615" y="829552"/>
                    <a:pt x="1008562" y="826335"/>
                    <a:pt x="1007979" y="823182"/>
                  </a:cubicBezTo>
                  <a:cubicBezTo>
                    <a:pt x="1005867" y="811779"/>
                    <a:pt x="997184" y="802732"/>
                    <a:pt x="985857" y="800137"/>
                  </a:cubicBezTo>
                  <a:lnTo>
                    <a:pt x="942611" y="790216"/>
                  </a:lnTo>
                  <a:lnTo>
                    <a:pt x="1023895" y="775284"/>
                  </a:lnTo>
                  <a:cubicBezTo>
                    <a:pt x="1031561" y="773876"/>
                    <a:pt x="1038212" y="769572"/>
                    <a:pt x="1042624" y="763165"/>
                  </a:cubicBezTo>
                  <a:cubicBezTo>
                    <a:pt x="1047028" y="756774"/>
                    <a:pt x="1048673" y="749051"/>
                    <a:pt x="1047261" y="741416"/>
                  </a:cubicBezTo>
                  <a:close/>
                  <a:moveTo>
                    <a:pt x="871804" y="444266"/>
                  </a:moveTo>
                  <a:cubicBezTo>
                    <a:pt x="881043" y="444266"/>
                    <a:pt x="890127" y="445730"/>
                    <a:pt x="898861" y="448613"/>
                  </a:cubicBezTo>
                  <a:cubicBezTo>
                    <a:pt x="906666" y="472380"/>
                    <a:pt x="903744" y="498015"/>
                    <a:pt x="891523" y="519191"/>
                  </a:cubicBezTo>
                  <a:lnTo>
                    <a:pt x="850178" y="519191"/>
                  </a:lnTo>
                  <a:lnTo>
                    <a:pt x="863371" y="505967"/>
                  </a:lnTo>
                  <a:cubicBezTo>
                    <a:pt x="869358" y="499967"/>
                    <a:pt x="869346" y="490249"/>
                    <a:pt x="863344" y="484261"/>
                  </a:cubicBezTo>
                  <a:cubicBezTo>
                    <a:pt x="857342" y="478273"/>
                    <a:pt x="847624" y="478284"/>
                    <a:pt x="841640" y="484286"/>
                  </a:cubicBezTo>
                  <a:lnTo>
                    <a:pt x="834660" y="491282"/>
                  </a:lnTo>
                  <a:cubicBezTo>
                    <a:pt x="831388" y="480508"/>
                    <a:pt x="825674" y="470861"/>
                    <a:pt x="818164" y="462948"/>
                  </a:cubicBezTo>
                  <a:cubicBezTo>
                    <a:pt x="833397" y="450852"/>
                    <a:pt x="852097" y="444266"/>
                    <a:pt x="871804" y="444266"/>
                  </a:cubicBezTo>
                  <a:close/>
                  <a:moveTo>
                    <a:pt x="785250" y="367371"/>
                  </a:moveTo>
                  <a:cubicBezTo>
                    <a:pt x="812968" y="367371"/>
                    <a:pt x="835517" y="389988"/>
                    <a:pt x="835517" y="417788"/>
                  </a:cubicBezTo>
                  <a:cubicBezTo>
                    <a:pt x="835517" y="418304"/>
                    <a:pt x="835493" y="418814"/>
                    <a:pt x="835478" y="419325"/>
                  </a:cubicBezTo>
                  <a:cubicBezTo>
                    <a:pt x="819300" y="424586"/>
                    <a:pt x="804388" y="433376"/>
                    <a:pt x="791669" y="445312"/>
                  </a:cubicBezTo>
                  <a:cubicBezTo>
                    <a:pt x="789645" y="444545"/>
                    <a:pt x="787593" y="443833"/>
                    <a:pt x="785485" y="443249"/>
                  </a:cubicBezTo>
                  <a:cubicBezTo>
                    <a:pt x="780995" y="418996"/>
                    <a:pt x="764651" y="399555"/>
                    <a:pt x="743059" y="390475"/>
                  </a:cubicBezTo>
                  <a:cubicBezTo>
                    <a:pt x="752021" y="376592"/>
                    <a:pt x="767569" y="367371"/>
                    <a:pt x="785250" y="367371"/>
                  </a:cubicBezTo>
                  <a:close/>
                  <a:moveTo>
                    <a:pt x="704121" y="281878"/>
                  </a:moveTo>
                  <a:cubicBezTo>
                    <a:pt x="714545" y="281878"/>
                    <a:pt x="724789" y="283564"/>
                    <a:pt x="734661" y="286899"/>
                  </a:cubicBezTo>
                  <a:cubicBezTo>
                    <a:pt x="742595" y="310490"/>
                    <a:pt x="740974" y="335830"/>
                    <a:pt x="730865" y="357780"/>
                  </a:cubicBezTo>
                  <a:cubicBezTo>
                    <a:pt x="722555" y="365350"/>
                    <a:pt x="715812" y="374620"/>
                    <a:pt x="711203" y="385040"/>
                  </a:cubicBezTo>
                  <a:cubicBezTo>
                    <a:pt x="708463" y="385200"/>
                    <a:pt x="705723" y="385502"/>
                    <a:pt x="703016" y="385973"/>
                  </a:cubicBezTo>
                  <a:cubicBezTo>
                    <a:pt x="690989" y="388067"/>
                    <a:pt x="679775" y="393285"/>
                    <a:pt x="670390" y="400852"/>
                  </a:cubicBezTo>
                  <a:cubicBezTo>
                    <a:pt x="667190" y="395000"/>
                    <a:pt x="663271" y="389599"/>
                    <a:pt x="658781" y="384737"/>
                  </a:cubicBezTo>
                  <a:lnTo>
                    <a:pt x="693977" y="349461"/>
                  </a:lnTo>
                  <a:cubicBezTo>
                    <a:pt x="699965" y="343461"/>
                    <a:pt x="699952" y="333743"/>
                    <a:pt x="693950" y="327757"/>
                  </a:cubicBezTo>
                  <a:cubicBezTo>
                    <a:pt x="687950" y="321770"/>
                    <a:pt x="678232" y="321780"/>
                    <a:pt x="672244" y="327782"/>
                  </a:cubicBezTo>
                  <a:lnTo>
                    <a:pt x="633776" y="366338"/>
                  </a:lnTo>
                  <a:cubicBezTo>
                    <a:pt x="626456" y="362878"/>
                    <a:pt x="618545" y="360471"/>
                    <a:pt x="610231" y="359346"/>
                  </a:cubicBezTo>
                  <a:cubicBezTo>
                    <a:pt x="613822" y="341030"/>
                    <a:pt x="622709" y="323773"/>
                    <a:pt x="636457" y="309993"/>
                  </a:cubicBezTo>
                  <a:cubicBezTo>
                    <a:pt x="654545" y="291862"/>
                    <a:pt x="678576" y="281878"/>
                    <a:pt x="704121" y="281878"/>
                  </a:cubicBezTo>
                  <a:close/>
                  <a:moveTo>
                    <a:pt x="586515" y="519191"/>
                  </a:moveTo>
                  <a:lnTo>
                    <a:pt x="573211" y="519191"/>
                  </a:lnTo>
                  <a:cubicBezTo>
                    <a:pt x="570971" y="513490"/>
                    <a:pt x="565431" y="509448"/>
                    <a:pt x="558934" y="509448"/>
                  </a:cubicBezTo>
                  <a:cubicBezTo>
                    <a:pt x="552436" y="509448"/>
                    <a:pt x="546897" y="513492"/>
                    <a:pt x="544656" y="519191"/>
                  </a:cubicBezTo>
                  <a:lnTo>
                    <a:pt x="529005" y="519191"/>
                  </a:lnTo>
                  <a:cubicBezTo>
                    <a:pt x="532640" y="513273"/>
                    <a:pt x="531905" y="505431"/>
                    <a:pt x="526775" y="500311"/>
                  </a:cubicBezTo>
                  <a:cubicBezTo>
                    <a:pt x="520775" y="494323"/>
                    <a:pt x="511056" y="494333"/>
                    <a:pt x="505069" y="500333"/>
                  </a:cubicBezTo>
                  <a:lnTo>
                    <a:pt x="490603" y="514830"/>
                  </a:lnTo>
                  <a:cubicBezTo>
                    <a:pt x="489303" y="516131"/>
                    <a:pt x="488305" y="517615"/>
                    <a:pt x="487570" y="519191"/>
                  </a:cubicBezTo>
                  <a:lnTo>
                    <a:pt x="456332" y="519191"/>
                  </a:lnTo>
                  <a:cubicBezTo>
                    <a:pt x="444633" y="501238"/>
                    <a:pt x="437493" y="480048"/>
                    <a:pt x="436648" y="457251"/>
                  </a:cubicBezTo>
                  <a:lnTo>
                    <a:pt x="680139" y="457251"/>
                  </a:lnTo>
                  <a:cubicBezTo>
                    <a:pt x="679294" y="480048"/>
                    <a:pt x="672154" y="501238"/>
                    <a:pt x="660455" y="519191"/>
                  </a:cubicBezTo>
                  <a:lnTo>
                    <a:pt x="627948" y="519191"/>
                  </a:lnTo>
                  <a:cubicBezTo>
                    <a:pt x="627215" y="517615"/>
                    <a:pt x="626213" y="516129"/>
                    <a:pt x="624915" y="514828"/>
                  </a:cubicBezTo>
                  <a:lnTo>
                    <a:pt x="610452" y="500331"/>
                  </a:lnTo>
                  <a:cubicBezTo>
                    <a:pt x="604462" y="494333"/>
                    <a:pt x="594748" y="494317"/>
                    <a:pt x="588748" y="500307"/>
                  </a:cubicBezTo>
                  <a:cubicBezTo>
                    <a:pt x="583613" y="505427"/>
                    <a:pt x="582879" y="513271"/>
                    <a:pt x="586515" y="519191"/>
                  </a:cubicBezTo>
                  <a:close/>
                  <a:moveTo>
                    <a:pt x="550820" y="426555"/>
                  </a:moveTo>
                  <a:cubicBezTo>
                    <a:pt x="556605" y="405115"/>
                    <a:pt x="576162" y="389294"/>
                    <a:pt x="599340" y="389294"/>
                  </a:cubicBezTo>
                  <a:cubicBezTo>
                    <a:pt x="622519" y="389294"/>
                    <a:pt x="642076" y="405117"/>
                    <a:pt x="647862" y="426555"/>
                  </a:cubicBezTo>
                  <a:lnTo>
                    <a:pt x="550820" y="426555"/>
                  </a:lnTo>
                  <a:close/>
                  <a:moveTo>
                    <a:pt x="582205" y="237835"/>
                  </a:moveTo>
                  <a:cubicBezTo>
                    <a:pt x="596804" y="253613"/>
                    <a:pt x="606457" y="272345"/>
                    <a:pt x="611190" y="292036"/>
                  </a:cubicBezTo>
                  <a:cubicBezTo>
                    <a:pt x="603355" y="300551"/>
                    <a:pt x="596845" y="309960"/>
                    <a:pt x="591711" y="319973"/>
                  </a:cubicBezTo>
                  <a:cubicBezTo>
                    <a:pt x="589380" y="318545"/>
                    <a:pt x="586648" y="317708"/>
                    <a:pt x="583715" y="317708"/>
                  </a:cubicBezTo>
                  <a:lnTo>
                    <a:pt x="563264" y="317708"/>
                  </a:lnTo>
                  <a:cubicBezTo>
                    <a:pt x="554788" y="317708"/>
                    <a:pt x="547916" y="324579"/>
                    <a:pt x="547916" y="333056"/>
                  </a:cubicBezTo>
                  <a:cubicBezTo>
                    <a:pt x="547916" y="341532"/>
                    <a:pt x="554788" y="348403"/>
                    <a:pt x="563264" y="348403"/>
                  </a:cubicBezTo>
                  <a:lnTo>
                    <a:pt x="581205" y="348403"/>
                  </a:lnTo>
                  <a:cubicBezTo>
                    <a:pt x="580196" y="352642"/>
                    <a:pt x="579412" y="356931"/>
                    <a:pt x="578843" y="361253"/>
                  </a:cubicBezTo>
                  <a:cubicBezTo>
                    <a:pt x="572749" y="362853"/>
                    <a:pt x="566929" y="365133"/>
                    <a:pt x="561482" y="368034"/>
                  </a:cubicBezTo>
                  <a:cubicBezTo>
                    <a:pt x="551252" y="350380"/>
                    <a:pt x="534312" y="337224"/>
                    <a:pt x="514241" y="331946"/>
                  </a:cubicBezTo>
                  <a:cubicBezTo>
                    <a:pt x="514234" y="331903"/>
                    <a:pt x="514226" y="331861"/>
                    <a:pt x="514218" y="331818"/>
                  </a:cubicBezTo>
                  <a:cubicBezTo>
                    <a:pt x="513015" y="324872"/>
                    <a:pt x="510915" y="318283"/>
                    <a:pt x="508052" y="312158"/>
                  </a:cubicBezTo>
                  <a:lnTo>
                    <a:pt x="582205" y="237835"/>
                  </a:lnTo>
                  <a:close/>
                  <a:moveTo>
                    <a:pt x="304760" y="376326"/>
                  </a:moveTo>
                  <a:cubicBezTo>
                    <a:pt x="303860" y="373809"/>
                    <a:pt x="303178" y="371227"/>
                    <a:pt x="302730" y="368636"/>
                  </a:cubicBezTo>
                  <a:cubicBezTo>
                    <a:pt x="298328" y="343259"/>
                    <a:pt x="315436" y="319013"/>
                    <a:pt x="340858" y="314587"/>
                  </a:cubicBezTo>
                  <a:cubicBezTo>
                    <a:pt x="343539" y="314120"/>
                    <a:pt x="346263" y="313883"/>
                    <a:pt x="348952" y="313883"/>
                  </a:cubicBezTo>
                  <a:cubicBezTo>
                    <a:pt x="359063" y="313883"/>
                    <a:pt x="368726" y="317108"/>
                    <a:pt x="376893" y="323208"/>
                  </a:cubicBezTo>
                  <a:cubicBezTo>
                    <a:pt x="380272" y="325734"/>
                    <a:pt x="384545" y="326755"/>
                    <a:pt x="388703" y="326034"/>
                  </a:cubicBezTo>
                  <a:cubicBezTo>
                    <a:pt x="392861" y="325312"/>
                    <a:pt x="396539" y="322912"/>
                    <a:pt x="398871" y="319394"/>
                  </a:cubicBezTo>
                  <a:cubicBezTo>
                    <a:pt x="406077" y="308526"/>
                    <a:pt x="417101" y="301314"/>
                    <a:pt x="429911" y="299084"/>
                  </a:cubicBezTo>
                  <a:cubicBezTo>
                    <a:pt x="432598" y="298615"/>
                    <a:pt x="435328" y="298380"/>
                    <a:pt x="438023" y="298380"/>
                  </a:cubicBezTo>
                  <a:cubicBezTo>
                    <a:pt x="460762" y="298380"/>
                    <a:pt x="480088" y="314648"/>
                    <a:pt x="483973" y="337067"/>
                  </a:cubicBezTo>
                  <a:cubicBezTo>
                    <a:pt x="484419" y="339635"/>
                    <a:pt x="484648" y="342311"/>
                    <a:pt x="484652" y="345023"/>
                  </a:cubicBezTo>
                  <a:cubicBezTo>
                    <a:pt x="484666" y="352967"/>
                    <a:pt x="490742" y="359589"/>
                    <a:pt x="498657" y="360285"/>
                  </a:cubicBezTo>
                  <a:cubicBezTo>
                    <a:pt x="515816" y="361793"/>
                    <a:pt x="530423" y="372592"/>
                    <a:pt x="537195" y="387805"/>
                  </a:cubicBezTo>
                  <a:cubicBezTo>
                    <a:pt x="528129" y="398685"/>
                    <a:pt x="521845" y="411970"/>
                    <a:pt x="519459" y="426555"/>
                  </a:cubicBezTo>
                  <a:lnTo>
                    <a:pt x="431931" y="426555"/>
                  </a:lnTo>
                  <a:cubicBezTo>
                    <a:pt x="421048" y="426555"/>
                    <a:pt x="411711" y="433273"/>
                    <a:pt x="407816" y="442781"/>
                  </a:cubicBezTo>
                  <a:cubicBezTo>
                    <a:pt x="388560" y="429666"/>
                    <a:pt x="365865" y="422599"/>
                    <a:pt x="342082" y="422599"/>
                  </a:cubicBezTo>
                  <a:cubicBezTo>
                    <a:pt x="327182" y="422599"/>
                    <a:pt x="312586" y="425405"/>
                    <a:pt x="298687" y="430938"/>
                  </a:cubicBezTo>
                  <a:cubicBezTo>
                    <a:pt x="296329" y="431880"/>
                    <a:pt x="294221" y="433269"/>
                    <a:pt x="292425" y="435066"/>
                  </a:cubicBezTo>
                  <a:cubicBezTo>
                    <a:pt x="290603" y="436887"/>
                    <a:pt x="289206" y="439022"/>
                    <a:pt x="288289" y="441363"/>
                  </a:cubicBezTo>
                  <a:cubicBezTo>
                    <a:pt x="284757" y="450271"/>
                    <a:pt x="282401" y="459428"/>
                    <a:pt x="281129" y="468643"/>
                  </a:cubicBezTo>
                  <a:cubicBezTo>
                    <a:pt x="275628" y="462381"/>
                    <a:pt x="271752" y="454595"/>
                    <a:pt x="270238" y="445857"/>
                  </a:cubicBezTo>
                  <a:cubicBezTo>
                    <a:pt x="266628" y="425032"/>
                    <a:pt x="277529" y="404298"/>
                    <a:pt x="296738" y="395434"/>
                  </a:cubicBezTo>
                  <a:cubicBezTo>
                    <a:pt x="303958" y="392102"/>
                    <a:pt x="307439" y="383810"/>
                    <a:pt x="304760" y="376326"/>
                  </a:cubicBezTo>
                  <a:close/>
                  <a:moveTo>
                    <a:pt x="350513" y="514994"/>
                  </a:moveTo>
                  <a:lnTo>
                    <a:pt x="354700" y="519191"/>
                  </a:lnTo>
                  <a:lnTo>
                    <a:pt x="317839" y="519191"/>
                  </a:lnTo>
                  <a:cubicBezTo>
                    <a:pt x="309563" y="499992"/>
                    <a:pt x="308307" y="478138"/>
                    <a:pt x="315025" y="457642"/>
                  </a:cubicBezTo>
                  <a:cubicBezTo>
                    <a:pt x="323771" y="454754"/>
                    <a:pt x="332851" y="453293"/>
                    <a:pt x="342082" y="453293"/>
                  </a:cubicBezTo>
                  <a:cubicBezTo>
                    <a:pt x="365208" y="453293"/>
                    <a:pt x="386964" y="462332"/>
                    <a:pt x="403337" y="478742"/>
                  </a:cubicBezTo>
                  <a:cubicBezTo>
                    <a:pt x="405514" y="480925"/>
                    <a:pt x="407542" y="483213"/>
                    <a:pt x="409447" y="485577"/>
                  </a:cubicBezTo>
                  <a:cubicBezTo>
                    <a:pt x="412048" y="497352"/>
                    <a:pt x="416045" y="508601"/>
                    <a:pt x="421193" y="519189"/>
                  </a:cubicBezTo>
                  <a:lnTo>
                    <a:pt x="398063" y="519189"/>
                  </a:lnTo>
                  <a:lnTo>
                    <a:pt x="372244" y="493310"/>
                  </a:lnTo>
                  <a:cubicBezTo>
                    <a:pt x="366254" y="487312"/>
                    <a:pt x="356536" y="487296"/>
                    <a:pt x="350540" y="493286"/>
                  </a:cubicBezTo>
                  <a:cubicBezTo>
                    <a:pt x="344538" y="499275"/>
                    <a:pt x="344526" y="508994"/>
                    <a:pt x="350513" y="514994"/>
                  </a:cubicBezTo>
                  <a:close/>
                  <a:moveTo>
                    <a:pt x="285152" y="519191"/>
                  </a:moveTo>
                  <a:lnTo>
                    <a:pt x="230437" y="519191"/>
                  </a:lnTo>
                  <a:cubicBezTo>
                    <a:pt x="232877" y="504324"/>
                    <a:pt x="241819" y="491651"/>
                    <a:pt x="254233" y="484177"/>
                  </a:cubicBezTo>
                  <a:cubicBezTo>
                    <a:pt x="261581" y="494022"/>
                    <a:pt x="271173" y="501983"/>
                    <a:pt x="282223" y="507375"/>
                  </a:cubicBezTo>
                  <a:cubicBezTo>
                    <a:pt x="283005" y="511357"/>
                    <a:pt x="283965" y="515305"/>
                    <a:pt x="285152" y="519191"/>
                  </a:cubicBezTo>
                  <a:close/>
                  <a:moveTo>
                    <a:pt x="130261" y="30696"/>
                  </a:moveTo>
                  <a:lnTo>
                    <a:pt x="244840" y="30696"/>
                  </a:lnTo>
                  <a:lnTo>
                    <a:pt x="244840" y="94214"/>
                  </a:lnTo>
                  <a:lnTo>
                    <a:pt x="130261" y="94214"/>
                  </a:lnTo>
                  <a:lnTo>
                    <a:pt x="130261" y="30696"/>
                  </a:lnTo>
                  <a:close/>
                  <a:moveTo>
                    <a:pt x="223627" y="124909"/>
                  </a:moveTo>
                  <a:lnTo>
                    <a:pt x="223627" y="157023"/>
                  </a:lnTo>
                  <a:lnTo>
                    <a:pt x="151476" y="157023"/>
                  </a:lnTo>
                  <a:lnTo>
                    <a:pt x="151476" y="124909"/>
                  </a:lnTo>
                  <a:lnTo>
                    <a:pt x="223627" y="124909"/>
                  </a:lnTo>
                  <a:close/>
                  <a:moveTo>
                    <a:pt x="80417" y="291712"/>
                  </a:moveTo>
                  <a:lnTo>
                    <a:pt x="180082" y="291712"/>
                  </a:lnTo>
                  <a:cubicBezTo>
                    <a:pt x="188560" y="291712"/>
                    <a:pt x="195430" y="284841"/>
                    <a:pt x="195430" y="276365"/>
                  </a:cubicBezTo>
                  <a:cubicBezTo>
                    <a:pt x="195430" y="267888"/>
                    <a:pt x="188560" y="261017"/>
                    <a:pt x="180082" y="261017"/>
                  </a:cubicBezTo>
                  <a:lnTo>
                    <a:pt x="80417" y="261017"/>
                  </a:lnTo>
                  <a:lnTo>
                    <a:pt x="80417" y="229470"/>
                  </a:lnTo>
                  <a:cubicBezTo>
                    <a:pt x="80417" y="206448"/>
                    <a:pt x="99088" y="187719"/>
                    <a:pt x="122038" y="187719"/>
                  </a:cubicBezTo>
                  <a:lnTo>
                    <a:pt x="253064" y="187719"/>
                  </a:lnTo>
                  <a:cubicBezTo>
                    <a:pt x="276017" y="187719"/>
                    <a:pt x="294688" y="206448"/>
                    <a:pt x="294688" y="229470"/>
                  </a:cubicBezTo>
                  <a:lnTo>
                    <a:pt x="294688" y="261017"/>
                  </a:lnTo>
                  <a:lnTo>
                    <a:pt x="266030" y="261017"/>
                  </a:lnTo>
                  <a:cubicBezTo>
                    <a:pt x="257552" y="261017"/>
                    <a:pt x="250682" y="267888"/>
                    <a:pt x="250682" y="276365"/>
                  </a:cubicBezTo>
                  <a:cubicBezTo>
                    <a:pt x="250682" y="284841"/>
                    <a:pt x="257552" y="291712"/>
                    <a:pt x="266030" y="291712"/>
                  </a:cubicBezTo>
                  <a:lnTo>
                    <a:pt x="294688" y="291712"/>
                  </a:lnTo>
                  <a:lnTo>
                    <a:pt x="294688" y="305335"/>
                  </a:lnTo>
                  <a:cubicBezTo>
                    <a:pt x="277103" y="322576"/>
                    <a:pt x="267970" y="347859"/>
                    <a:pt x="272480" y="373867"/>
                  </a:cubicBezTo>
                  <a:cubicBezTo>
                    <a:pt x="272489" y="373918"/>
                    <a:pt x="272499" y="373971"/>
                    <a:pt x="272507" y="374024"/>
                  </a:cubicBezTo>
                  <a:cubicBezTo>
                    <a:pt x="247885" y="390917"/>
                    <a:pt x="234766" y="420950"/>
                    <a:pt x="239990" y="451099"/>
                  </a:cubicBezTo>
                  <a:cubicBezTo>
                    <a:pt x="240295" y="452859"/>
                    <a:pt x="240678" y="454590"/>
                    <a:pt x="241095" y="456303"/>
                  </a:cubicBezTo>
                  <a:cubicBezTo>
                    <a:pt x="233427" y="460531"/>
                    <a:pt x="226541" y="465991"/>
                    <a:pt x="220639" y="472380"/>
                  </a:cubicBezTo>
                  <a:lnTo>
                    <a:pt x="80417" y="472380"/>
                  </a:lnTo>
                  <a:lnTo>
                    <a:pt x="80417" y="291712"/>
                  </a:lnTo>
                  <a:close/>
                  <a:moveTo>
                    <a:pt x="80415" y="503073"/>
                  </a:moveTo>
                  <a:lnTo>
                    <a:pt x="80415" y="503073"/>
                  </a:lnTo>
                  <a:lnTo>
                    <a:pt x="202817" y="503073"/>
                  </a:lnTo>
                  <a:cubicBezTo>
                    <a:pt x="201188" y="508247"/>
                    <a:pt x="200038" y="513631"/>
                    <a:pt x="199478" y="519191"/>
                  </a:cubicBezTo>
                  <a:lnTo>
                    <a:pt x="196891" y="519191"/>
                  </a:lnTo>
                  <a:cubicBezTo>
                    <a:pt x="182765" y="519191"/>
                    <a:pt x="171270" y="530694"/>
                    <a:pt x="171270" y="544832"/>
                  </a:cubicBezTo>
                  <a:cubicBezTo>
                    <a:pt x="171270" y="569202"/>
                    <a:pt x="173536" y="593127"/>
                    <a:pt x="177925" y="616533"/>
                  </a:cubicBezTo>
                  <a:cubicBezTo>
                    <a:pt x="173515" y="616179"/>
                    <a:pt x="168993" y="615989"/>
                    <a:pt x="164392" y="615989"/>
                  </a:cubicBezTo>
                  <a:cubicBezTo>
                    <a:pt x="145832" y="615989"/>
                    <a:pt x="128147" y="618934"/>
                    <a:pt x="114602" y="624283"/>
                  </a:cubicBezTo>
                  <a:cubicBezTo>
                    <a:pt x="93882" y="632464"/>
                    <a:pt x="88154" y="644082"/>
                    <a:pt x="86904" y="652120"/>
                  </a:cubicBezTo>
                  <a:cubicBezTo>
                    <a:pt x="84708" y="653213"/>
                    <a:pt x="82551" y="654367"/>
                    <a:pt x="80415" y="655548"/>
                  </a:cubicBezTo>
                  <a:lnTo>
                    <a:pt x="80415" y="503073"/>
                  </a:lnTo>
                  <a:close/>
                  <a:moveTo>
                    <a:pt x="274762" y="691617"/>
                  </a:moveTo>
                  <a:cubicBezTo>
                    <a:pt x="280290" y="696040"/>
                    <a:pt x="283668" y="699799"/>
                    <a:pt x="285626" y="702510"/>
                  </a:cubicBezTo>
                  <a:cubicBezTo>
                    <a:pt x="285442" y="702512"/>
                    <a:pt x="285250" y="702514"/>
                    <a:pt x="285056" y="702514"/>
                  </a:cubicBezTo>
                  <a:cubicBezTo>
                    <a:pt x="276369" y="702514"/>
                    <a:pt x="260761" y="699013"/>
                    <a:pt x="243013" y="689188"/>
                  </a:cubicBezTo>
                  <a:cubicBezTo>
                    <a:pt x="236405" y="685527"/>
                    <a:pt x="230317" y="681392"/>
                    <a:pt x="225405" y="677231"/>
                  </a:cubicBezTo>
                  <a:cubicBezTo>
                    <a:pt x="219680" y="672379"/>
                    <a:pt x="211283" y="672383"/>
                    <a:pt x="205562" y="677233"/>
                  </a:cubicBezTo>
                  <a:cubicBezTo>
                    <a:pt x="200650" y="681398"/>
                    <a:pt x="194564" y="685531"/>
                    <a:pt x="187963" y="689184"/>
                  </a:cubicBezTo>
                  <a:cubicBezTo>
                    <a:pt x="170210" y="699013"/>
                    <a:pt x="154602" y="702514"/>
                    <a:pt x="145918" y="702514"/>
                  </a:cubicBezTo>
                  <a:cubicBezTo>
                    <a:pt x="145719" y="702514"/>
                    <a:pt x="145529" y="702512"/>
                    <a:pt x="145343" y="702510"/>
                  </a:cubicBezTo>
                  <a:cubicBezTo>
                    <a:pt x="147299" y="699799"/>
                    <a:pt x="150678" y="696038"/>
                    <a:pt x="156207" y="691613"/>
                  </a:cubicBezTo>
                  <a:cubicBezTo>
                    <a:pt x="161038" y="687746"/>
                    <a:pt x="163075" y="681353"/>
                    <a:pt x="161370" y="675404"/>
                  </a:cubicBezTo>
                  <a:cubicBezTo>
                    <a:pt x="159663" y="669453"/>
                    <a:pt x="154551" y="665108"/>
                    <a:pt x="148402" y="664388"/>
                  </a:cubicBezTo>
                  <a:cubicBezTo>
                    <a:pt x="133424" y="662632"/>
                    <a:pt x="123954" y="658820"/>
                    <a:pt x="119519" y="656045"/>
                  </a:cubicBezTo>
                  <a:cubicBezTo>
                    <a:pt x="125075" y="652585"/>
                    <a:pt x="139122" y="646685"/>
                    <a:pt x="164399" y="646685"/>
                  </a:cubicBezTo>
                  <a:cubicBezTo>
                    <a:pt x="185333" y="646685"/>
                    <a:pt x="200634" y="651087"/>
                    <a:pt x="207972" y="655208"/>
                  </a:cubicBezTo>
                  <a:cubicBezTo>
                    <a:pt x="212640" y="657827"/>
                    <a:pt x="218331" y="657827"/>
                    <a:pt x="222999" y="655210"/>
                  </a:cubicBezTo>
                  <a:cubicBezTo>
                    <a:pt x="230341" y="651089"/>
                    <a:pt x="245644" y="646687"/>
                    <a:pt x="266579" y="646687"/>
                  </a:cubicBezTo>
                  <a:cubicBezTo>
                    <a:pt x="291858" y="646687"/>
                    <a:pt x="305902" y="652589"/>
                    <a:pt x="311456" y="656047"/>
                  </a:cubicBezTo>
                  <a:cubicBezTo>
                    <a:pt x="307024" y="658824"/>
                    <a:pt x="297551" y="662634"/>
                    <a:pt x="282569" y="664390"/>
                  </a:cubicBezTo>
                  <a:cubicBezTo>
                    <a:pt x="276420" y="665113"/>
                    <a:pt x="271306" y="669455"/>
                    <a:pt x="269601" y="675408"/>
                  </a:cubicBezTo>
                  <a:cubicBezTo>
                    <a:pt x="267890" y="681359"/>
                    <a:pt x="269927" y="687752"/>
                    <a:pt x="274762" y="691617"/>
                  </a:cubicBezTo>
                  <a:close/>
                  <a:moveTo>
                    <a:pt x="244060" y="878424"/>
                  </a:moveTo>
                  <a:lnTo>
                    <a:pt x="244588" y="881268"/>
                  </a:lnTo>
                  <a:cubicBezTo>
                    <a:pt x="246414" y="891126"/>
                    <a:pt x="250263" y="900173"/>
                    <a:pt x="255641" y="908039"/>
                  </a:cubicBezTo>
                  <a:lnTo>
                    <a:pt x="164339" y="908039"/>
                  </a:lnTo>
                  <a:cubicBezTo>
                    <a:pt x="90649" y="908039"/>
                    <a:pt x="30696" y="853474"/>
                    <a:pt x="30696" y="786402"/>
                  </a:cubicBezTo>
                  <a:cubicBezTo>
                    <a:pt x="30696" y="740565"/>
                    <a:pt x="58707" y="700587"/>
                    <a:pt x="99954" y="679857"/>
                  </a:cubicBezTo>
                  <a:cubicBezTo>
                    <a:pt x="104691" y="683393"/>
                    <a:pt x="110597" y="686442"/>
                    <a:pt x="117604" y="688902"/>
                  </a:cubicBezTo>
                  <a:cubicBezTo>
                    <a:pt x="114825" y="693647"/>
                    <a:pt x="112889" y="698751"/>
                    <a:pt x="112433" y="704074"/>
                  </a:cubicBezTo>
                  <a:cubicBezTo>
                    <a:pt x="111827" y="711150"/>
                    <a:pt x="113992" y="717870"/>
                    <a:pt x="118535" y="722999"/>
                  </a:cubicBezTo>
                  <a:cubicBezTo>
                    <a:pt x="124537" y="729776"/>
                    <a:pt x="133750" y="733212"/>
                    <a:pt x="145918" y="733212"/>
                  </a:cubicBezTo>
                  <a:cubicBezTo>
                    <a:pt x="162133" y="733212"/>
                    <a:pt x="183409" y="726793"/>
                    <a:pt x="202830" y="716041"/>
                  </a:cubicBezTo>
                  <a:cubicBezTo>
                    <a:pt x="207301" y="713567"/>
                    <a:pt x="211529" y="710954"/>
                    <a:pt x="215487" y="708224"/>
                  </a:cubicBezTo>
                  <a:cubicBezTo>
                    <a:pt x="219442" y="710952"/>
                    <a:pt x="223670" y="713565"/>
                    <a:pt x="228143" y="716043"/>
                  </a:cubicBezTo>
                  <a:cubicBezTo>
                    <a:pt x="247564" y="726793"/>
                    <a:pt x="268840" y="733210"/>
                    <a:pt x="285056" y="733212"/>
                  </a:cubicBezTo>
                  <a:lnTo>
                    <a:pt x="285058" y="733212"/>
                  </a:lnTo>
                  <a:cubicBezTo>
                    <a:pt x="297221" y="733212"/>
                    <a:pt x="306434" y="729776"/>
                    <a:pt x="312434" y="723001"/>
                  </a:cubicBezTo>
                  <a:cubicBezTo>
                    <a:pt x="316979" y="717873"/>
                    <a:pt x="319146" y="711152"/>
                    <a:pt x="318539" y="704074"/>
                  </a:cubicBezTo>
                  <a:cubicBezTo>
                    <a:pt x="318082" y="698751"/>
                    <a:pt x="316146" y="693647"/>
                    <a:pt x="313367" y="688902"/>
                  </a:cubicBezTo>
                  <a:cubicBezTo>
                    <a:pt x="320374" y="686440"/>
                    <a:pt x="326282" y="683391"/>
                    <a:pt x="331019" y="679857"/>
                  </a:cubicBezTo>
                  <a:cubicBezTo>
                    <a:pt x="363731" y="696297"/>
                    <a:pt x="388105" y="724847"/>
                    <a:pt x="396796" y="758823"/>
                  </a:cubicBezTo>
                  <a:lnTo>
                    <a:pt x="288246" y="800059"/>
                  </a:lnTo>
                  <a:cubicBezTo>
                    <a:pt x="256472" y="812133"/>
                    <a:pt x="237888" y="845088"/>
                    <a:pt x="244060" y="878424"/>
                  </a:cubicBezTo>
                  <a:close/>
                  <a:moveTo>
                    <a:pt x="809178" y="893596"/>
                  </a:moveTo>
                  <a:cubicBezTo>
                    <a:pt x="801611" y="902657"/>
                    <a:pt x="790472" y="907855"/>
                    <a:pt x="778624" y="907859"/>
                  </a:cubicBezTo>
                  <a:lnTo>
                    <a:pt x="762514" y="907865"/>
                  </a:lnTo>
                  <a:lnTo>
                    <a:pt x="752450" y="853523"/>
                  </a:lnTo>
                  <a:cubicBezTo>
                    <a:pt x="750905" y="845188"/>
                    <a:pt x="742902" y="839678"/>
                    <a:pt x="734563" y="841227"/>
                  </a:cubicBezTo>
                  <a:cubicBezTo>
                    <a:pt x="726230" y="842770"/>
                    <a:pt x="720723" y="850777"/>
                    <a:pt x="722266" y="859112"/>
                  </a:cubicBezTo>
                  <a:lnTo>
                    <a:pt x="731299" y="907875"/>
                  </a:lnTo>
                  <a:lnTo>
                    <a:pt x="678490" y="907896"/>
                  </a:lnTo>
                  <a:lnTo>
                    <a:pt x="671686" y="871149"/>
                  </a:lnTo>
                  <a:cubicBezTo>
                    <a:pt x="670141" y="862814"/>
                    <a:pt x="662135" y="857309"/>
                    <a:pt x="653798" y="858852"/>
                  </a:cubicBezTo>
                  <a:cubicBezTo>
                    <a:pt x="645465" y="860395"/>
                    <a:pt x="639958" y="868403"/>
                    <a:pt x="641501" y="876738"/>
                  </a:cubicBezTo>
                  <a:lnTo>
                    <a:pt x="647272" y="907908"/>
                  </a:lnTo>
                  <a:lnTo>
                    <a:pt x="524438" y="907955"/>
                  </a:lnTo>
                  <a:lnTo>
                    <a:pt x="515192" y="858048"/>
                  </a:lnTo>
                  <a:cubicBezTo>
                    <a:pt x="513645" y="849713"/>
                    <a:pt x="505644" y="844208"/>
                    <a:pt x="497305" y="845753"/>
                  </a:cubicBezTo>
                  <a:cubicBezTo>
                    <a:pt x="488970" y="847296"/>
                    <a:pt x="483465" y="855306"/>
                    <a:pt x="485008" y="863641"/>
                  </a:cubicBezTo>
                  <a:lnTo>
                    <a:pt x="493220" y="907967"/>
                  </a:lnTo>
                  <a:lnTo>
                    <a:pt x="313867" y="908037"/>
                  </a:lnTo>
                  <a:cubicBezTo>
                    <a:pt x="313863" y="908037"/>
                    <a:pt x="313858" y="908037"/>
                    <a:pt x="313854" y="908037"/>
                  </a:cubicBezTo>
                  <a:cubicBezTo>
                    <a:pt x="294676" y="908037"/>
                    <a:pt x="278239" y="894429"/>
                    <a:pt x="274764" y="875671"/>
                  </a:cubicBezTo>
                  <a:lnTo>
                    <a:pt x="274236" y="872827"/>
                  </a:lnTo>
                  <a:cubicBezTo>
                    <a:pt x="270768" y="854090"/>
                    <a:pt x="281241" y="835556"/>
                    <a:pt x="299141" y="828754"/>
                  </a:cubicBezTo>
                  <a:lnTo>
                    <a:pt x="359462" y="805838"/>
                  </a:lnTo>
                  <a:lnTo>
                    <a:pt x="363956" y="830092"/>
                  </a:lnTo>
                  <a:cubicBezTo>
                    <a:pt x="365325" y="837482"/>
                    <a:pt x="371775" y="842647"/>
                    <a:pt x="379028" y="842647"/>
                  </a:cubicBezTo>
                  <a:cubicBezTo>
                    <a:pt x="379957" y="842647"/>
                    <a:pt x="380898" y="842561"/>
                    <a:pt x="381843" y="842387"/>
                  </a:cubicBezTo>
                  <a:cubicBezTo>
                    <a:pt x="390176" y="840842"/>
                    <a:pt x="395681" y="832834"/>
                    <a:pt x="394136" y="824499"/>
                  </a:cubicBezTo>
                  <a:lnTo>
                    <a:pt x="388625" y="794759"/>
                  </a:lnTo>
                  <a:lnTo>
                    <a:pt x="478165" y="760744"/>
                  </a:lnTo>
                  <a:cubicBezTo>
                    <a:pt x="486088" y="757734"/>
                    <a:pt x="490073" y="748869"/>
                    <a:pt x="487063" y="740946"/>
                  </a:cubicBezTo>
                  <a:cubicBezTo>
                    <a:pt x="484052" y="733020"/>
                    <a:pt x="475177" y="729038"/>
                    <a:pt x="467266" y="732048"/>
                  </a:cubicBezTo>
                  <a:lnTo>
                    <a:pt x="425599" y="747877"/>
                  </a:lnTo>
                  <a:cubicBezTo>
                    <a:pt x="413910" y="706493"/>
                    <a:pt x="383882" y="671923"/>
                    <a:pt x="344061" y="652118"/>
                  </a:cubicBezTo>
                  <a:cubicBezTo>
                    <a:pt x="342811" y="644080"/>
                    <a:pt x="337083" y="632462"/>
                    <a:pt x="316365" y="624281"/>
                  </a:cubicBezTo>
                  <a:cubicBezTo>
                    <a:pt x="302820" y="618932"/>
                    <a:pt x="285135" y="615987"/>
                    <a:pt x="266575" y="615987"/>
                  </a:cubicBezTo>
                  <a:cubicBezTo>
                    <a:pt x="253801" y="615987"/>
                    <a:pt x="241603" y="617397"/>
                    <a:pt x="230834" y="619965"/>
                  </a:cubicBezTo>
                  <a:lnTo>
                    <a:pt x="230834" y="610695"/>
                  </a:lnTo>
                  <a:cubicBezTo>
                    <a:pt x="230834" y="602219"/>
                    <a:pt x="223965" y="595347"/>
                    <a:pt x="215487" y="595347"/>
                  </a:cubicBezTo>
                  <a:cubicBezTo>
                    <a:pt x="211903" y="595347"/>
                    <a:pt x="208617" y="596583"/>
                    <a:pt x="206004" y="598642"/>
                  </a:cubicBezTo>
                  <a:cubicBezTo>
                    <a:pt x="203583" y="582633"/>
                    <a:pt x="202228" y="566372"/>
                    <a:pt x="202003" y="549883"/>
                  </a:cubicBezTo>
                  <a:lnTo>
                    <a:pt x="701911" y="549883"/>
                  </a:lnTo>
                  <a:cubicBezTo>
                    <a:pt x="710389" y="549883"/>
                    <a:pt x="717259" y="543011"/>
                    <a:pt x="717259" y="534535"/>
                  </a:cubicBezTo>
                  <a:cubicBezTo>
                    <a:pt x="717259" y="526059"/>
                    <a:pt x="710389" y="519187"/>
                    <a:pt x="701911" y="519187"/>
                  </a:cubicBezTo>
                  <a:lnTo>
                    <a:pt x="695630" y="519187"/>
                  </a:lnTo>
                  <a:cubicBezTo>
                    <a:pt x="705404" y="499059"/>
                    <a:pt x="710925" y="476491"/>
                    <a:pt x="710925" y="452640"/>
                  </a:cubicBezTo>
                  <a:cubicBezTo>
                    <a:pt x="710925" y="439099"/>
                    <a:pt x="700564" y="427945"/>
                    <a:pt x="687361" y="426678"/>
                  </a:cubicBezTo>
                  <a:cubicBezTo>
                    <a:pt x="693109" y="421257"/>
                    <a:pt x="700284" y="417602"/>
                    <a:pt x="708281" y="416208"/>
                  </a:cubicBezTo>
                  <a:cubicBezTo>
                    <a:pt x="710624" y="415801"/>
                    <a:pt x="713002" y="415595"/>
                    <a:pt x="715351" y="415595"/>
                  </a:cubicBezTo>
                  <a:cubicBezTo>
                    <a:pt x="735167" y="415595"/>
                    <a:pt x="752004" y="429770"/>
                    <a:pt x="755387" y="449296"/>
                  </a:cubicBezTo>
                  <a:cubicBezTo>
                    <a:pt x="755778" y="451558"/>
                    <a:pt x="755978" y="453891"/>
                    <a:pt x="755980" y="456234"/>
                  </a:cubicBezTo>
                  <a:cubicBezTo>
                    <a:pt x="755991" y="464182"/>
                    <a:pt x="762068" y="470808"/>
                    <a:pt x="769986" y="471504"/>
                  </a:cubicBezTo>
                  <a:cubicBezTo>
                    <a:pt x="788328" y="473114"/>
                    <a:pt x="803334" y="486909"/>
                    <a:pt x="806479" y="505048"/>
                  </a:cubicBezTo>
                  <a:cubicBezTo>
                    <a:pt x="807314" y="509872"/>
                    <a:pt x="807210" y="514631"/>
                    <a:pt x="806373" y="519187"/>
                  </a:cubicBezTo>
                  <a:lnTo>
                    <a:pt x="789905" y="519187"/>
                  </a:lnTo>
                  <a:cubicBezTo>
                    <a:pt x="781427" y="519187"/>
                    <a:pt x="774557" y="526059"/>
                    <a:pt x="774557" y="534535"/>
                  </a:cubicBezTo>
                  <a:cubicBezTo>
                    <a:pt x="774557" y="543011"/>
                    <a:pt x="781427" y="549883"/>
                    <a:pt x="789905" y="549883"/>
                  </a:cubicBezTo>
                  <a:lnTo>
                    <a:pt x="909193" y="549883"/>
                  </a:lnTo>
                  <a:cubicBezTo>
                    <a:pt x="908813" y="578037"/>
                    <a:pt x="905186" y="605538"/>
                    <a:pt x="898423" y="632221"/>
                  </a:cubicBezTo>
                  <a:lnTo>
                    <a:pt x="815246" y="681322"/>
                  </a:lnTo>
                  <a:cubicBezTo>
                    <a:pt x="810158" y="663617"/>
                    <a:pt x="798334" y="648598"/>
                    <a:pt x="782043" y="639480"/>
                  </a:cubicBezTo>
                  <a:cubicBezTo>
                    <a:pt x="763771" y="629254"/>
                    <a:pt x="742057" y="627656"/>
                    <a:pt x="722473" y="635094"/>
                  </a:cubicBezTo>
                  <a:lnTo>
                    <a:pt x="551168" y="700173"/>
                  </a:lnTo>
                  <a:cubicBezTo>
                    <a:pt x="543242" y="703184"/>
                    <a:pt x="539260" y="712048"/>
                    <a:pt x="542270" y="719972"/>
                  </a:cubicBezTo>
                  <a:cubicBezTo>
                    <a:pt x="545280" y="727898"/>
                    <a:pt x="554153" y="731876"/>
                    <a:pt x="562067" y="728870"/>
                  </a:cubicBezTo>
                  <a:lnTo>
                    <a:pt x="584634" y="720297"/>
                  </a:lnTo>
                  <a:lnTo>
                    <a:pt x="591641" y="758129"/>
                  </a:lnTo>
                  <a:cubicBezTo>
                    <a:pt x="593010" y="765519"/>
                    <a:pt x="599460" y="770686"/>
                    <a:pt x="606715" y="770686"/>
                  </a:cubicBezTo>
                  <a:cubicBezTo>
                    <a:pt x="607642" y="770686"/>
                    <a:pt x="608583" y="770600"/>
                    <a:pt x="609529" y="770426"/>
                  </a:cubicBezTo>
                  <a:cubicBezTo>
                    <a:pt x="617861" y="768883"/>
                    <a:pt x="623368" y="760875"/>
                    <a:pt x="621825" y="752540"/>
                  </a:cubicBezTo>
                  <a:lnTo>
                    <a:pt x="613801" y="709218"/>
                  </a:lnTo>
                  <a:lnTo>
                    <a:pt x="733370" y="663795"/>
                  </a:lnTo>
                  <a:cubicBezTo>
                    <a:pt x="744449" y="659587"/>
                    <a:pt x="756723" y="660490"/>
                    <a:pt x="767051" y="666271"/>
                  </a:cubicBezTo>
                  <a:cubicBezTo>
                    <a:pt x="777361" y="672040"/>
                    <a:pt x="784503" y="681985"/>
                    <a:pt x="786647" y="693551"/>
                  </a:cubicBezTo>
                  <a:lnTo>
                    <a:pt x="817697" y="861181"/>
                  </a:lnTo>
                  <a:cubicBezTo>
                    <a:pt x="819838" y="872741"/>
                    <a:pt x="816733" y="884555"/>
                    <a:pt x="809178" y="893596"/>
                  </a:cubicBezTo>
                  <a:close/>
                  <a:moveTo>
                    <a:pt x="863940" y="773461"/>
                  </a:moveTo>
                  <a:cubicBezTo>
                    <a:pt x="856779" y="774776"/>
                    <a:pt x="851530" y="780940"/>
                    <a:pt x="851369" y="788219"/>
                  </a:cubicBezTo>
                  <a:cubicBezTo>
                    <a:pt x="851209" y="795498"/>
                    <a:pt x="856186" y="801887"/>
                    <a:pt x="863281" y="803514"/>
                  </a:cubicBezTo>
                  <a:lnTo>
                    <a:pt x="977551" y="829724"/>
                  </a:lnTo>
                  <a:lnTo>
                    <a:pt x="974696" y="848876"/>
                  </a:lnTo>
                  <a:lnTo>
                    <a:pt x="842225" y="825070"/>
                  </a:lnTo>
                  <a:lnTo>
                    <a:pt x="821518" y="713268"/>
                  </a:lnTo>
                  <a:lnTo>
                    <a:pt x="936901" y="645156"/>
                  </a:lnTo>
                  <a:lnTo>
                    <a:pt x="946513" y="662176"/>
                  </a:lnTo>
                  <a:lnTo>
                    <a:pt x="849191" y="727233"/>
                  </a:lnTo>
                  <a:cubicBezTo>
                    <a:pt x="843140" y="731278"/>
                    <a:pt x="840762" y="739018"/>
                    <a:pt x="843500" y="745763"/>
                  </a:cubicBezTo>
                  <a:cubicBezTo>
                    <a:pt x="846236" y="752508"/>
                    <a:pt x="853337" y="756404"/>
                    <a:pt x="860495" y="755088"/>
                  </a:cubicBezTo>
                  <a:lnTo>
                    <a:pt x="1013373" y="727006"/>
                  </a:lnTo>
                  <a:lnTo>
                    <a:pt x="1016778" y="745382"/>
                  </a:lnTo>
                  <a:lnTo>
                    <a:pt x="863940" y="773461"/>
                  </a:lnTo>
                  <a:close/>
                </a:path>
              </a:pathLst>
            </a:custGeom>
            <a:grpFill/>
            <a:ln w="20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</p:grpSp>
      <p:grpSp>
        <p:nvGrpSpPr>
          <p:cNvPr id="121" name="Gráfico 24">
            <a:extLst>
              <a:ext uri="{FF2B5EF4-FFF2-40B4-BE49-F238E27FC236}">
                <a16:creationId xmlns:a16="http://schemas.microsoft.com/office/drawing/2014/main" id="{989820FE-C5AA-403E-A9F3-BE0599B6DA93}"/>
              </a:ext>
            </a:extLst>
          </p:cNvPr>
          <p:cNvGrpSpPr/>
          <p:nvPr/>
        </p:nvGrpSpPr>
        <p:grpSpPr>
          <a:xfrm>
            <a:off x="3131716" y="4297892"/>
            <a:ext cx="1139205" cy="1020584"/>
            <a:chOff x="3143251" y="4190999"/>
            <a:chExt cx="1047750" cy="1047751"/>
          </a:xfrm>
          <a:gradFill>
            <a:gsLst>
              <a:gs pos="0">
                <a:srgbClr val="7F3780"/>
              </a:gs>
              <a:gs pos="100000">
                <a:srgbClr val="00A4F0"/>
              </a:gs>
            </a:gsLst>
            <a:lin ang="10800000" scaled="0"/>
          </a:gradFill>
        </p:grpSpPr>
        <p:sp>
          <p:nvSpPr>
            <p:cNvPr id="122" name="Forma Livre: Forma 121">
              <a:extLst>
                <a:ext uri="{FF2B5EF4-FFF2-40B4-BE49-F238E27FC236}">
                  <a16:creationId xmlns:a16="http://schemas.microsoft.com/office/drawing/2014/main" id="{6B2B7382-21C5-48B9-B09F-AAC8AC3BF432}"/>
                </a:ext>
              </a:extLst>
            </p:cNvPr>
            <p:cNvSpPr/>
            <p:nvPr/>
          </p:nvSpPr>
          <p:spPr>
            <a:xfrm>
              <a:off x="3344891" y="4313481"/>
              <a:ext cx="644470" cy="802443"/>
            </a:xfrm>
            <a:custGeom>
              <a:avLst/>
              <a:gdLst>
                <a:gd name="connsiteX0" fmla="*/ 565861 w 644470"/>
                <a:gd name="connsiteY0" fmla="*/ 437247 h 802443"/>
                <a:gd name="connsiteX1" fmla="*/ 598419 w 644470"/>
                <a:gd name="connsiteY1" fmla="*/ 450751 h 802443"/>
                <a:gd name="connsiteX2" fmla="*/ 630979 w 644470"/>
                <a:gd name="connsiteY2" fmla="*/ 437258 h 802443"/>
                <a:gd name="connsiteX3" fmla="*/ 644471 w 644470"/>
                <a:gd name="connsiteY3" fmla="*/ 404693 h 802443"/>
                <a:gd name="connsiteX4" fmla="*/ 630981 w 644470"/>
                <a:gd name="connsiteY4" fmla="*/ 372127 h 802443"/>
                <a:gd name="connsiteX5" fmla="*/ 600318 w 644470"/>
                <a:gd name="connsiteY5" fmla="*/ 341456 h 802443"/>
                <a:gd name="connsiteX6" fmla="*/ 578614 w 644470"/>
                <a:gd name="connsiteY6" fmla="*/ 341456 h 802443"/>
                <a:gd name="connsiteX7" fmla="*/ 578614 w 644470"/>
                <a:gd name="connsiteY7" fmla="*/ 363170 h 802443"/>
                <a:gd name="connsiteX8" fmla="*/ 609277 w 644470"/>
                <a:gd name="connsiteY8" fmla="*/ 393841 h 802443"/>
                <a:gd name="connsiteX9" fmla="*/ 613777 w 644470"/>
                <a:gd name="connsiteY9" fmla="*/ 404693 h 802443"/>
                <a:gd name="connsiteX10" fmla="*/ 609277 w 644470"/>
                <a:gd name="connsiteY10" fmla="*/ 415545 h 802443"/>
                <a:gd name="connsiteX11" fmla="*/ 598421 w 644470"/>
                <a:gd name="connsiteY11" fmla="*/ 420045 h 802443"/>
                <a:gd name="connsiteX12" fmla="*/ 587577 w 644470"/>
                <a:gd name="connsiteY12" fmla="*/ 415543 h 802443"/>
                <a:gd name="connsiteX13" fmla="*/ 475437 w 644470"/>
                <a:gd name="connsiteY13" fmla="*/ 303381 h 802443"/>
                <a:gd name="connsiteX14" fmla="*/ 497143 w 644470"/>
                <a:gd name="connsiteY14" fmla="*/ 281669 h 802443"/>
                <a:gd name="connsiteX15" fmla="*/ 532325 w 644470"/>
                <a:gd name="connsiteY15" fmla="*/ 316860 h 802443"/>
                <a:gd name="connsiteX16" fmla="*/ 543177 w 644470"/>
                <a:gd name="connsiteY16" fmla="*/ 321356 h 802443"/>
                <a:gd name="connsiteX17" fmla="*/ 554029 w 644470"/>
                <a:gd name="connsiteY17" fmla="*/ 316860 h 802443"/>
                <a:gd name="connsiteX18" fmla="*/ 554029 w 644470"/>
                <a:gd name="connsiteY18" fmla="*/ 295146 h 802443"/>
                <a:gd name="connsiteX19" fmla="*/ 455892 w 644470"/>
                <a:gd name="connsiteY19" fmla="*/ 196981 h 802443"/>
                <a:gd name="connsiteX20" fmla="*/ 418134 w 644470"/>
                <a:gd name="connsiteY20" fmla="*/ 178588 h 802443"/>
                <a:gd name="connsiteX21" fmla="*/ 414322 w 644470"/>
                <a:gd name="connsiteY21" fmla="*/ 178091 h 802443"/>
                <a:gd name="connsiteX22" fmla="*/ 368278 w 644470"/>
                <a:gd name="connsiteY22" fmla="*/ 178091 h 802443"/>
                <a:gd name="connsiteX23" fmla="*/ 368278 w 644470"/>
                <a:gd name="connsiteY23" fmla="*/ 170884 h 802443"/>
                <a:gd name="connsiteX24" fmla="*/ 398974 w 644470"/>
                <a:gd name="connsiteY24" fmla="*/ 109514 h 802443"/>
                <a:gd name="connsiteX25" fmla="*/ 398974 w 644470"/>
                <a:gd name="connsiteY25" fmla="*/ 76764 h 802443"/>
                <a:gd name="connsiteX26" fmla="*/ 322234 w 644470"/>
                <a:gd name="connsiteY26" fmla="*/ 0 h 802443"/>
                <a:gd name="connsiteX27" fmla="*/ 245495 w 644470"/>
                <a:gd name="connsiteY27" fmla="*/ 76764 h 802443"/>
                <a:gd name="connsiteX28" fmla="*/ 245495 w 644470"/>
                <a:gd name="connsiteY28" fmla="*/ 109516 h 802443"/>
                <a:gd name="connsiteX29" fmla="*/ 276191 w 644470"/>
                <a:gd name="connsiteY29" fmla="*/ 170886 h 802443"/>
                <a:gd name="connsiteX30" fmla="*/ 276191 w 644470"/>
                <a:gd name="connsiteY30" fmla="*/ 178093 h 802443"/>
                <a:gd name="connsiteX31" fmla="*/ 230147 w 644470"/>
                <a:gd name="connsiteY31" fmla="*/ 178093 h 802443"/>
                <a:gd name="connsiteX32" fmla="*/ 226316 w 644470"/>
                <a:gd name="connsiteY32" fmla="*/ 178594 h 802443"/>
                <a:gd name="connsiteX33" fmla="*/ 188579 w 644470"/>
                <a:gd name="connsiteY33" fmla="*/ 196979 h 802443"/>
                <a:gd name="connsiteX34" fmla="*/ 13490 w 644470"/>
                <a:gd name="connsiteY34" fmla="*/ 372123 h 802443"/>
                <a:gd name="connsiteX35" fmla="*/ 0 w 644470"/>
                <a:gd name="connsiteY35" fmla="*/ 404689 h 802443"/>
                <a:gd name="connsiteX36" fmla="*/ 13488 w 644470"/>
                <a:gd name="connsiteY36" fmla="*/ 437251 h 802443"/>
                <a:gd name="connsiteX37" fmla="*/ 46050 w 644470"/>
                <a:gd name="connsiteY37" fmla="*/ 450747 h 802443"/>
                <a:gd name="connsiteX38" fmla="*/ 78596 w 644470"/>
                <a:gd name="connsiteY38" fmla="*/ 437253 h 802443"/>
                <a:gd name="connsiteX39" fmla="*/ 214797 w 644470"/>
                <a:gd name="connsiteY39" fmla="*/ 301026 h 802443"/>
                <a:gd name="connsiteX40" fmla="*/ 214797 w 644470"/>
                <a:gd name="connsiteY40" fmla="*/ 310775 h 802443"/>
                <a:gd name="connsiteX41" fmla="*/ 230145 w 644470"/>
                <a:gd name="connsiteY41" fmla="*/ 326127 h 802443"/>
                <a:gd name="connsiteX42" fmla="*/ 245493 w 644470"/>
                <a:gd name="connsiteY42" fmla="*/ 310775 h 802443"/>
                <a:gd name="connsiteX43" fmla="*/ 245493 w 644470"/>
                <a:gd name="connsiteY43" fmla="*/ 208795 h 802443"/>
                <a:gd name="connsiteX44" fmla="*/ 276479 w 644470"/>
                <a:gd name="connsiteY44" fmla="*/ 208795 h 802443"/>
                <a:gd name="connsiteX45" fmla="*/ 322232 w 644470"/>
                <a:gd name="connsiteY45" fmla="*/ 249735 h 802443"/>
                <a:gd name="connsiteX46" fmla="*/ 367985 w 644470"/>
                <a:gd name="connsiteY46" fmla="*/ 208795 h 802443"/>
                <a:gd name="connsiteX47" fmla="*/ 398974 w 644470"/>
                <a:gd name="connsiteY47" fmla="*/ 208795 h 802443"/>
                <a:gd name="connsiteX48" fmla="*/ 398974 w 644470"/>
                <a:gd name="connsiteY48" fmla="*/ 403265 h 802443"/>
                <a:gd name="connsiteX49" fmla="*/ 245495 w 644470"/>
                <a:gd name="connsiteY49" fmla="*/ 403265 h 802443"/>
                <a:gd name="connsiteX50" fmla="*/ 245495 w 644470"/>
                <a:gd name="connsiteY50" fmla="*/ 376756 h 802443"/>
                <a:gd name="connsiteX51" fmla="*/ 230147 w 644470"/>
                <a:gd name="connsiteY51" fmla="*/ 361404 h 802443"/>
                <a:gd name="connsiteX52" fmla="*/ 214799 w 644470"/>
                <a:gd name="connsiteY52" fmla="*/ 376756 h 802443"/>
                <a:gd name="connsiteX53" fmla="*/ 214799 w 644470"/>
                <a:gd name="connsiteY53" fmla="*/ 787087 h 802443"/>
                <a:gd name="connsiteX54" fmla="*/ 230147 w 644470"/>
                <a:gd name="connsiteY54" fmla="*/ 802439 h 802443"/>
                <a:gd name="connsiteX55" fmla="*/ 291538 w 644470"/>
                <a:gd name="connsiteY55" fmla="*/ 802439 h 802443"/>
                <a:gd name="connsiteX56" fmla="*/ 306886 w 644470"/>
                <a:gd name="connsiteY56" fmla="*/ 787087 h 802443"/>
                <a:gd name="connsiteX57" fmla="*/ 306886 w 644470"/>
                <a:gd name="connsiteY57" fmla="*/ 510739 h 802443"/>
                <a:gd name="connsiteX58" fmla="*/ 322234 w 644470"/>
                <a:gd name="connsiteY58" fmla="*/ 495387 h 802443"/>
                <a:gd name="connsiteX59" fmla="*/ 337582 w 644470"/>
                <a:gd name="connsiteY59" fmla="*/ 510739 h 802443"/>
                <a:gd name="connsiteX60" fmla="*/ 337582 w 644470"/>
                <a:gd name="connsiteY60" fmla="*/ 787092 h 802443"/>
                <a:gd name="connsiteX61" fmla="*/ 352930 w 644470"/>
                <a:gd name="connsiteY61" fmla="*/ 802444 h 802443"/>
                <a:gd name="connsiteX62" fmla="*/ 414322 w 644470"/>
                <a:gd name="connsiteY62" fmla="*/ 802444 h 802443"/>
                <a:gd name="connsiteX63" fmla="*/ 429670 w 644470"/>
                <a:gd name="connsiteY63" fmla="*/ 787092 h 802443"/>
                <a:gd name="connsiteX64" fmla="*/ 429670 w 644470"/>
                <a:gd name="connsiteY64" fmla="*/ 662966 h 802443"/>
                <a:gd name="connsiteX65" fmla="*/ 414322 w 644470"/>
                <a:gd name="connsiteY65" fmla="*/ 647614 h 802443"/>
                <a:gd name="connsiteX66" fmla="*/ 398974 w 644470"/>
                <a:gd name="connsiteY66" fmla="*/ 662966 h 802443"/>
                <a:gd name="connsiteX67" fmla="*/ 398974 w 644470"/>
                <a:gd name="connsiteY67" fmla="*/ 708875 h 802443"/>
                <a:gd name="connsiteX68" fmla="*/ 383626 w 644470"/>
                <a:gd name="connsiteY68" fmla="*/ 706235 h 802443"/>
                <a:gd name="connsiteX69" fmla="*/ 368278 w 644470"/>
                <a:gd name="connsiteY69" fmla="*/ 708875 h 802443"/>
                <a:gd name="connsiteX70" fmla="*/ 368278 w 644470"/>
                <a:gd name="connsiteY70" fmla="*/ 510741 h 802443"/>
                <a:gd name="connsiteX71" fmla="*/ 322234 w 644470"/>
                <a:gd name="connsiteY71" fmla="*/ 464683 h 802443"/>
                <a:gd name="connsiteX72" fmla="*/ 276191 w 644470"/>
                <a:gd name="connsiteY72" fmla="*/ 510741 h 802443"/>
                <a:gd name="connsiteX73" fmla="*/ 276191 w 644470"/>
                <a:gd name="connsiteY73" fmla="*/ 708875 h 802443"/>
                <a:gd name="connsiteX74" fmla="*/ 260843 w 644470"/>
                <a:gd name="connsiteY74" fmla="*/ 706235 h 802443"/>
                <a:gd name="connsiteX75" fmla="*/ 245495 w 644470"/>
                <a:gd name="connsiteY75" fmla="*/ 708875 h 802443"/>
                <a:gd name="connsiteX76" fmla="*/ 245495 w 644470"/>
                <a:gd name="connsiteY76" fmla="*/ 433975 h 802443"/>
                <a:gd name="connsiteX77" fmla="*/ 398974 w 644470"/>
                <a:gd name="connsiteY77" fmla="*/ 433975 h 802443"/>
                <a:gd name="connsiteX78" fmla="*/ 398974 w 644470"/>
                <a:gd name="connsiteY78" fmla="*/ 596315 h 802443"/>
                <a:gd name="connsiteX79" fmla="*/ 414322 w 644470"/>
                <a:gd name="connsiteY79" fmla="*/ 611667 h 802443"/>
                <a:gd name="connsiteX80" fmla="*/ 429670 w 644470"/>
                <a:gd name="connsiteY80" fmla="*/ 596315 h 802443"/>
                <a:gd name="connsiteX81" fmla="*/ 429670 w 644470"/>
                <a:gd name="connsiteY81" fmla="*/ 301030 h 802443"/>
                <a:gd name="connsiteX82" fmla="*/ 383626 w 644470"/>
                <a:gd name="connsiteY82" fmla="*/ 736939 h 802443"/>
                <a:gd name="connsiteX83" fmla="*/ 398974 w 644470"/>
                <a:gd name="connsiteY83" fmla="*/ 752291 h 802443"/>
                <a:gd name="connsiteX84" fmla="*/ 398974 w 644470"/>
                <a:gd name="connsiteY84" fmla="*/ 771737 h 802443"/>
                <a:gd name="connsiteX85" fmla="*/ 368278 w 644470"/>
                <a:gd name="connsiteY85" fmla="*/ 771737 h 802443"/>
                <a:gd name="connsiteX86" fmla="*/ 368278 w 644470"/>
                <a:gd name="connsiteY86" fmla="*/ 752291 h 802443"/>
                <a:gd name="connsiteX87" fmla="*/ 383626 w 644470"/>
                <a:gd name="connsiteY87" fmla="*/ 736939 h 802443"/>
                <a:gd name="connsiteX88" fmla="*/ 260843 w 644470"/>
                <a:gd name="connsiteY88" fmla="*/ 736939 h 802443"/>
                <a:gd name="connsiteX89" fmla="*/ 276191 w 644470"/>
                <a:gd name="connsiteY89" fmla="*/ 752291 h 802443"/>
                <a:gd name="connsiteX90" fmla="*/ 276191 w 644470"/>
                <a:gd name="connsiteY90" fmla="*/ 771737 h 802443"/>
                <a:gd name="connsiteX91" fmla="*/ 245495 w 644470"/>
                <a:gd name="connsiteY91" fmla="*/ 771737 h 802443"/>
                <a:gd name="connsiteX92" fmla="*/ 245495 w 644470"/>
                <a:gd name="connsiteY92" fmla="*/ 752291 h 802443"/>
                <a:gd name="connsiteX93" fmla="*/ 260843 w 644470"/>
                <a:gd name="connsiteY93" fmla="*/ 736939 h 802443"/>
                <a:gd name="connsiteX94" fmla="*/ 475433 w 644470"/>
                <a:gd name="connsiteY94" fmla="*/ 259957 h 802443"/>
                <a:gd name="connsiteX95" fmla="*/ 453727 w 644470"/>
                <a:gd name="connsiteY95" fmla="*/ 281671 h 802443"/>
                <a:gd name="connsiteX96" fmla="*/ 429670 w 644470"/>
                <a:gd name="connsiteY96" fmla="*/ 257607 h 802443"/>
                <a:gd name="connsiteX97" fmla="*/ 429670 w 644470"/>
                <a:gd name="connsiteY97" fmla="*/ 214909 h 802443"/>
                <a:gd name="connsiteX98" fmla="*/ 434186 w 644470"/>
                <a:gd name="connsiteY98" fmla="*/ 218695 h 802443"/>
                <a:gd name="connsiteX99" fmla="*/ 322234 w 644470"/>
                <a:gd name="connsiteY99" fmla="*/ 155577 h 802443"/>
                <a:gd name="connsiteX100" fmla="*/ 276191 w 644470"/>
                <a:gd name="connsiteY100" fmla="*/ 109519 h 802443"/>
                <a:gd name="connsiteX101" fmla="*/ 276191 w 644470"/>
                <a:gd name="connsiteY101" fmla="*/ 102514 h 802443"/>
                <a:gd name="connsiteX102" fmla="*/ 322234 w 644470"/>
                <a:gd name="connsiteY102" fmla="*/ 109754 h 802443"/>
                <a:gd name="connsiteX103" fmla="*/ 368278 w 644470"/>
                <a:gd name="connsiteY103" fmla="*/ 102516 h 802443"/>
                <a:gd name="connsiteX104" fmla="*/ 368278 w 644470"/>
                <a:gd name="connsiteY104" fmla="*/ 109519 h 802443"/>
                <a:gd name="connsiteX105" fmla="*/ 322234 w 644470"/>
                <a:gd name="connsiteY105" fmla="*/ 155577 h 802443"/>
                <a:gd name="connsiteX106" fmla="*/ 322234 w 644470"/>
                <a:gd name="connsiteY106" fmla="*/ 30706 h 802443"/>
                <a:gd name="connsiteX107" fmla="*/ 367748 w 644470"/>
                <a:gd name="connsiteY107" fmla="*/ 69770 h 802443"/>
                <a:gd name="connsiteX108" fmla="*/ 322234 w 644470"/>
                <a:gd name="connsiteY108" fmla="*/ 79048 h 802443"/>
                <a:gd name="connsiteX109" fmla="*/ 276721 w 644470"/>
                <a:gd name="connsiteY109" fmla="*/ 69778 h 802443"/>
                <a:gd name="connsiteX110" fmla="*/ 322234 w 644470"/>
                <a:gd name="connsiteY110" fmla="*/ 30706 h 802443"/>
                <a:gd name="connsiteX111" fmla="*/ 56883 w 644470"/>
                <a:gd name="connsiteY111" fmla="*/ 415554 h 802443"/>
                <a:gd name="connsiteX112" fmla="*/ 46052 w 644470"/>
                <a:gd name="connsiteY112" fmla="*/ 420045 h 802443"/>
                <a:gd name="connsiteX113" fmla="*/ 35194 w 644470"/>
                <a:gd name="connsiteY113" fmla="*/ 415543 h 802443"/>
                <a:gd name="connsiteX114" fmla="*/ 30696 w 644470"/>
                <a:gd name="connsiteY114" fmla="*/ 404691 h 802443"/>
                <a:gd name="connsiteX115" fmla="*/ 35194 w 644470"/>
                <a:gd name="connsiteY115" fmla="*/ 393839 h 802443"/>
                <a:gd name="connsiteX116" fmla="*/ 147330 w 644470"/>
                <a:gd name="connsiteY116" fmla="*/ 281669 h 802443"/>
                <a:gd name="connsiteX117" fmla="*/ 169036 w 644470"/>
                <a:gd name="connsiteY117" fmla="*/ 303381 h 802443"/>
                <a:gd name="connsiteX118" fmla="*/ 190742 w 644470"/>
                <a:gd name="connsiteY118" fmla="*/ 281669 h 802443"/>
                <a:gd name="connsiteX119" fmla="*/ 169034 w 644470"/>
                <a:gd name="connsiteY119" fmla="*/ 259957 h 802443"/>
                <a:gd name="connsiteX120" fmla="*/ 210283 w 644470"/>
                <a:gd name="connsiteY120" fmla="*/ 218693 h 802443"/>
                <a:gd name="connsiteX121" fmla="*/ 214797 w 644470"/>
                <a:gd name="connsiteY121" fmla="*/ 214912 h 802443"/>
                <a:gd name="connsiteX122" fmla="*/ 214797 w 644470"/>
                <a:gd name="connsiteY122" fmla="*/ 257607 h 802443"/>
                <a:gd name="connsiteX123" fmla="*/ 337582 w 644470"/>
                <a:gd name="connsiteY123" fmla="*/ 203683 h 802443"/>
                <a:gd name="connsiteX124" fmla="*/ 322234 w 644470"/>
                <a:gd name="connsiteY124" fmla="*/ 219035 h 802443"/>
                <a:gd name="connsiteX125" fmla="*/ 306886 w 644470"/>
                <a:gd name="connsiteY125" fmla="*/ 203683 h 802443"/>
                <a:gd name="connsiteX126" fmla="*/ 306886 w 644470"/>
                <a:gd name="connsiteY126" fmla="*/ 184738 h 802443"/>
                <a:gd name="connsiteX127" fmla="*/ 322234 w 644470"/>
                <a:gd name="connsiteY127" fmla="*/ 186283 h 802443"/>
                <a:gd name="connsiteX128" fmla="*/ 337582 w 644470"/>
                <a:gd name="connsiteY128" fmla="*/ 184738 h 802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644470" h="802443">
                  <a:moveTo>
                    <a:pt x="565861" y="437247"/>
                  </a:moveTo>
                  <a:cubicBezTo>
                    <a:pt x="574552" y="445955"/>
                    <a:pt x="586112" y="450751"/>
                    <a:pt x="598419" y="450751"/>
                  </a:cubicBezTo>
                  <a:cubicBezTo>
                    <a:pt x="610718" y="450751"/>
                    <a:pt x="622282" y="445957"/>
                    <a:pt x="630979" y="437258"/>
                  </a:cubicBezTo>
                  <a:cubicBezTo>
                    <a:pt x="639678" y="428558"/>
                    <a:pt x="644471" y="416990"/>
                    <a:pt x="644471" y="404693"/>
                  </a:cubicBezTo>
                  <a:cubicBezTo>
                    <a:pt x="644471" y="392395"/>
                    <a:pt x="639680" y="380828"/>
                    <a:pt x="630981" y="372127"/>
                  </a:cubicBezTo>
                  <a:lnTo>
                    <a:pt x="600318" y="341456"/>
                  </a:lnTo>
                  <a:cubicBezTo>
                    <a:pt x="594324" y="335462"/>
                    <a:pt x="584606" y="335462"/>
                    <a:pt x="578614" y="341456"/>
                  </a:cubicBezTo>
                  <a:cubicBezTo>
                    <a:pt x="572620" y="347454"/>
                    <a:pt x="572620" y="357172"/>
                    <a:pt x="578614" y="363170"/>
                  </a:cubicBezTo>
                  <a:lnTo>
                    <a:pt x="609277" y="393841"/>
                  </a:lnTo>
                  <a:cubicBezTo>
                    <a:pt x="612177" y="396741"/>
                    <a:pt x="613777" y="400599"/>
                    <a:pt x="613777" y="404693"/>
                  </a:cubicBezTo>
                  <a:cubicBezTo>
                    <a:pt x="613777" y="408790"/>
                    <a:pt x="612179" y="412644"/>
                    <a:pt x="609277" y="415545"/>
                  </a:cubicBezTo>
                  <a:cubicBezTo>
                    <a:pt x="606377" y="418445"/>
                    <a:pt x="602522" y="420045"/>
                    <a:pt x="598421" y="420045"/>
                  </a:cubicBezTo>
                  <a:cubicBezTo>
                    <a:pt x="594326" y="420045"/>
                    <a:pt x="590479" y="418449"/>
                    <a:pt x="587577" y="415543"/>
                  </a:cubicBezTo>
                  <a:lnTo>
                    <a:pt x="475437" y="303381"/>
                  </a:lnTo>
                  <a:lnTo>
                    <a:pt x="497143" y="281669"/>
                  </a:lnTo>
                  <a:lnTo>
                    <a:pt x="532325" y="316860"/>
                  </a:lnTo>
                  <a:cubicBezTo>
                    <a:pt x="535320" y="319856"/>
                    <a:pt x="539250" y="321356"/>
                    <a:pt x="543177" y="321356"/>
                  </a:cubicBezTo>
                  <a:cubicBezTo>
                    <a:pt x="547104" y="321356"/>
                    <a:pt x="551033" y="319856"/>
                    <a:pt x="554029" y="316860"/>
                  </a:cubicBezTo>
                  <a:cubicBezTo>
                    <a:pt x="560022" y="310863"/>
                    <a:pt x="560022" y="301144"/>
                    <a:pt x="554029" y="295146"/>
                  </a:cubicBezTo>
                  <a:lnTo>
                    <a:pt x="455892" y="196981"/>
                  </a:lnTo>
                  <a:cubicBezTo>
                    <a:pt x="445670" y="186755"/>
                    <a:pt x="432291" y="180281"/>
                    <a:pt x="418134" y="178588"/>
                  </a:cubicBezTo>
                  <a:cubicBezTo>
                    <a:pt x="416912" y="178275"/>
                    <a:pt x="415640" y="178091"/>
                    <a:pt x="414322" y="178091"/>
                  </a:cubicBezTo>
                  <a:lnTo>
                    <a:pt x="368278" y="178091"/>
                  </a:lnTo>
                  <a:lnTo>
                    <a:pt x="368278" y="170884"/>
                  </a:lnTo>
                  <a:cubicBezTo>
                    <a:pt x="386904" y="156864"/>
                    <a:pt x="398974" y="134574"/>
                    <a:pt x="398974" y="109514"/>
                  </a:cubicBezTo>
                  <a:lnTo>
                    <a:pt x="398974" y="76764"/>
                  </a:lnTo>
                  <a:cubicBezTo>
                    <a:pt x="398974" y="34437"/>
                    <a:pt x="364549" y="0"/>
                    <a:pt x="322234" y="0"/>
                  </a:cubicBezTo>
                  <a:cubicBezTo>
                    <a:pt x="279919" y="0"/>
                    <a:pt x="245495" y="34437"/>
                    <a:pt x="245495" y="76764"/>
                  </a:cubicBezTo>
                  <a:lnTo>
                    <a:pt x="245495" y="109516"/>
                  </a:lnTo>
                  <a:cubicBezTo>
                    <a:pt x="245495" y="134577"/>
                    <a:pt x="257564" y="156868"/>
                    <a:pt x="276191" y="170886"/>
                  </a:cubicBezTo>
                  <a:lnTo>
                    <a:pt x="276191" y="178093"/>
                  </a:lnTo>
                  <a:lnTo>
                    <a:pt x="230147" y="178093"/>
                  </a:lnTo>
                  <a:cubicBezTo>
                    <a:pt x="228821" y="178093"/>
                    <a:pt x="227542" y="178279"/>
                    <a:pt x="226316" y="178594"/>
                  </a:cubicBezTo>
                  <a:cubicBezTo>
                    <a:pt x="212077" y="180328"/>
                    <a:pt x="198761" y="186794"/>
                    <a:pt x="188579" y="196979"/>
                  </a:cubicBezTo>
                  <a:lnTo>
                    <a:pt x="13490" y="372123"/>
                  </a:lnTo>
                  <a:cubicBezTo>
                    <a:pt x="4791" y="380824"/>
                    <a:pt x="0" y="392393"/>
                    <a:pt x="0" y="404689"/>
                  </a:cubicBezTo>
                  <a:cubicBezTo>
                    <a:pt x="0" y="416988"/>
                    <a:pt x="4791" y="428554"/>
                    <a:pt x="13488" y="437251"/>
                  </a:cubicBezTo>
                  <a:cubicBezTo>
                    <a:pt x="22187" y="445953"/>
                    <a:pt x="33751" y="450747"/>
                    <a:pt x="46050" y="450747"/>
                  </a:cubicBezTo>
                  <a:cubicBezTo>
                    <a:pt x="58355" y="450747"/>
                    <a:pt x="69917" y="445951"/>
                    <a:pt x="78596" y="437253"/>
                  </a:cubicBezTo>
                  <a:lnTo>
                    <a:pt x="214797" y="301026"/>
                  </a:lnTo>
                  <a:lnTo>
                    <a:pt x="214797" y="310775"/>
                  </a:lnTo>
                  <a:cubicBezTo>
                    <a:pt x="214797" y="319255"/>
                    <a:pt x="221669" y="326127"/>
                    <a:pt x="230145" y="326127"/>
                  </a:cubicBezTo>
                  <a:cubicBezTo>
                    <a:pt x="238621" y="326127"/>
                    <a:pt x="245493" y="319253"/>
                    <a:pt x="245493" y="310775"/>
                  </a:cubicBezTo>
                  <a:lnTo>
                    <a:pt x="245493" y="208795"/>
                  </a:lnTo>
                  <a:lnTo>
                    <a:pt x="276479" y="208795"/>
                  </a:lnTo>
                  <a:cubicBezTo>
                    <a:pt x="279033" y="231790"/>
                    <a:pt x="298572" y="249735"/>
                    <a:pt x="322232" y="249735"/>
                  </a:cubicBezTo>
                  <a:cubicBezTo>
                    <a:pt x="345893" y="249735"/>
                    <a:pt x="365431" y="231790"/>
                    <a:pt x="367985" y="208795"/>
                  </a:cubicBezTo>
                  <a:lnTo>
                    <a:pt x="398974" y="208795"/>
                  </a:lnTo>
                  <a:lnTo>
                    <a:pt x="398974" y="403265"/>
                  </a:lnTo>
                  <a:lnTo>
                    <a:pt x="245495" y="403265"/>
                  </a:lnTo>
                  <a:lnTo>
                    <a:pt x="245495" y="376756"/>
                  </a:lnTo>
                  <a:cubicBezTo>
                    <a:pt x="245495" y="368276"/>
                    <a:pt x="238623" y="361404"/>
                    <a:pt x="230147" y="361404"/>
                  </a:cubicBezTo>
                  <a:cubicBezTo>
                    <a:pt x="221671" y="361404"/>
                    <a:pt x="214799" y="368278"/>
                    <a:pt x="214799" y="376756"/>
                  </a:cubicBezTo>
                  <a:lnTo>
                    <a:pt x="214799" y="787087"/>
                  </a:lnTo>
                  <a:cubicBezTo>
                    <a:pt x="214799" y="795568"/>
                    <a:pt x="221671" y="802439"/>
                    <a:pt x="230147" y="802439"/>
                  </a:cubicBezTo>
                  <a:lnTo>
                    <a:pt x="291538" y="802439"/>
                  </a:lnTo>
                  <a:cubicBezTo>
                    <a:pt x="300015" y="802439"/>
                    <a:pt x="306886" y="795566"/>
                    <a:pt x="306886" y="787087"/>
                  </a:cubicBezTo>
                  <a:lnTo>
                    <a:pt x="306886" y="510739"/>
                  </a:lnTo>
                  <a:cubicBezTo>
                    <a:pt x="306886" y="502273"/>
                    <a:pt x="313770" y="495387"/>
                    <a:pt x="322234" y="495387"/>
                  </a:cubicBezTo>
                  <a:cubicBezTo>
                    <a:pt x="330698" y="495387"/>
                    <a:pt x="337582" y="502273"/>
                    <a:pt x="337582" y="510739"/>
                  </a:cubicBezTo>
                  <a:lnTo>
                    <a:pt x="337582" y="787092"/>
                  </a:lnTo>
                  <a:cubicBezTo>
                    <a:pt x="337582" y="795572"/>
                    <a:pt x="344454" y="802444"/>
                    <a:pt x="352930" y="802444"/>
                  </a:cubicBezTo>
                  <a:lnTo>
                    <a:pt x="414322" y="802444"/>
                  </a:lnTo>
                  <a:cubicBezTo>
                    <a:pt x="422798" y="802444"/>
                    <a:pt x="429670" y="795570"/>
                    <a:pt x="429670" y="787092"/>
                  </a:cubicBezTo>
                  <a:lnTo>
                    <a:pt x="429670" y="662966"/>
                  </a:lnTo>
                  <a:cubicBezTo>
                    <a:pt x="429670" y="654486"/>
                    <a:pt x="422798" y="647614"/>
                    <a:pt x="414322" y="647614"/>
                  </a:cubicBezTo>
                  <a:cubicBezTo>
                    <a:pt x="405846" y="647614"/>
                    <a:pt x="398974" y="654486"/>
                    <a:pt x="398974" y="662966"/>
                  </a:cubicBezTo>
                  <a:lnTo>
                    <a:pt x="398974" y="708875"/>
                  </a:lnTo>
                  <a:cubicBezTo>
                    <a:pt x="394171" y="707170"/>
                    <a:pt x="389006" y="706235"/>
                    <a:pt x="383626" y="706235"/>
                  </a:cubicBezTo>
                  <a:cubicBezTo>
                    <a:pt x="378246" y="706235"/>
                    <a:pt x="373081" y="707172"/>
                    <a:pt x="368278" y="708875"/>
                  </a:cubicBezTo>
                  <a:lnTo>
                    <a:pt x="368278" y="510741"/>
                  </a:lnTo>
                  <a:cubicBezTo>
                    <a:pt x="368278" y="485346"/>
                    <a:pt x="347624" y="464683"/>
                    <a:pt x="322234" y="464683"/>
                  </a:cubicBezTo>
                  <a:cubicBezTo>
                    <a:pt x="296845" y="464683"/>
                    <a:pt x="276191" y="485346"/>
                    <a:pt x="276191" y="510741"/>
                  </a:cubicBezTo>
                  <a:lnTo>
                    <a:pt x="276191" y="708875"/>
                  </a:lnTo>
                  <a:cubicBezTo>
                    <a:pt x="271388" y="707170"/>
                    <a:pt x="266223" y="706235"/>
                    <a:pt x="260843" y="706235"/>
                  </a:cubicBezTo>
                  <a:cubicBezTo>
                    <a:pt x="255463" y="706235"/>
                    <a:pt x="250298" y="707172"/>
                    <a:pt x="245495" y="708875"/>
                  </a:cubicBezTo>
                  <a:lnTo>
                    <a:pt x="245495" y="433975"/>
                  </a:lnTo>
                  <a:lnTo>
                    <a:pt x="398974" y="433975"/>
                  </a:lnTo>
                  <a:lnTo>
                    <a:pt x="398974" y="596315"/>
                  </a:lnTo>
                  <a:cubicBezTo>
                    <a:pt x="398974" y="604795"/>
                    <a:pt x="405846" y="611667"/>
                    <a:pt x="414322" y="611667"/>
                  </a:cubicBezTo>
                  <a:cubicBezTo>
                    <a:pt x="422798" y="611667"/>
                    <a:pt x="429670" y="604793"/>
                    <a:pt x="429670" y="596315"/>
                  </a:cubicBezTo>
                  <a:lnTo>
                    <a:pt x="429670" y="301030"/>
                  </a:lnTo>
                  <a:close/>
                  <a:moveTo>
                    <a:pt x="383626" y="736939"/>
                  </a:moveTo>
                  <a:cubicBezTo>
                    <a:pt x="392090" y="736939"/>
                    <a:pt x="398974" y="743825"/>
                    <a:pt x="398974" y="752291"/>
                  </a:cubicBezTo>
                  <a:lnTo>
                    <a:pt x="398974" y="771737"/>
                  </a:lnTo>
                  <a:lnTo>
                    <a:pt x="368278" y="771737"/>
                  </a:lnTo>
                  <a:lnTo>
                    <a:pt x="368278" y="752291"/>
                  </a:lnTo>
                  <a:cubicBezTo>
                    <a:pt x="368278" y="743825"/>
                    <a:pt x="375162" y="736939"/>
                    <a:pt x="383626" y="736939"/>
                  </a:cubicBezTo>
                  <a:close/>
                  <a:moveTo>
                    <a:pt x="260843" y="736939"/>
                  </a:moveTo>
                  <a:cubicBezTo>
                    <a:pt x="269307" y="736939"/>
                    <a:pt x="276191" y="743825"/>
                    <a:pt x="276191" y="752291"/>
                  </a:cubicBezTo>
                  <a:lnTo>
                    <a:pt x="276191" y="771737"/>
                  </a:lnTo>
                  <a:lnTo>
                    <a:pt x="245495" y="771737"/>
                  </a:lnTo>
                  <a:lnTo>
                    <a:pt x="245495" y="752291"/>
                  </a:lnTo>
                  <a:cubicBezTo>
                    <a:pt x="245495" y="743825"/>
                    <a:pt x="252379" y="736939"/>
                    <a:pt x="260843" y="736939"/>
                  </a:cubicBezTo>
                  <a:close/>
                  <a:moveTo>
                    <a:pt x="475433" y="259957"/>
                  </a:moveTo>
                  <a:lnTo>
                    <a:pt x="453727" y="281671"/>
                  </a:lnTo>
                  <a:lnTo>
                    <a:pt x="429670" y="257607"/>
                  </a:lnTo>
                  <a:lnTo>
                    <a:pt x="429670" y="214909"/>
                  </a:lnTo>
                  <a:cubicBezTo>
                    <a:pt x="431274" y="216031"/>
                    <a:pt x="432786" y="217296"/>
                    <a:pt x="434186" y="218695"/>
                  </a:cubicBezTo>
                  <a:close/>
                  <a:moveTo>
                    <a:pt x="322234" y="155577"/>
                  </a:moveTo>
                  <a:cubicBezTo>
                    <a:pt x="296845" y="155577"/>
                    <a:pt x="276191" y="134914"/>
                    <a:pt x="276191" y="109519"/>
                  </a:cubicBezTo>
                  <a:lnTo>
                    <a:pt x="276191" y="102514"/>
                  </a:lnTo>
                  <a:cubicBezTo>
                    <a:pt x="290360" y="107229"/>
                    <a:pt x="306109" y="109754"/>
                    <a:pt x="322234" y="109754"/>
                  </a:cubicBezTo>
                  <a:cubicBezTo>
                    <a:pt x="338372" y="109754"/>
                    <a:pt x="354115" y="107233"/>
                    <a:pt x="368278" y="102516"/>
                  </a:cubicBezTo>
                  <a:lnTo>
                    <a:pt x="368278" y="109519"/>
                  </a:lnTo>
                  <a:cubicBezTo>
                    <a:pt x="368278" y="134914"/>
                    <a:pt x="347624" y="155577"/>
                    <a:pt x="322234" y="155577"/>
                  </a:cubicBezTo>
                  <a:close/>
                  <a:moveTo>
                    <a:pt x="322234" y="30706"/>
                  </a:moveTo>
                  <a:cubicBezTo>
                    <a:pt x="345246" y="30706"/>
                    <a:pt x="364369" y="47681"/>
                    <a:pt x="367748" y="69770"/>
                  </a:cubicBezTo>
                  <a:cubicBezTo>
                    <a:pt x="354739" y="75767"/>
                    <a:pt x="338884" y="79048"/>
                    <a:pt x="322234" y="79048"/>
                  </a:cubicBezTo>
                  <a:cubicBezTo>
                    <a:pt x="305603" y="79048"/>
                    <a:pt x="289734" y="75772"/>
                    <a:pt x="276721" y="69778"/>
                  </a:cubicBezTo>
                  <a:cubicBezTo>
                    <a:pt x="280095" y="47687"/>
                    <a:pt x="299219" y="30706"/>
                    <a:pt x="322234" y="30706"/>
                  </a:cubicBezTo>
                  <a:close/>
                  <a:moveTo>
                    <a:pt x="56883" y="415554"/>
                  </a:moveTo>
                  <a:cubicBezTo>
                    <a:pt x="53994" y="418449"/>
                    <a:pt x="50147" y="420045"/>
                    <a:pt x="46052" y="420045"/>
                  </a:cubicBezTo>
                  <a:cubicBezTo>
                    <a:pt x="41953" y="420045"/>
                    <a:pt x="38098" y="418447"/>
                    <a:pt x="35194" y="415543"/>
                  </a:cubicBezTo>
                  <a:cubicBezTo>
                    <a:pt x="32294" y="412644"/>
                    <a:pt x="30696" y="408788"/>
                    <a:pt x="30696" y="404691"/>
                  </a:cubicBezTo>
                  <a:cubicBezTo>
                    <a:pt x="30696" y="400595"/>
                    <a:pt x="32294" y="396739"/>
                    <a:pt x="35194" y="393839"/>
                  </a:cubicBezTo>
                  <a:lnTo>
                    <a:pt x="147330" y="281669"/>
                  </a:lnTo>
                  <a:lnTo>
                    <a:pt x="169036" y="303381"/>
                  </a:lnTo>
                  <a:close/>
                  <a:moveTo>
                    <a:pt x="190742" y="281669"/>
                  </a:moveTo>
                  <a:lnTo>
                    <a:pt x="169034" y="259957"/>
                  </a:lnTo>
                  <a:lnTo>
                    <a:pt x="210283" y="218693"/>
                  </a:lnTo>
                  <a:cubicBezTo>
                    <a:pt x="211680" y="217296"/>
                    <a:pt x="213193" y="216033"/>
                    <a:pt x="214797" y="214912"/>
                  </a:cubicBezTo>
                  <a:lnTo>
                    <a:pt x="214797" y="257607"/>
                  </a:lnTo>
                  <a:close/>
                  <a:moveTo>
                    <a:pt x="337582" y="203683"/>
                  </a:moveTo>
                  <a:cubicBezTo>
                    <a:pt x="337582" y="212149"/>
                    <a:pt x="330698" y="219035"/>
                    <a:pt x="322234" y="219035"/>
                  </a:cubicBezTo>
                  <a:cubicBezTo>
                    <a:pt x="313770" y="219035"/>
                    <a:pt x="306886" y="212149"/>
                    <a:pt x="306886" y="203683"/>
                  </a:cubicBezTo>
                  <a:lnTo>
                    <a:pt x="306886" y="184738"/>
                  </a:lnTo>
                  <a:cubicBezTo>
                    <a:pt x="311847" y="185748"/>
                    <a:pt x="316979" y="186283"/>
                    <a:pt x="322234" y="186283"/>
                  </a:cubicBezTo>
                  <a:cubicBezTo>
                    <a:pt x="327489" y="186283"/>
                    <a:pt x="332622" y="185748"/>
                    <a:pt x="337582" y="184738"/>
                  </a:cubicBezTo>
                  <a:close/>
                </a:path>
              </a:pathLst>
            </a:custGeom>
            <a:grpFill/>
            <a:ln w="20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23" name="Forma Livre: Forma 122">
              <a:extLst>
                <a:ext uri="{FF2B5EF4-FFF2-40B4-BE49-F238E27FC236}">
                  <a16:creationId xmlns:a16="http://schemas.microsoft.com/office/drawing/2014/main" id="{507E8113-3B2C-43F5-B4D4-18017FE3BFDD}"/>
                </a:ext>
              </a:extLst>
            </p:cNvPr>
            <p:cNvSpPr/>
            <p:nvPr/>
          </p:nvSpPr>
          <p:spPr>
            <a:xfrm>
              <a:off x="3518601" y="4206916"/>
              <a:ext cx="59107" cy="41202"/>
            </a:xfrm>
            <a:custGeom>
              <a:avLst/>
              <a:gdLst>
                <a:gd name="connsiteX0" fmla="*/ 15358 w 59107"/>
                <a:gd name="connsiteY0" fmla="*/ 41203 h 41202"/>
                <a:gd name="connsiteX1" fmla="*/ 21299 w 59107"/>
                <a:gd name="connsiteY1" fmla="*/ 40000 h 41202"/>
                <a:gd name="connsiteX2" fmla="*/ 48428 w 59107"/>
                <a:gd name="connsiteY2" fmla="*/ 29980 h 41202"/>
                <a:gd name="connsiteX3" fmla="*/ 58375 w 59107"/>
                <a:gd name="connsiteY3" fmla="*/ 10681 h 41202"/>
                <a:gd name="connsiteX4" fmla="*/ 39084 w 59107"/>
                <a:gd name="connsiteY4" fmla="*/ 729 h 41202"/>
                <a:gd name="connsiteX5" fmla="*/ 9403 w 59107"/>
                <a:gd name="connsiteY5" fmla="*/ 11692 h 41202"/>
                <a:gd name="connsiteX6" fmla="*/ 1203 w 59107"/>
                <a:gd name="connsiteY6" fmla="*/ 31796 h 41202"/>
                <a:gd name="connsiteX7" fmla="*/ 15358 w 59107"/>
                <a:gd name="connsiteY7" fmla="*/ 41203 h 4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107" h="41202">
                  <a:moveTo>
                    <a:pt x="15358" y="41203"/>
                  </a:moveTo>
                  <a:cubicBezTo>
                    <a:pt x="17341" y="41203"/>
                    <a:pt x="19357" y="40814"/>
                    <a:pt x="21299" y="40000"/>
                  </a:cubicBezTo>
                  <a:cubicBezTo>
                    <a:pt x="30157" y="36273"/>
                    <a:pt x="39286" y="32903"/>
                    <a:pt x="48428" y="29980"/>
                  </a:cubicBezTo>
                  <a:cubicBezTo>
                    <a:pt x="56501" y="27398"/>
                    <a:pt x="60956" y="18758"/>
                    <a:pt x="58375" y="10681"/>
                  </a:cubicBezTo>
                  <a:cubicBezTo>
                    <a:pt x="55795" y="2604"/>
                    <a:pt x="47161" y="-1843"/>
                    <a:pt x="39084" y="729"/>
                  </a:cubicBezTo>
                  <a:cubicBezTo>
                    <a:pt x="29081" y="3928"/>
                    <a:pt x="19095" y="7615"/>
                    <a:pt x="9403" y="11692"/>
                  </a:cubicBezTo>
                  <a:cubicBezTo>
                    <a:pt x="1590" y="14978"/>
                    <a:pt x="-2081" y="23980"/>
                    <a:pt x="1203" y="31796"/>
                  </a:cubicBezTo>
                  <a:cubicBezTo>
                    <a:pt x="3671" y="37671"/>
                    <a:pt x="9364" y="41203"/>
                    <a:pt x="15358" y="41203"/>
                  </a:cubicBezTo>
                  <a:close/>
                </a:path>
              </a:pathLst>
            </a:custGeom>
            <a:grpFill/>
            <a:ln w="20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24" name="Forma Livre: Forma 123">
              <a:extLst>
                <a:ext uri="{FF2B5EF4-FFF2-40B4-BE49-F238E27FC236}">
                  <a16:creationId xmlns:a16="http://schemas.microsoft.com/office/drawing/2014/main" id="{08D837D8-4762-4820-9DC4-AADEEC4AE0A6}"/>
                </a:ext>
              </a:extLst>
            </p:cNvPr>
            <p:cNvSpPr/>
            <p:nvPr/>
          </p:nvSpPr>
          <p:spPr>
            <a:xfrm>
              <a:off x="3440432" y="4245718"/>
              <a:ext cx="55376" cy="48283"/>
            </a:xfrm>
            <a:custGeom>
              <a:avLst/>
              <a:gdLst>
                <a:gd name="connsiteX0" fmla="*/ 15361 w 55376"/>
                <a:gd name="connsiteY0" fmla="*/ 48283 h 48283"/>
                <a:gd name="connsiteX1" fmla="*/ 24793 w 55376"/>
                <a:gd name="connsiteY1" fmla="*/ 45034 h 48283"/>
                <a:gd name="connsiteX2" fmla="*/ 48369 w 55376"/>
                <a:gd name="connsiteY2" fmla="*/ 28239 h 48283"/>
                <a:gd name="connsiteX3" fmla="*/ 52908 w 55376"/>
                <a:gd name="connsiteY3" fmla="*/ 7008 h 48283"/>
                <a:gd name="connsiteX4" fmla="*/ 31683 w 55376"/>
                <a:gd name="connsiteY4" fmla="*/ 2469 h 48283"/>
                <a:gd name="connsiteX5" fmla="*/ 5905 w 55376"/>
                <a:gd name="connsiteY5" fmla="*/ 20831 h 48283"/>
                <a:gd name="connsiteX6" fmla="*/ 3250 w 55376"/>
                <a:gd name="connsiteY6" fmla="*/ 42380 h 48283"/>
                <a:gd name="connsiteX7" fmla="*/ 15361 w 55376"/>
                <a:gd name="connsiteY7" fmla="*/ 48283 h 48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376" h="48283">
                  <a:moveTo>
                    <a:pt x="15361" y="48283"/>
                  </a:moveTo>
                  <a:cubicBezTo>
                    <a:pt x="18662" y="48283"/>
                    <a:pt x="21989" y="47221"/>
                    <a:pt x="24793" y="45034"/>
                  </a:cubicBezTo>
                  <a:cubicBezTo>
                    <a:pt x="32377" y="39112"/>
                    <a:pt x="40311" y="33461"/>
                    <a:pt x="48369" y="28239"/>
                  </a:cubicBezTo>
                  <a:cubicBezTo>
                    <a:pt x="55484" y="23629"/>
                    <a:pt x="57517" y="14123"/>
                    <a:pt x="52908" y="7008"/>
                  </a:cubicBezTo>
                  <a:cubicBezTo>
                    <a:pt x="48302" y="-107"/>
                    <a:pt x="38798" y="-2142"/>
                    <a:pt x="31683" y="2469"/>
                  </a:cubicBezTo>
                  <a:cubicBezTo>
                    <a:pt x="22869" y="8178"/>
                    <a:pt x="14199" y="14356"/>
                    <a:pt x="5905" y="20831"/>
                  </a:cubicBezTo>
                  <a:cubicBezTo>
                    <a:pt x="-777" y="26047"/>
                    <a:pt x="-1966" y="35696"/>
                    <a:pt x="3250" y="42380"/>
                  </a:cubicBezTo>
                  <a:cubicBezTo>
                    <a:pt x="6277" y="46256"/>
                    <a:pt x="10795" y="48283"/>
                    <a:pt x="15361" y="48283"/>
                  </a:cubicBezTo>
                  <a:close/>
                </a:path>
              </a:pathLst>
            </a:custGeom>
            <a:grpFill/>
            <a:ln w="20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25" name="Forma Livre: Forma 124">
              <a:extLst>
                <a:ext uri="{FF2B5EF4-FFF2-40B4-BE49-F238E27FC236}">
                  <a16:creationId xmlns:a16="http://schemas.microsoft.com/office/drawing/2014/main" id="{07DCD745-F2EA-4053-BCA3-C9E50B05C09E}"/>
                </a:ext>
              </a:extLst>
            </p:cNvPr>
            <p:cNvSpPr/>
            <p:nvPr/>
          </p:nvSpPr>
          <p:spPr>
            <a:xfrm>
              <a:off x="3606071" y="4190999"/>
              <a:ext cx="60869" cy="33381"/>
            </a:xfrm>
            <a:custGeom>
              <a:avLst/>
              <a:gdLst>
                <a:gd name="connsiteX0" fmla="*/ 15328 w 60869"/>
                <a:gd name="connsiteY0" fmla="*/ 33382 h 33381"/>
                <a:gd name="connsiteX1" fmla="*/ 17368 w 60869"/>
                <a:gd name="connsiteY1" fmla="*/ 33247 h 33381"/>
                <a:gd name="connsiteX2" fmla="*/ 46204 w 60869"/>
                <a:gd name="connsiteY2" fmla="*/ 30697 h 33381"/>
                <a:gd name="connsiteX3" fmla="*/ 60854 w 60869"/>
                <a:gd name="connsiteY3" fmla="*/ 14676 h 33381"/>
                <a:gd name="connsiteX4" fmla="*/ 44837 w 60869"/>
                <a:gd name="connsiteY4" fmla="*/ 22 h 33381"/>
                <a:gd name="connsiteX5" fmla="*/ 13329 w 60869"/>
                <a:gd name="connsiteY5" fmla="*/ 2809 h 33381"/>
                <a:gd name="connsiteX6" fmla="*/ 136 w 60869"/>
                <a:gd name="connsiteY6" fmla="*/ 20050 h 33381"/>
                <a:gd name="connsiteX7" fmla="*/ 15328 w 60869"/>
                <a:gd name="connsiteY7" fmla="*/ 33382 h 33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869" h="33381">
                  <a:moveTo>
                    <a:pt x="15328" y="33382"/>
                  </a:moveTo>
                  <a:cubicBezTo>
                    <a:pt x="16001" y="33382"/>
                    <a:pt x="16683" y="33339"/>
                    <a:pt x="17368" y="33247"/>
                  </a:cubicBezTo>
                  <a:cubicBezTo>
                    <a:pt x="26876" y="31984"/>
                    <a:pt x="36576" y="31127"/>
                    <a:pt x="46204" y="30697"/>
                  </a:cubicBezTo>
                  <a:cubicBezTo>
                    <a:pt x="54672" y="30320"/>
                    <a:pt x="61231" y="23146"/>
                    <a:pt x="60854" y="14676"/>
                  </a:cubicBezTo>
                  <a:cubicBezTo>
                    <a:pt x="60475" y="6204"/>
                    <a:pt x="53297" y="-429"/>
                    <a:pt x="44837" y="22"/>
                  </a:cubicBezTo>
                  <a:cubicBezTo>
                    <a:pt x="34318" y="490"/>
                    <a:pt x="23718" y="1428"/>
                    <a:pt x="13329" y="2809"/>
                  </a:cubicBezTo>
                  <a:cubicBezTo>
                    <a:pt x="4926" y="3924"/>
                    <a:pt x="-982" y="11645"/>
                    <a:pt x="136" y="20050"/>
                  </a:cubicBezTo>
                  <a:cubicBezTo>
                    <a:pt x="1157" y="27769"/>
                    <a:pt x="7750" y="33382"/>
                    <a:pt x="15328" y="33382"/>
                  </a:cubicBezTo>
                  <a:close/>
                </a:path>
              </a:pathLst>
            </a:custGeom>
            <a:grpFill/>
            <a:ln w="20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26" name="Forma Livre: Forma 125">
              <a:extLst>
                <a:ext uri="{FF2B5EF4-FFF2-40B4-BE49-F238E27FC236}">
                  <a16:creationId xmlns:a16="http://schemas.microsoft.com/office/drawing/2014/main" id="{1C664291-D2F1-4566-B814-1BEB423C5FA9}"/>
                </a:ext>
              </a:extLst>
            </p:cNvPr>
            <p:cNvSpPr/>
            <p:nvPr/>
          </p:nvSpPr>
          <p:spPr>
            <a:xfrm>
              <a:off x="3696716" y="4193574"/>
              <a:ext cx="60534" cy="35953"/>
            </a:xfrm>
            <a:custGeom>
              <a:avLst/>
              <a:gdLst>
                <a:gd name="connsiteX0" fmla="*/ 13363 w 60534"/>
                <a:gd name="connsiteY0" fmla="*/ 30574 h 35953"/>
                <a:gd name="connsiteX1" fmla="*/ 41861 w 60534"/>
                <a:gd name="connsiteY1" fmla="*/ 35586 h 35953"/>
                <a:gd name="connsiteX2" fmla="*/ 45198 w 60534"/>
                <a:gd name="connsiteY2" fmla="*/ 35954 h 35953"/>
                <a:gd name="connsiteX3" fmla="*/ 60168 w 60534"/>
                <a:gd name="connsiteY3" fmla="*/ 23921 h 35953"/>
                <a:gd name="connsiteX4" fmla="*/ 48507 w 60534"/>
                <a:gd name="connsiteY4" fmla="*/ 5608 h 35953"/>
                <a:gd name="connsiteX5" fmla="*/ 17337 w 60534"/>
                <a:gd name="connsiteY5" fmla="*/ 128 h 35953"/>
                <a:gd name="connsiteX6" fmla="*/ 131 w 60534"/>
                <a:gd name="connsiteY6" fmla="*/ 13364 h 35953"/>
                <a:gd name="connsiteX7" fmla="*/ 13363 w 60534"/>
                <a:gd name="connsiteY7" fmla="*/ 30574 h 35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534" h="35953">
                  <a:moveTo>
                    <a:pt x="13363" y="30574"/>
                  </a:moveTo>
                  <a:cubicBezTo>
                    <a:pt x="22901" y="31820"/>
                    <a:pt x="32488" y="33506"/>
                    <a:pt x="41861" y="35586"/>
                  </a:cubicBezTo>
                  <a:cubicBezTo>
                    <a:pt x="42980" y="35833"/>
                    <a:pt x="44097" y="35954"/>
                    <a:pt x="45198" y="35954"/>
                  </a:cubicBezTo>
                  <a:cubicBezTo>
                    <a:pt x="52236" y="35954"/>
                    <a:pt x="58580" y="31079"/>
                    <a:pt x="60168" y="23921"/>
                  </a:cubicBezTo>
                  <a:cubicBezTo>
                    <a:pt x="62001" y="15644"/>
                    <a:pt x="56783" y="7446"/>
                    <a:pt x="48507" y="5608"/>
                  </a:cubicBezTo>
                  <a:cubicBezTo>
                    <a:pt x="38255" y="3332"/>
                    <a:pt x="27767" y="1491"/>
                    <a:pt x="17337" y="128"/>
                  </a:cubicBezTo>
                  <a:cubicBezTo>
                    <a:pt x="8936" y="-955"/>
                    <a:pt x="1228" y="4957"/>
                    <a:pt x="131" y="13364"/>
                  </a:cubicBezTo>
                  <a:cubicBezTo>
                    <a:pt x="-966" y="21770"/>
                    <a:pt x="4958" y="29475"/>
                    <a:pt x="13363" y="30574"/>
                  </a:cubicBezTo>
                  <a:close/>
                </a:path>
              </a:pathLst>
            </a:custGeom>
            <a:grpFill/>
            <a:ln w="20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27" name="Forma Livre: Forma 126">
              <a:extLst>
                <a:ext uri="{FF2B5EF4-FFF2-40B4-BE49-F238E27FC236}">
                  <a16:creationId xmlns:a16="http://schemas.microsoft.com/office/drawing/2014/main" id="{2FB123B9-8018-4D18-9260-DA88ACBFD62D}"/>
                </a:ext>
              </a:extLst>
            </p:cNvPr>
            <p:cNvSpPr/>
            <p:nvPr/>
          </p:nvSpPr>
          <p:spPr>
            <a:xfrm>
              <a:off x="3376892" y="4304586"/>
              <a:ext cx="49961" cy="54103"/>
            </a:xfrm>
            <a:custGeom>
              <a:avLst/>
              <a:gdLst>
                <a:gd name="connsiteX0" fmla="*/ 6123 w 49961"/>
                <a:gd name="connsiteY0" fmla="*/ 51019 h 54103"/>
                <a:gd name="connsiteX1" fmla="*/ 15338 w 49961"/>
                <a:gd name="connsiteY1" fmla="*/ 54103 h 54103"/>
                <a:gd name="connsiteX2" fmla="*/ 27614 w 49961"/>
                <a:gd name="connsiteY2" fmla="*/ 47980 h 54103"/>
                <a:gd name="connsiteX3" fmla="*/ 46021 w 49961"/>
                <a:gd name="connsiteY3" fmla="*/ 25624 h 54103"/>
                <a:gd name="connsiteX4" fmla="*/ 44880 w 49961"/>
                <a:gd name="connsiteY4" fmla="*/ 3942 h 54103"/>
                <a:gd name="connsiteX5" fmla="*/ 23204 w 49961"/>
                <a:gd name="connsiteY5" fmla="*/ 5082 h 54103"/>
                <a:gd name="connsiteX6" fmla="*/ 3084 w 49961"/>
                <a:gd name="connsiteY6" fmla="*/ 29522 h 54103"/>
                <a:gd name="connsiteX7" fmla="*/ 6123 w 49961"/>
                <a:gd name="connsiteY7" fmla="*/ 51019 h 54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961" h="54103">
                  <a:moveTo>
                    <a:pt x="6123" y="51019"/>
                  </a:moveTo>
                  <a:cubicBezTo>
                    <a:pt x="8888" y="53100"/>
                    <a:pt x="12125" y="54103"/>
                    <a:pt x="15338" y="54103"/>
                  </a:cubicBezTo>
                  <a:cubicBezTo>
                    <a:pt x="19995" y="54103"/>
                    <a:pt x="24598" y="51989"/>
                    <a:pt x="27614" y="47980"/>
                  </a:cubicBezTo>
                  <a:cubicBezTo>
                    <a:pt x="33393" y="40296"/>
                    <a:pt x="39588" y="32774"/>
                    <a:pt x="46021" y="25624"/>
                  </a:cubicBezTo>
                  <a:cubicBezTo>
                    <a:pt x="51692" y="19321"/>
                    <a:pt x="51180" y="9613"/>
                    <a:pt x="44880" y="3942"/>
                  </a:cubicBezTo>
                  <a:cubicBezTo>
                    <a:pt x="38579" y="-1730"/>
                    <a:pt x="28875" y="-1221"/>
                    <a:pt x="23204" y="5082"/>
                  </a:cubicBezTo>
                  <a:cubicBezTo>
                    <a:pt x="16171" y="12901"/>
                    <a:pt x="9401" y="21122"/>
                    <a:pt x="3084" y="29522"/>
                  </a:cubicBezTo>
                  <a:cubicBezTo>
                    <a:pt x="-2011" y="36296"/>
                    <a:pt x="-653" y="45922"/>
                    <a:pt x="6123" y="51019"/>
                  </a:cubicBezTo>
                  <a:close/>
                </a:path>
              </a:pathLst>
            </a:custGeom>
            <a:grpFill/>
            <a:ln w="20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28" name="Forma Livre: Forma 127">
              <a:extLst>
                <a:ext uri="{FF2B5EF4-FFF2-40B4-BE49-F238E27FC236}">
                  <a16:creationId xmlns:a16="http://schemas.microsoft.com/office/drawing/2014/main" id="{3EF5DCF6-A63C-4507-83B8-E61030AF1D55}"/>
                </a:ext>
              </a:extLst>
            </p:cNvPr>
            <p:cNvSpPr/>
            <p:nvPr/>
          </p:nvSpPr>
          <p:spPr>
            <a:xfrm>
              <a:off x="3307985" y="4828421"/>
              <a:ext cx="30695" cy="61027"/>
            </a:xfrm>
            <a:custGeom>
              <a:avLst/>
              <a:gdLst>
                <a:gd name="connsiteX0" fmla="*/ 15348 w 30695"/>
                <a:gd name="connsiteY0" fmla="*/ 0 h 61027"/>
                <a:gd name="connsiteX1" fmla="*/ 0 w 30695"/>
                <a:gd name="connsiteY1" fmla="*/ 15352 h 61027"/>
                <a:gd name="connsiteX2" fmla="*/ 0 w 30695"/>
                <a:gd name="connsiteY2" fmla="*/ 45675 h 61027"/>
                <a:gd name="connsiteX3" fmla="*/ 15348 w 30695"/>
                <a:gd name="connsiteY3" fmla="*/ 61027 h 61027"/>
                <a:gd name="connsiteX4" fmla="*/ 30696 w 30695"/>
                <a:gd name="connsiteY4" fmla="*/ 45675 h 61027"/>
                <a:gd name="connsiteX5" fmla="*/ 30696 w 30695"/>
                <a:gd name="connsiteY5" fmla="*/ 15352 h 61027"/>
                <a:gd name="connsiteX6" fmla="*/ 15348 w 30695"/>
                <a:gd name="connsiteY6" fmla="*/ 0 h 61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695" h="61027">
                  <a:moveTo>
                    <a:pt x="15348" y="0"/>
                  </a:moveTo>
                  <a:cubicBezTo>
                    <a:pt x="6872" y="0"/>
                    <a:pt x="0" y="6874"/>
                    <a:pt x="0" y="15352"/>
                  </a:cubicBezTo>
                  <a:lnTo>
                    <a:pt x="0" y="45675"/>
                  </a:lnTo>
                  <a:cubicBezTo>
                    <a:pt x="0" y="54156"/>
                    <a:pt x="6872" y="61027"/>
                    <a:pt x="15348" y="61027"/>
                  </a:cubicBezTo>
                  <a:cubicBezTo>
                    <a:pt x="23824" y="61027"/>
                    <a:pt x="30696" y="54156"/>
                    <a:pt x="30696" y="45675"/>
                  </a:cubicBezTo>
                  <a:lnTo>
                    <a:pt x="30696" y="15352"/>
                  </a:lnTo>
                  <a:cubicBezTo>
                    <a:pt x="30696" y="6872"/>
                    <a:pt x="23824" y="0"/>
                    <a:pt x="15348" y="0"/>
                  </a:cubicBezTo>
                  <a:close/>
                </a:path>
              </a:pathLst>
            </a:custGeom>
            <a:grpFill/>
            <a:ln w="20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29" name="Forma Livre: Forma 128">
              <a:extLst>
                <a:ext uri="{FF2B5EF4-FFF2-40B4-BE49-F238E27FC236}">
                  <a16:creationId xmlns:a16="http://schemas.microsoft.com/office/drawing/2014/main" id="{7F96C530-1F6F-4AEB-9C78-5896741D9C0F}"/>
                </a:ext>
              </a:extLst>
            </p:cNvPr>
            <p:cNvSpPr/>
            <p:nvPr/>
          </p:nvSpPr>
          <p:spPr>
            <a:xfrm>
              <a:off x="3307985" y="4737451"/>
              <a:ext cx="30695" cy="61027"/>
            </a:xfrm>
            <a:custGeom>
              <a:avLst/>
              <a:gdLst>
                <a:gd name="connsiteX0" fmla="*/ 30696 w 30695"/>
                <a:gd name="connsiteY0" fmla="*/ 15352 h 61027"/>
                <a:gd name="connsiteX1" fmla="*/ 15348 w 30695"/>
                <a:gd name="connsiteY1" fmla="*/ 0 h 61027"/>
                <a:gd name="connsiteX2" fmla="*/ 0 w 30695"/>
                <a:gd name="connsiteY2" fmla="*/ 15352 h 61027"/>
                <a:gd name="connsiteX3" fmla="*/ 0 w 30695"/>
                <a:gd name="connsiteY3" fmla="*/ 45675 h 61027"/>
                <a:gd name="connsiteX4" fmla="*/ 15348 w 30695"/>
                <a:gd name="connsiteY4" fmla="*/ 61027 h 61027"/>
                <a:gd name="connsiteX5" fmla="*/ 30696 w 30695"/>
                <a:gd name="connsiteY5" fmla="*/ 45675 h 61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695" h="61027">
                  <a:moveTo>
                    <a:pt x="30696" y="15352"/>
                  </a:moveTo>
                  <a:cubicBezTo>
                    <a:pt x="30696" y="6872"/>
                    <a:pt x="23824" y="0"/>
                    <a:pt x="15348" y="0"/>
                  </a:cubicBezTo>
                  <a:cubicBezTo>
                    <a:pt x="6872" y="0"/>
                    <a:pt x="0" y="6872"/>
                    <a:pt x="0" y="15352"/>
                  </a:cubicBezTo>
                  <a:lnTo>
                    <a:pt x="0" y="45675"/>
                  </a:lnTo>
                  <a:cubicBezTo>
                    <a:pt x="0" y="54156"/>
                    <a:pt x="6872" y="61027"/>
                    <a:pt x="15348" y="61027"/>
                  </a:cubicBezTo>
                  <a:cubicBezTo>
                    <a:pt x="23824" y="61027"/>
                    <a:pt x="30696" y="54154"/>
                    <a:pt x="30696" y="45675"/>
                  </a:cubicBezTo>
                  <a:close/>
                </a:path>
              </a:pathLst>
            </a:custGeom>
            <a:grpFill/>
            <a:ln w="20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30" name="Forma Livre: Forma 129">
              <a:extLst>
                <a:ext uri="{FF2B5EF4-FFF2-40B4-BE49-F238E27FC236}">
                  <a16:creationId xmlns:a16="http://schemas.microsoft.com/office/drawing/2014/main" id="{67888382-7DB0-4836-BE69-AD7DBF80AE8A}"/>
                </a:ext>
              </a:extLst>
            </p:cNvPr>
            <p:cNvSpPr/>
            <p:nvPr/>
          </p:nvSpPr>
          <p:spPr>
            <a:xfrm>
              <a:off x="3332397" y="4379389"/>
              <a:ext cx="43186" cy="58339"/>
            </a:xfrm>
            <a:custGeom>
              <a:avLst/>
              <a:gdLst>
                <a:gd name="connsiteX0" fmla="*/ 9658 w 43186"/>
                <a:gd name="connsiteY0" fmla="*/ 57241 h 58339"/>
                <a:gd name="connsiteX1" fmla="*/ 15347 w 43186"/>
                <a:gd name="connsiteY1" fmla="*/ 58340 h 58339"/>
                <a:gd name="connsiteX2" fmla="*/ 29604 w 43186"/>
                <a:gd name="connsiteY2" fmla="*/ 48679 h 58339"/>
                <a:gd name="connsiteX3" fmla="*/ 41526 w 43186"/>
                <a:gd name="connsiteY3" fmla="*/ 22297 h 58339"/>
                <a:gd name="connsiteX4" fmla="*/ 34771 w 43186"/>
                <a:gd name="connsiteY4" fmla="*/ 1663 h 58339"/>
                <a:gd name="connsiteX5" fmla="*/ 14143 w 43186"/>
                <a:gd name="connsiteY5" fmla="*/ 8420 h 58339"/>
                <a:gd name="connsiteX6" fmla="*/ 1098 w 43186"/>
                <a:gd name="connsiteY6" fmla="*/ 37289 h 58339"/>
                <a:gd name="connsiteX7" fmla="*/ 9658 w 43186"/>
                <a:gd name="connsiteY7" fmla="*/ 57241 h 58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186" h="58339">
                  <a:moveTo>
                    <a:pt x="9658" y="57241"/>
                  </a:moveTo>
                  <a:cubicBezTo>
                    <a:pt x="11526" y="57986"/>
                    <a:pt x="13452" y="58340"/>
                    <a:pt x="15347" y="58340"/>
                  </a:cubicBezTo>
                  <a:cubicBezTo>
                    <a:pt x="21441" y="58340"/>
                    <a:pt x="27205" y="54685"/>
                    <a:pt x="29604" y="48679"/>
                  </a:cubicBezTo>
                  <a:cubicBezTo>
                    <a:pt x="33171" y="39750"/>
                    <a:pt x="37182" y="30873"/>
                    <a:pt x="41526" y="22297"/>
                  </a:cubicBezTo>
                  <a:cubicBezTo>
                    <a:pt x="45357" y="14733"/>
                    <a:pt x="42332" y="5494"/>
                    <a:pt x="34771" y="1663"/>
                  </a:cubicBezTo>
                  <a:cubicBezTo>
                    <a:pt x="27212" y="-2174"/>
                    <a:pt x="17974" y="855"/>
                    <a:pt x="14143" y="8420"/>
                  </a:cubicBezTo>
                  <a:cubicBezTo>
                    <a:pt x="9390" y="17803"/>
                    <a:pt x="5002" y="27517"/>
                    <a:pt x="1098" y="37289"/>
                  </a:cubicBezTo>
                  <a:cubicBezTo>
                    <a:pt x="-2044" y="45161"/>
                    <a:pt x="1787" y="54094"/>
                    <a:pt x="9658" y="57241"/>
                  </a:cubicBezTo>
                  <a:close/>
                </a:path>
              </a:pathLst>
            </a:custGeom>
            <a:grpFill/>
            <a:ln w="20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31" name="Forma Livre: Forma 130">
              <a:extLst>
                <a:ext uri="{FF2B5EF4-FFF2-40B4-BE49-F238E27FC236}">
                  <a16:creationId xmlns:a16="http://schemas.microsoft.com/office/drawing/2014/main" id="{F9CCA2E5-8104-4706-960A-CE5955D15A46}"/>
                </a:ext>
              </a:extLst>
            </p:cNvPr>
            <p:cNvSpPr/>
            <p:nvPr/>
          </p:nvSpPr>
          <p:spPr>
            <a:xfrm>
              <a:off x="3993229" y="4494208"/>
              <a:ext cx="32892" cy="60924"/>
            </a:xfrm>
            <a:custGeom>
              <a:avLst/>
              <a:gdLst>
                <a:gd name="connsiteX0" fmla="*/ 17536 w 32892"/>
                <a:gd name="connsiteY0" fmla="*/ 60925 h 60924"/>
                <a:gd name="connsiteX1" fmla="*/ 17987 w 32892"/>
                <a:gd name="connsiteY1" fmla="*/ 60919 h 60924"/>
                <a:gd name="connsiteX2" fmla="*/ 32886 w 32892"/>
                <a:gd name="connsiteY2" fmla="*/ 45131 h 60924"/>
                <a:gd name="connsiteX3" fmla="*/ 30592 w 32892"/>
                <a:gd name="connsiteY3" fmla="*/ 13568 h 60924"/>
                <a:gd name="connsiteX4" fmla="*/ 13566 w 32892"/>
                <a:gd name="connsiteY4" fmla="*/ 102 h 60924"/>
                <a:gd name="connsiteX5" fmla="*/ 105 w 32892"/>
                <a:gd name="connsiteY5" fmla="*/ 17134 h 60924"/>
                <a:gd name="connsiteX6" fmla="*/ 2203 w 32892"/>
                <a:gd name="connsiteY6" fmla="*/ 46015 h 60924"/>
                <a:gd name="connsiteX7" fmla="*/ 17536 w 32892"/>
                <a:gd name="connsiteY7" fmla="*/ 60925 h 60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892" h="60924">
                  <a:moveTo>
                    <a:pt x="17536" y="60925"/>
                  </a:moveTo>
                  <a:cubicBezTo>
                    <a:pt x="17686" y="60925"/>
                    <a:pt x="17835" y="60923"/>
                    <a:pt x="17987" y="60919"/>
                  </a:cubicBezTo>
                  <a:cubicBezTo>
                    <a:pt x="26459" y="60675"/>
                    <a:pt x="33130" y="53605"/>
                    <a:pt x="32886" y="45131"/>
                  </a:cubicBezTo>
                  <a:cubicBezTo>
                    <a:pt x="32584" y="34606"/>
                    <a:pt x="31812" y="23988"/>
                    <a:pt x="30592" y="13568"/>
                  </a:cubicBezTo>
                  <a:cubicBezTo>
                    <a:pt x="29610" y="5145"/>
                    <a:pt x="21998" y="-866"/>
                    <a:pt x="13566" y="102"/>
                  </a:cubicBezTo>
                  <a:cubicBezTo>
                    <a:pt x="5148" y="1089"/>
                    <a:pt x="-879" y="8711"/>
                    <a:pt x="105" y="17134"/>
                  </a:cubicBezTo>
                  <a:cubicBezTo>
                    <a:pt x="1218" y="26668"/>
                    <a:pt x="1927" y="36383"/>
                    <a:pt x="2203" y="46015"/>
                  </a:cubicBezTo>
                  <a:cubicBezTo>
                    <a:pt x="2442" y="54342"/>
                    <a:pt x="9265" y="60925"/>
                    <a:pt x="17536" y="60925"/>
                  </a:cubicBezTo>
                  <a:close/>
                </a:path>
              </a:pathLst>
            </a:custGeom>
            <a:grpFill/>
            <a:ln w="20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32" name="Forma Livre: Forma 131">
              <a:extLst>
                <a:ext uri="{FF2B5EF4-FFF2-40B4-BE49-F238E27FC236}">
                  <a16:creationId xmlns:a16="http://schemas.microsoft.com/office/drawing/2014/main" id="{F2F2A1B0-DD2F-4045-8E6D-E1989A9942A7}"/>
                </a:ext>
              </a:extLst>
            </p:cNvPr>
            <p:cNvSpPr/>
            <p:nvPr/>
          </p:nvSpPr>
          <p:spPr>
            <a:xfrm>
              <a:off x="3307985" y="4646481"/>
              <a:ext cx="30695" cy="61029"/>
            </a:xfrm>
            <a:custGeom>
              <a:avLst/>
              <a:gdLst>
                <a:gd name="connsiteX0" fmla="*/ 30696 w 30695"/>
                <a:gd name="connsiteY0" fmla="*/ 15352 h 61029"/>
                <a:gd name="connsiteX1" fmla="*/ 15348 w 30695"/>
                <a:gd name="connsiteY1" fmla="*/ 0 h 61029"/>
                <a:gd name="connsiteX2" fmla="*/ 0 w 30695"/>
                <a:gd name="connsiteY2" fmla="*/ 15352 h 61029"/>
                <a:gd name="connsiteX3" fmla="*/ 0 w 30695"/>
                <a:gd name="connsiteY3" fmla="*/ 45677 h 61029"/>
                <a:gd name="connsiteX4" fmla="*/ 15348 w 30695"/>
                <a:gd name="connsiteY4" fmla="*/ 61029 h 61029"/>
                <a:gd name="connsiteX5" fmla="*/ 30696 w 30695"/>
                <a:gd name="connsiteY5" fmla="*/ 45677 h 61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695" h="61029">
                  <a:moveTo>
                    <a:pt x="30696" y="15352"/>
                  </a:moveTo>
                  <a:cubicBezTo>
                    <a:pt x="30696" y="6872"/>
                    <a:pt x="23824" y="0"/>
                    <a:pt x="15348" y="0"/>
                  </a:cubicBezTo>
                  <a:cubicBezTo>
                    <a:pt x="6872" y="0"/>
                    <a:pt x="0" y="6874"/>
                    <a:pt x="0" y="15352"/>
                  </a:cubicBezTo>
                  <a:lnTo>
                    <a:pt x="0" y="45677"/>
                  </a:lnTo>
                  <a:cubicBezTo>
                    <a:pt x="0" y="54158"/>
                    <a:pt x="6872" y="61029"/>
                    <a:pt x="15348" y="61029"/>
                  </a:cubicBezTo>
                  <a:cubicBezTo>
                    <a:pt x="23824" y="61029"/>
                    <a:pt x="30696" y="54156"/>
                    <a:pt x="30696" y="45677"/>
                  </a:cubicBezTo>
                  <a:close/>
                </a:path>
              </a:pathLst>
            </a:custGeom>
            <a:grpFill/>
            <a:ln w="20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33" name="Forma Livre: Forma 132">
              <a:extLst>
                <a:ext uri="{FF2B5EF4-FFF2-40B4-BE49-F238E27FC236}">
                  <a16:creationId xmlns:a16="http://schemas.microsoft.com/office/drawing/2014/main" id="{0CB8010B-154F-4308-B1B9-04604089B2BC}"/>
                </a:ext>
              </a:extLst>
            </p:cNvPr>
            <p:cNvSpPr/>
            <p:nvPr/>
          </p:nvSpPr>
          <p:spPr>
            <a:xfrm>
              <a:off x="3995571" y="4585073"/>
              <a:ext cx="30695" cy="61025"/>
            </a:xfrm>
            <a:custGeom>
              <a:avLst/>
              <a:gdLst>
                <a:gd name="connsiteX0" fmla="*/ 30696 w 30695"/>
                <a:gd name="connsiteY0" fmla="*/ 15352 h 61025"/>
                <a:gd name="connsiteX1" fmla="*/ 15348 w 30695"/>
                <a:gd name="connsiteY1" fmla="*/ 0 h 61025"/>
                <a:gd name="connsiteX2" fmla="*/ 0 w 30695"/>
                <a:gd name="connsiteY2" fmla="*/ 15352 h 61025"/>
                <a:gd name="connsiteX3" fmla="*/ 0 w 30695"/>
                <a:gd name="connsiteY3" fmla="*/ 45673 h 61025"/>
                <a:gd name="connsiteX4" fmla="*/ 15348 w 30695"/>
                <a:gd name="connsiteY4" fmla="*/ 61025 h 61025"/>
                <a:gd name="connsiteX5" fmla="*/ 30696 w 30695"/>
                <a:gd name="connsiteY5" fmla="*/ 45673 h 6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695" h="61025">
                  <a:moveTo>
                    <a:pt x="30696" y="15352"/>
                  </a:moveTo>
                  <a:cubicBezTo>
                    <a:pt x="30696" y="6872"/>
                    <a:pt x="23824" y="0"/>
                    <a:pt x="15348" y="0"/>
                  </a:cubicBezTo>
                  <a:cubicBezTo>
                    <a:pt x="6872" y="0"/>
                    <a:pt x="0" y="6874"/>
                    <a:pt x="0" y="15352"/>
                  </a:cubicBezTo>
                  <a:lnTo>
                    <a:pt x="0" y="45673"/>
                  </a:lnTo>
                  <a:cubicBezTo>
                    <a:pt x="0" y="54154"/>
                    <a:pt x="6872" y="61025"/>
                    <a:pt x="15348" y="61025"/>
                  </a:cubicBezTo>
                  <a:cubicBezTo>
                    <a:pt x="23824" y="61025"/>
                    <a:pt x="30696" y="54151"/>
                    <a:pt x="30696" y="45673"/>
                  </a:cubicBezTo>
                  <a:close/>
                </a:path>
              </a:pathLst>
            </a:custGeom>
            <a:grpFill/>
            <a:ln w="20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34" name="Forma Livre: Forma 133">
              <a:extLst>
                <a:ext uri="{FF2B5EF4-FFF2-40B4-BE49-F238E27FC236}">
                  <a16:creationId xmlns:a16="http://schemas.microsoft.com/office/drawing/2014/main" id="{13F9B3A3-8C20-450C-B827-C1FA5063344C}"/>
                </a:ext>
              </a:extLst>
            </p:cNvPr>
            <p:cNvSpPr/>
            <p:nvPr/>
          </p:nvSpPr>
          <p:spPr>
            <a:xfrm>
              <a:off x="3995571" y="4767009"/>
              <a:ext cx="30695" cy="61027"/>
            </a:xfrm>
            <a:custGeom>
              <a:avLst/>
              <a:gdLst>
                <a:gd name="connsiteX0" fmla="*/ 30696 w 30695"/>
                <a:gd name="connsiteY0" fmla="*/ 15352 h 61027"/>
                <a:gd name="connsiteX1" fmla="*/ 15348 w 30695"/>
                <a:gd name="connsiteY1" fmla="*/ 0 h 61027"/>
                <a:gd name="connsiteX2" fmla="*/ 0 w 30695"/>
                <a:gd name="connsiteY2" fmla="*/ 15352 h 61027"/>
                <a:gd name="connsiteX3" fmla="*/ 0 w 30695"/>
                <a:gd name="connsiteY3" fmla="*/ 45675 h 61027"/>
                <a:gd name="connsiteX4" fmla="*/ 15348 w 30695"/>
                <a:gd name="connsiteY4" fmla="*/ 61027 h 61027"/>
                <a:gd name="connsiteX5" fmla="*/ 30696 w 30695"/>
                <a:gd name="connsiteY5" fmla="*/ 45675 h 61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695" h="61027">
                  <a:moveTo>
                    <a:pt x="30696" y="15352"/>
                  </a:moveTo>
                  <a:cubicBezTo>
                    <a:pt x="30696" y="6872"/>
                    <a:pt x="23824" y="0"/>
                    <a:pt x="15348" y="0"/>
                  </a:cubicBezTo>
                  <a:cubicBezTo>
                    <a:pt x="6872" y="0"/>
                    <a:pt x="0" y="6874"/>
                    <a:pt x="0" y="15352"/>
                  </a:cubicBezTo>
                  <a:lnTo>
                    <a:pt x="0" y="45675"/>
                  </a:lnTo>
                  <a:cubicBezTo>
                    <a:pt x="0" y="54156"/>
                    <a:pt x="6872" y="61027"/>
                    <a:pt x="15348" y="61027"/>
                  </a:cubicBezTo>
                  <a:cubicBezTo>
                    <a:pt x="23824" y="61027"/>
                    <a:pt x="30696" y="54156"/>
                    <a:pt x="30696" y="45675"/>
                  </a:cubicBezTo>
                  <a:close/>
                </a:path>
              </a:pathLst>
            </a:custGeom>
            <a:grpFill/>
            <a:ln w="20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35" name="Forma Livre: Forma 134">
              <a:extLst>
                <a:ext uri="{FF2B5EF4-FFF2-40B4-BE49-F238E27FC236}">
                  <a16:creationId xmlns:a16="http://schemas.microsoft.com/office/drawing/2014/main" id="{138E9437-CE17-41C5-B17C-FADD246ED939}"/>
                </a:ext>
              </a:extLst>
            </p:cNvPr>
            <p:cNvSpPr/>
            <p:nvPr/>
          </p:nvSpPr>
          <p:spPr>
            <a:xfrm>
              <a:off x="3970874" y="4406336"/>
              <a:ext cx="40746" cy="59301"/>
            </a:xfrm>
            <a:custGeom>
              <a:avLst/>
              <a:gdLst>
                <a:gd name="connsiteX0" fmla="*/ 1112 w 40746"/>
                <a:gd name="connsiteY0" fmla="*/ 21082 h 59301"/>
                <a:gd name="connsiteX1" fmla="*/ 10703 w 40746"/>
                <a:gd name="connsiteY1" fmla="*/ 48386 h 59301"/>
                <a:gd name="connsiteX2" fmla="*/ 25388 w 40746"/>
                <a:gd name="connsiteY2" fmla="*/ 59302 h 59301"/>
                <a:gd name="connsiteX3" fmla="*/ 29835 w 40746"/>
                <a:gd name="connsiteY3" fmla="*/ 58643 h 59301"/>
                <a:gd name="connsiteX4" fmla="*/ 40085 w 40746"/>
                <a:gd name="connsiteY4" fmla="*/ 39503 h 59301"/>
                <a:gd name="connsiteX5" fmla="*/ 29592 w 40746"/>
                <a:gd name="connsiteY5" fmla="*/ 9628 h 59301"/>
                <a:gd name="connsiteX6" fmla="*/ 9625 w 40746"/>
                <a:gd name="connsiteY6" fmla="*/ 1111 h 59301"/>
                <a:gd name="connsiteX7" fmla="*/ 1112 w 40746"/>
                <a:gd name="connsiteY7" fmla="*/ 21082 h 5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46" h="59301">
                  <a:moveTo>
                    <a:pt x="1112" y="21082"/>
                  </a:moveTo>
                  <a:cubicBezTo>
                    <a:pt x="4695" y="29998"/>
                    <a:pt x="7922" y="39184"/>
                    <a:pt x="10703" y="48386"/>
                  </a:cubicBezTo>
                  <a:cubicBezTo>
                    <a:pt x="12707" y="55021"/>
                    <a:pt x="18799" y="59302"/>
                    <a:pt x="25388" y="59302"/>
                  </a:cubicBezTo>
                  <a:cubicBezTo>
                    <a:pt x="26860" y="59302"/>
                    <a:pt x="28356" y="59087"/>
                    <a:pt x="29835" y="58643"/>
                  </a:cubicBezTo>
                  <a:cubicBezTo>
                    <a:pt x="37949" y="56187"/>
                    <a:pt x="42539" y="47619"/>
                    <a:pt x="40085" y="39503"/>
                  </a:cubicBezTo>
                  <a:cubicBezTo>
                    <a:pt x="37042" y="29433"/>
                    <a:pt x="33512" y="19381"/>
                    <a:pt x="29592" y="9628"/>
                  </a:cubicBezTo>
                  <a:cubicBezTo>
                    <a:pt x="26428" y="1762"/>
                    <a:pt x="17491" y="-2049"/>
                    <a:pt x="9625" y="1111"/>
                  </a:cubicBezTo>
                  <a:cubicBezTo>
                    <a:pt x="1761" y="4273"/>
                    <a:pt x="-2050" y="13215"/>
                    <a:pt x="1112" y="21082"/>
                  </a:cubicBezTo>
                  <a:close/>
                </a:path>
              </a:pathLst>
            </a:custGeom>
            <a:grpFill/>
            <a:ln w="20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36" name="Forma Livre: Forma 135">
              <a:extLst>
                <a:ext uri="{FF2B5EF4-FFF2-40B4-BE49-F238E27FC236}">
                  <a16:creationId xmlns:a16="http://schemas.microsoft.com/office/drawing/2014/main" id="{08F00A11-C72A-4501-BCA9-D138671F363B}"/>
                </a:ext>
              </a:extLst>
            </p:cNvPr>
            <p:cNvSpPr/>
            <p:nvPr/>
          </p:nvSpPr>
          <p:spPr>
            <a:xfrm>
              <a:off x="3926244" y="4327433"/>
              <a:ext cx="47880" cy="55664"/>
            </a:xfrm>
            <a:custGeom>
              <a:avLst/>
              <a:gdLst>
                <a:gd name="connsiteX0" fmla="*/ 19520 w 47880"/>
                <a:gd name="connsiteY0" fmla="*/ 48453 h 55664"/>
                <a:gd name="connsiteX1" fmla="*/ 32545 w 47880"/>
                <a:gd name="connsiteY1" fmla="*/ 55664 h 55664"/>
                <a:gd name="connsiteX2" fmla="*/ 40671 w 47880"/>
                <a:gd name="connsiteY2" fmla="*/ 53325 h 55664"/>
                <a:gd name="connsiteX3" fmla="*/ 45542 w 47880"/>
                <a:gd name="connsiteY3" fmla="*/ 32165 h 55664"/>
                <a:gd name="connsiteX4" fmla="*/ 27593 w 47880"/>
                <a:gd name="connsiteY4" fmla="*/ 6096 h 55664"/>
                <a:gd name="connsiteX5" fmla="*/ 6096 w 47880"/>
                <a:gd name="connsiteY5" fmla="*/ 3105 h 55664"/>
                <a:gd name="connsiteX6" fmla="*/ 3104 w 47880"/>
                <a:gd name="connsiteY6" fmla="*/ 24608 h 55664"/>
                <a:gd name="connsiteX7" fmla="*/ 19520 w 47880"/>
                <a:gd name="connsiteY7" fmla="*/ 48453 h 55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880" h="55664">
                  <a:moveTo>
                    <a:pt x="19520" y="48453"/>
                  </a:moveTo>
                  <a:cubicBezTo>
                    <a:pt x="22432" y="53108"/>
                    <a:pt x="27431" y="55664"/>
                    <a:pt x="32545" y="55664"/>
                  </a:cubicBezTo>
                  <a:cubicBezTo>
                    <a:pt x="35324" y="55664"/>
                    <a:pt x="38140" y="54909"/>
                    <a:pt x="40671" y="53325"/>
                  </a:cubicBezTo>
                  <a:cubicBezTo>
                    <a:pt x="47858" y="48827"/>
                    <a:pt x="50038" y="39354"/>
                    <a:pt x="45542" y="32165"/>
                  </a:cubicBezTo>
                  <a:cubicBezTo>
                    <a:pt x="39972" y="23262"/>
                    <a:pt x="33935" y="14491"/>
                    <a:pt x="27593" y="6096"/>
                  </a:cubicBezTo>
                  <a:cubicBezTo>
                    <a:pt x="22481" y="-667"/>
                    <a:pt x="12857" y="-2007"/>
                    <a:pt x="6096" y="3105"/>
                  </a:cubicBezTo>
                  <a:cubicBezTo>
                    <a:pt x="-668" y="8217"/>
                    <a:pt x="-2006" y="17845"/>
                    <a:pt x="3104" y="24608"/>
                  </a:cubicBezTo>
                  <a:cubicBezTo>
                    <a:pt x="8901" y="32286"/>
                    <a:pt x="14424" y="40308"/>
                    <a:pt x="19520" y="48453"/>
                  </a:cubicBezTo>
                  <a:close/>
                </a:path>
              </a:pathLst>
            </a:custGeom>
            <a:grpFill/>
            <a:ln w="20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37" name="Forma Livre: Forma 136">
              <a:extLst>
                <a:ext uri="{FF2B5EF4-FFF2-40B4-BE49-F238E27FC236}">
                  <a16:creationId xmlns:a16="http://schemas.microsoft.com/office/drawing/2014/main" id="{FDF10AD4-9B42-43FD-9752-3166CFF985F6}"/>
                </a:ext>
              </a:extLst>
            </p:cNvPr>
            <p:cNvSpPr/>
            <p:nvPr/>
          </p:nvSpPr>
          <p:spPr>
            <a:xfrm>
              <a:off x="3862572" y="4262870"/>
              <a:ext cx="53786" cy="50338"/>
            </a:xfrm>
            <a:custGeom>
              <a:avLst/>
              <a:gdLst>
                <a:gd name="connsiteX0" fmla="*/ 5931 w 53786"/>
                <a:gd name="connsiteY0" fmla="*/ 27474 h 50338"/>
                <a:gd name="connsiteX1" fmla="*/ 27993 w 53786"/>
                <a:gd name="connsiteY1" fmla="*/ 46234 h 50338"/>
                <a:gd name="connsiteX2" fmla="*/ 38433 w 53786"/>
                <a:gd name="connsiteY2" fmla="*/ 50339 h 50338"/>
                <a:gd name="connsiteX3" fmla="*/ 49684 w 53786"/>
                <a:gd name="connsiteY3" fmla="*/ 45434 h 50338"/>
                <a:gd name="connsiteX4" fmla="*/ 48882 w 53786"/>
                <a:gd name="connsiteY4" fmla="*/ 23738 h 50338"/>
                <a:gd name="connsiteX5" fmla="*/ 24770 w 53786"/>
                <a:gd name="connsiteY5" fmla="*/ 3231 h 50338"/>
                <a:gd name="connsiteX6" fmla="*/ 3234 w 53786"/>
                <a:gd name="connsiteY6" fmla="*/ 5932 h 50338"/>
                <a:gd name="connsiteX7" fmla="*/ 5931 w 53786"/>
                <a:gd name="connsiteY7" fmla="*/ 27474 h 5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786" h="50338">
                  <a:moveTo>
                    <a:pt x="5931" y="27474"/>
                  </a:moveTo>
                  <a:cubicBezTo>
                    <a:pt x="13525" y="33378"/>
                    <a:pt x="20947" y="39691"/>
                    <a:pt x="27993" y="46234"/>
                  </a:cubicBezTo>
                  <a:cubicBezTo>
                    <a:pt x="30948" y="48980"/>
                    <a:pt x="34695" y="50339"/>
                    <a:pt x="38433" y="50339"/>
                  </a:cubicBezTo>
                  <a:cubicBezTo>
                    <a:pt x="42553" y="50339"/>
                    <a:pt x="46660" y="48689"/>
                    <a:pt x="49684" y="45434"/>
                  </a:cubicBezTo>
                  <a:cubicBezTo>
                    <a:pt x="55453" y="39221"/>
                    <a:pt x="55093" y="29506"/>
                    <a:pt x="48882" y="23738"/>
                  </a:cubicBezTo>
                  <a:cubicBezTo>
                    <a:pt x="41184" y="16584"/>
                    <a:pt x="33070" y="9685"/>
                    <a:pt x="24770" y="3231"/>
                  </a:cubicBezTo>
                  <a:cubicBezTo>
                    <a:pt x="18076" y="-1971"/>
                    <a:pt x="8435" y="-764"/>
                    <a:pt x="3234" y="5932"/>
                  </a:cubicBezTo>
                  <a:cubicBezTo>
                    <a:pt x="-1972" y="12626"/>
                    <a:pt x="-763" y="22270"/>
                    <a:pt x="5931" y="27474"/>
                  </a:cubicBezTo>
                  <a:close/>
                </a:path>
              </a:pathLst>
            </a:custGeom>
            <a:grpFill/>
            <a:ln w="20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38" name="Forma Livre: Forma 137">
              <a:extLst>
                <a:ext uri="{FF2B5EF4-FFF2-40B4-BE49-F238E27FC236}">
                  <a16:creationId xmlns:a16="http://schemas.microsoft.com/office/drawing/2014/main" id="{21C6FF78-F768-4AF7-95C9-995F85175650}"/>
                </a:ext>
              </a:extLst>
            </p:cNvPr>
            <p:cNvSpPr/>
            <p:nvPr/>
          </p:nvSpPr>
          <p:spPr>
            <a:xfrm>
              <a:off x="3994735" y="4857979"/>
              <a:ext cx="31529" cy="60998"/>
            </a:xfrm>
            <a:custGeom>
              <a:avLst/>
              <a:gdLst>
                <a:gd name="connsiteX0" fmla="*/ 14288 w 31529"/>
                <a:gd name="connsiteY0" fmla="*/ 60962 h 60998"/>
                <a:gd name="connsiteX1" fmla="*/ 15365 w 31529"/>
                <a:gd name="connsiteY1" fmla="*/ 60999 h 60998"/>
                <a:gd name="connsiteX2" fmla="*/ 30659 w 31529"/>
                <a:gd name="connsiteY2" fmla="*/ 46707 h 60998"/>
                <a:gd name="connsiteX3" fmla="*/ 31529 w 31529"/>
                <a:gd name="connsiteY3" fmla="*/ 21512 h 60998"/>
                <a:gd name="connsiteX4" fmla="*/ 31529 w 31529"/>
                <a:gd name="connsiteY4" fmla="*/ 15352 h 60998"/>
                <a:gd name="connsiteX5" fmla="*/ 16181 w 31529"/>
                <a:gd name="connsiteY5" fmla="*/ 0 h 60998"/>
                <a:gd name="connsiteX6" fmla="*/ 833 w 31529"/>
                <a:gd name="connsiteY6" fmla="*/ 15352 h 60998"/>
                <a:gd name="connsiteX7" fmla="*/ 833 w 31529"/>
                <a:gd name="connsiteY7" fmla="*/ 21512 h 60998"/>
                <a:gd name="connsiteX8" fmla="*/ 37 w 31529"/>
                <a:gd name="connsiteY8" fmla="*/ 44583 h 60998"/>
                <a:gd name="connsiteX9" fmla="*/ 14288 w 31529"/>
                <a:gd name="connsiteY9" fmla="*/ 60962 h 60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529" h="60998">
                  <a:moveTo>
                    <a:pt x="14288" y="60962"/>
                  </a:moveTo>
                  <a:cubicBezTo>
                    <a:pt x="14648" y="60986"/>
                    <a:pt x="15009" y="60999"/>
                    <a:pt x="15365" y="60999"/>
                  </a:cubicBezTo>
                  <a:cubicBezTo>
                    <a:pt x="23358" y="60999"/>
                    <a:pt x="30099" y="54806"/>
                    <a:pt x="30659" y="46707"/>
                  </a:cubicBezTo>
                  <a:cubicBezTo>
                    <a:pt x="31236" y="38376"/>
                    <a:pt x="31529" y="29900"/>
                    <a:pt x="31529" y="21512"/>
                  </a:cubicBezTo>
                  <a:lnTo>
                    <a:pt x="31529" y="15352"/>
                  </a:lnTo>
                  <a:cubicBezTo>
                    <a:pt x="31529" y="6872"/>
                    <a:pt x="24657" y="0"/>
                    <a:pt x="16181" y="0"/>
                  </a:cubicBezTo>
                  <a:cubicBezTo>
                    <a:pt x="7705" y="0"/>
                    <a:pt x="833" y="6874"/>
                    <a:pt x="833" y="15352"/>
                  </a:cubicBezTo>
                  <a:lnTo>
                    <a:pt x="833" y="21512"/>
                  </a:lnTo>
                  <a:cubicBezTo>
                    <a:pt x="833" y="29194"/>
                    <a:pt x="565" y="36956"/>
                    <a:pt x="37" y="44583"/>
                  </a:cubicBezTo>
                  <a:cubicBezTo>
                    <a:pt x="-548" y="53040"/>
                    <a:pt x="5833" y="60375"/>
                    <a:pt x="14288" y="60962"/>
                  </a:cubicBezTo>
                  <a:close/>
                </a:path>
              </a:pathLst>
            </a:custGeom>
            <a:grpFill/>
            <a:ln w="20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39" name="Forma Livre: Forma 138">
              <a:extLst>
                <a:ext uri="{FF2B5EF4-FFF2-40B4-BE49-F238E27FC236}">
                  <a16:creationId xmlns:a16="http://schemas.microsoft.com/office/drawing/2014/main" id="{1E2BDD30-DC0E-46AC-9E4E-E5F364D433A8}"/>
                </a:ext>
              </a:extLst>
            </p:cNvPr>
            <p:cNvSpPr/>
            <p:nvPr/>
          </p:nvSpPr>
          <p:spPr>
            <a:xfrm>
              <a:off x="3784269" y="4217124"/>
              <a:ext cx="58118" cy="43633"/>
            </a:xfrm>
            <a:custGeom>
              <a:avLst/>
              <a:gdLst>
                <a:gd name="connsiteX0" fmla="*/ 9434 w 58118"/>
                <a:gd name="connsiteY0" fmla="*/ 29522 h 43633"/>
                <a:gd name="connsiteX1" fmla="*/ 35619 w 58118"/>
                <a:gd name="connsiteY1" fmla="*/ 41862 h 43633"/>
                <a:gd name="connsiteX2" fmla="*/ 42755 w 58118"/>
                <a:gd name="connsiteY2" fmla="*/ 43634 h 43633"/>
                <a:gd name="connsiteX3" fmla="*/ 56349 w 58118"/>
                <a:gd name="connsiteY3" fmla="*/ 35428 h 43633"/>
                <a:gd name="connsiteX4" fmla="*/ 49917 w 58118"/>
                <a:gd name="connsiteY4" fmla="*/ 14692 h 43633"/>
                <a:gd name="connsiteX5" fmla="*/ 21272 w 58118"/>
                <a:gd name="connsiteY5" fmla="*/ 1192 h 43633"/>
                <a:gd name="connsiteX6" fmla="*/ 1191 w 58118"/>
                <a:gd name="connsiteY6" fmla="*/ 9437 h 43633"/>
                <a:gd name="connsiteX7" fmla="*/ 9434 w 58118"/>
                <a:gd name="connsiteY7" fmla="*/ 29522 h 43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118" h="43633">
                  <a:moveTo>
                    <a:pt x="9434" y="29522"/>
                  </a:moveTo>
                  <a:cubicBezTo>
                    <a:pt x="18297" y="33228"/>
                    <a:pt x="27108" y="37380"/>
                    <a:pt x="35619" y="41862"/>
                  </a:cubicBezTo>
                  <a:cubicBezTo>
                    <a:pt x="37901" y="43063"/>
                    <a:pt x="40346" y="43634"/>
                    <a:pt x="42755" y="43634"/>
                  </a:cubicBezTo>
                  <a:cubicBezTo>
                    <a:pt x="48270" y="43634"/>
                    <a:pt x="53601" y="40650"/>
                    <a:pt x="56349" y="35428"/>
                  </a:cubicBezTo>
                  <a:cubicBezTo>
                    <a:pt x="60297" y="27926"/>
                    <a:pt x="57417" y="18641"/>
                    <a:pt x="49917" y="14692"/>
                  </a:cubicBezTo>
                  <a:cubicBezTo>
                    <a:pt x="40606" y="9788"/>
                    <a:pt x="30968" y="5246"/>
                    <a:pt x="21272" y="1192"/>
                  </a:cubicBezTo>
                  <a:cubicBezTo>
                    <a:pt x="13455" y="-2079"/>
                    <a:pt x="4463" y="1613"/>
                    <a:pt x="1191" y="9437"/>
                  </a:cubicBezTo>
                  <a:cubicBezTo>
                    <a:pt x="-2077" y="17258"/>
                    <a:pt x="1612" y="26252"/>
                    <a:pt x="9434" y="29522"/>
                  </a:cubicBezTo>
                  <a:close/>
                </a:path>
              </a:pathLst>
            </a:custGeom>
            <a:grpFill/>
            <a:ln w="20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40" name="Forma Livre: Forma 139">
              <a:extLst>
                <a:ext uri="{FF2B5EF4-FFF2-40B4-BE49-F238E27FC236}">
                  <a16:creationId xmlns:a16="http://schemas.microsoft.com/office/drawing/2014/main" id="{566600EA-78A3-4F28-9EF1-2452BE8EAB47}"/>
                </a:ext>
              </a:extLst>
            </p:cNvPr>
            <p:cNvSpPr/>
            <p:nvPr/>
          </p:nvSpPr>
          <p:spPr>
            <a:xfrm>
              <a:off x="3995571" y="4676043"/>
              <a:ext cx="30695" cy="61025"/>
            </a:xfrm>
            <a:custGeom>
              <a:avLst/>
              <a:gdLst>
                <a:gd name="connsiteX0" fmla="*/ 30696 w 30695"/>
                <a:gd name="connsiteY0" fmla="*/ 15352 h 61025"/>
                <a:gd name="connsiteX1" fmla="*/ 15348 w 30695"/>
                <a:gd name="connsiteY1" fmla="*/ 0 h 61025"/>
                <a:gd name="connsiteX2" fmla="*/ 0 w 30695"/>
                <a:gd name="connsiteY2" fmla="*/ 15352 h 61025"/>
                <a:gd name="connsiteX3" fmla="*/ 0 w 30695"/>
                <a:gd name="connsiteY3" fmla="*/ 45673 h 61025"/>
                <a:gd name="connsiteX4" fmla="*/ 15348 w 30695"/>
                <a:gd name="connsiteY4" fmla="*/ 61025 h 61025"/>
                <a:gd name="connsiteX5" fmla="*/ 30696 w 30695"/>
                <a:gd name="connsiteY5" fmla="*/ 45673 h 6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695" h="61025">
                  <a:moveTo>
                    <a:pt x="30696" y="15352"/>
                  </a:moveTo>
                  <a:cubicBezTo>
                    <a:pt x="30696" y="6872"/>
                    <a:pt x="23824" y="0"/>
                    <a:pt x="15348" y="0"/>
                  </a:cubicBezTo>
                  <a:cubicBezTo>
                    <a:pt x="6872" y="0"/>
                    <a:pt x="0" y="6874"/>
                    <a:pt x="0" y="15352"/>
                  </a:cubicBezTo>
                  <a:lnTo>
                    <a:pt x="0" y="45673"/>
                  </a:lnTo>
                  <a:cubicBezTo>
                    <a:pt x="0" y="54154"/>
                    <a:pt x="6872" y="61025"/>
                    <a:pt x="15348" y="61025"/>
                  </a:cubicBezTo>
                  <a:cubicBezTo>
                    <a:pt x="23824" y="61025"/>
                    <a:pt x="30696" y="54151"/>
                    <a:pt x="30696" y="45673"/>
                  </a:cubicBezTo>
                  <a:close/>
                </a:path>
              </a:pathLst>
            </a:custGeom>
            <a:grpFill/>
            <a:ln w="20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41" name="Forma Livre: Forma 140">
              <a:extLst>
                <a:ext uri="{FF2B5EF4-FFF2-40B4-BE49-F238E27FC236}">
                  <a16:creationId xmlns:a16="http://schemas.microsoft.com/office/drawing/2014/main" id="{7B0E5B0D-3AA2-4B3E-B614-44CB1D64C45B}"/>
                </a:ext>
              </a:extLst>
            </p:cNvPr>
            <p:cNvSpPr/>
            <p:nvPr/>
          </p:nvSpPr>
          <p:spPr>
            <a:xfrm>
              <a:off x="3799134" y="5160739"/>
              <a:ext cx="57456" cy="44911"/>
            </a:xfrm>
            <a:custGeom>
              <a:avLst/>
              <a:gdLst>
                <a:gd name="connsiteX0" fmla="*/ 34322 w 57456"/>
                <a:gd name="connsiteY0" fmla="*/ 2124 h 44911"/>
                <a:gd name="connsiteX1" fmla="*/ 8765 w 57456"/>
                <a:gd name="connsiteY1" fmla="*/ 15687 h 44911"/>
                <a:gd name="connsiteX2" fmla="*/ 1488 w 57456"/>
                <a:gd name="connsiteY2" fmla="*/ 36143 h 44911"/>
                <a:gd name="connsiteX3" fmla="*/ 15360 w 57456"/>
                <a:gd name="connsiteY3" fmla="*/ 44911 h 44911"/>
                <a:gd name="connsiteX4" fmla="*/ 21938 w 57456"/>
                <a:gd name="connsiteY4" fmla="*/ 43422 h 44911"/>
                <a:gd name="connsiteX5" fmla="*/ 49891 w 57456"/>
                <a:gd name="connsiteY5" fmla="*/ 28587 h 44911"/>
                <a:gd name="connsiteX6" fmla="*/ 55333 w 57456"/>
                <a:gd name="connsiteY6" fmla="*/ 7567 h 44911"/>
                <a:gd name="connsiteX7" fmla="*/ 34322 w 57456"/>
                <a:gd name="connsiteY7" fmla="*/ 2124 h 4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456" h="44911">
                  <a:moveTo>
                    <a:pt x="34322" y="2124"/>
                  </a:moveTo>
                  <a:cubicBezTo>
                    <a:pt x="26041" y="7000"/>
                    <a:pt x="17442" y="11564"/>
                    <a:pt x="8765" y="15687"/>
                  </a:cubicBezTo>
                  <a:cubicBezTo>
                    <a:pt x="1109" y="19328"/>
                    <a:pt x="-2148" y="28485"/>
                    <a:pt x="1488" y="36143"/>
                  </a:cubicBezTo>
                  <a:cubicBezTo>
                    <a:pt x="4116" y="41674"/>
                    <a:pt x="9620" y="44911"/>
                    <a:pt x="15360" y="44911"/>
                  </a:cubicBezTo>
                  <a:cubicBezTo>
                    <a:pt x="17568" y="44911"/>
                    <a:pt x="19811" y="44433"/>
                    <a:pt x="21938" y="43422"/>
                  </a:cubicBezTo>
                  <a:cubicBezTo>
                    <a:pt x="31429" y="38909"/>
                    <a:pt x="40834" y="33918"/>
                    <a:pt x="49891" y="28587"/>
                  </a:cubicBezTo>
                  <a:cubicBezTo>
                    <a:pt x="57197" y="24286"/>
                    <a:pt x="59632" y="14877"/>
                    <a:pt x="55333" y="7567"/>
                  </a:cubicBezTo>
                  <a:cubicBezTo>
                    <a:pt x="51035" y="259"/>
                    <a:pt x="41630" y="-2176"/>
                    <a:pt x="34322" y="2124"/>
                  </a:cubicBezTo>
                  <a:close/>
                </a:path>
              </a:pathLst>
            </a:custGeom>
            <a:grpFill/>
            <a:ln w="20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42" name="Forma Livre: Forma 141">
              <a:extLst>
                <a:ext uri="{FF2B5EF4-FFF2-40B4-BE49-F238E27FC236}">
                  <a16:creationId xmlns:a16="http://schemas.microsoft.com/office/drawing/2014/main" id="{13139712-0E05-42A6-8918-38F7764B470B}"/>
                </a:ext>
              </a:extLst>
            </p:cNvPr>
            <p:cNvSpPr/>
            <p:nvPr/>
          </p:nvSpPr>
          <p:spPr>
            <a:xfrm>
              <a:off x="3712823" y="5195970"/>
              <a:ext cx="60255" cy="37373"/>
            </a:xfrm>
            <a:custGeom>
              <a:avLst/>
              <a:gdLst>
                <a:gd name="connsiteX0" fmla="*/ 40866 w 60255"/>
                <a:gd name="connsiteY0" fmla="*/ 545 h 37373"/>
                <a:gd name="connsiteX1" fmla="*/ 12645 w 60255"/>
                <a:gd name="connsiteY1" fmla="*/ 6905 h 37373"/>
                <a:gd name="connsiteX2" fmla="*/ 243 w 60255"/>
                <a:gd name="connsiteY2" fmla="*/ 24725 h 37373"/>
                <a:gd name="connsiteX3" fmla="*/ 15334 w 60255"/>
                <a:gd name="connsiteY3" fmla="*/ 37374 h 37373"/>
                <a:gd name="connsiteX4" fmla="*/ 18057 w 60255"/>
                <a:gd name="connsiteY4" fmla="*/ 37133 h 37373"/>
                <a:gd name="connsiteX5" fmla="*/ 48937 w 60255"/>
                <a:gd name="connsiteY5" fmla="*/ 30173 h 37373"/>
                <a:gd name="connsiteX6" fmla="*/ 59711 w 60255"/>
                <a:gd name="connsiteY6" fmla="*/ 11323 h 37373"/>
                <a:gd name="connsiteX7" fmla="*/ 40866 w 60255"/>
                <a:gd name="connsiteY7" fmla="*/ 545 h 37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255" h="37373">
                  <a:moveTo>
                    <a:pt x="40866" y="545"/>
                  </a:moveTo>
                  <a:cubicBezTo>
                    <a:pt x="31602" y="3070"/>
                    <a:pt x="22107" y="5211"/>
                    <a:pt x="12645" y="6905"/>
                  </a:cubicBezTo>
                  <a:cubicBezTo>
                    <a:pt x="4299" y="8401"/>
                    <a:pt x="-1252" y="16378"/>
                    <a:pt x="243" y="24725"/>
                  </a:cubicBezTo>
                  <a:cubicBezTo>
                    <a:pt x="1574" y="32156"/>
                    <a:pt x="8042" y="37374"/>
                    <a:pt x="15334" y="37374"/>
                  </a:cubicBezTo>
                  <a:cubicBezTo>
                    <a:pt x="16232" y="37374"/>
                    <a:pt x="17143" y="37296"/>
                    <a:pt x="18057" y="37133"/>
                  </a:cubicBezTo>
                  <a:cubicBezTo>
                    <a:pt x="28412" y="35276"/>
                    <a:pt x="38801" y="32935"/>
                    <a:pt x="48937" y="30173"/>
                  </a:cubicBezTo>
                  <a:cubicBezTo>
                    <a:pt x="57117" y="27944"/>
                    <a:pt x="61940" y="19503"/>
                    <a:pt x="59711" y="11323"/>
                  </a:cubicBezTo>
                  <a:cubicBezTo>
                    <a:pt x="57481" y="3140"/>
                    <a:pt x="49046" y="-1687"/>
                    <a:pt x="40866" y="545"/>
                  </a:cubicBezTo>
                  <a:close/>
                </a:path>
              </a:pathLst>
            </a:custGeom>
            <a:grpFill/>
            <a:ln w="20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43" name="Forma Livre: Forma 142">
              <a:extLst>
                <a:ext uri="{FF2B5EF4-FFF2-40B4-BE49-F238E27FC236}">
                  <a16:creationId xmlns:a16="http://schemas.microsoft.com/office/drawing/2014/main" id="{F1C09EFF-7F74-48A8-A86E-47DFB6C59924}"/>
                </a:ext>
              </a:extLst>
            </p:cNvPr>
            <p:cNvSpPr/>
            <p:nvPr/>
          </p:nvSpPr>
          <p:spPr>
            <a:xfrm>
              <a:off x="3533048" y="5186979"/>
              <a:ext cx="59569" cy="39908"/>
            </a:xfrm>
            <a:custGeom>
              <a:avLst/>
              <a:gdLst>
                <a:gd name="connsiteX0" fmla="*/ 48219 w 59569"/>
                <a:gd name="connsiteY0" fmla="*/ 9728 h 39908"/>
                <a:gd name="connsiteX1" fmla="*/ 20650 w 59569"/>
                <a:gd name="connsiteY1" fmla="*/ 949 h 39908"/>
                <a:gd name="connsiteX2" fmla="*/ 948 w 59569"/>
                <a:gd name="connsiteY2" fmla="*/ 10058 h 39908"/>
                <a:gd name="connsiteX3" fmla="*/ 10052 w 59569"/>
                <a:gd name="connsiteY3" fmla="*/ 29769 h 39908"/>
                <a:gd name="connsiteX4" fmla="*/ 40216 w 59569"/>
                <a:gd name="connsiteY4" fmla="*/ 39372 h 39908"/>
                <a:gd name="connsiteX5" fmla="*/ 44227 w 59569"/>
                <a:gd name="connsiteY5" fmla="*/ 39909 h 39908"/>
                <a:gd name="connsiteX6" fmla="*/ 59035 w 59569"/>
                <a:gd name="connsiteY6" fmla="*/ 28555 h 39908"/>
                <a:gd name="connsiteX7" fmla="*/ 48219 w 59569"/>
                <a:gd name="connsiteY7" fmla="*/ 9728 h 39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69" h="39908">
                  <a:moveTo>
                    <a:pt x="48219" y="9728"/>
                  </a:moveTo>
                  <a:cubicBezTo>
                    <a:pt x="38939" y="7220"/>
                    <a:pt x="29665" y="4267"/>
                    <a:pt x="20650" y="949"/>
                  </a:cubicBezTo>
                  <a:cubicBezTo>
                    <a:pt x="12690" y="-1981"/>
                    <a:pt x="3872" y="2100"/>
                    <a:pt x="948" y="10058"/>
                  </a:cubicBezTo>
                  <a:cubicBezTo>
                    <a:pt x="-1978" y="18016"/>
                    <a:pt x="2098" y="26840"/>
                    <a:pt x="10052" y="29769"/>
                  </a:cubicBezTo>
                  <a:cubicBezTo>
                    <a:pt x="19914" y="33397"/>
                    <a:pt x="30064" y="36630"/>
                    <a:pt x="40216" y="39372"/>
                  </a:cubicBezTo>
                  <a:cubicBezTo>
                    <a:pt x="41556" y="39735"/>
                    <a:pt x="42903" y="39909"/>
                    <a:pt x="44227" y="39909"/>
                  </a:cubicBezTo>
                  <a:cubicBezTo>
                    <a:pt x="50992" y="39909"/>
                    <a:pt x="57187" y="35400"/>
                    <a:pt x="59035" y="28555"/>
                  </a:cubicBezTo>
                  <a:cubicBezTo>
                    <a:pt x="61245" y="20368"/>
                    <a:pt x="56403" y="11941"/>
                    <a:pt x="48219" y="9728"/>
                  </a:cubicBezTo>
                  <a:close/>
                </a:path>
              </a:pathLst>
            </a:custGeom>
            <a:grpFill/>
            <a:ln w="20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44" name="Forma Livre: Forma 143">
              <a:extLst>
                <a:ext uri="{FF2B5EF4-FFF2-40B4-BE49-F238E27FC236}">
                  <a16:creationId xmlns:a16="http://schemas.microsoft.com/office/drawing/2014/main" id="{AA35B940-8B26-430A-840B-3FF728CD556E}"/>
                </a:ext>
              </a:extLst>
            </p:cNvPr>
            <p:cNvSpPr/>
            <p:nvPr/>
          </p:nvSpPr>
          <p:spPr>
            <a:xfrm>
              <a:off x="3935729" y="5032325"/>
              <a:ext cx="46690" cy="56459"/>
            </a:xfrm>
            <a:custGeom>
              <a:avLst/>
              <a:gdLst>
                <a:gd name="connsiteX0" fmla="*/ 38856 w 46690"/>
                <a:gd name="connsiteY0" fmla="*/ 1971 h 56459"/>
                <a:gd name="connsiteX1" fmla="*/ 17958 w 46690"/>
                <a:gd name="connsiteY1" fmla="*/ 7838 h 56459"/>
                <a:gd name="connsiteX2" fmla="*/ 2682 w 46690"/>
                <a:gd name="connsiteY2" fmla="*/ 32435 h 56459"/>
                <a:gd name="connsiteX3" fmla="*/ 6683 w 46690"/>
                <a:gd name="connsiteY3" fmla="*/ 53777 h 56459"/>
                <a:gd name="connsiteX4" fmla="*/ 15335 w 46690"/>
                <a:gd name="connsiteY4" fmla="*/ 56460 h 56459"/>
                <a:gd name="connsiteX5" fmla="*/ 28016 w 46690"/>
                <a:gd name="connsiteY5" fmla="*/ 49774 h 56459"/>
                <a:gd name="connsiteX6" fmla="*/ 44723 w 46690"/>
                <a:gd name="connsiteY6" fmla="*/ 22875 h 56459"/>
                <a:gd name="connsiteX7" fmla="*/ 38856 w 46690"/>
                <a:gd name="connsiteY7" fmla="*/ 1971 h 56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690" h="56459">
                  <a:moveTo>
                    <a:pt x="38856" y="1971"/>
                  </a:moveTo>
                  <a:cubicBezTo>
                    <a:pt x="31465" y="-2183"/>
                    <a:pt x="22108" y="444"/>
                    <a:pt x="17958" y="7838"/>
                  </a:cubicBezTo>
                  <a:cubicBezTo>
                    <a:pt x="13254" y="16218"/>
                    <a:pt x="8113" y="24493"/>
                    <a:pt x="2682" y="32435"/>
                  </a:cubicBezTo>
                  <a:cubicBezTo>
                    <a:pt x="-2104" y="39434"/>
                    <a:pt x="-312" y="48991"/>
                    <a:pt x="6683" y="53777"/>
                  </a:cubicBezTo>
                  <a:cubicBezTo>
                    <a:pt x="9333" y="55590"/>
                    <a:pt x="12349" y="56460"/>
                    <a:pt x="15335" y="56460"/>
                  </a:cubicBezTo>
                  <a:cubicBezTo>
                    <a:pt x="20232" y="56460"/>
                    <a:pt x="25043" y="54121"/>
                    <a:pt x="28016" y="49774"/>
                  </a:cubicBezTo>
                  <a:cubicBezTo>
                    <a:pt x="33955" y="41087"/>
                    <a:pt x="39576" y="32038"/>
                    <a:pt x="44723" y="22875"/>
                  </a:cubicBezTo>
                  <a:cubicBezTo>
                    <a:pt x="48871" y="15481"/>
                    <a:pt x="46246" y="6123"/>
                    <a:pt x="38856" y="1971"/>
                  </a:cubicBezTo>
                  <a:close/>
                </a:path>
              </a:pathLst>
            </a:custGeom>
            <a:grpFill/>
            <a:ln w="20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45" name="Forma Livre: Forma 144">
              <a:extLst>
                <a:ext uri="{FF2B5EF4-FFF2-40B4-BE49-F238E27FC236}">
                  <a16:creationId xmlns:a16="http://schemas.microsoft.com/office/drawing/2014/main" id="{465A9D75-D1C7-4325-99EF-368E871AB24B}"/>
                </a:ext>
              </a:extLst>
            </p:cNvPr>
            <p:cNvSpPr/>
            <p:nvPr/>
          </p:nvSpPr>
          <p:spPr>
            <a:xfrm>
              <a:off x="3976590" y="4948060"/>
              <a:ext cx="39368" cy="59755"/>
            </a:xfrm>
            <a:custGeom>
              <a:avLst/>
              <a:gdLst>
                <a:gd name="connsiteX0" fmla="*/ 29849 w 39368"/>
                <a:gd name="connsiteY0" fmla="*/ 49440 h 59755"/>
                <a:gd name="connsiteX1" fmla="*/ 38905 w 39368"/>
                <a:gd name="connsiteY1" fmla="*/ 19096 h 59755"/>
                <a:gd name="connsiteX2" fmla="*/ 27752 w 39368"/>
                <a:gd name="connsiteY2" fmla="*/ 470 h 59755"/>
                <a:gd name="connsiteX3" fmla="*/ 9132 w 39368"/>
                <a:gd name="connsiteY3" fmla="*/ 11626 h 59755"/>
                <a:gd name="connsiteX4" fmla="*/ 854 w 39368"/>
                <a:gd name="connsiteY4" fmla="*/ 39359 h 59755"/>
                <a:gd name="connsiteX5" fmla="*/ 10315 w 39368"/>
                <a:gd name="connsiteY5" fmla="*/ 58900 h 59755"/>
                <a:gd name="connsiteX6" fmla="*/ 15353 w 39368"/>
                <a:gd name="connsiteY6" fmla="*/ 59755 h 59755"/>
                <a:gd name="connsiteX7" fmla="*/ 29849 w 39368"/>
                <a:gd name="connsiteY7" fmla="*/ 49440 h 59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368" h="59755">
                  <a:moveTo>
                    <a:pt x="29849" y="49440"/>
                  </a:moveTo>
                  <a:cubicBezTo>
                    <a:pt x="33302" y="39502"/>
                    <a:pt x="36349" y="29293"/>
                    <a:pt x="38905" y="19096"/>
                  </a:cubicBezTo>
                  <a:cubicBezTo>
                    <a:pt x="40965" y="10871"/>
                    <a:pt x="35972" y="2534"/>
                    <a:pt x="27752" y="470"/>
                  </a:cubicBezTo>
                  <a:cubicBezTo>
                    <a:pt x="19525" y="-1607"/>
                    <a:pt x="11192" y="3402"/>
                    <a:pt x="9132" y="11626"/>
                  </a:cubicBezTo>
                  <a:cubicBezTo>
                    <a:pt x="6795" y="20946"/>
                    <a:pt x="4010" y="30277"/>
                    <a:pt x="854" y="39359"/>
                  </a:cubicBezTo>
                  <a:cubicBezTo>
                    <a:pt x="-1927" y="47369"/>
                    <a:pt x="2307" y="56117"/>
                    <a:pt x="10315" y="58900"/>
                  </a:cubicBezTo>
                  <a:cubicBezTo>
                    <a:pt x="11982" y="59481"/>
                    <a:pt x="13683" y="59755"/>
                    <a:pt x="15353" y="59755"/>
                  </a:cubicBezTo>
                  <a:cubicBezTo>
                    <a:pt x="21705" y="59758"/>
                    <a:pt x="27645" y="55781"/>
                    <a:pt x="29849" y="49440"/>
                  </a:cubicBezTo>
                  <a:close/>
                </a:path>
              </a:pathLst>
            </a:custGeom>
            <a:grpFill/>
            <a:ln w="20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46" name="Forma Livre: Forma 145">
              <a:extLst>
                <a:ext uri="{FF2B5EF4-FFF2-40B4-BE49-F238E27FC236}">
                  <a16:creationId xmlns:a16="http://schemas.microsoft.com/office/drawing/2014/main" id="{895AF114-3052-4149-B31C-D2FC81C40A2A}"/>
                </a:ext>
              </a:extLst>
            </p:cNvPr>
            <p:cNvSpPr/>
            <p:nvPr/>
          </p:nvSpPr>
          <p:spPr>
            <a:xfrm>
              <a:off x="3875159" y="5104870"/>
              <a:ext cx="52833" cy="51397"/>
            </a:xfrm>
            <a:custGeom>
              <a:avLst/>
              <a:gdLst>
                <a:gd name="connsiteX0" fmla="*/ 26526 w 52833"/>
                <a:gd name="connsiteY0" fmla="*/ 4603 h 51397"/>
                <a:gd name="connsiteX1" fmla="*/ 5370 w 52833"/>
                <a:gd name="connsiteY1" fmla="*/ 24377 h 51397"/>
                <a:gd name="connsiteX2" fmla="*/ 3686 w 52833"/>
                <a:gd name="connsiteY2" fmla="*/ 46026 h 51397"/>
                <a:gd name="connsiteX3" fmla="*/ 15355 w 52833"/>
                <a:gd name="connsiteY3" fmla="*/ 51397 h 51397"/>
                <a:gd name="connsiteX4" fmla="*/ 25327 w 52833"/>
                <a:gd name="connsiteY4" fmla="*/ 47712 h 51397"/>
                <a:gd name="connsiteX5" fmla="*/ 48445 w 52833"/>
                <a:gd name="connsiteY5" fmla="*/ 26102 h 51397"/>
                <a:gd name="connsiteX6" fmla="*/ 48230 w 52833"/>
                <a:gd name="connsiteY6" fmla="*/ 4390 h 51397"/>
                <a:gd name="connsiteX7" fmla="*/ 26526 w 52833"/>
                <a:gd name="connsiteY7" fmla="*/ 4603 h 5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833" h="51397">
                  <a:moveTo>
                    <a:pt x="26526" y="4603"/>
                  </a:moveTo>
                  <a:cubicBezTo>
                    <a:pt x="19791" y="11474"/>
                    <a:pt x="12674" y="18127"/>
                    <a:pt x="5370" y="24377"/>
                  </a:cubicBezTo>
                  <a:cubicBezTo>
                    <a:pt x="-1070" y="29890"/>
                    <a:pt x="-1825" y="39582"/>
                    <a:pt x="3686" y="46026"/>
                  </a:cubicBezTo>
                  <a:cubicBezTo>
                    <a:pt x="6721" y="49574"/>
                    <a:pt x="11024" y="51397"/>
                    <a:pt x="15355" y="51397"/>
                  </a:cubicBezTo>
                  <a:cubicBezTo>
                    <a:pt x="18885" y="51397"/>
                    <a:pt x="22433" y="50186"/>
                    <a:pt x="25327" y="47712"/>
                  </a:cubicBezTo>
                  <a:cubicBezTo>
                    <a:pt x="33308" y="40879"/>
                    <a:pt x="41086" y="33608"/>
                    <a:pt x="48445" y="26102"/>
                  </a:cubicBezTo>
                  <a:cubicBezTo>
                    <a:pt x="54379" y="20047"/>
                    <a:pt x="54283" y="10326"/>
                    <a:pt x="48230" y="4390"/>
                  </a:cubicBezTo>
                  <a:cubicBezTo>
                    <a:pt x="42181" y="-1547"/>
                    <a:pt x="32460" y="-1449"/>
                    <a:pt x="26526" y="4603"/>
                  </a:cubicBezTo>
                  <a:close/>
                </a:path>
              </a:pathLst>
            </a:custGeom>
            <a:grpFill/>
            <a:ln w="20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47" name="Forma Livre: Forma 146">
              <a:extLst>
                <a:ext uri="{FF2B5EF4-FFF2-40B4-BE49-F238E27FC236}">
                  <a16:creationId xmlns:a16="http://schemas.microsoft.com/office/drawing/2014/main" id="{CAD23617-DBDE-4A3B-964D-ECA5216BF242}"/>
                </a:ext>
              </a:extLst>
            </p:cNvPr>
            <p:cNvSpPr/>
            <p:nvPr/>
          </p:nvSpPr>
          <p:spPr>
            <a:xfrm>
              <a:off x="3452856" y="5144661"/>
              <a:ext cx="56147" cy="47163"/>
            </a:xfrm>
            <a:custGeom>
              <a:avLst/>
              <a:gdLst>
                <a:gd name="connsiteX0" fmla="*/ 48554 w 56147"/>
                <a:gd name="connsiteY0" fmla="*/ 18561 h 47163"/>
                <a:gd name="connsiteX1" fmla="*/ 24240 w 56147"/>
                <a:gd name="connsiteY1" fmla="*/ 2841 h 47163"/>
                <a:gd name="connsiteX2" fmla="*/ 2839 w 56147"/>
                <a:gd name="connsiteY2" fmla="*/ 6461 h 47163"/>
                <a:gd name="connsiteX3" fmla="*/ 6459 w 56147"/>
                <a:gd name="connsiteY3" fmla="*/ 27868 h 47163"/>
                <a:gd name="connsiteX4" fmla="*/ 33044 w 56147"/>
                <a:gd name="connsiteY4" fmla="*/ 45056 h 47163"/>
                <a:gd name="connsiteX5" fmla="*/ 40786 w 56147"/>
                <a:gd name="connsiteY5" fmla="*/ 47164 h 47163"/>
                <a:gd name="connsiteX6" fmla="*/ 54044 w 56147"/>
                <a:gd name="connsiteY6" fmla="*/ 39568 h 47163"/>
                <a:gd name="connsiteX7" fmla="*/ 48554 w 56147"/>
                <a:gd name="connsiteY7" fmla="*/ 18561 h 4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147" h="47163">
                  <a:moveTo>
                    <a:pt x="48554" y="18561"/>
                  </a:moveTo>
                  <a:cubicBezTo>
                    <a:pt x="40258" y="13701"/>
                    <a:pt x="32076" y="8411"/>
                    <a:pt x="24240" y="2841"/>
                  </a:cubicBezTo>
                  <a:cubicBezTo>
                    <a:pt x="17332" y="-2074"/>
                    <a:pt x="7749" y="-449"/>
                    <a:pt x="2839" y="6461"/>
                  </a:cubicBezTo>
                  <a:cubicBezTo>
                    <a:pt x="-2072" y="13374"/>
                    <a:pt x="-451" y="22957"/>
                    <a:pt x="6459" y="27868"/>
                  </a:cubicBezTo>
                  <a:cubicBezTo>
                    <a:pt x="15030" y="33961"/>
                    <a:pt x="23972" y="39744"/>
                    <a:pt x="33044" y="45056"/>
                  </a:cubicBezTo>
                  <a:cubicBezTo>
                    <a:pt x="35481" y="46484"/>
                    <a:pt x="38152" y="47164"/>
                    <a:pt x="40786" y="47164"/>
                  </a:cubicBezTo>
                  <a:cubicBezTo>
                    <a:pt x="46055" y="47164"/>
                    <a:pt x="51187" y="44444"/>
                    <a:pt x="54044" y="39568"/>
                  </a:cubicBezTo>
                  <a:cubicBezTo>
                    <a:pt x="58323" y="32250"/>
                    <a:pt x="55867" y="22845"/>
                    <a:pt x="48554" y="18561"/>
                  </a:cubicBezTo>
                  <a:close/>
                </a:path>
              </a:pathLst>
            </a:custGeom>
            <a:grpFill/>
            <a:ln w="20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48" name="Forma Livre: Forma 147">
              <a:extLst>
                <a:ext uri="{FF2B5EF4-FFF2-40B4-BE49-F238E27FC236}">
                  <a16:creationId xmlns:a16="http://schemas.microsoft.com/office/drawing/2014/main" id="{D8C10456-B1E6-4361-9B4B-EE9F76215169}"/>
                </a:ext>
              </a:extLst>
            </p:cNvPr>
            <p:cNvSpPr/>
            <p:nvPr/>
          </p:nvSpPr>
          <p:spPr>
            <a:xfrm>
              <a:off x="3621514" y="5206727"/>
              <a:ext cx="61720" cy="32023"/>
            </a:xfrm>
            <a:custGeom>
              <a:avLst/>
              <a:gdLst>
                <a:gd name="connsiteX0" fmla="*/ 46373 w 61720"/>
                <a:gd name="connsiteY0" fmla="*/ 1314 h 32023"/>
                <a:gd name="connsiteX1" fmla="*/ 45612 w 61720"/>
                <a:gd name="connsiteY1" fmla="*/ 1316 h 32023"/>
                <a:gd name="connsiteX2" fmla="*/ 16682 w 61720"/>
                <a:gd name="connsiteY2" fmla="*/ 61 h 32023"/>
                <a:gd name="connsiteX3" fmla="*/ 59 w 61720"/>
                <a:gd name="connsiteY3" fmla="*/ 14024 h 32023"/>
                <a:gd name="connsiteX4" fmla="*/ 14015 w 61720"/>
                <a:gd name="connsiteY4" fmla="*/ 30653 h 32023"/>
                <a:gd name="connsiteX5" fmla="*/ 45732 w 61720"/>
                <a:gd name="connsiteY5" fmla="*/ 32024 h 32023"/>
                <a:gd name="connsiteX6" fmla="*/ 46373 w 61720"/>
                <a:gd name="connsiteY6" fmla="*/ 32022 h 32023"/>
                <a:gd name="connsiteX7" fmla="*/ 61721 w 61720"/>
                <a:gd name="connsiteY7" fmla="*/ 16670 h 32023"/>
                <a:gd name="connsiteX8" fmla="*/ 46373 w 61720"/>
                <a:gd name="connsiteY8" fmla="*/ 1314 h 32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720" h="32023">
                  <a:moveTo>
                    <a:pt x="46373" y="1314"/>
                  </a:moveTo>
                  <a:lnTo>
                    <a:pt x="45612" y="1316"/>
                  </a:lnTo>
                  <a:cubicBezTo>
                    <a:pt x="35969" y="1316"/>
                    <a:pt x="26234" y="894"/>
                    <a:pt x="16682" y="61"/>
                  </a:cubicBezTo>
                  <a:cubicBezTo>
                    <a:pt x="8253" y="-692"/>
                    <a:pt x="794" y="5574"/>
                    <a:pt x="59" y="14024"/>
                  </a:cubicBezTo>
                  <a:cubicBezTo>
                    <a:pt x="-678" y="22471"/>
                    <a:pt x="5572" y="29916"/>
                    <a:pt x="14015" y="30653"/>
                  </a:cubicBezTo>
                  <a:cubicBezTo>
                    <a:pt x="24452" y="31561"/>
                    <a:pt x="35081" y="32024"/>
                    <a:pt x="45732" y="32024"/>
                  </a:cubicBezTo>
                  <a:lnTo>
                    <a:pt x="46373" y="32022"/>
                  </a:lnTo>
                  <a:cubicBezTo>
                    <a:pt x="54849" y="32022"/>
                    <a:pt x="61721" y="25148"/>
                    <a:pt x="61721" y="16670"/>
                  </a:cubicBezTo>
                  <a:cubicBezTo>
                    <a:pt x="61721" y="8192"/>
                    <a:pt x="54849" y="1314"/>
                    <a:pt x="46373" y="1314"/>
                  </a:cubicBezTo>
                  <a:close/>
                </a:path>
              </a:pathLst>
            </a:custGeom>
            <a:grpFill/>
            <a:ln w="20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49" name="Forma Livre: Forma 148">
              <a:extLst>
                <a:ext uri="{FF2B5EF4-FFF2-40B4-BE49-F238E27FC236}">
                  <a16:creationId xmlns:a16="http://schemas.microsoft.com/office/drawing/2014/main" id="{9ED77AFB-76ED-41AE-9819-4BA4DF62814C}"/>
                </a:ext>
              </a:extLst>
            </p:cNvPr>
            <p:cNvSpPr/>
            <p:nvPr/>
          </p:nvSpPr>
          <p:spPr>
            <a:xfrm>
              <a:off x="3312357" y="4919140"/>
              <a:ext cx="36826" cy="60384"/>
            </a:xfrm>
            <a:custGeom>
              <a:avLst/>
              <a:gdLst>
                <a:gd name="connsiteX0" fmla="*/ 36353 w 36826"/>
                <a:gd name="connsiteY0" fmla="*/ 41261 h 60384"/>
                <a:gd name="connsiteX1" fmla="*/ 30502 w 36826"/>
                <a:gd name="connsiteY1" fmla="*/ 12918 h 60384"/>
                <a:gd name="connsiteX2" fmla="*/ 12913 w 36826"/>
                <a:gd name="connsiteY2" fmla="*/ 196 h 60384"/>
                <a:gd name="connsiteX3" fmla="*/ 197 w 36826"/>
                <a:gd name="connsiteY3" fmla="*/ 17791 h 60384"/>
                <a:gd name="connsiteX4" fmla="*/ 6598 w 36826"/>
                <a:gd name="connsiteY4" fmla="*/ 48796 h 60384"/>
                <a:gd name="connsiteX5" fmla="*/ 21465 w 36826"/>
                <a:gd name="connsiteY5" fmla="*/ 60384 h 60384"/>
                <a:gd name="connsiteX6" fmla="*/ 25245 w 36826"/>
                <a:gd name="connsiteY6" fmla="*/ 59910 h 60384"/>
                <a:gd name="connsiteX7" fmla="*/ 36353 w 36826"/>
                <a:gd name="connsiteY7" fmla="*/ 41261 h 6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826" h="60384">
                  <a:moveTo>
                    <a:pt x="36353" y="41261"/>
                  </a:moveTo>
                  <a:cubicBezTo>
                    <a:pt x="33997" y="31956"/>
                    <a:pt x="32029" y="22420"/>
                    <a:pt x="30502" y="12918"/>
                  </a:cubicBezTo>
                  <a:cubicBezTo>
                    <a:pt x="29158" y="4547"/>
                    <a:pt x="21285" y="-1146"/>
                    <a:pt x="12913" y="196"/>
                  </a:cubicBezTo>
                  <a:cubicBezTo>
                    <a:pt x="4544" y="1543"/>
                    <a:pt x="-1149" y="9419"/>
                    <a:pt x="197" y="17791"/>
                  </a:cubicBezTo>
                  <a:cubicBezTo>
                    <a:pt x="1867" y="28185"/>
                    <a:pt x="4022" y="38617"/>
                    <a:pt x="6598" y="48796"/>
                  </a:cubicBezTo>
                  <a:cubicBezTo>
                    <a:pt x="8358" y="55753"/>
                    <a:pt x="14606" y="60384"/>
                    <a:pt x="21465" y="60384"/>
                  </a:cubicBezTo>
                  <a:cubicBezTo>
                    <a:pt x="22712" y="60384"/>
                    <a:pt x="23980" y="60231"/>
                    <a:pt x="25245" y="59910"/>
                  </a:cubicBezTo>
                  <a:cubicBezTo>
                    <a:pt x="33459" y="57833"/>
                    <a:pt x="38434" y="49479"/>
                    <a:pt x="36353" y="41261"/>
                  </a:cubicBezTo>
                  <a:close/>
                </a:path>
              </a:pathLst>
            </a:custGeom>
            <a:grpFill/>
            <a:ln w="20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50" name="Forma Livre: Forma 149">
              <a:extLst>
                <a:ext uri="{FF2B5EF4-FFF2-40B4-BE49-F238E27FC236}">
                  <a16:creationId xmlns:a16="http://schemas.microsoft.com/office/drawing/2014/main" id="{0E2D9C28-4FD1-4A4A-BAB7-515585E1BB39}"/>
                </a:ext>
              </a:extLst>
            </p:cNvPr>
            <p:cNvSpPr/>
            <p:nvPr/>
          </p:nvSpPr>
          <p:spPr>
            <a:xfrm>
              <a:off x="3307985" y="4555513"/>
              <a:ext cx="30695" cy="61025"/>
            </a:xfrm>
            <a:custGeom>
              <a:avLst/>
              <a:gdLst>
                <a:gd name="connsiteX0" fmla="*/ 30696 w 30695"/>
                <a:gd name="connsiteY0" fmla="*/ 15352 h 61025"/>
                <a:gd name="connsiteX1" fmla="*/ 15348 w 30695"/>
                <a:gd name="connsiteY1" fmla="*/ 0 h 61025"/>
                <a:gd name="connsiteX2" fmla="*/ 0 w 30695"/>
                <a:gd name="connsiteY2" fmla="*/ 15352 h 61025"/>
                <a:gd name="connsiteX3" fmla="*/ 0 w 30695"/>
                <a:gd name="connsiteY3" fmla="*/ 45673 h 61025"/>
                <a:gd name="connsiteX4" fmla="*/ 15348 w 30695"/>
                <a:gd name="connsiteY4" fmla="*/ 61025 h 61025"/>
                <a:gd name="connsiteX5" fmla="*/ 30696 w 30695"/>
                <a:gd name="connsiteY5" fmla="*/ 45673 h 6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695" h="61025">
                  <a:moveTo>
                    <a:pt x="30696" y="15352"/>
                  </a:moveTo>
                  <a:cubicBezTo>
                    <a:pt x="30696" y="6872"/>
                    <a:pt x="23824" y="0"/>
                    <a:pt x="15348" y="0"/>
                  </a:cubicBezTo>
                  <a:cubicBezTo>
                    <a:pt x="6872" y="0"/>
                    <a:pt x="0" y="6874"/>
                    <a:pt x="0" y="15352"/>
                  </a:cubicBezTo>
                  <a:lnTo>
                    <a:pt x="0" y="45673"/>
                  </a:lnTo>
                  <a:cubicBezTo>
                    <a:pt x="0" y="54154"/>
                    <a:pt x="6872" y="61025"/>
                    <a:pt x="15348" y="61025"/>
                  </a:cubicBezTo>
                  <a:cubicBezTo>
                    <a:pt x="23824" y="61025"/>
                    <a:pt x="30696" y="54151"/>
                    <a:pt x="30696" y="45673"/>
                  </a:cubicBezTo>
                  <a:close/>
                </a:path>
              </a:pathLst>
            </a:custGeom>
            <a:grpFill/>
            <a:ln w="20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51" name="Forma Livre: Forma 150">
              <a:extLst>
                <a:ext uri="{FF2B5EF4-FFF2-40B4-BE49-F238E27FC236}">
                  <a16:creationId xmlns:a16="http://schemas.microsoft.com/office/drawing/2014/main" id="{12C36DB7-40C7-40D0-896A-853AFFA17BDB}"/>
                </a:ext>
              </a:extLst>
            </p:cNvPr>
            <p:cNvSpPr/>
            <p:nvPr/>
          </p:nvSpPr>
          <p:spPr>
            <a:xfrm>
              <a:off x="3386481" y="5082880"/>
              <a:ext cx="50985" cy="53213"/>
            </a:xfrm>
            <a:custGeom>
              <a:avLst/>
              <a:gdLst>
                <a:gd name="connsiteX0" fmla="*/ 27185 w 50985"/>
                <a:gd name="connsiteY0" fmla="*/ 5582 h 53213"/>
                <a:gd name="connsiteX1" fmla="*/ 5579 w 50985"/>
                <a:gd name="connsiteY1" fmla="*/ 3511 h 53213"/>
                <a:gd name="connsiteX2" fmla="*/ 3510 w 50985"/>
                <a:gd name="connsiteY2" fmla="*/ 25125 h 53213"/>
                <a:gd name="connsiteX3" fmla="*/ 24701 w 50985"/>
                <a:gd name="connsiteY3" fmla="*/ 48632 h 53213"/>
                <a:gd name="connsiteX4" fmla="*/ 35639 w 50985"/>
                <a:gd name="connsiteY4" fmla="*/ 53214 h 53213"/>
                <a:gd name="connsiteX5" fmla="*/ 46407 w 50985"/>
                <a:gd name="connsiteY5" fmla="*/ 48802 h 53213"/>
                <a:gd name="connsiteX6" fmla="*/ 46575 w 50985"/>
                <a:gd name="connsiteY6" fmla="*/ 27090 h 53213"/>
                <a:gd name="connsiteX7" fmla="*/ 27185 w 50985"/>
                <a:gd name="connsiteY7" fmla="*/ 5582 h 53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985" h="53213">
                  <a:moveTo>
                    <a:pt x="27185" y="5582"/>
                  </a:moveTo>
                  <a:cubicBezTo>
                    <a:pt x="21791" y="-956"/>
                    <a:pt x="12118" y="-1887"/>
                    <a:pt x="5579" y="3511"/>
                  </a:cubicBezTo>
                  <a:cubicBezTo>
                    <a:pt x="-959" y="8910"/>
                    <a:pt x="-1884" y="18587"/>
                    <a:pt x="3510" y="25125"/>
                  </a:cubicBezTo>
                  <a:cubicBezTo>
                    <a:pt x="10198" y="33233"/>
                    <a:pt x="17328" y="41142"/>
                    <a:pt x="24701" y="48632"/>
                  </a:cubicBezTo>
                  <a:cubicBezTo>
                    <a:pt x="27705" y="51685"/>
                    <a:pt x="31669" y="53214"/>
                    <a:pt x="35639" y="53214"/>
                  </a:cubicBezTo>
                  <a:cubicBezTo>
                    <a:pt x="39525" y="53214"/>
                    <a:pt x="43417" y="51745"/>
                    <a:pt x="46407" y="48802"/>
                  </a:cubicBezTo>
                  <a:cubicBezTo>
                    <a:pt x="52446" y="42853"/>
                    <a:pt x="52521" y="33131"/>
                    <a:pt x="46575" y="27090"/>
                  </a:cubicBezTo>
                  <a:cubicBezTo>
                    <a:pt x="39828" y="20238"/>
                    <a:pt x="33304" y="13000"/>
                    <a:pt x="27185" y="5582"/>
                  </a:cubicBezTo>
                  <a:close/>
                </a:path>
              </a:pathLst>
            </a:custGeom>
            <a:grpFill/>
            <a:ln w="20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52" name="Forma Livre: Forma 151">
              <a:extLst>
                <a:ext uri="{FF2B5EF4-FFF2-40B4-BE49-F238E27FC236}">
                  <a16:creationId xmlns:a16="http://schemas.microsoft.com/office/drawing/2014/main" id="{0F386EBE-D115-48B4-BBA3-EAA84500A746}"/>
                </a:ext>
              </a:extLst>
            </p:cNvPr>
            <p:cNvSpPr/>
            <p:nvPr/>
          </p:nvSpPr>
          <p:spPr>
            <a:xfrm>
              <a:off x="3310239" y="4465043"/>
              <a:ext cx="35472" cy="60631"/>
            </a:xfrm>
            <a:custGeom>
              <a:avLst/>
              <a:gdLst>
                <a:gd name="connsiteX0" fmla="*/ 35156 w 35472"/>
                <a:gd name="connsiteY0" fmla="*/ 18441 h 60631"/>
                <a:gd name="connsiteX1" fmla="*/ 23207 w 35472"/>
                <a:gd name="connsiteY1" fmla="*/ 317 h 60631"/>
                <a:gd name="connsiteX2" fmla="*/ 5088 w 35472"/>
                <a:gd name="connsiteY2" fmla="*/ 12269 h 60631"/>
                <a:gd name="connsiteX3" fmla="*/ 101 w 35472"/>
                <a:gd name="connsiteY3" fmla="*/ 43528 h 60631"/>
                <a:gd name="connsiteX4" fmla="*/ 13601 w 35472"/>
                <a:gd name="connsiteY4" fmla="*/ 60529 h 60631"/>
                <a:gd name="connsiteX5" fmla="*/ 15369 w 35472"/>
                <a:gd name="connsiteY5" fmla="*/ 60632 h 60631"/>
                <a:gd name="connsiteX6" fmla="*/ 30599 w 35472"/>
                <a:gd name="connsiteY6" fmla="*/ 47025 h 60631"/>
                <a:gd name="connsiteX7" fmla="*/ 35156 w 35472"/>
                <a:gd name="connsiteY7" fmla="*/ 18441 h 60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72" h="60631">
                  <a:moveTo>
                    <a:pt x="35156" y="18441"/>
                  </a:moveTo>
                  <a:cubicBezTo>
                    <a:pt x="36861" y="10135"/>
                    <a:pt x="31511" y="2021"/>
                    <a:pt x="23207" y="317"/>
                  </a:cubicBezTo>
                  <a:cubicBezTo>
                    <a:pt x="14911" y="-1388"/>
                    <a:pt x="6791" y="3963"/>
                    <a:pt x="5088" y="12269"/>
                  </a:cubicBezTo>
                  <a:cubicBezTo>
                    <a:pt x="2977" y="22555"/>
                    <a:pt x="1299" y="33073"/>
                    <a:pt x="101" y="43528"/>
                  </a:cubicBezTo>
                  <a:cubicBezTo>
                    <a:pt x="-865" y="51953"/>
                    <a:pt x="5181" y="59566"/>
                    <a:pt x="13601" y="60529"/>
                  </a:cubicBezTo>
                  <a:cubicBezTo>
                    <a:pt x="14197" y="60597"/>
                    <a:pt x="14786" y="60632"/>
                    <a:pt x="15369" y="60632"/>
                  </a:cubicBezTo>
                  <a:cubicBezTo>
                    <a:pt x="23064" y="60632"/>
                    <a:pt x="29700" y="54855"/>
                    <a:pt x="30599" y="47025"/>
                  </a:cubicBezTo>
                  <a:cubicBezTo>
                    <a:pt x="31691" y="37463"/>
                    <a:pt x="33226" y="27847"/>
                    <a:pt x="35156" y="18441"/>
                  </a:cubicBezTo>
                  <a:close/>
                </a:path>
              </a:pathLst>
            </a:custGeom>
            <a:grpFill/>
            <a:ln w="20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53" name="Forma Livre: Forma 152">
              <a:extLst>
                <a:ext uri="{FF2B5EF4-FFF2-40B4-BE49-F238E27FC236}">
                  <a16:creationId xmlns:a16="http://schemas.microsoft.com/office/drawing/2014/main" id="{2AEF682D-02D8-4F11-BED5-9019FF0D173E}"/>
                </a:ext>
              </a:extLst>
            </p:cNvPr>
            <p:cNvSpPr/>
            <p:nvPr/>
          </p:nvSpPr>
          <p:spPr>
            <a:xfrm>
              <a:off x="3338485" y="5005963"/>
              <a:ext cx="44412" cy="57725"/>
            </a:xfrm>
            <a:custGeom>
              <a:avLst/>
              <a:gdLst>
                <a:gd name="connsiteX0" fmla="*/ 29330 w 44412"/>
                <a:gd name="connsiteY0" fmla="*/ 9020 h 57725"/>
                <a:gd name="connsiteX1" fmla="*/ 9016 w 44412"/>
                <a:gd name="connsiteY1" fmla="*/ 1372 h 57725"/>
                <a:gd name="connsiteX2" fmla="*/ 1372 w 44412"/>
                <a:gd name="connsiteY2" fmla="*/ 21693 h 57725"/>
                <a:gd name="connsiteX3" fmla="*/ 15697 w 44412"/>
                <a:gd name="connsiteY3" fmla="*/ 49919 h 57725"/>
                <a:gd name="connsiteX4" fmla="*/ 29076 w 44412"/>
                <a:gd name="connsiteY4" fmla="*/ 57726 h 57725"/>
                <a:gd name="connsiteX5" fmla="*/ 36609 w 44412"/>
                <a:gd name="connsiteY5" fmla="*/ 55739 h 57725"/>
                <a:gd name="connsiteX6" fmla="*/ 42427 w 44412"/>
                <a:gd name="connsiteY6" fmla="*/ 34823 h 57725"/>
                <a:gd name="connsiteX7" fmla="*/ 29330 w 44412"/>
                <a:gd name="connsiteY7" fmla="*/ 9020 h 57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412" h="57725">
                  <a:moveTo>
                    <a:pt x="29330" y="9020"/>
                  </a:moveTo>
                  <a:cubicBezTo>
                    <a:pt x="25833" y="1297"/>
                    <a:pt x="16739" y="-2127"/>
                    <a:pt x="9016" y="1372"/>
                  </a:cubicBezTo>
                  <a:cubicBezTo>
                    <a:pt x="1297" y="4874"/>
                    <a:pt x="-2127" y="13970"/>
                    <a:pt x="1372" y="21693"/>
                  </a:cubicBezTo>
                  <a:cubicBezTo>
                    <a:pt x="5709" y="31266"/>
                    <a:pt x="10530" y="40761"/>
                    <a:pt x="15697" y="49919"/>
                  </a:cubicBezTo>
                  <a:cubicBezTo>
                    <a:pt x="18519" y="54918"/>
                    <a:pt x="23719" y="57726"/>
                    <a:pt x="29076" y="57726"/>
                  </a:cubicBezTo>
                  <a:cubicBezTo>
                    <a:pt x="31632" y="57726"/>
                    <a:pt x="34225" y="57085"/>
                    <a:pt x="36609" y="55739"/>
                  </a:cubicBezTo>
                  <a:cubicBezTo>
                    <a:pt x="43990" y="51570"/>
                    <a:pt x="46593" y="42206"/>
                    <a:pt x="42427" y="34823"/>
                  </a:cubicBezTo>
                  <a:cubicBezTo>
                    <a:pt x="37702" y="26449"/>
                    <a:pt x="33296" y="17770"/>
                    <a:pt x="29330" y="9020"/>
                  </a:cubicBezTo>
                  <a:close/>
                </a:path>
              </a:pathLst>
            </a:custGeom>
            <a:grpFill/>
            <a:ln w="20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54" name="Forma Livre: Forma 153">
              <a:extLst>
                <a:ext uri="{FF2B5EF4-FFF2-40B4-BE49-F238E27FC236}">
                  <a16:creationId xmlns:a16="http://schemas.microsoft.com/office/drawing/2014/main" id="{66F20192-6DE9-4A18-8335-F0F2DEB1194B}"/>
                </a:ext>
              </a:extLst>
            </p:cNvPr>
            <p:cNvSpPr/>
            <p:nvPr/>
          </p:nvSpPr>
          <p:spPr>
            <a:xfrm>
              <a:off x="4047756" y="4660456"/>
              <a:ext cx="143244" cy="108492"/>
            </a:xfrm>
            <a:custGeom>
              <a:avLst/>
              <a:gdLst>
                <a:gd name="connsiteX0" fmla="*/ 127897 w 143244"/>
                <a:gd name="connsiteY0" fmla="*/ 38893 h 108492"/>
                <a:gd name="connsiteX1" fmla="*/ 52399 w 143244"/>
                <a:gd name="connsiteY1" fmla="*/ 38893 h 108492"/>
                <a:gd name="connsiteX2" fmla="*/ 65081 w 143244"/>
                <a:gd name="connsiteY2" fmla="*/ 26210 h 108492"/>
                <a:gd name="connsiteX3" fmla="*/ 65081 w 143244"/>
                <a:gd name="connsiteY3" fmla="*/ 4495 h 108492"/>
                <a:gd name="connsiteX4" fmla="*/ 43377 w 143244"/>
                <a:gd name="connsiteY4" fmla="*/ 4495 h 108492"/>
                <a:gd name="connsiteX5" fmla="*/ 4495 w 143244"/>
                <a:gd name="connsiteY5" fmla="*/ 43389 h 108492"/>
                <a:gd name="connsiteX6" fmla="*/ 4495 w 143244"/>
                <a:gd name="connsiteY6" fmla="*/ 65103 h 108492"/>
                <a:gd name="connsiteX7" fmla="*/ 43377 w 143244"/>
                <a:gd name="connsiteY7" fmla="*/ 103997 h 108492"/>
                <a:gd name="connsiteX8" fmla="*/ 54229 w 143244"/>
                <a:gd name="connsiteY8" fmla="*/ 108493 h 108492"/>
                <a:gd name="connsiteX9" fmla="*/ 65081 w 143244"/>
                <a:gd name="connsiteY9" fmla="*/ 103997 h 108492"/>
                <a:gd name="connsiteX10" fmla="*/ 65081 w 143244"/>
                <a:gd name="connsiteY10" fmla="*/ 82283 h 108492"/>
                <a:gd name="connsiteX11" fmla="*/ 52399 w 143244"/>
                <a:gd name="connsiteY11" fmla="*/ 69599 h 108492"/>
                <a:gd name="connsiteX12" fmla="*/ 127897 w 143244"/>
                <a:gd name="connsiteY12" fmla="*/ 69599 h 108492"/>
                <a:gd name="connsiteX13" fmla="*/ 143245 w 143244"/>
                <a:gd name="connsiteY13" fmla="*/ 54247 h 108492"/>
                <a:gd name="connsiteX14" fmla="*/ 127897 w 143244"/>
                <a:gd name="connsiteY14" fmla="*/ 38893 h 108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3244" h="108492">
                  <a:moveTo>
                    <a:pt x="127897" y="38893"/>
                  </a:moveTo>
                  <a:lnTo>
                    <a:pt x="52399" y="38893"/>
                  </a:lnTo>
                  <a:lnTo>
                    <a:pt x="65081" y="26210"/>
                  </a:lnTo>
                  <a:cubicBezTo>
                    <a:pt x="71075" y="20212"/>
                    <a:pt x="71075" y="10493"/>
                    <a:pt x="65081" y="4495"/>
                  </a:cubicBezTo>
                  <a:cubicBezTo>
                    <a:pt x="59087" y="-1498"/>
                    <a:pt x="49369" y="-1498"/>
                    <a:pt x="43377" y="4495"/>
                  </a:cubicBezTo>
                  <a:lnTo>
                    <a:pt x="4495" y="43389"/>
                  </a:lnTo>
                  <a:cubicBezTo>
                    <a:pt x="-1498" y="49387"/>
                    <a:pt x="-1498" y="59105"/>
                    <a:pt x="4495" y="65103"/>
                  </a:cubicBezTo>
                  <a:lnTo>
                    <a:pt x="43377" y="103997"/>
                  </a:lnTo>
                  <a:cubicBezTo>
                    <a:pt x="46373" y="106993"/>
                    <a:pt x="50302" y="108493"/>
                    <a:pt x="54229" y="108493"/>
                  </a:cubicBezTo>
                  <a:cubicBezTo>
                    <a:pt x="58156" y="108493"/>
                    <a:pt x="62085" y="106993"/>
                    <a:pt x="65081" y="103997"/>
                  </a:cubicBezTo>
                  <a:cubicBezTo>
                    <a:pt x="71075" y="97999"/>
                    <a:pt x="71075" y="88281"/>
                    <a:pt x="65081" y="82283"/>
                  </a:cubicBezTo>
                  <a:lnTo>
                    <a:pt x="52399" y="69599"/>
                  </a:lnTo>
                  <a:lnTo>
                    <a:pt x="127897" y="69599"/>
                  </a:lnTo>
                  <a:cubicBezTo>
                    <a:pt x="136373" y="69599"/>
                    <a:pt x="143245" y="62727"/>
                    <a:pt x="143245" y="54247"/>
                  </a:cubicBezTo>
                  <a:cubicBezTo>
                    <a:pt x="143245" y="45767"/>
                    <a:pt x="136373" y="38893"/>
                    <a:pt x="127897" y="38893"/>
                  </a:cubicBezTo>
                  <a:close/>
                </a:path>
              </a:pathLst>
            </a:custGeom>
            <a:grpFill/>
            <a:ln w="20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55" name="Forma Livre: Forma 154">
              <a:extLst>
                <a:ext uri="{FF2B5EF4-FFF2-40B4-BE49-F238E27FC236}">
                  <a16:creationId xmlns:a16="http://schemas.microsoft.com/office/drawing/2014/main" id="{57105B4D-672F-43BE-816C-1273242665C4}"/>
                </a:ext>
              </a:extLst>
            </p:cNvPr>
            <p:cNvSpPr/>
            <p:nvPr/>
          </p:nvSpPr>
          <p:spPr>
            <a:xfrm>
              <a:off x="4000680" y="5093009"/>
              <a:ext cx="110279" cy="110316"/>
            </a:xfrm>
            <a:custGeom>
              <a:avLst/>
              <a:gdLst>
                <a:gd name="connsiteX0" fmla="*/ 52402 w 110279"/>
                <a:gd name="connsiteY0" fmla="*/ 30704 h 110316"/>
                <a:gd name="connsiteX1" fmla="*/ 70334 w 110279"/>
                <a:gd name="connsiteY1" fmla="*/ 30704 h 110316"/>
                <a:gd name="connsiteX2" fmla="*/ 85682 w 110279"/>
                <a:gd name="connsiteY2" fmla="*/ 15352 h 110316"/>
                <a:gd name="connsiteX3" fmla="*/ 70334 w 110279"/>
                <a:gd name="connsiteY3" fmla="*/ 0 h 110316"/>
                <a:gd name="connsiteX4" fmla="*/ 15348 w 110279"/>
                <a:gd name="connsiteY4" fmla="*/ 0 h 110316"/>
                <a:gd name="connsiteX5" fmla="*/ 0 w 110279"/>
                <a:gd name="connsiteY5" fmla="*/ 15352 h 110316"/>
                <a:gd name="connsiteX6" fmla="*/ 0 w 110279"/>
                <a:gd name="connsiteY6" fmla="*/ 70357 h 110316"/>
                <a:gd name="connsiteX7" fmla="*/ 15348 w 110279"/>
                <a:gd name="connsiteY7" fmla="*/ 85709 h 110316"/>
                <a:gd name="connsiteX8" fmla="*/ 30696 w 110279"/>
                <a:gd name="connsiteY8" fmla="*/ 70357 h 110316"/>
                <a:gd name="connsiteX9" fmla="*/ 30696 w 110279"/>
                <a:gd name="connsiteY9" fmla="*/ 52418 h 110316"/>
                <a:gd name="connsiteX10" fmla="*/ 84080 w 110279"/>
                <a:gd name="connsiteY10" fmla="*/ 105821 h 110316"/>
                <a:gd name="connsiteX11" fmla="*/ 94932 w 110279"/>
                <a:gd name="connsiteY11" fmla="*/ 110317 h 110316"/>
                <a:gd name="connsiteX12" fmla="*/ 105784 w 110279"/>
                <a:gd name="connsiteY12" fmla="*/ 105821 h 110316"/>
                <a:gd name="connsiteX13" fmla="*/ 105784 w 110279"/>
                <a:gd name="connsiteY13" fmla="*/ 84106 h 110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0279" h="110316">
                  <a:moveTo>
                    <a:pt x="52402" y="30704"/>
                  </a:moveTo>
                  <a:lnTo>
                    <a:pt x="70334" y="30704"/>
                  </a:lnTo>
                  <a:cubicBezTo>
                    <a:pt x="78810" y="30704"/>
                    <a:pt x="85682" y="23832"/>
                    <a:pt x="85682" y="15352"/>
                  </a:cubicBezTo>
                  <a:cubicBezTo>
                    <a:pt x="85682" y="6872"/>
                    <a:pt x="78810" y="0"/>
                    <a:pt x="70334" y="0"/>
                  </a:cubicBezTo>
                  <a:lnTo>
                    <a:pt x="15348" y="0"/>
                  </a:lnTo>
                  <a:cubicBezTo>
                    <a:pt x="6872" y="0"/>
                    <a:pt x="0" y="6874"/>
                    <a:pt x="0" y="15352"/>
                  </a:cubicBezTo>
                  <a:lnTo>
                    <a:pt x="0" y="70357"/>
                  </a:lnTo>
                  <a:cubicBezTo>
                    <a:pt x="0" y="78837"/>
                    <a:pt x="6872" y="85709"/>
                    <a:pt x="15348" y="85709"/>
                  </a:cubicBezTo>
                  <a:cubicBezTo>
                    <a:pt x="23824" y="85709"/>
                    <a:pt x="30696" y="78835"/>
                    <a:pt x="30696" y="70357"/>
                  </a:cubicBezTo>
                  <a:lnTo>
                    <a:pt x="30696" y="52418"/>
                  </a:lnTo>
                  <a:lnTo>
                    <a:pt x="84080" y="105821"/>
                  </a:lnTo>
                  <a:cubicBezTo>
                    <a:pt x="87076" y="108817"/>
                    <a:pt x="91005" y="110317"/>
                    <a:pt x="94932" y="110317"/>
                  </a:cubicBezTo>
                  <a:cubicBezTo>
                    <a:pt x="98859" y="110317"/>
                    <a:pt x="102788" y="108817"/>
                    <a:pt x="105784" y="105821"/>
                  </a:cubicBezTo>
                  <a:cubicBezTo>
                    <a:pt x="111778" y="99823"/>
                    <a:pt x="111778" y="90104"/>
                    <a:pt x="105784" y="84106"/>
                  </a:cubicBezTo>
                  <a:close/>
                </a:path>
              </a:pathLst>
            </a:custGeom>
            <a:grpFill/>
            <a:ln w="20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56" name="Forma Livre: Forma 155">
              <a:extLst>
                <a:ext uri="{FF2B5EF4-FFF2-40B4-BE49-F238E27FC236}">
                  <a16:creationId xmlns:a16="http://schemas.microsoft.com/office/drawing/2014/main" id="{3A1A2923-F434-4F1E-ADC3-A1240077C0B5}"/>
                </a:ext>
              </a:extLst>
            </p:cNvPr>
            <p:cNvSpPr/>
            <p:nvPr/>
          </p:nvSpPr>
          <p:spPr>
            <a:xfrm>
              <a:off x="4000682" y="4226084"/>
              <a:ext cx="110279" cy="110314"/>
            </a:xfrm>
            <a:custGeom>
              <a:avLst/>
              <a:gdLst>
                <a:gd name="connsiteX0" fmla="*/ 15346 w 110279"/>
                <a:gd name="connsiteY0" fmla="*/ 110314 h 110314"/>
                <a:gd name="connsiteX1" fmla="*/ 70332 w 110279"/>
                <a:gd name="connsiteY1" fmla="*/ 110314 h 110314"/>
                <a:gd name="connsiteX2" fmla="*/ 85680 w 110279"/>
                <a:gd name="connsiteY2" fmla="*/ 94962 h 110314"/>
                <a:gd name="connsiteX3" fmla="*/ 70332 w 110279"/>
                <a:gd name="connsiteY3" fmla="*/ 79610 h 110314"/>
                <a:gd name="connsiteX4" fmla="*/ 52400 w 110279"/>
                <a:gd name="connsiteY4" fmla="*/ 79610 h 110314"/>
                <a:gd name="connsiteX5" fmla="*/ 105784 w 110279"/>
                <a:gd name="connsiteY5" fmla="*/ 26210 h 110314"/>
                <a:gd name="connsiteX6" fmla="*/ 105784 w 110279"/>
                <a:gd name="connsiteY6" fmla="*/ 4495 h 110314"/>
                <a:gd name="connsiteX7" fmla="*/ 84080 w 110279"/>
                <a:gd name="connsiteY7" fmla="*/ 4495 h 110314"/>
                <a:gd name="connsiteX8" fmla="*/ 30696 w 110279"/>
                <a:gd name="connsiteY8" fmla="*/ 57898 h 110314"/>
                <a:gd name="connsiteX9" fmla="*/ 30696 w 110279"/>
                <a:gd name="connsiteY9" fmla="*/ 39959 h 110314"/>
                <a:gd name="connsiteX10" fmla="*/ 15348 w 110279"/>
                <a:gd name="connsiteY10" fmla="*/ 24607 h 110314"/>
                <a:gd name="connsiteX11" fmla="*/ 0 w 110279"/>
                <a:gd name="connsiteY11" fmla="*/ 39959 h 110314"/>
                <a:gd name="connsiteX12" fmla="*/ 0 w 110279"/>
                <a:gd name="connsiteY12" fmla="*/ 94962 h 110314"/>
                <a:gd name="connsiteX13" fmla="*/ 15346 w 110279"/>
                <a:gd name="connsiteY13" fmla="*/ 110314 h 11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0279" h="110314">
                  <a:moveTo>
                    <a:pt x="15346" y="110314"/>
                  </a:moveTo>
                  <a:lnTo>
                    <a:pt x="70332" y="110314"/>
                  </a:lnTo>
                  <a:cubicBezTo>
                    <a:pt x="78808" y="110314"/>
                    <a:pt x="85680" y="103440"/>
                    <a:pt x="85680" y="94962"/>
                  </a:cubicBezTo>
                  <a:cubicBezTo>
                    <a:pt x="85680" y="86484"/>
                    <a:pt x="78808" y="79610"/>
                    <a:pt x="70332" y="79610"/>
                  </a:cubicBezTo>
                  <a:lnTo>
                    <a:pt x="52400" y="79610"/>
                  </a:lnTo>
                  <a:lnTo>
                    <a:pt x="105784" y="26210"/>
                  </a:lnTo>
                  <a:cubicBezTo>
                    <a:pt x="111778" y="20212"/>
                    <a:pt x="111778" y="10493"/>
                    <a:pt x="105784" y="4495"/>
                  </a:cubicBezTo>
                  <a:cubicBezTo>
                    <a:pt x="99790" y="-1498"/>
                    <a:pt x="90072" y="-1498"/>
                    <a:pt x="84080" y="4495"/>
                  </a:cubicBezTo>
                  <a:lnTo>
                    <a:pt x="30696" y="57898"/>
                  </a:lnTo>
                  <a:lnTo>
                    <a:pt x="30696" y="39959"/>
                  </a:lnTo>
                  <a:cubicBezTo>
                    <a:pt x="30696" y="31479"/>
                    <a:pt x="23824" y="24607"/>
                    <a:pt x="15348" y="24607"/>
                  </a:cubicBezTo>
                  <a:cubicBezTo>
                    <a:pt x="6872" y="24607"/>
                    <a:pt x="0" y="31481"/>
                    <a:pt x="0" y="39959"/>
                  </a:cubicBezTo>
                  <a:lnTo>
                    <a:pt x="0" y="94962"/>
                  </a:lnTo>
                  <a:cubicBezTo>
                    <a:pt x="-2" y="103442"/>
                    <a:pt x="6870" y="110314"/>
                    <a:pt x="15346" y="110314"/>
                  </a:cubicBezTo>
                  <a:close/>
                </a:path>
              </a:pathLst>
            </a:custGeom>
            <a:grpFill/>
            <a:ln w="20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57" name="Forma Livre: Forma 156">
              <a:extLst>
                <a:ext uri="{FF2B5EF4-FFF2-40B4-BE49-F238E27FC236}">
                  <a16:creationId xmlns:a16="http://schemas.microsoft.com/office/drawing/2014/main" id="{42015676-07E6-4C96-BDC5-2151A308A99C}"/>
                </a:ext>
              </a:extLst>
            </p:cNvPr>
            <p:cNvSpPr/>
            <p:nvPr/>
          </p:nvSpPr>
          <p:spPr>
            <a:xfrm>
              <a:off x="3143251" y="4660459"/>
              <a:ext cx="143246" cy="108490"/>
            </a:xfrm>
            <a:custGeom>
              <a:avLst/>
              <a:gdLst>
                <a:gd name="connsiteX0" fmla="*/ 99870 w 143246"/>
                <a:gd name="connsiteY0" fmla="*/ 103997 h 108490"/>
                <a:gd name="connsiteX1" fmla="*/ 138751 w 143246"/>
                <a:gd name="connsiteY1" fmla="*/ 65103 h 108490"/>
                <a:gd name="connsiteX2" fmla="*/ 138751 w 143246"/>
                <a:gd name="connsiteY2" fmla="*/ 43389 h 108490"/>
                <a:gd name="connsiteX3" fmla="*/ 99870 w 143246"/>
                <a:gd name="connsiteY3" fmla="*/ 4495 h 108490"/>
                <a:gd name="connsiteX4" fmla="*/ 78166 w 143246"/>
                <a:gd name="connsiteY4" fmla="*/ 4495 h 108490"/>
                <a:gd name="connsiteX5" fmla="*/ 78166 w 143246"/>
                <a:gd name="connsiteY5" fmla="*/ 26210 h 108490"/>
                <a:gd name="connsiteX6" fmla="*/ 90847 w 143246"/>
                <a:gd name="connsiteY6" fmla="*/ 38893 h 108490"/>
                <a:gd name="connsiteX7" fmla="*/ 15348 w 143246"/>
                <a:gd name="connsiteY7" fmla="*/ 38893 h 108490"/>
                <a:gd name="connsiteX8" fmla="*/ 0 w 143246"/>
                <a:gd name="connsiteY8" fmla="*/ 54245 h 108490"/>
                <a:gd name="connsiteX9" fmla="*/ 15348 w 143246"/>
                <a:gd name="connsiteY9" fmla="*/ 69597 h 108490"/>
                <a:gd name="connsiteX10" fmla="*/ 90845 w 143246"/>
                <a:gd name="connsiteY10" fmla="*/ 69597 h 108490"/>
                <a:gd name="connsiteX11" fmla="*/ 78164 w 143246"/>
                <a:gd name="connsiteY11" fmla="*/ 82281 h 108490"/>
                <a:gd name="connsiteX12" fmla="*/ 78164 w 143246"/>
                <a:gd name="connsiteY12" fmla="*/ 103995 h 108490"/>
                <a:gd name="connsiteX13" fmla="*/ 89016 w 143246"/>
                <a:gd name="connsiteY13" fmla="*/ 108491 h 108490"/>
                <a:gd name="connsiteX14" fmla="*/ 99870 w 143246"/>
                <a:gd name="connsiteY14" fmla="*/ 103997 h 108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3246" h="108490">
                  <a:moveTo>
                    <a:pt x="99870" y="103997"/>
                  </a:moveTo>
                  <a:lnTo>
                    <a:pt x="138751" y="65103"/>
                  </a:lnTo>
                  <a:cubicBezTo>
                    <a:pt x="144745" y="59105"/>
                    <a:pt x="144745" y="49387"/>
                    <a:pt x="138751" y="43389"/>
                  </a:cubicBezTo>
                  <a:lnTo>
                    <a:pt x="99870" y="4495"/>
                  </a:lnTo>
                  <a:cubicBezTo>
                    <a:pt x="93876" y="-1498"/>
                    <a:pt x="84158" y="-1498"/>
                    <a:pt x="78166" y="4495"/>
                  </a:cubicBezTo>
                  <a:cubicBezTo>
                    <a:pt x="72172" y="10493"/>
                    <a:pt x="72172" y="20212"/>
                    <a:pt x="78166" y="26210"/>
                  </a:cubicBezTo>
                  <a:lnTo>
                    <a:pt x="90847" y="38893"/>
                  </a:lnTo>
                  <a:lnTo>
                    <a:pt x="15348" y="38893"/>
                  </a:lnTo>
                  <a:cubicBezTo>
                    <a:pt x="6872" y="38893"/>
                    <a:pt x="0" y="45767"/>
                    <a:pt x="0" y="54245"/>
                  </a:cubicBezTo>
                  <a:cubicBezTo>
                    <a:pt x="0" y="62725"/>
                    <a:pt x="6872" y="69597"/>
                    <a:pt x="15348" y="69597"/>
                  </a:cubicBezTo>
                  <a:lnTo>
                    <a:pt x="90845" y="69597"/>
                  </a:lnTo>
                  <a:lnTo>
                    <a:pt x="78164" y="82281"/>
                  </a:lnTo>
                  <a:cubicBezTo>
                    <a:pt x="72170" y="88279"/>
                    <a:pt x="72170" y="97997"/>
                    <a:pt x="78164" y="103995"/>
                  </a:cubicBezTo>
                  <a:cubicBezTo>
                    <a:pt x="81160" y="106991"/>
                    <a:pt x="85089" y="108491"/>
                    <a:pt x="89016" y="108491"/>
                  </a:cubicBezTo>
                  <a:cubicBezTo>
                    <a:pt x="92943" y="108491"/>
                    <a:pt x="96874" y="106993"/>
                    <a:pt x="99870" y="103997"/>
                  </a:cubicBezTo>
                  <a:close/>
                </a:path>
              </a:pathLst>
            </a:custGeom>
            <a:grpFill/>
            <a:ln w="20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58" name="Forma Livre: Forma 157">
              <a:extLst>
                <a:ext uri="{FF2B5EF4-FFF2-40B4-BE49-F238E27FC236}">
                  <a16:creationId xmlns:a16="http://schemas.microsoft.com/office/drawing/2014/main" id="{61FAFE69-5832-48DD-ABAD-5C5ABC491ABE}"/>
                </a:ext>
              </a:extLst>
            </p:cNvPr>
            <p:cNvSpPr/>
            <p:nvPr/>
          </p:nvSpPr>
          <p:spPr>
            <a:xfrm>
              <a:off x="3223289" y="5093009"/>
              <a:ext cx="110279" cy="110314"/>
            </a:xfrm>
            <a:custGeom>
              <a:avLst/>
              <a:gdLst>
                <a:gd name="connsiteX0" fmla="*/ 94933 w 110279"/>
                <a:gd name="connsiteY0" fmla="*/ 0 h 110314"/>
                <a:gd name="connsiteX1" fmla="*/ 39947 w 110279"/>
                <a:gd name="connsiteY1" fmla="*/ 0 h 110314"/>
                <a:gd name="connsiteX2" fmla="*/ 24599 w 110279"/>
                <a:gd name="connsiteY2" fmla="*/ 15352 h 110314"/>
                <a:gd name="connsiteX3" fmla="*/ 39947 w 110279"/>
                <a:gd name="connsiteY3" fmla="*/ 30704 h 110314"/>
                <a:gd name="connsiteX4" fmla="*/ 57879 w 110279"/>
                <a:gd name="connsiteY4" fmla="*/ 30704 h 110314"/>
                <a:gd name="connsiteX5" fmla="*/ 4495 w 110279"/>
                <a:gd name="connsiteY5" fmla="*/ 84104 h 110314"/>
                <a:gd name="connsiteX6" fmla="*/ 4495 w 110279"/>
                <a:gd name="connsiteY6" fmla="*/ 105819 h 110314"/>
                <a:gd name="connsiteX7" fmla="*/ 15347 w 110279"/>
                <a:gd name="connsiteY7" fmla="*/ 110315 h 110314"/>
                <a:gd name="connsiteX8" fmla="*/ 26199 w 110279"/>
                <a:gd name="connsiteY8" fmla="*/ 105819 h 110314"/>
                <a:gd name="connsiteX9" fmla="*/ 79583 w 110279"/>
                <a:gd name="connsiteY9" fmla="*/ 52416 h 110314"/>
                <a:gd name="connsiteX10" fmla="*/ 79583 w 110279"/>
                <a:gd name="connsiteY10" fmla="*/ 70355 h 110314"/>
                <a:gd name="connsiteX11" fmla="*/ 94931 w 110279"/>
                <a:gd name="connsiteY11" fmla="*/ 85707 h 110314"/>
                <a:gd name="connsiteX12" fmla="*/ 110279 w 110279"/>
                <a:gd name="connsiteY12" fmla="*/ 70355 h 110314"/>
                <a:gd name="connsiteX13" fmla="*/ 110279 w 110279"/>
                <a:gd name="connsiteY13" fmla="*/ 15350 h 110314"/>
                <a:gd name="connsiteX14" fmla="*/ 94933 w 110279"/>
                <a:gd name="connsiteY14" fmla="*/ 0 h 11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0279" h="110314">
                  <a:moveTo>
                    <a:pt x="94933" y="0"/>
                  </a:moveTo>
                  <a:lnTo>
                    <a:pt x="39947" y="0"/>
                  </a:lnTo>
                  <a:cubicBezTo>
                    <a:pt x="31471" y="0"/>
                    <a:pt x="24599" y="6874"/>
                    <a:pt x="24599" y="15352"/>
                  </a:cubicBezTo>
                  <a:cubicBezTo>
                    <a:pt x="24599" y="23830"/>
                    <a:pt x="31471" y="30704"/>
                    <a:pt x="39947" y="30704"/>
                  </a:cubicBezTo>
                  <a:lnTo>
                    <a:pt x="57879" y="30704"/>
                  </a:lnTo>
                  <a:lnTo>
                    <a:pt x="4495" y="84104"/>
                  </a:lnTo>
                  <a:cubicBezTo>
                    <a:pt x="-1498" y="90102"/>
                    <a:pt x="-1498" y="99821"/>
                    <a:pt x="4495" y="105819"/>
                  </a:cubicBezTo>
                  <a:cubicBezTo>
                    <a:pt x="7491" y="108815"/>
                    <a:pt x="11420" y="110315"/>
                    <a:pt x="15347" y="110315"/>
                  </a:cubicBezTo>
                  <a:cubicBezTo>
                    <a:pt x="19274" y="110315"/>
                    <a:pt x="23203" y="108815"/>
                    <a:pt x="26199" y="105819"/>
                  </a:cubicBezTo>
                  <a:lnTo>
                    <a:pt x="79583" y="52416"/>
                  </a:lnTo>
                  <a:lnTo>
                    <a:pt x="79583" y="70355"/>
                  </a:lnTo>
                  <a:cubicBezTo>
                    <a:pt x="79583" y="78835"/>
                    <a:pt x="86455" y="85707"/>
                    <a:pt x="94931" y="85707"/>
                  </a:cubicBezTo>
                  <a:cubicBezTo>
                    <a:pt x="103407" y="85707"/>
                    <a:pt x="110279" y="78833"/>
                    <a:pt x="110279" y="70355"/>
                  </a:cubicBezTo>
                  <a:lnTo>
                    <a:pt x="110279" y="15350"/>
                  </a:lnTo>
                  <a:cubicBezTo>
                    <a:pt x="110281" y="6872"/>
                    <a:pt x="103410" y="0"/>
                    <a:pt x="94933" y="0"/>
                  </a:cubicBezTo>
                  <a:close/>
                </a:path>
              </a:pathLst>
            </a:custGeom>
            <a:grpFill/>
            <a:ln w="20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59" name="Forma Livre: Forma 158">
              <a:extLst>
                <a:ext uri="{FF2B5EF4-FFF2-40B4-BE49-F238E27FC236}">
                  <a16:creationId xmlns:a16="http://schemas.microsoft.com/office/drawing/2014/main" id="{DFA473DD-938F-4398-A576-5811278DC29A}"/>
                </a:ext>
              </a:extLst>
            </p:cNvPr>
            <p:cNvSpPr/>
            <p:nvPr/>
          </p:nvSpPr>
          <p:spPr>
            <a:xfrm>
              <a:off x="3223291" y="4226082"/>
              <a:ext cx="110279" cy="110314"/>
            </a:xfrm>
            <a:custGeom>
              <a:avLst/>
              <a:gdLst>
                <a:gd name="connsiteX0" fmla="*/ 57877 w 110279"/>
                <a:gd name="connsiteY0" fmla="*/ 79610 h 110314"/>
                <a:gd name="connsiteX1" fmla="*/ 39945 w 110279"/>
                <a:gd name="connsiteY1" fmla="*/ 79610 h 110314"/>
                <a:gd name="connsiteX2" fmla="*/ 24597 w 110279"/>
                <a:gd name="connsiteY2" fmla="*/ 94962 h 110314"/>
                <a:gd name="connsiteX3" fmla="*/ 39945 w 110279"/>
                <a:gd name="connsiteY3" fmla="*/ 110314 h 110314"/>
                <a:gd name="connsiteX4" fmla="*/ 94931 w 110279"/>
                <a:gd name="connsiteY4" fmla="*/ 110314 h 110314"/>
                <a:gd name="connsiteX5" fmla="*/ 110279 w 110279"/>
                <a:gd name="connsiteY5" fmla="*/ 94962 h 110314"/>
                <a:gd name="connsiteX6" fmla="*/ 110279 w 110279"/>
                <a:gd name="connsiteY6" fmla="*/ 39959 h 110314"/>
                <a:gd name="connsiteX7" fmla="*/ 94931 w 110279"/>
                <a:gd name="connsiteY7" fmla="*/ 24607 h 110314"/>
                <a:gd name="connsiteX8" fmla="*/ 79583 w 110279"/>
                <a:gd name="connsiteY8" fmla="*/ 39959 h 110314"/>
                <a:gd name="connsiteX9" fmla="*/ 79583 w 110279"/>
                <a:gd name="connsiteY9" fmla="*/ 57898 h 110314"/>
                <a:gd name="connsiteX10" fmla="*/ 26199 w 110279"/>
                <a:gd name="connsiteY10" fmla="*/ 4495 h 110314"/>
                <a:gd name="connsiteX11" fmla="*/ 4495 w 110279"/>
                <a:gd name="connsiteY11" fmla="*/ 4495 h 110314"/>
                <a:gd name="connsiteX12" fmla="*/ 4495 w 110279"/>
                <a:gd name="connsiteY12" fmla="*/ 26210 h 11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0279" h="110314">
                  <a:moveTo>
                    <a:pt x="57877" y="79610"/>
                  </a:moveTo>
                  <a:lnTo>
                    <a:pt x="39945" y="79610"/>
                  </a:lnTo>
                  <a:cubicBezTo>
                    <a:pt x="31469" y="79610"/>
                    <a:pt x="24597" y="86484"/>
                    <a:pt x="24597" y="94962"/>
                  </a:cubicBezTo>
                  <a:cubicBezTo>
                    <a:pt x="24597" y="103440"/>
                    <a:pt x="31469" y="110314"/>
                    <a:pt x="39945" y="110314"/>
                  </a:cubicBezTo>
                  <a:lnTo>
                    <a:pt x="94931" y="110314"/>
                  </a:lnTo>
                  <a:cubicBezTo>
                    <a:pt x="103407" y="110314"/>
                    <a:pt x="110279" y="103440"/>
                    <a:pt x="110279" y="94962"/>
                  </a:cubicBezTo>
                  <a:lnTo>
                    <a:pt x="110279" y="39959"/>
                  </a:lnTo>
                  <a:cubicBezTo>
                    <a:pt x="110279" y="31479"/>
                    <a:pt x="103407" y="24607"/>
                    <a:pt x="94931" y="24607"/>
                  </a:cubicBezTo>
                  <a:cubicBezTo>
                    <a:pt x="86455" y="24607"/>
                    <a:pt x="79583" y="31481"/>
                    <a:pt x="79583" y="39959"/>
                  </a:cubicBezTo>
                  <a:lnTo>
                    <a:pt x="79583" y="57898"/>
                  </a:lnTo>
                  <a:lnTo>
                    <a:pt x="26199" y="4495"/>
                  </a:lnTo>
                  <a:cubicBezTo>
                    <a:pt x="20206" y="-1498"/>
                    <a:pt x="10487" y="-1498"/>
                    <a:pt x="4495" y="4495"/>
                  </a:cubicBezTo>
                  <a:cubicBezTo>
                    <a:pt x="-1498" y="10493"/>
                    <a:pt x="-1498" y="20212"/>
                    <a:pt x="4495" y="26210"/>
                  </a:cubicBezTo>
                  <a:close/>
                </a:path>
              </a:pathLst>
            </a:custGeom>
            <a:grpFill/>
            <a:ln w="20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</p:grpSp>
      <p:sp>
        <p:nvSpPr>
          <p:cNvPr id="160" name="Retângulo 159">
            <a:extLst>
              <a:ext uri="{FF2B5EF4-FFF2-40B4-BE49-F238E27FC236}">
                <a16:creationId xmlns:a16="http://schemas.microsoft.com/office/drawing/2014/main" id="{4C104B47-FA49-4EEB-856D-FAD97D65FF1E}"/>
              </a:ext>
            </a:extLst>
          </p:cNvPr>
          <p:cNvSpPr/>
          <p:nvPr/>
        </p:nvSpPr>
        <p:spPr>
          <a:xfrm>
            <a:off x="900970" y="1713136"/>
            <a:ext cx="1954254" cy="303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pt-BR" dirty="0">
                <a:latin typeface="Montserrat Black" panose="020B0604020202020204" charset="0"/>
              </a:rPr>
              <a:t>AMBIENTAIS</a:t>
            </a:r>
            <a:endParaRPr lang="pt-BR" sz="1600" dirty="0">
              <a:latin typeface="Montserrat Black" panose="020B0604020202020204" charset="0"/>
            </a:endParaRPr>
          </a:p>
        </p:txBody>
      </p:sp>
      <p:pic>
        <p:nvPicPr>
          <p:cNvPr id="161" name="Gráfico 160">
            <a:extLst>
              <a:ext uri="{FF2B5EF4-FFF2-40B4-BE49-F238E27FC236}">
                <a16:creationId xmlns:a16="http://schemas.microsoft.com/office/drawing/2014/main" id="{26F753F1-4B85-4D26-B27C-76737669409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08234" y="3769262"/>
            <a:ext cx="1954255" cy="1855250"/>
          </a:xfrm>
          <a:prstGeom prst="rect">
            <a:avLst/>
          </a:prstGeom>
        </p:spPr>
      </p:pic>
      <p:sp>
        <p:nvSpPr>
          <p:cNvPr id="162" name="Elipse 161">
            <a:extLst>
              <a:ext uri="{FF2B5EF4-FFF2-40B4-BE49-F238E27FC236}">
                <a16:creationId xmlns:a16="http://schemas.microsoft.com/office/drawing/2014/main" id="{B9F9B3ED-A90D-41DF-8EF3-FCB9E83D8D84}"/>
              </a:ext>
            </a:extLst>
          </p:cNvPr>
          <p:cNvSpPr/>
          <p:nvPr/>
        </p:nvSpPr>
        <p:spPr>
          <a:xfrm>
            <a:off x="6537091" y="3882959"/>
            <a:ext cx="1590675" cy="1590675"/>
          </a:xfrm>
          <a:prstGeom prst="ellipse">
            <a:avLst/>
          </a:prstGeom>
          <a:solidFill>
            <a:schemeClr val="bg1"/>
          </a:solidFill>
          <a:ln w="22225">
            <a:noFill/>
          </a:ln>
          <a:effectLst>
            <a:outerShdw blurRad="76200" dist="38100" dir="2700000" sx="98000" sy="98000" algn="tl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3" name="Retângulo 162">
            <a:extLst>
              <a:ext uri="{FF2B5EF4-FFF2-40B4-BE49-F238E27FC236}">
                <a16:creationId xmlns:a16="http://schemas.microsoft.com/office/drawing/2014/main" id="{5E75BCE0-7FAD-49C4-B580-A44615B2501C}"/>
              </a:ext>
            </a:extLst>
          </p:cNvPr>
          <p:cNvSpPr/>
          <p:nvPr/>
        </p:nvSpPr>
        <p:spPr>
          <a:xfrm>
            <a:off x="6230662" y="5719460"/>
            <a:ext cx="2021876" cy="303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pt-BR" sz="1600" dirty="0">
                <a:latin typeface="Montserrat Black" panose="020B0604020202020204" charset="0"/>
              </a:rPr>
              <a:t>FAMILIAR</a:t>
            </a:r>
          </a:p>
        </p:txBody>
      </p:sp>
      <p:grpSp>
        <p:nvGrpSpPr>
          <p:cNvPr id="164" name="Gráfico 42">
            <a:extLst>
              <a:ext uri="{FF2B5EF4-FFF2-40B4-BE49-F238E27FC236}">
                <a16:creationId xmlns:a16="http://schemas.microsoft.com/office/drawing/2014/main" id="{7A58D8BF-6E6D-47A0-BABE-17DE8BDE8B64}"/>
              </a:ext>
            </a:extLst>
          </p:cNvPr>
          <p:cNvGrpSpPr/>
          <p:nvPr/>
        </p:nvGrpSpPr>
        <p:grpSpPr>
          <a:xfrm>
            <a:off x="6994875" y="4414154"/>
            <a:ext cx="762360" cy="762360"/>
            <a:chOff x="2768660" y="3791926"/>
            <a:chExt cx="613881" cy="613881"/>
          </a:xfrm>
          <a:gradFill>
            <a:gsLst>
              <a:gs pos="0">
                <a:srgbClr val="00A4F0"/>
              </a:gs>
              <a:gs pos="100000">
                <a:srgbClr val="0061FF"/>
              </a:gs>
            </a:gsLst>
            <a:lin ang="10800000" scaled="0"/>
          </a:gradFill>
        </p:grpSpPr>
        <p:sp>
          <p:nvSpPr>
            <p:cNvPr id="165" name="Forma Livre: Forma 164">
              <a:extLst>
                <a:ext uri="{FF2B5EF4-FFF2-40B4-BE49-F238E27FC236}">
                  <a16:creationId xmlns:a16="http://schemas.microsoft.com/office/drawing/2014/main" id="{D3D57E66-95FC-4DA7-81A7-D33A32644A6E}"/>
                </a:ext>
              </a:extLst>
            </p:cNvPr>
            <p:cNvSpPr/>
            <p:nvPr/>
          </p:nvSpPr>
          <p:spPr>
            <a:xfrm>
              <a:off x="2966492" y="4129788"/>
              <a:ext cx="218215" cy="276018"/>
            </a:xfrm>
            <a:custGeom>
              <a:avLst/>
              <a:gdLst>
                <a:gd name="connsiteX0" fmla="*/ 176558 w 218215"/>
                <a:gd name="connsiteY0" fmla="*/ 128872 h 276018"/>
                <a:gd name="connsiteX1" fmla="*/ 148569 w 218215"/>
                <a:gd name="connsiteY1" fmla="*/ 117811 h 276018"/>
                <a:gd name="connsiteX2" fmla="*/ 166785 w 218215"/>
                <a:gd name="connsiteY2" fmla="*/ 75804 h 276018"/>
                <a:gd name="connsiteX3" fmla="*/ 166785 w 218215"/>
                <a:gd name="connsiteY3" fmla="*/ 57677 h 276018"/>
                <a:gd name="connsiteX4" fmla="*/ 109108 w 218215"/>
                <a:gd name="connsiteY4" fmla="*/ 0 h 276018"/>
                <a:gd name="connsiteX5" fmla="*/ 51431 w 218215"/>
                <a:gd name="connsiteY5" fmla="*/ 57677 h 276018"/>
                <a:gd name="connsiteX6" fmla="*/ 51431 w 218215"/>
                <a:gd name="connsiteY6" fmla="*/ 75804 h 276018"/>
                <a:gd name="connsiteX7" fmla="*/ 69647 w 218215"/>
                <a:gd name="connsiteY7" fmla="*/ 117811 h 276018"/>
                <a:gd name="connsiteX8" fmla="*/ 41658 w 218215"/>
                <a:gd name="connsiteY8" fmla="*/ 128872 h 276018"/>
                <a:gd name="connsiteX9" fmla="*/ 0 w 218215"/>
                <a:gd name="connsiteY9" fmla="*/ 173206 h 276018"/>
                <a:gd name="connsiteX10" fmla="*/ 0 w 218215"/>
                <a:gd name="connsiteY10" fmla="*/ 276019 h 276018"/>
                <a:gd name="connsiteX11" fmla="*/ 100115 w 218215"/>
                <a:gd name="connsiteY11" fmla="*/ 276019 h 276018"/>
                <a:gd name="connsiteX12" fmla="*/ 100115 w 218215"/>
                <a:gd name="connsiteY12" fmla="*/ 258034 h 276018"/>
                <a:gd name="connsiteX13" fmla="*/ 17985 w 218215"/>
                <a:gd name="connsiteY13" fmla="*/ 258034 h 276018"/>
                <a:gd name="connsiteX14" fmla="*/ 17985 w 218215"/>
                <a:gd name="connsiteY14" fmla="*/ 173206 h 276018"/>
                <a:gd name="connsiteX15" fmla="*/ 48266 w 218215"/>
                <a:gd name="connsiteY15" fmla="*/ 145599 h 276018"/>
                <a:gd name="connsiteX16" fmla="*/ 88548 w 218215"/>
                <a:gd name="connsiteY16" fmla="*/ 129680 h 276018"/>
                <a:gd name="connsiteX17" fmla="*/ 109107 w 218215"/>
                <a:gd name="connsiteY17" fmla="*/ 133481 h 276018"/>
                <a:gd name="connsiteX18" fmla="*/ 129666 w 218215"/>
                <a:gd name="connsiteY18" fmla="*/ 129680 h 276018"/>
                <a:gd name="connsiteX19" fmla="*/ 169948 w 218215"/>
                <a:gd name="connsiteY19" fmla="*/ 145599 h 276018"/>
                <a:gd name="connsiteX20" fmla="*/ 200231 w 218215"/>
                <a:gd name="connsiteY20" fmla="*/ 173206 h 276018"/>
                <a:gd name="connsiteX21" fmla="*/ 200231 w 218215"/>
                <a:gd name="connsiteY21" fmla="*/ 258034 h 276018"/>
                <a:gd name="connsiteX22" fmla="*/ 118100 w 218215"/>
                <a:gd name="connsiteY22" fmla="*/ 258034 h 276018"/>
                <a:gd name="connsiteX23" fmla="*/ 118100 w 218215"/>
                <a:gd name="connsiteY23" fmla="*/ 276019 h 276018"/>
                <a:gd name="connsiteX24" fmla="*/ 218216 w 218215"/>
                <a:gd name="connsiteY24" fmla="*/ 276019 h 276018"/>
                <a:gd name="connsiteX25" fmla="*/ 218216 w 218215"/>
                <a:gd name="connsiteY25" fmla="*/ 173206 h 276018"/>
                <a:gd name="connsiteX26" fmla="*/ 176558 w 218215"/>
                <a:gd name="connsiteY26" fmla="*/ 128872 h 276018"/>
                <a:gd name="connsiteX27" fmla="*/ 69415 w 218215"/>
                <a:gd name="connsiteY27" fmla="*/ 75804 h 276018"/>
                <a:gd name="connsiteX28" fmla="*/ 69415 w 218215"/>
                <a:gd name="connsiteY28" fmla="*/ 57677 h 276018"/>
                <a:gd name="connsiteX29" fmla="*/ 109108 w 218215"/>
                <a:gd name="connsiteY29" fmla="*/ 17985 h 276018"/>
                <a:gd name="connsiteX30" fmla="*/ 148800 w 218215"/>
                <a:gd name="connsiteY30" fmla="*/ 57677 h 276018"/>
                <a:gd name="connsiteX31" fmla="*/ 148800 w 218215"/>
                <a:gd name="connsiteY31" fmla="*/ 75804 h 276018"/>
                <a:gd name="connsiteX32" fmla="*/ 109108 w 218215"/>
                <a:gd name="connsiteY32" fmla="*/ 115496 h 276018"/>
                <a:gd name="connsiteX33" fmla="*/ 69415 w 218215"/>
                <a:gd name="connsiteY33" fmla="*/ 75804 h 276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18215" h="276018">
                  <a:moveTo>
                    <a:pt x="176558" y="128872"/>
                  </a:moveTo>
                  <a:lnTo>
                    <a:pt x="148569" y="117811"/>
                  </a:lnTo>
                  <a:cubicBezTo>
                    <a:pt x="159770" y="107283"/>
                    <a:pt x="166785" y="92351"/>
                    <a:pt x="166785" y="75804"/>
                  </a:cubicBezTo>
                  <a:lnTo>
                    <a:pt x="166785" y="57677"/>
                  </a:lnTo>
                  <a:cubicBezTo>
                    <a:pt x="166785" y="25874"/>
                    <a:pt x="140911" y="0"/>
                    <a:pt x="109108" y="0"/>
                  </a:cubicBezTo>
                  <a:cubicBezTo>
                    <a:pt x="77305" y="0"/>
                    <a:pt x="51431" y="25874"/>
                    <a:pt x="51431" y="57677"/>
                  </a:cubicBezTo>
                  <a:lnTo>
                    <a:pt x="51431" y="75804"/>
                  </a:lnTo>
                  <a:cubicBezTo>
                    <a:pt x="51431" y="92352"/>
                    <a:pt x="58446" y="107283"/>
                    <a:pt x="69647" y="117811"/>
                  </a:cubicBezTo>
                  <a:lnTo>
                    <a:pt x="41658" y="128872"/>
                  </a:lnTo>
                  <a:cubicBezTo>
                    <a:pt x="27099" y="134626"/>
                    <a:pt x="0" y="145336"/>
                    <a:pt x="0" y="173206"/>
                  </a:cubicBezTo>
                  <a:lnTo>
                    <a:pt x="0" y="276019"/>
                  </a:lnTo>
                  <a:lnTo>
                    <a:pt x="100115" y="276019"/>
                  </a:lnTo>
                  <a:lnTo>
                    <a:pt x="100115" y="258034"/>
                  </a:lnTo>
                  <a:lnTo>
                    <a:pt x="17985" y="258034"/>
                  </a:lnTo>
                  <a:lnTo>
                    <a:pt x="17985" y="173206"/>
                  </a:lnTo>
                  <a:cubicBezTo>
                    <a:pt x="17985" y="160126"/>
                    <a:pt x="29089" y="153179"/>
                    <a:pt x="48266" y="145599"/>
                  </a:cubicBezTo>
                  <a:lnTo>
                    <a:pt x="88548" y="129680"/>
                  </a:lnTo>
                  <a:cubicBezTo>
                    <a:pt x="94938" y="132127"/>
                    <a:pt x="101866" y="133481"/>
                    <a:pt x="109107" y="133481"/>
                  </a:cubicBezTo>
                  <a:cubicBezTo>
                    <a:pt x="116347" y="133481"/>
                    <a:pt x="123275" y="132127"/>
                    <a:pt x="129666" y="129680"/>
                  </a:cubicBezTo>
                  <a:lnTo>
                    <a:pt x="169948" y="145599"/>
                  </a:lnTo>
                  <a:cubicBezTo>
                    <a:pt x="189127" y="153177"/>
                    <a:pt x="200231" y="160123"/>
                    <a:pt x="200231" y="173206"/>
                  </a:cubicBezTo>
                  <a:lnTo>
                    <a:pt x="200231" y="258034"/>
                  </a:lnTo>
                  <a:lnTo>
                    <a:pt x="118100" y="258034"/>
                  </a:lnTo>
                  <a:lnTo>
                    <a:pt x="118100" y="276019"/>
                  </a:lnTo>
                  <a:lnTo>
                    <a:pt x="218216" y="276019"/>
                  </a:lnTo>
                  <a:lnTo>
                    <a:pt x="218216" y="173206"/>
                  </a:lnTo>
                  <a:cubicBezTo>
                    <a:pt x="218216" y="145333"/>
                    <a:pt x="191116" y="134625"/>
                    <a:pt x="176558" y="128872"/>
                  </a:cubicBezTo>
                  <a:close/>
                  <a:moveTo>
                    <a:pt x="69415" y="75804"/>
                  </a:moveTo>
                  <a:lnTo>
                    <a:pt x="69415" y="57677"/>
                  </a:lnTo>
                  <a:cubicBezTo>
                    <a:pt x="69415" y="35791"/>
                    <a:pt x="87221" y="17985"/>
                    <a:pt x="109108" y="17985"/>
                  </a:cubicBezTo>
                  <a:cubicBezTo>
                    <a:pt x="130994" y="17985"/>
                    <a:pt x="148800" y="35791"/>
                    <a:pt x="148800" y="57677"/>
                  </a:cubicBezTo>
                  <a:lnTo>
                    <a:pt x="148800" y="75804"/>
                  </a:lnTo>
                  <a:cubicBezTo>
                    <a:pt x="148800" y="97690"/>
                    <a:pt x="130994" y="115496"/>
                    <a:pt x="109108" y="115496"/>
                  </a:cubicBezTo>
                  <a:cubicBezTo>
                    <a:pt x="87221" y="115496"/>
                    <a:pt x="69415" y="97691"/>
                    <a:pt x="69415" y="75804"/>
                  </a:cubicBezTo>
                  <a:close/>
                </a:path>
              </a:pathLst>
            </a:custGeom>
            <a:grpFill/>
            <a:ln w="11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66" name="Forma Livre: Forma 165">
              <a:extLst>
                <a:ext uri="{FF2B5EF4-FFF2-40B4-BE49-F238E27FC236}">
                  <a16:creationId xmlns:a16="http://schemas.microsoft.com/office/drawing/2014/main" id="{CC93DFD7-4329-42A8-809F-B6D1A8311550}"/>
                </a:ext>
              </a:extLst>
            </p:cNvPr>
            <p:cNvSpPr/>
            <p:nvPr/>
          </p:nvSpPr>
          <p:spPr>
            <a:xfrm>
              <a:off x="2768660" y="4066285"/>
              <a:ext cx="215817" cy="274609"/>
            </a:xfrm>
            <a:custGeom>
              <a:avLst/>
              <a:gdLst>
                <a:gd name="connsiteX0" fmla="*/ 197833 w 215817"/>
                <a:gd name="connsiteY0" fmla="*/ 182754 h 274609"/>
                <a:gd name="connsiteX1" fmla="*/ 215818 w 215817"/>
                <a:gd name="connsiteY1" fmla="*/ 182754 h 274609"/>
                <a:gd name="connsiteX2" fmla="*/ 215818 w 215817"/>
                <a:gd name="connsiteY2" fmla="*/ 171797 h 274609"/>
                <a:gd name="connsiteX3" fmla="*/ 174237 w 215817"/>
                <a:gd name="connsiteY3" fmla="*/ 127495 h 274609"/>
                <a:gd name="connsiteX4" fmla="*/ 145864 w 215817"/>
                <a:gd name="connsiteY4" fmla="*/ 115980 h 274609"/>
                <a:gd name="connsiteX5" fmla="*/ 164399 w 215817"/>
                <a:gd name="connsiteY5" fmla="*/ 74175 h 274609"/>
                <a:gd name="connsiteX6" fmla="*/ 164399 w 215817"/>
                <a:gd name="connsiteY6" fmla="*/ 56490 h 274609"/>
                <a:gd name="connsiteX7" fmla="*/ 107908 w 215817"/>
                <a:gd name="connsiteY7" fmla="*/ 0 h 274609"/>
                <a:gd name="connsiteX8" fmla="*/ 51416 w 215817"/>
                <a:gd name="connsiteY8" fmla="*/ 56490 h 274609"/>
                <a:gd name="connsiteX9" fmla="*/ 51416 w 215817"/>
                <a:gd name="connsiteY9" fmla="*/ 74175 h 274609"/>
                <a:gd name="connsiteX10" fmla="*/ 69951 w 215817"/>
                <a:gd name="connsiteY10" fmla="*/ 115980 h 274609"/>
                <a:gd name="connsiteX11" fmla="*/ 41578 w 215817"/>
                <a:gd name="connsiteY11" fmla="*/ 127497 h 274609"/>
                <a:gd name="connsiteX12" fmla="*/ 0 w 215817"/>
                <a:gd name="connsiteY12" fmla="*/ 171797 h 274609"/>
                <a:gd name="connsiteX13" fmla="*/ 0 w 215817"/>
                <a:gd name="connsiteY13" fmla="*/ 274610 h 274609"/>
                <a:gd name="connsiteX14" fmla="*/ 98916 w 215817"/>
                <a:gd name="connsiteY14" fmla="*/ 274610 h 274609"/>
                <a:gd name="connsiteX15" fmla="*/ 98916 w 215817"/>
                <a:gd name="connsiteY15" fmla="*/ 256625 h 274609"/>
                <a:gd name="connsiteX16" fmla="*/ 17985 w 215817"/>
                <a:gd name="connsiteY16" fmla="*/ 256625 h 274609"/>
                <a:gd name="connsiteX17" fmla="*/ 17985 w 215817"/>
                <a:gd name="connsiteY17" fmla="*/ 171797 h 274609"/>
                <a:gd name="connsiteX18" fmla="*/ 48343 w 215817"/>
                <a:gd name="connsiteY18" fmla="*/ 144159 h 274609"/>
                <a:gd name="connsiteX19" fmla="*/ 89346 w 215817"/>
                <a:gd name="connsiteY19" fmla="*/ 127517 h 274609"/>
                <a:gd name="connsiteX20" fmla="*/ 107909 w 215817"/>
                <a:gd name="connsiteY20" fmla="*/ 130666 h 274609"/>
                <a:gd name="connsiteX21" fmla="*/ 126471 w 215817"/>
                <a:gd name="connsiteY21" fmla="*/ 127517 h 274609"/>
                <a:gd name="connsiteX22" fmla="*/ 167474 w 215817"/>
                <a:gd name="connsiteY22" fmla="*/ 144159 h 274609"/>
                <a:gd name="connsiteX23" fmla="*/ 197833 w 215817"/>
                <a:gd name="connsiteY23" fmla="*/ 171797 h 274609"/>
                <a:gd name="connsiteX24" fmla="*/ 69403 w 215817"/>
                <a:gd name="connsiteY24" fmla="*/ 74175 h 274609"/>
                <a:gd name="connsiteX25" fmla="*/ 69403 w 215817"/>
                <a:gd name="connsiteY25" fmla="*/ 56490 h 274609"/>
                <a:gd name="connsiteX26" fmla="*/ 107910 w 215817"/>
                <a:gd name="connsiteY26" fmla="*/ 17985 h 274609"/>
                <a:gd name="connsiteX27" fmla="*/ 146417 w 215817"/>
                <a:gd name="connsiteY27" fmla="*/ 56490 h 274609"/>
                <a:gd name="connsiteX28" fmla="*/ 146417 w 215817"/>
                <a:gd name="connsiteY28" fmla="*/ 74175 h 274609"/>
                <a:gd name="connsiteX29" fmla="*/ 107910 w 215817"/>
                <a:gd name="connsiteY29" fmla="*/ 112682 h 274609"/>
                <a:gd name="connsiteX30" fmla="*/ 69403 w 215817"/>
                <a:gd name="connsiteY30" fmla="*/ 74175 h 274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5817" h="274609">
                  <a:moveTo>
                    <a:pt x="197833" y="182754"/>
                  </a:moveTo>
                  <a:lnTo>
                    <a:pt x="215818" y="182754"/>
                  </a:lnTo>
                  <a:lnTo>
                    <a:pt x="215818" y="171797"/>
                  </a:lnTo>
                  <a:cubicBezTo>
                    <a:pt x="215818" y="144371"/>
                    <a:pt x="189789" y="133807"/>
                    <a:pt x="174237" y="127495"/>
                  </a:cubicBezTo>
                  <a:lnTo>
                    <a:pt x="145864" y="115980"/>
                  </a:lnTo>
                  <a:cubicBezTo>
                    <a:pt x="157243" y="105639"/>
                    <a:pt x="164399" y="90727"/>
                    <a:pt x="164399" y="74175"/>
                  </a:cubicBezTo>
                  <a:lnTo>
                    <a:pt x="164399" y="56490"/>
                  </a:lnTo>
                  <a:cubicBezTo>
                    <a:pt x="164399" y="25342"/>
                    <a:pt x="139057" y="0"/>
                    <a:pt x="107908" y="0"/>
                  </a:cubicBezTo>
                  <a:cubicBezTo>
                    <a:pt x="76758" y="0"/>
                    <a:pt x="51416" y="25342"/>
                    <a:pt x="51416" y="56490"/>
                  </a:cubicBezTo>
                  <a:lnTo>
                    <a:pt x="51416" y="74175"/>
                  </a:lnTo>
                  <a:cubicBezTo>
                    <a:pt x="51416" y="90727"/>
                    <a:pt x="58572" y="105639"/>
                    <a:pt x="69951" y="115980"/>
                  </a:cubicBezTo>
                  <a:lnTo>
                    <a:pt x="41578" y="127497"/>
                  </a:lnTo>
                  <a:cubicBezTo>
                    <a:pt x="26029" y="133807"/>
                    <a:pt x="0" y="144372"/>
                    <a:pt x="0" y="171797"/>
                  </a:cubicBezTo>
                  <a:lnTo>
                    <a:pt x="0" y="274610"/>
                  </a:lnTo>
                  <a:lnTo>
                    <a:pt x="98916" y="274610"/>
                  </a:lnTo>
                  <a:lnTo>
                    <a:pt x="98916" y="256625"/>
                  </a:lnTo>
                  <a:lnTo>
                    <a:pt x="17985" y="256625"/>
                  </a:lnTo>
                  <a:lnTo>
                    <a:pt x="17985" y="171797"/>
                  </a:lnTo>
                  <a:cubicBezTo>
                    <a:pt x="17985" y="158922"/>
                    <a:pt x="28655" y="152150"/>
                    <a:pt x="48343" y="144159"/>
                  </a:cubicBezTo>
                  <a:lnTo>
                    <a:pt x="89346" y="127517"/>
                  </a:lnTo>
                  <a:cubicBezTo>
                    <a:pt x="95165" y="129548"/>
                    <a:pt x="101407" y="130666"/>
                    <a:pt x="107909" y="130666"/>
                  </a:cubicBezTo>
                  <a:cubicBezTo>
                    <a:pt x="114411" y="130666"/>
                    <a:pt x="120653" y="129548"/>
                    <a:pt x="126471" y="127517"/>
                  </a:cubicBezTo>
                  <a:lnTo>
                    <a:pt x="167474" y="144159"/>
                  </a:lnTo>
                  <a:cubicBezTo>
                    <a:pt x="187163" y="152150"/>
                    <a:pt x="197833" y="158922"/>
                    <a:pt x="197833" y="171797"/>
                  </a:cubicBezTo>
                  <a:close/>
                  <a:moveTo>
                    <a:pt x="69403" y="74175"/>
                  </a:moveTo>
                  <a:lnTo>
                    <a:pt x="69403" y="56490"/>
                  </a:lnTo>
                  <a:cubicBezTo>
                    <a:pt x="69403" y="35259"/>
                    <a:pt x="86677" y="17985"/>
                    <a:pt x="107910" y="17985"/>
                  </a:cubicBezTo>
                  <a:cubicBezTo>
                    <a:pt x="129143" y="17985"/>
                    <a:pt x="146417" y="35259"/>
                    <a:pt x="146417" y="56490"/>
                  </a:cubicBezTo>
                  <a:lnTo>
                    <a:pt x="146417" y="74175"/>
                  </a:lnTo>
                  <a:cubicBezTo>
                    <a:pt x="146417" y="95407"/>
                    <a:pt x="129143" y="112682"/>
                    <a:pt x="107910" y="112682"/>
                  </a:cubicBezTo>
                  <a:cubicBezTo>
                    <a:pt x="86677" y="112682"/>
                    <a:pt x="69403" y="95407"/>
                    <a:pt x="69403" y="74175"/>
                  </a:cubicBezTo>
                  <a:close/>
                </a:path>
              </a:pathLst>
            </a:custGeom>
            <a:grpFill/>
            <a:ln w="11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67" name="Forma Livre: Forma 166">
              <a:extLst>
                <a:ext uri="{FF2B5EF4-FFF2-40B4-BE49-F238E27FC236}">
                  <a16:creationId xmlns:a16="http://schemas.microsoft.com/office/drawing/2014/main" id="{9722EAF6-EFA6-4A3A-8490-C25BEFDFD383}"/>
                </a:ext>
              </a:extLst>
            </p:cNvPr>
            <p:cNvSpPr/>
            <p:nvPr/>
          </p:nvSpPr>
          <p:spPr>
            <a:xfrm>
              <a:off x="2885562" y="4322911"/>
              <a:ext cx="62946" cy="17984"/>
            </a:xfrm>
            <a:custGeom>
              <a:avLst/>
              <a:gdLst>
                <a:gd name="connsiteX0" fmla="*/ 0 w 62946"/>
                <a:gd name="connsiteY0" fmla="*/ 0 h 17984"/>
                <a:gd name="connsiteX1" fmla="*/ 62947 w 62946"/>
                <a:gd name="connsiteY1" fmla="*/ 0 h 17984"/>
                <a:gd name="connsiteX2" fmla="*/ 62947 w 62946"/>
                <a:gd name="connsiteY2" fmla="*/ 17985 h 17984"/>
                <a:gd name="connsiteX3" fmla="*/ 0 w 62946"/>
                <a:gd name="connsiteY3" fmla="*/ 17985 h 17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946" h="17984">
                  <a:moveTo>
                    <a:pt x="0" y="0"/>
                  </a:moveTo>
                  <a:lnTo>
                    <a:pt x="62947" y="0"/>
                  </a:lnTo>
                  <a:lnTo>
                    <a:pt x="62947" y="17985"/>
                  </a:lnTo>
                  <a:lnTo>
                    <a:pt x="0" y="17985"/>
                  </a:lnTo>
                  <a:close/>
                </a:path>
              </a:pathLst>
            </a:custGeom>
            <a:grpFill/>
            <a:ln w="11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68" name="Forma Livre: Forma 167">
              <a:extLst>
                <a:ext uri="{FF2B5EF4-FFF2-40B4-BE49-F238E27FC236}">
                  <a16:creationId xmlns:a16="http://schemas.microsoft.com/office/drawing/2014/main" id="{7B94307D-12A1-466F-A48A-95CE6786F4BA}"/>
                </a:ext>
              </a:extLst>
            </p:cNvPr>
            <p:cNvSpPr/>
            <p:nvPr/>
          </p:nvSpPr>
          <p:spPr>
            <a:xfrm>
              <a:off x="3084592" y="3791926"/>
              <a:ext cx="297948" cy="68837"/>
            </a:xfrm>
            <a:custGeom>
              <a:avLst/>
              <a:gdLst>
                <a:gd name="connsiteX0" fmla="*/ 261979 w 297948"/>
                <a:gd name="connsiteY0" fmla="*/ 0 h 68837"/>
                <a:gd name="connsiteX1" fmla="*/ 0 w 297948"/>
                <a:gd name="connsiteY1" fmla="*/ 0 h 68837"/>
                <a:gd name="connsiteX2" fmla="*/ 0 w 297948"/>
                <a:gd name="connsiteY2" fmla="*/ 17985 h 68837"/>
                <a:gd name="connsiteX3" fmla="*/ 261979 w 297948"/>
                <a:gd name="connsiteY3" fmla="*/ 17985 h 68837"/>
                <a:gd name="connsiteX4" fmla="*/ 279963 w 297948"/>
                <a:gd name="connsiteY4" fmla="*/ 35970 h 68837"/>
                <a:gd name="connsiteX5" fmla="*/ 279963 w 297948"/>
                <a:gd name="connsiteY5" fmla="*/ 68837 h 68837"/>
                <a:gd name="connsiteX6" fmla="*/ 297948 w 297948"/>
                <a:gd name="connsiteY6" fmla="*/ 68837 h 68837"/>
                <a:gd name="connsiteX7" fmla="*/ 297948 w 297948"/>
                <a:gd name="connsiteY7" fmla="*/ 35970 h 68837"/>
                <a:gd name="connsiteX8" fmla="*/ 261979 w 297948"/>
                <a:gd name="connsiteY8" fmla="*/ 0 h 68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7948" h="68837">
                  <a:moveTo>
                    <a:pt x="261979" y="0"/>
                  </a:moveTo>
                  <a:lnTo>
                    <a:pt x="0" y="0"/>
                  </a:lnTo>
                  <a:lnTo>
                    <a:pt x="0" y="17985"/>
                  </a:lnTo>
                  <a:lnTo>
                    <a:pt x="261979" y="17985"/>
                  </a:lnTo>
                  <a:cubicBezTo>
                    <a:pt x="271895" y="17985"/>
                    <a:pt x="279963" y="26053"/>
                    <a:pt x="279963" y="35970"/>
                  </a:cubicBezTo>
                  <a:lnTo>
                    <a:pt x="279963" y="68837"/>
                  </a:lnTo>
                  <a:lnTo>
                    <a:pt x="297948" y="68837"/>
                  </a:lnTo>
                  <a:lnTo>
                    <a:pt x="297948" y="35970"/>
                  </a:lnTo>
                  <a:cubicBezTo>
                    <a:pt x="297948" y="16136"/>
                    <a:pt x="281812" y="0"/>
                    <a:pt x="261979" y="0"/>
                  </a:cubicBezTo>
                  <a:close/>
                </a:path>
              </a:pathLst>
            </a:custGeom>
            <a:grpFill/>
            <a:ln w="11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69" name="Forma Livre: Forma 168">
              <a:extLst>
                <a:ext uri="{FF2B5EF4-FFF2-40B4-BE49-F238E27FC236}">
                  <a16:creationId xmlns:a16="http://schemas.microsoft.com/office/drawing/2014/main" id="{F5F7B683-51DF-4EA4-B7D8-3BDF46FE5EC9}"/>
                </a:ext>
              </a:extLst>
            </p:cNvPr>
            <p:cNvSpPr/>
            <p:nvPr/>
          </p:nvSpPr>
          <p:spPr>
            <a:xfrm>
              <a:off x="3095296" y="3878748"/>
              <a:ext cx="287244" cy="160907"/>
            </a:xfrm>
            <a:custGeom>
              <a:avLst/>
              <a:gdLst>
                <a:gd name="connsiteX0" fmla="*/ 269260 w 287244"/>
                <a:gd name="connsiteY0" fmla="*/ 32868 h 160907"/>
                <a:gd name="connsiteX1" fmla="*/ 251275 w 287244"/>
                <a:gd name="connsiteY1" fmla="*/ 50853 h 160907"/>
                <a:gd name="connsiteX2" fmla="*/ 209751 w 287244"/>
                <a:gd name="connsiteY2" fmla="*/ 50853 h 160907"/>
                <a:gd name="connsiteX3" fmla="*/ 179336 w 287244"/>
                <a:gd name="connsiteY3" fmla="*/ 117558 h 160907"/>
                <a:gd name="connsiteX4" fmla="*/ 148920 w 287244"/>
                <a:gd name="connsiteY4" fmla="*/ 50853 h 160907"/>
                <a:gd name="connsiteX5" fmla="*/ 23531 w 287244"/>
                <a:gd name="connsiteY5" fmla="*/ 50853 h 160907"/>
                <a:gd name="connsiteX6" fmla="*/ 0 w 287244"/>
                <a:gd name="connsiteY6" fmla="*/ 108740 h 160907"/>
                <a:gd name="connsiteX7" fmla="*/ 16661 w 287244"/>
                <a:gd name="connsiteY7" fmla="*/ 115512 h 160907"/>
                <a:gd name="connsiteX8" fmla="*/ 35635 w 287244"/>
                <a:gd name="connsiteY8" fmla="*/ 68837 h 160907"/>
                <a:gd name="connsiteX9" fmla="*/ 137355 w 287244"/>
                <a:gd name="connsiteY9" fmla="*/ 68837 h 160907"/>
                <a:gd name="connsiteX10" fmla="*/ 179336 w 287244"/>
                <a:gd name="connsiteY10" fmla="*/ 160908 h 160907"/>
                <a:gd name="connsiteX11" fmla="*/ 221317 w 287244"/>
                <a:gd name="connsiteY11" fmla="*/ 68837 h 160907"/>
                <a:gd name="connsiteX12" fmla="*/ 251275 w 287244"/>
                <a:gd name="connsiteY12" fmla="*/ 68837 h 160907"/>
                <a:gd name="connsiteX13" fmla="*/ 287245 w 287244"/>
                <a:gd name="connsiteY13" fmla="*/ 32868 h 160907"/>
                <a:gd name="connsiteX14" fmla="*/ 287245 w 287244"/>
                <a:gd name="connsiteY14" fmla="*/ 0 h 160907"/>
                <a:gd name="connsiteX15" fmla="*/ 269260 w 287244"/>
                <a:gd name="connsiteY15" fmla="*/ 0 h 16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7244" h="160907">
                  <a:moveTo>
                    <a:pt x="269260" y="32868"/>
                  </a:moveTo>
                  <a:cubicBezTo>
                    <a:pt x="269260" y="42785"/>
                    <a:pt x="261192" y="50853"/>
                    <a:pt x="251275" y="50853"/>
                  </a:cubicBezTo>
                  <a:lnTo>
                    <a:pt x="209751" y="50853"/>
                  </a:lnTo>
                  <a:lnTo>
                    <a:pt x="179336" y="117558"/>
                  </a:lnTo>
                  <a:lnTo>
                    <a:pt x="148920" y="50853"/>
                  </a:lnTo>
                  <a:lnTo>
                    <a:pt x="23531" y="50853"/>
                  </a:lnTo>
                  <a:lnTo>
                    <a:pt x="0" y="108740"/>
                  </a:lnTo>
                  <a:lnTo>
                    <a:pt x="16661" y="115512"/>
                  </a:lnTo>
                  <a:lnTo>
                    <a:pt x="35635" y="68837"/>
                  </a:lnTo>
                  <a:lnTo>
                    <a:pt x="137355" y="68837"/>
                  </a:lnTo>
                  <a:lnTo>
                    <a:pt x="179336" y="160908"/>
                  </a:lnTo>
                  <a:lnTo>
                    <a:pt x="221317" y="68837"/>
                  </a:lnTo>
                  <a:lnTo>
                    <a:pt x="251275" y="68837"/>
                  </a:lnTo>
                  <a:cubicBezTo>
                    <a:pt x="271109" y="68837"/>
                    <a:pt x="287245" y="52701"/>
                    <a:pt x="287245" y="32868"/>
                  </a:cubicBezTo>
                  <a:lnTo>
                    <a:pt x="287245" y="0"/>
                  </a:lnTo>
                  <a:lnTo>
                    <a:pt x="269260" y="0"/>
                  </a:lnTo>
                  <a:close/>
                </a:path>
              </a:pathLst>
            </a:custGeom>
            <a:grpFill/>
            <a:ln w="11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70" name="Forma Livre: Forma 169">
              <a:extLst>
                <a:ext uri="{FF2B5EF4-FFF2-40B4-BE49-F238E27FC236}">
                  <a16:creationId xmlns:a16="http://schemas.microsoft.com/office/drawing/2014/main" id="{3D113399-573E-438A-B6EE-C215987D0495}"/>
                </a:ext>
              </a:extLst>
            </p:cNvPr>
            <p:cNvSpPr/>
            <p:nvPr/>
          </p:nvSpPr>
          <p:spPr>
            <a:xfrm>
              <a:off x="2768660" y="3791926"/>
              <a:ext cx="297948" cy="68837"/>
            </a:xfrm>
            <a:custGeom>
              <a:avLst/>
              <a:gdLst>
                <a:gd name="connsiteX0" fmla="*/ 17985 w 297948"/>
                <a:gd name="connsiteY0" fmla="*/ 35970 h 68837"/>
                <a:gd name="connsiteX1" fmla="*/ 35970 w 297948"/>
                <a:gd name="connsiteY1" fmla="*/ 17985 h 68837"/>
                <a:gd name="connsiteX2" fmla="*/ 297948 w 297948"/>
                <a:gd name="connsiteY2" fmla="*/ 17985 h 68837"/>
                <a:gd name="connsiteX3" fmla="*/ 297948 w 297948"/>
                <a:gd name="connsiteY3" fmla="*/ 0 h 68837"/>
                <a:gd name="connsiteX4" fmla="*/ 35970 w 297948"/>
                <a:gd name="connsiteY4" fmla="*/ 0 h 68837"/>
                <a:gd name="connsiteX5" fmla="*/ 0 w 297948"/>
                <a:gd name="connsiteY5" fmla="*/ 35970 h 68837"/>
                <a:gd name="connsiteX6" fmla="*/ 0 w 297948"/>
                <a:gd name="connsiteY6" fmla="*/ 68837 h 68837"/>
                <a:gd name="connsiteX7" fmla="*/ 17985 w 297948"/>
                <a:gd name="connsiteY7" fmla="*/ 68837 h 68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7948" h="68837">
                  <a:moveTo>
                    <a:pt x="17985" y="35970"/>
                  </a:moveTo>
                  <a:cubicBezTo>
                    <a:pt x="17985" y="26053"/>
                    <a:pt x="26053" y="17985"/>
                    <a:pt x="35970" y="17985"/>
                  </a:cubicBezTo>
                  <a:lnTo>
                    <a:pt x="297948" y="17985"/>
                  </a:lnTo>
                  <a:lnTo>
                    <a:pt x="297948" y="0"/>
                  </a:lnTo>
                  <a:lnTo>
                    <a:pt x="35970" y="0"/>
                  </a:lnTo>
                  <a:cubicBezTo>
                    <a:pt x="16136" y="0"/>
                    <a:pt x="0" y="16136"/>
                    <a:pt x="0" y="35970"/>
                  </a:cubicBezTo>
                  <a:lnTo>
                    <a:pt x="0" y="68837"/>
                  </a:lnTo>
                  <a:lnTo>
                    <a:pt x="17985" y="68837"/>
                  </a:lnTo>
                  <a:close/>
                </a:path>
              </a:pathLst>
            </a:custGeom>
            <a:grpFill/>
            <a:ln w="11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71" name="Forma Livre: Forma 170">
              <a:extLst>
                <a:ext uri="{FF2B5EF4-FFF2-40B4-BE49-F238E27FC236}">
                  <a16:creationId xmlns:a16="http://schemas.microsoft.com/office/drawing/2014/main" id="{462C8859-DCD3-43E9-A361-B4A527193135}"/>
                </a:ext>
              </a:extLst>
            </p:cNvPr>
            <p:cNvSpPr/>
            <p:nvPr/>
          </p:nvSpPr>
          <p:spPr>
            <a:xfrm>
              <a:off x="2768660" y="3878748"/>
              <a:ext cx="336521" cy="204948"/>
            </a:xfrm>
            <a:custGeom>
              <a:avLst/>
              <a:gdLst>
                <a:gd name="connsiteX0" fmla="*/ 35970 w 336521"/>
                <a:gd name="connsiteY0" fmla="*/ 68837 h 204948"/>
                <a:gd name="connsiteX1" fmla="*/ 65929 w 336521"/>
                <a:gd name="connsiteY1" fmla="*/ 68837 h 204948"/>
                <a:gd name="connsiteX2" fmla="*/ 107909 w 336521"/>
                <a:gd name="connsiteY2" fmla="*/ 160908 h 204948"/>
                <a:gd name="connsiteX3" fmla="*/ 149890 w 336521"/>
                <a:gd name="connsiteY3" fmla="*/ 68837 h 204948"/>
                <a:gd name="connsiteX4" fmla="*/ 251610 w 336521"/>
                <a:gd name="connsiteY4" fmla="*/ 68837 h 204948"/>
                <a:gd name="connsiteX5" fmla="*/ 306941 w 336521"/>
                <a:gd name="connsiteY5" fmla="*/ 204949 h 204948"/>
                <a:gd name="connsiteX6" fmla="*/ 336522 w 336521"/>
                <a:gd name="connsiteY6" fmla="*/ 132175 h 204948"/>
                <a:gd name="connsiteX7" fmla="*/ 319861 w 336521"/>
                <a:gd name="connsiteY7" fmla="*/ 125403 h 204948"/>
                <a:gd name="connsiteX8" fmla="*/ 306941 w 336521"/>
                <a:gd name="connsiteY8" fmla="*/ 157191 h 204948"/>
                <a:gd name="connsiteX9" fmla="*/ 263713 w 336521"/>
                <a:gd name="connsiteY9" fmla="*/ 50853 h 204948"/>
                <a:gd name="connsiteX10" fmla="*/ 138325 w 336521"/>
                <a:gd name="connsiteY10" fmla="*/ 50853 h 204948"/>
                <a:gd name="connsiteX11" fmla="*/ 107909 w 336521"/>
                <a:gd name="connsiteY11" fmla="*/ 117558 h 204948"/>
                <a:gd name="connsiteX12" fmla="*/ 77493 w 336521"/>
                <a:gd name="connsiteY12" fmla="*/ 50853 h 204948"/>
                <a:gd name="connsiteX13" fmla="*/ 35970 w 336521"/>
                <a:gd name="connsiteY13" fmla="*/ 50853 h 204948"/>
                <a:gd name="connsiteX14" fmla="*/ 17985 w 336521"/>
                <a:gd name="connsiteY14" fmla="*/ 32868 h 204948"/>
                <a:gd name="connsiteX15" fmla="*/ 17985 w 336521"/>
                <a:gd name="connsiteY15" fmla="*/ 0 h 204948"/>
                <a:gd name="connsiteX16" fmla="*/ 0 w 336521"/>
                <a:gd name="connsiteY16" fmla="*/ 0 h 204948"/>
                <a:gd name="connsiteX17" fmla="*/ 0 w 336521"/>
                <a:gd name="connsiteY17" fmla="*/ 32868 h 204948"/>
                <a:gd name="connsiteX18" fmla="*/ 35970 w 336521"/>
                <a:gd name="connsiteY18" fmla="*/ 68837 h 204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6521" h="204948">
                  <a:moveTo>
                    <a:pt x="35970" y="68837"/>
                  </a:moveTo>
                  <a:lnTo>
                    <a:pt x="65929" y="68837"/>
                  </a:lnTo>
                  <a:lnTo>
                    <a:pt x="107909" y="160908"/>
                  </a:lnTo>
                  <a:lnTo>
                    <a:pt x="149890" y="68837"/>
                  </a:lnTo>
                  <a:lnTo>
                    <a:pt x="251610" y="68837"/>
                  </a:lnTo>
                  <a:lnTo>
                    <a:pt x="306941" y="204949"/>
                  </a:lnTo>
                  <a:lnTo>
                    <a:pt x="336522" y="132175"/>
                  </a:lnTo>
                  <a:lnTo>
                    <a:pt x="319861" y="125403"/>
                  </a:lnTo>
                  <a:lnTo>
                    <a:pt x="306941" y="157191"/>
                  </a:lnTo>
                  <a:lnTo>
                    <a:pt x="263713" y="50853"/>
                  </a:lnTo>
                  <a:lnTo>
                    <a:pt x="138325" y="50853"/>
                  </a:lnTo>
                  <a:lnTo>
                    <a:pt x="107909" y="117558"/>
                  </a:lnTo>
                  <a:lnTo>
                    <a:pt x="77493" y="50853"/>
                  </a:lnTo>
                  <a:lnTo>
                    <a:pt x="35970" y="50853"/>
                  </a:lnTo>
                  <a:cubicBezTo>
                    <a:pt x="26053" y="50853"/>
                    <a:pt x="17985" y="42785"/>
                    <a:pt x="17985" y="32868"/>
                  </a:cubicBezTo>
                  <a:lnTo>
                    <a:pt x="17985" y="0"/>
                  </a:lnTo>
                  <a:lnTo>
                    <a:pt x="0" y="0"/>
                  </a:lnTo>
                  <a:lnTo>
                    <a:pt x="0" y="32868"/>
                  </a:lnTo>
                  <a:cubicBezTo>
                    <a:pt x="0" y="52701"/>
                    <a:pt x="16136" y="68837"/>
                    <a:pt x="35970" y="68837"/>
                  </a:cubicBezTo>
                  <a:close/>
                </a:path>
              </a:pathLst>
            </a:custGeom>
            <a:grpFill/>
            <a:ln w="11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72" name="Forma Livre: Forma 171">
              <a:extLst>
                <a:ext uri="{FF2B5EF4-FFF2-40B4-BE49-F238E27FC236}">
                  <a16:creationId xmlns:a16="http://schemas.microsoft.com/office/drawing/2014/main" id="{1A321566-ACDF-46E6-992F-07421E294ADF}"/>
                </a:ext>
              </a:extLst>
            </p:cNvPr>
            <p:cNvSpPr/>
            <p:nvPr/>
          </p:nvSpPr>
          <p:spPr>
            <a:xfrm>
              <a:off x="3202691" y="4322911"/>
              <a:ext cx="62946" cy="17984"/>
            </a:xfrm>
            <a:custGeom>
              <a:avLst/>
              <a:gdLst>
                <a:gd name="connsiteX0" fmla="*/ 0 w 62946"/>
                <a:gd name="connsiteY0" fmla="*/ 0 h 17984"/>
                <a:gd name="connsiteX1" fmla="*/ 62947 w 62946"/>
                <a:gd name="connsiteY1" fmla="*/ 0 h 17984"/>
                <a:gd name="connsiteX2" fmla="*/ 62947 w 62946"/>
                <a:gd name="connsiteY2" fmla="*/ 17985 h 17984"/>
                <a:gd name="connsiteX3" fmla="*/ 0 w 62946"/>
                <a:gd name="connsiteY3" fmla="*/ 17985 h 17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946" h="17984">
                  <a:moveTo>
                    <a:pt x="0" y="0"/>
                  </a:moveTo>
                  <a:lnTo>
                    <a:pt x="62947" y="0"/>
                  </a:lnTo>
                  <a:lnTo>
                    <a:pt x="62947" y="17985"/>
                  </a:lnTo>
                  <a:lnTo>
                    <a:pt x="0" y="17985"/>
                  </a:lnTo>
                  <a:close/>
                </a:path>
              </a:pathLst>
            </a:custGeom>
            <a:grpFill/>
            <a:ln w="11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73" name="Forma Livre: Forma 172">
              <a:extLst>
                <a:ext uri="{FF2B5EF4-FFF2-40B4-BE49-F238E27FC236}">
                  <a16:creationId xmlns:a16="http://schemas.microsoft.com/office/drawing/2014/main" id="{2ECE8048-2920-45CA-94B4-9ADFE272F300}"/>
                </a:ext>
              </a:extLst>
            </p:cNvPr>
            <p:cNvSpPr/>
            <p:nvPr/>
          </p:nvSpPr>
          <p:spPr>
            <a:xfrm>
              <a:off x="3166723" y="4066285"/>
              <a:ext cx="215817" cy="274609"/>
            </a:xfrm>
            <a:custGeom>
              <a:avLst/>
              <a:gdLst>
                <a:gd name="connsiteX0" fmla="*/ 174237 w 215817"/>
                <a:gd name="connsiteY0" fmla="*/ 127495 h 274609"/>
                <a:gd name="connsiteX1" fmla="*/ 145864 w 215817"/>
                <a:gd name="connsiteY1" fmla="*/ 115980 h 274609"/>
                <a:gd name="connsiteX2" fmla="*/ 164399 w 215817"/>
                <a:gd name="connsiteY2" fmla="*/ 74175 h 274609"/>
                <a:gd name="connsiteX3" fmla="*/ 164399 w 215817"/>
                <a:gd name="connsiteY3" fmla="*/ 56490 h 274609"/>
                <a:gd name="connsiteX4" fmla="*/ 107909 w 215817"/>
                <a:gd name="connsiteY4" fmla="*/ 0 h 274609"/>
                <a:gd name="connsiteX5" fmla="*/ 51417 w 215817"/>
                <a:gd name="connsiteY5" fmla="*/ 56490 h 274609"/>
                <a:gd name="connsiteX6" fmla="*/ 51417 w 215817"/>
                <a:gd name="connsiteY6" fmla="*/ 74175 h 274609"/>
                <a:gd name="connsiteX7" fmla="*/ 69952 w 215817"/>
                <a:gd name="connsiteY7" fmla="*/ 115980 h 274609"/>
                <a:gd name="connsiteX8" fmla="*/ 41580 w 215817"/>
                <a:gd name="connsiteY8" fmla="*/ 127495 h 274609"/>
                <a:gd name="connsiteX9" fmla="*/ 0 w 215817"/>
                <a:gd name="connsiteY9" fmla="*/ 171797 h 274609"/>
                <a:gd name="connsiteX10" fmla="*/ 0 w 215817"/>
                <a:gd name="connsiteY10" fmla="*/ 182754 h 274609"/>
                <a:gd name="connsiteX11" fmla="*/ 17985 w 215817"/>
                <a:gd name="connsiteY11" fmla="*/ 182754 h 274609"/>
                <a:gd name="connsiteX12" fmla="*/ 17985 w 215817"/>
                <a:gd name="connsiteY12" fmla="*/ 171797 h 274609"/>
                <a:gd name="connsiteX13" fmla="*/ 48343 w 215817"/>
                <a:gd name="connsiteY13" fmla="*/ 144159 h 274609"/>
                <a:gd name="connsiteX14" fmla="*/ 89346 w 215817"/>
                <a:gd name="connsiteY14" fmla="*/ 127517 h 274609"/>
                <a:gd name="connsiteX15" fmla="*/ 107909 w 215817"/>
                <a:gd name="connsiteY15" fmla="*/ 130666 h 274609"/>
                <a:gd name="connsiteX16" fmla="*/ 126471 w 215817"/>
                <a:gd name="connsiteY16" fmla="*/ 127517 h 274609"/>
                <a:gd name="connsiteX17" fmla="*/ 167473 w 215817"/>
                <a:gd name="connsiteY17" fmla="*/ 144159 h 274609"/>
                <a:gd name="connsiteX18" fmla="*/ 197833 w 215817"/>
                <a:gd name="connsiteY18" fmla="*/ 171797 h 274609"/>
                <a:gd name="connsiteX19" fmla="*/ 197833 w 215817"/>
                <a:gd name="connsiteY19" fmla="*/ 256625 h 274609"/>
                <a:gd name="connsiteX20" fmla="*/ 116901 w 215817"/>
                <a:gd name="connsiteY20" fmla="*/ 256625 h 274609"/>
                <a:gd name="connsiteX21" fmla="*/ 116901 w 215817"/>
                <a:gd name="connsiteY21" fmla="*/ 274610 h 274609"/>
                <a:gd name="connsiteX22" fmla="*/ 215818 w 215817"/>
                <a:gd name="connsiteY22" fmla="*/ 274610 h 274609"/>
                <a:gd name="connsiteX23" fmla="*/ 215818 w 215817"/>
                <a:gd name="connsiteY23" fmla="*/ 171797 h 274609"/>
                <a:gd name="connsiteX24" fmla="*/ 174237 w 215817"/>
                <a:gd name="connsiteY24" fmla="*/ 127495 h 274609"/>
                <a:gd name="connsiteX25" fmla="*/ 69402 w 215817"/>
                <a:gd name="connsiteY25" fmla="*/ 74175 h 274609"/>
                <a:gd name="connsiteX26" fmla="*/ 69402 w 215817"/>
                <a:gd name="connsiteY26" fmla="*/ 56490 h 274609"/>
                <a:gd name="connsiteX27" fmla="*/ 107909 w 215817"/>
                <a:gd name="connsiteY27" fmla="*/ 17985 h 274609"/>
                <a:gd name="connsiteX28" fmla="*/ 146414 w 215817"/>
                <a:gd name="connsiteY28" fmla="*/ 56490 h 274609"/>
                <a:gd name="connsiteX29" fmla="*/ 146414 w 215817"/>
                <a:gd name="connsiteY29" fmla="*/ 74175 h 274609"/>
                <a:gd name="connsiteX30" fmla="*/ 107909 w 215817"/>
                <a:gd name="connsiteY30" fmla="*/ 112682 h 274609"/>
                <a:gd name="connsiteX31" fmla="*/ 69402 w 215817"/>
                <a:gd name="connsiteY31" fmla="*/ 74175 h 274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15817" h="274609">
                  <a:moveTo>
                    <a:pt x="174237" y="127495"/>
                  </a:moveTo>
                  <a:lnTo>
                    <a:pt x="145864" y="115980"/>
                  </a:lnTo>
                  <a:cubicBezTo>
                    <a:pt x="157243" y="105639"/>
                    <a:pt x="164399" y="90727"/>
                    <a:pt x="164399" y="74175"/>
                  </a:cubicBezTo>
                  <a:lnTo>
                    <a:pt x="164399" y="56490"/>
                  </a:lnTo>
                  <a:cubicBezTo>
                    <a:pt x="164399" y="25342"/>
                    <a:pt x="139057" y="0"/>
                    <a:pt x="107909" y="0"/>
                  </a:cubicBezTo>
                  <a:cubicBezTo>
                    <a:pt x="76759" y="0"/>
                    <a:pt x="51417" y="25342"/>
                    <a:pt x="51417" y="56490"/>
                  </a:cubicBezTo>
                  <a:lnTo>
                    <a:pt x="51417" y="74175"/>
                  </a:lnTo>
                  <a:cubicBezTo>
                    <a:pt x="51417" y="90727"/>
                    <a:pt x="58573" y="105639"/>
                    <a:pt x="69952" y="115980"/>
                  </a:cubicBezTo>
                  <a:lnTo>
                    <a:pt x="41580" y="127495"/>
                  </a:lnTo>
                  <a:cubicBezTo>
                    <a:pt x="26028" y="133807"/>
                    <a:pt x="0" y="144372"/>
                    <a:pt x="0" y="171797"/>
                  </a:cubicBezTo>
                  <a:lnTo>
                    <a:pt x="0" y="182754"/>
                  </a:lnTo>
                  <a:lnTo>
                    <a:pt x="17985" y="182754"/>
                  </a:lnTo>
                  <a:lnTo>
                    <a:pt x="17985" y="171797"/>
                  </a:lnTo>
                  <a:cubicBezTo>
                    <a:pt x="17985" y="158922"/>
                    <a:pt x="28655" y="152150"/>
                    <a:pt x="48343" y="144159"/>
                  </a:cubicBezTo>
                  <a:lnTo>
                    <a:pt x="89346" y="127517"/>
                  </a:lnTo>
                  <a:cubicBezTo>
                    <a:pt x="95165" y="129548"/>
                    <a:pt x="101407" y="130666"/>
                    <a:pt x="107909" y="130666"/>
                  </a:cubicBezTo>
                  <a:cubicBezTo>
                    <a:pt x="114411" y="130666"/>
                    <a:pt x="120653" y="129548"/>
                    <a:pt x="126471" y="127517"/>
                  </a:cubicBezTo>
                  <a:lnTo>
                    <a:pt x="167473" y="144159"/>
                  </a:lnTo>
                  <a:cubicBezTo>
                    <a:pt x="187163" y="152151"/>
                    <a:pt x="197833" y="158923"/>
                    <a:pt x="197833" y="171797"/>
                  </a:cubicBezTo>
                  <a:lnTo>
                    <a:pt x="197833" y="256625"/>
                  </a:lnTo>
                  <a:lnTo>
                    <a:pt x="116901" y="256625"/>
                  </a:lnTo>
                  <a:lnTo>
                    <a:pt x="116901" y="274610"/>
                  </a:lnTo>
                  <a:lnTo>
                    <a:pt x="215818" y="274610"/>
                  </a:lnTo>
                  <a:lnTo>
                    <a:pt x="215818" y="171797"/>
                  </a:lnTo>
                  <a:cubicBezTo>
                    <a:pt x="215818" y="144372"/>
                    <a:pt x="189789" y="133807"/>
                    <a:pt x="174237" y="127495"/>
                  </a:cubicBezTo>
                  <a:close/>
                  <a:moveTo>
                    <a:pt x="69402" y="74175"/>
                  </a:moveTo>
                  <a:lnTo>
                    <a:pt x="69402" y="56490"/>
                  </a:lnTo>
                  <a:cubicBezTo>
                    <a:pt x="69402" y="35259"/>
                    <a:pt x="86676" y="17985"/>
                    <a:pt x="107909" y="17985"/>
                  </a:cubicBezTo>
                  <a:cubicBezTo>
                    <a:pt x="129140" y="17985"/>
                    <a:pt x="146414" y="35259"/>
                    <a:pt x="146414" y="56490"/>
                  </a:cubicBezTo>
                  <a:lnTo>
                    <a:pt x="146414" y="74175"/>
                  </a:lnTo>
                  <a:cubicBezTo>
                    <a:pt x="146414" y="95407"/>
                    <a:pt x="129140" y="112682"/>
                    <a:pt x="107909" y="112682"/>
                  </a:cubicBezTo>
                  <a:cubicBezTo>
                    <a:pt x="86676" y="112682"/>
                    <a:pt x="69402" y="95407"/>
                    <a:pt x="69402" y="74175"/>
                  </a:cubicBezTo>
                  <a:close/>
                </a:path>
              </a:pathLst>
            </a:custGeom>
            <a:grpFill/>
            <a:ln w="11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74" name="Forma Livre: Forma 173">
              <a:extLst>
                <a:ext uri="{FF2B5EF4-FFF2-40B4-BE49-F238E27FC236}">
                  <a16:creationId xmlns:a16="http://schemas.microsoft.com/office/drawing/2014/main" id="{AD3B50B2-FB67-4D5F-A470-2F950233242A}"/>
                </a:ext>
              </a:extLst>
            </p:cNvPr>
            <p:cNvSpPr/>
            <p:nvPr/>
          </p:nvSpPr>
          <p:spPr>
            <a:xfrm>
              <a:off x="2863078" y="3842778"/>
              <a:ext cx="137287" cy="17984"/>
            </a:xfrm>
            <a:custGeom>
              <a:avLst/>
              <a:gdLst>
                <a:gd name="connsiteX0" fmla="*/ 0 w 137287"/>
                <a:gd name="connsiteY0" fmla="*/ 0 h 17984"/>
                <a:gd name="connsiteX1" fmla="*/ 137288 w 137287"/>
                <a:gd name="connsiteY1" fmla="*/ 0 h 17984"/>
                <a:gd name="connsiteX2" fmla="*/ 137288 w 137287"/>
                <a:gd name="connsiteY2" fmla="*/ 17985 h 17984"/>
                <a:gd name="connsiteX3" fmla="*/ 0 w 137287"/>
                <a:gd name="connsiteY3" fmla="*/ 17985 h 17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287" h="17984">
                  <a:moveTo>
                    <a:pt x="0" y="0"/>
                  </a:moveTo>
                  <a:lnTo>
                    <a:pt x="137288" y="0"/>
                  </a:lnTo>
                  <a:lnTo>
                    <a:pt x="137288" y="17985"/>
                  </a:lnTo>
                  <a:lnTo>
                    <a:pt x="0" y="17985"/>
                  </a:lnTo>
                  <a:close/>
                </a:path>
              </a:pathLst>
            </a:custGeom>
            <a:grpFill/>
            <a:ln w="11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75" name="Forma Livre: Forma 174">
              <a:extLst>
                <a:ext uri="{FF2B5EF4-FFF2-40B4-BE49-F238E27FC236}">
                  <a16:creationId xmlns:a16="http://schemas.microsoft.com/office/drawing/2014/main" id="{43573DD9-5E53-497B-B46E-AE76466F0DCB}"/>
                </a:ext>
              </a:extLst>
            </p:cNvPr>
            <p:cNvSpPr/>
            <p:nvPr/>
          </p:nvSpPr>
          <p:spPr>
            <a:xfrm>
              <a:off x="3054322" y="3842778"/>
              <a:ext cx="197830" cy="17984"/>
            </a:xfrm>
            <a:custGeom>
              <a:avLst/>
              <a:gdLst>
                <a:gd name="connsiteX0" fmla="*/ 0 w 197830"/>
                <a:gd name="connsiteY0" fmla="*/ 0 h 17984"/>
                <a:gd name="connsiteX1" fmla="*/ 197830 w 197830"/>
                <a:gd name="connsiteY1" fmla="*/ 0 h 17984"/>
                <a:gd name="connsiteX2" fmla="*/ 197830 w 197830"/>
                <a:gd name="connsiteY2" fmla="*/ 17985 h 17984"/>
                <a:gd name="connsiteX3" fmla="*/ 0 w 197830"/>
                <a:gd name="connsiteY3" fmla="*/ 17985 h 17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7830" h="17984">
                  <a:moveTo>
                    <a:pt x="0" y="0"/>
                  </a:moveTo>
                  <a:lnTo>
                    <a:pt x="197830" y="0"/>
                  </a:lnTo>
                  <a:lnTo>
                    <a:pt x="197830" y="17985"/>
                  </a:lnTo>
                  <a:lnTo>
                    <a:pt x="0" y="17985"/>
                  </a:lnTo>
                  <a:close/>
                </a:path>
              </a:pathLst>
            </a:custGeom>
            <a:grpFill/>
            <a:ln w="11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76" name="Forma Livre: Forma 175">
              <a:extLst>
                <a:ext uri="{FF2B5EF4-FFF2-40B4-BE49-F238E27FC236}">
                  <a16:creationId xmlns:a16="http://schemas.microsoft.com/office/drawing/2014/main" id="{7B103937-E3FB-47E5-8FD0-ACD5502CC95F}"/>
                </a:ext>
              </a:extLst>
            </p:cNvPr>
            <p:cNvSpPr/>
            <p:nvPr/>
          </p:nvSpPr>
          <p:spPr>
            <a:xfrm>
              <a:off x="3180213" y="3878748"/>
              <a:ext cx="107908" cy="17984"/>
            </a:xfrm>
            <a:custGeom>
              <a:avLst/>
              <a:gdLst>
                <a:gd name="connsiteX0" fmla="*/ 0 w 107908"/>
                <a:gd name="connsiteY0" fmla="*/ 0 h 17984"/>
                <a:gd name="connsiteX1" fmla="*/ 107909 w 107908"/>
                <a:gd name="connsiteY1" fmla="*/ 0 h 17984"/>
                <a:gd name="connsiteX2" fmla="*/ 107909 w 107908"/>
                <a:gd name="connsiteY2" fmla="*/ 17985 h 17984"/>
                <a:gd name="connsiteX3" fmla="*/ 0 w 107908"/>
                <a:gd name="connsiteY3" fmla="*/ 17985 h 17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908" h="17984">
                  <a:moveTo>
                    <a:pt x="0" y="0"/>
                  </a:moveTo>
                  <a:lnTo>
                    <a:pt x="107909" y="0"/>
                  </a:lnTo>
                  <a:lnTo>
                    <a:pt x="107909" y="17985"/>
                  </a:lnTo>
                  <a:lnTo>
                    <a:pt x="0" y="17985"/>
                  </a:lnTo>
                  <a:close/>
                </a:path>
              </a:pathLst>
            </a:custGeom>
            <a:grpFill/>
            <a:ln w="11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77" name="Forma Livre: Forma 176">
              <a:extLst>
                <a:ext uri="{FF2B5EF4-FFF2-40B4-BE49-F238E27FC236}">
                  <a16:creationId xmlns:a16="http://schemas.microsoft.com/office/drawing/2014/main" id="{0F325FE0-65BD-463A-BAC2-517A41AFC3B5}"/>
                </a:ext>
              </a:extLst>
            </p:cNvPr>
            <p:cNvSpPr/>
            <p:nvPr/>
          </p:nvSpPr>
          <p:spPr>
            <a:xfrm>
              <a:off x="2899048" y="3878748"/>
              <a:ext cx="227211" cy="17984"/>
            </a:xfrm>
            <a:custGeom>
              <a:avLst/>
              <a:gdLst>
                <a:gd name="connsiteX0" fmla="*/ 0 w 227211"/>
                <a:gd name="connsiteY0" fmla="*/ 0 h 17984"/>
                <a:gd name="connsiteX1" fmla="*/ 227212 w 227211"/>
                <a:gd name="connsiteY1" fmla="*/ 0 h 17984"/>
                <a:gd name="connsiteX2" fmla="*/ 227212 w 227211"/>
                <a:gd name="connsiteY2" fmla="*/ 17985 h 17984"/>
                <a:gd name="connsiteX3" fmla="*/ 0 w 227211"/>
                <a:gd name="connsiteY3" fmla="*/ 17985 h 17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211" h="17984">
                  <a:moveTo>
                    <a:pt x="0" y="0"/>
                  </a:moveTo>
                  <a:lnTo>
                    <a:pt x="227212" y="0"/>
                  </a:lnTo>
                  <a:lnTo>
                    <a:pt x="227212" y="17985"/>
                  </a:lnTo>
                  <a:lnTo>
                    <a:pt x="0" y="17985"/>
                  </a:lnTo>
                  <a:close/>
                </a:path>
              </a:pathLst>
            </a:custGeom>
            <a:grpFill/>
            <a:ln w="11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78" name="Forma Livre: Forma 177">
              <a:extLst>
                <a:ext uri="{FF2B5EF4-FFF2-40B4-BE49-F238E27FC236}">
                  <a16:creationId xmlns:a16="http://schemas.microsoft.com/office/drawing/2014/main" id="{14F21C06-3D40-488A-928E-F72DFA5FDDF1}"/>
                </a:ext>
              </a:extLst>
            </p:cNvPr>
            <p:cNvSpPr/>
            <p:nvPr/>
          </p:nvSpPr>
          <p:spPr>
            <a:xfrm>
              <a:off x="3328586" y="4286941"/>
              <a:ext cx="17984" cy="17984"/>
            </a:xfrm>
            <a:custGeom>
              <a:avLst/>
              <a:gdLst>
                <a:gd name="connsiteX0" fmla="*/ 0 w 17984"/>
                <a:gd name="connsiteY0" fmla="*/ 0 h 17984"/>
                <a:gd name="connsiteX1" fmla="*/ 17985 w 17984"/>
                <a:gd name="connsiteY1" fmla="*/ 0 h 17984"/>
                <a:gd name="connsiteX2" fmla="*/ 17985 w 17984"/>
                <a:gd name="connsiteY2" fmla="*/ 17985 h 17984"/>
                <a:gd name="connsiteX3" fmla="*/ 0 w 17984"/>
                <a:gd name="connsiteY3" fmla="*/ 17985 h 17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84" h="17984">
                  <a:moveTo>
                    <a:pt x="0" y="0"/>
                  </a:moveTo>
                  <a:lnTo>
                    <a:pt x="17985" y="0"/>
                  </a:lnTo>
                  <a:lnTo>
                    <a:pt x="17985" y="17985"/>
                  </a:lnTo>
                  <a:lnTo>
                    <a:pt x="0" y="17985"/>
                  </a:lnTo>
                  <a:close/>
                </a:path>
              </a:pathLst>
            </a:custGeom>
            <a:grpFill/>
            <a:ln w="11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79" name="Forma Livre: Forma 178">
              <a:extLst>
                <a:ext uri="{FF2B5EF4-FFF2-40B4-BE49-F238E27FC236}">
                  <a16:creationId xmlns:a16="http://schemas.microsoft.com/office/drawing/2014/main" id="{BB9E39FC-CDE1-46CD-92AD-1FA89E7DB87C}"/>
                </a:ext>
              </a:extLst>
            </p:cNvPr>
            <p:cNvSpPr/>
            <p:nvPr/>
          </p:nvSpPr>
          <p:spPr>
            <a:xfrm>
              <a:off x="3130753" y="4351852"/>
              <a:ext cx="17984" cy="17984"/>
            </a:xfrm>
            <a:custGeom>
              <a:avLst/>
              <a:gdLst>
                <a:gd name="connsiteX0" fmla="*/ 0 w 17984"/>
                <a:gd name="connsiteY0" fmla="*/ 0 h 17984"/>
                <a:gd name="connsiteX1" fmla="*/ 17985 w 17984"/>
                <a:gd name="connsiteY1" fmla="*/ 0 h 17984"/>
                <a:gd name="connsiteX2" fmla="*/ 17985 w 17984"/>
                <a:gd name="connsiteY2" fmla="*/ 17985 h 17984"/>
                <a:gd name="connsiteX3" fmla="*/ 0 w 17984"/>
                <a:gd name="connsiteY3" fmla="*/ 17985 h 17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84" h="17984">
                  <a:moveTo>
                    <a:pt x="0" y="0"/>
                  </a:moveTo>
                  <a:lnTo>
                    <a:pt x="17985" y="0"/>
                  </a:lnTo>
                  <a:lnTo>
                    <a:pt x="17985" y="17985"/>
                  </a:lnTo>
                  <a:lnTo>
                    <a:pt x="0" y="17985"/>
                  </a:lnTo>
                  <a:close/>
                </a:path>
              </a:pathLst>
            </a:custGeom>
            <a:grpFill/>
            <a:ln w="11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80" name="Forma Livre: Forma 179">
              <a:extLst>
                <a:ext uri="{FF2B5EF4-FFF2-40B4-BE49-F238E27FC236}">
                  <a16:creationId xmlns:a16="http://schemas.microsoft.com/office/drawing/2014/main" id="{F2FB965F-E4A8-4A1F-AE59-0F073EF20015}"/>
                </a:ext>
              </a:extLst>
            </p:cNvPr>
            <p:cNvSpPr/>
            <p:nvPr/>
          </p:nvSpPr>
          <p:spPr>
            <a:xfrm>
              <a:off x="2930524" y="4286941"/>
              <a:ext cx="17984" cy="17984"/>
            </a:xfrm>
            <a:custGeom>
              <a:avLst/>
              <a:gdLst>
                <a:gd name="connsiteX0" fmla="*/ 0 w 17984"/>
                <a:gd name="connsiteY0" fmla="*/ 0 h 17984"/>
                <a:gd name="connsiteX1" fmla="*/ 17985 w 17984"/>
                <a:gd name="connsiteY1" fmla="*/ 0 h 17984"/>
                <a:gd name="connsiteX2" fmla="*/ 17985 w 17984"/>
                <a:gd name="connsiteY2" fmla="*/ 17985 h 17984"/>
                <a:gd name="connsiteX3" fmla="*/ 0 w 17984"/>
                <a:gd name="connsiteY3" fmla="*/ 17985 h 17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84" h="17984">
                  <a:moveTo>
                    <a:pt x="0" y="0"/>
                  </a:moveTo>
                  <a:lnTo>
                    <a:pt x="17985" y="0"/>
                  </a:lnTo>
                  <a:lnTo>
                    <a:pt x="17985" y="17985"/>
                  </a:lnTo>
                  <a:lnTo>
                    <a:pt x="0" y="17985"/>
                  </a:lnTo>
                  <a:close/>
                </a:path>
              </a:pathLst>
            </a:custGeom>
            <a:grpFill/>
            <a:ln w="11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81" name="Forma Livre: Forma 180">
              <a:extLst>
                <a:ext uri="{FF2B5EF4-FFF2-40B4-BE49-F238E27FC236}">
                  <a16:creationId xmlns:a16="http://schemas.microsoft.com/office/drawing/2014/main" id="{04328127-2CD0-48CD-9589-07AEE50760D5}"/>
                </a:ext>
              </a:extLst>
            </p:cNvPr>
            <p:cNvSpPr/>
            <p:nvPr/>
          </p:nvSpPr>
          <p:spPr>
            <a:xfrm>
              <a:off x="3130753" y="4315884"/>
              <a:ext cx="17984" cy="17984"/>
            </a:xfrm>
            <a:custGeom>
              <a:avLst/>
              <a:gdLst>
                <a:gd name="connsiteX0" fmla="*/ 0 w 17984"/>
                <a:gd name="connsiteY0" fmla="*/ 0 h 17984"/>
                <a:gd name="connsiteX1" fmla="*/ 17985 w 17984"/>
                <a:gd name="connsiteY1" fmla="*/ 0 h 17984"/>
                <a:gd name="connsiteX2" fmla="*/ 17985 w 17984"/>
                <a:gd name="connsiteY2" fmla="*/ 17985 h 17984"/>
                <a:gd name="connsiteX3" fmla="*/ 0 w 17984"/>
                <a:gd name="connsiteY3" fmla="*/ 17985 h 17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84" h="17984">
                  <a:moveTo>
                    <a:pt x="0" y="0"/>
                  </a:moveTo>
                  <a:lnTo>
                    <a:pt x="17985" y="0"/>
                  </a:lnTo>
                  <a:lnTo>
                    <a:pt x="17985" y="17985"/>
                  </a:lnTo>
                  <a:lnTo>
                    <a:pt x="0" y="17985"/>
                  </a:lnTo>
                  <a:close/>
                </a:path>
              </a:pathLst>
            </a:custGeom>
            <a:grpFill/>
            <a:ln w="11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82" name="Forma Livre: Forma 181">
              <a:extLst>
                <a:ext uri="{FF2B5EF4-FFF2-40B4-BE49-F238E27FC236}">
                  <a16:creationId xmlns:a16="http://schemas.microsoft.com/office/drawing/2014/main" id="{4DB05E8C-9A3C-4433-BC50-04A69101317A}"/>
                </a:ext>
              </a:extLst>
            </p:cNvPr>
            <p:cNvSpPr/>
            <p:nvPr/>
          </p:nvSpPr>
          <p:spPr>
            <a:xfrm>
              <a:off x="2930524" y="4250973"/>
              <a:ext cx="17984" cy="17984"/>
            </a:xfrm>
            <a:custGeom>
              <a:avLst/>
              <a:gdLst>
                <a:gd name="connsiteX0" fmla="*/ 0 w 17984"/>
                <a:gd name="connsiteY0" fmla="*/ 0 h 17984"/>
                <a:gd name="connsiteX1" fmla="*/ 17985 w 17984"/>
                <a:gd name="connsiteY1" fmla="*/ 0 h 17984"/>
                <a:gd name="connsiteX2" fmla="*/ 17985 w 17984"/>
                <a:gd name="connsiteY2" fmla="*/ 17985 h 17984"/>
                <a:gd name="connsiteX3" fmla="*/ 0 w 17984"/>
                <a:gd name="connsiteY3" fmla="*/ 17985 h 17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84" h="17984">
                  <a:moveTo>
                    <a:pt x="0" y="0"/>
                  </a:moveTo>
                  <a:lnTo>
                    <a:pt x="17985" y="0"/>
                  </a:lnTo>
                  <a:lnTo>
                    <a:pt x="17985" y="17985"/>
                  </a:lnTo>
                  <a:lnTo>
                    <a:pt x="0" y="17985"/>
                  </a:lnTo>
                  <a:close/>
                </a:path>
              </a:pathLst>
            </a:custGeom>
            <a:grpFill/>
            <a:ln w="11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83" name="Forma Livre: Forma 182">
              <a:extLst>
                <a:ext uri="{FF2B5EF4-FFF2-40B4-BE49-F238E27FC236}">
                  <a16:creationId xmlns:a16="http://schemas.microsoft.com/office/drawing/2014/main" id="{25F5B09F-D79A-4B4A-AB52-1B3B57372A9D}"/>
                </a:ext>
              </a:extLst>
            </p:cNvPr>
            <p:cNvSpPr/>
            <p:nvPr/>
          </p:nvSpPr>
          <p:spPr>
            <a:xfrm>
              <a:off x="3328586" y="4250973"/>
              <a:ext cx="17984" cy="17984"/>
            </a:xfrm>
            <a:custGeom>
              <a:avLst/>
              <a:gdLst>
                <a:gd name="connsiteX0" fmla="*/ 0 w 17984"/>
                <a:gd name="connsiteY0" fmla="*/ 0 h 17984"/>
                <a:gd name="connsiteX1" fmla="*/ 17985 w 17984"/>
                <a:gd name="connsiteY1" fmla="*/ 0 h 17984"/>
                <a:gd name="connsiteX2" fmla="*/ 17985 w 17984"/>
                <a:gd name="connsiteY2" fmla="*/ 17985 h 17984"/>
                <a:gd name="connsiteX3" fmla="*/ 0 w 17984"/>
                <a:gd name="connsiteY3" fmla="*/ 17985 h 17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84" h="17984">
                  <a:moveTo>
                    <a:pt x="0" y="0"/>
                  </a:moveTo>
                  <a:lnTo>
                    <a:pt x="17985" y="0"/>
                  </a:lnTo>
                  <a:lnTo>
                    <a:pt x="17985" y="17985"/>
                  </a:lnTo>
                  <a:lnTo>
                    <a:pt x="0" y="17985"/>
                  </a:lnTo>
                  <a:close/>
                </a:path>
              </a:pathLst>
            </a:custGeom>
            <a:grpFill/>
            <a:ln w="11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41418149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F718F491-F53A-491D-AE0F-396D4B8F08AA}"/>
              </a:ext>
            </a:extLst>
          </p:cNvPr>
          <p:cNvSpPr/>
          <p:nvPr/>
        </p:nvSpPr>
        <p:spPr>
          <a:xfrm>
            <a:off x="263663" y="119600"/>
            <a:ext cx="11718044" cy="70024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75DE4"/>
              </a:gs>
              <a:gs pos="100000">
                <a:srgbClr val="00A4F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EED6A0D-B650-4225-838C-A084E38CB74B}"/>
              </a:ext>
            </a:extLst>
          </p:cNvPr>
          <p:cNvSpPr txBox="1"/>
          <p:nvPr/>
        </p:nvSpPr>
        <p:spPr>
          <a:xfrm>
            <a:off x="783534" y="95610"/>
            <a:ext cx="109567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400" noProof="0" dirty="0">
                <a:solidFill>
                  <a:schemeClr val="bg1"/>
                </a:solidFill>
                <a:latin typeface="Lato ExtraBold" panose="020B0604020202020204" charset="0"/>
                <a:ea typeface="Lato ExtraBold" panose="020B0604020202020204" charset="0"/>
                <a:cs typeface="Lato ExtraBold" panose="020B0604020202020204" charset="0"/>
              </a:rPr>
              <a:t>OS 8 </a:t>
            </a:r>
            <a:r>
              <a:rPr lang="pt-BR" sz="4400" noProof="0" dirty="0">
                <a:latin typeface="Lato ExtraBold" panose="020B0604020202020204" charset="0"/>
                <a:ea typeface="Lato ExtraBold" panose="020B0604020202020204" charset="0"/>
                <a:cs typeface="Lato ExtraBold" panose="020B0604020202020204" charset="0"/>
              </a:rPr>
              <a:t>CRIMINOSOS</a:t>
            </a:r>
            <a:r>
              <a:rPr lang="pt-BR" sz="4400" noProof="0" dirty="0">
                <a:solidFill>
                  <a:schemeClr val="bg1"/>
                </a:solidFill>
                <a:latin typeface="Lato ExtraBold" panose="020B0604020202020204" charset="0"/>
                <a:ea typeface="Lato ExtraBold" panose="020B0604020202020204" charset="0"/>
                <a:cs typeface="Lato ExtraBold" panose="020B0604020202020204" charset="0"/>
              </a:rPr>
              <a:t> DA HIPERGLICEMIA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 ExtraBold" panose="020B0604020202020204" charset="0"/>
              <a:ea typeface="Lato ExtraBold" panose="020B0604020202020204" charset="0"/>
              <a:cs typeface="Lato ExtraBold" panose="020B060402020202020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81EF258-6103-460E-BDE3-C534C6F550C4}"/>
              </a:ext>
            </a:extLst>
          </p:cNvPr>
          <p:cNvSpPr txBox="1"/>
          <p:nvPr/>
        </p:nvSpPr>
        <p:spPr>
          <a:xfrm>
            <a:off x="3395951" y="1075934"/>
            <a:ext cx="5561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2000" dirty="0">
                <a:solidFill>
                  <a:srgbClr val="004E4C"/>
                </a:solidFill>
                <a:latin typeface="Lato ExtraBold" panose="020B0604020202020204" charset="0"/>
                <a:ea typeface="Lato ExtraBold" panose="020B0604020202020204" charset="0"/>
                <a:cs typeface="Lato ExtraBold" panose="020B0604020202020204" charset="0"/>
              </a:rPr>
              <a:t>SINTETIZANDO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088D769F-E930-40AC-AF3C-9A36C77D75CD}"/>
              </a:ext>
            </a:extLst>
          </p:cNvPr>
          <p:cNvSpPr/>
          <p:nvPr/>
        </p:nvSpPr>
        <p:spPr>
          <a:xfrm>
            <a:off x="1323022" y="1698608"/>
            <a:ext cx="4629150" cy="70024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75DE4"/>
              </a:gs>
              <a:gs pos="100000">
                <a:srgbClr val="00A4F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AUMENTO DO TECIDO ADIPOSO</a:t>
            </a:r>
          </a:p>
        </p:txBody>
      </p:sp>
      <p:sp>
        <p:nvSpPr>
          <p:cNvPr id="22" name="Seta: para Baixo 21">
            <a:extLst>
              <a:ext uri="{FF2B5EF4-FFF2-40B4-BE49-F238E27FC236}">
                <a16:creationId xmlns:a16="http://schemas.microsoft.com/office/drawing/2014/main" id="{2E334371-F908-408B-9DE8-D18C599B1508}"/>
              </a:ext>
            </a:extLst>
          </p:cNvPr>
          <p:cNvSpPr/>
          <p:nvPr/>
        </p:nvSpPr>
        <p:spPr>
          <a:xfrm rot="16200000">
            <a:off x="6230931" y="1670535"/>
            <a:ext cx="381437" cy="7870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0E200810-0E06-4D99-9880-28041E1B36D3}"/>
              </a:ext>
            </a:extLst>
          </p:cNvPr>
          <p:cNvSpPr/>
          <p:nvPr/>
        </p:nvSpPr>
        <p:spPr>
          <a:xfrm>
            <a:off x="6981100" y="1778378"/>
            <a:ext cx="1856546" cy="540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ACIDOS GRAXOS LIVRES - FAA</a:t>
            </a:r>
          </a:p>
        </p:txBody>
      </p:sp>
      <p:sp>
        <p:nvSpPr>
          <p:cNvPr id="34" name="Retângulo: Cantos Arredondados 33">
            <a:extLst>
              <a:ext uri="{FF2B5EF4-FFF2-40B4-BE49-F238E27FC236}">
                <a16:creationId xmlns:a16="http://schemas.microsoft.com/office/drawing/2014/main" id="{C2219DED-92AA-422D-A6FB-D2ECE5F5707A}"/>
              </a:ext>
            </a:extLst>
          </p:cNvPr>
          <p:cNvSpPr/>
          <p:nvPr/>
        </p:nvSpPr>
        <p:spPr>
          <a:xfrm>
            <a:off x="3713552" y="2788556"/>
            <a:ext cx="4629150" cy="70024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75DE4"/>
              </a:gs>
              <a:gs pos="100000">
                <a:srgbClr val="00A4F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INFLAMAÇÃO CRÔNICA</a:t>
            </a:r>
          </a:p>
        </p:txBody>
      </p:sp>
      <p:sp>
        <p:nvSpPr>
          <p:cNvPr id="6" name="Seta: Curva para a Esquerda 5">
            <a:extLst>
              <a:ext uri="{FF2B5EF4-FFF2-40B4-BE49-F238E27FC236}">
                <a16:creationId xmlns:a16="http://schemas.microsoft.com/office/drawing/2014/main" id="{E2DE1A20-52CF-4552-A8AC-7F178E77FCD2}"/>
              </a:ext>
            </a:extLst>
          </p:cNvPr>
          <p:cNvSpPr/>
          <p:nvPr/>
        </p:nvSpPr>
        <p:spPr>
          <a:xfrm>
            <a:off x="8576786" y="2128499"/>
            <a:ext cx="495300" cy="890925"/>
          </a:xfrm>
          <a:prstGeom prst="curvedLeftArrow">
            <a:avLst>
              <a:gd name="adj1" fmla="val 25000"/>
              <a:gd name="adj2" fmla="val 54583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43" name="Retângulo: Cantos Arredondados 42">
            <a:extLst>
              <a:ext uri="{FF2B5EF4-FFF2-40B4-BE49-F238E27FC236}">
                <a16:creationId xmlns:a16="http://schemas.microsoft.com/office/drawing/2014/main" id="{E7B55B67-AD45-495A-AC0C-E37EFB84F0BE}"/>
              </a:ext>
            </a:extLst>
          </p:cNvPr>
          <p:cNvSpPr/>
          <p:nvPr/>
        </p:nvSpPr>
        <p:spPr>
          <a:xfrm>
            <a:off x="0" y="4022580"/>
            <a:ext cx="4629150" cy="70024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75DE4"/>
              </a:gs>
              <a:gs pos="100000">
                <a:srgbClr val="00A4F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GLICONEOGENESE HEPÁTICA</a:t>
            </a:r>
          </a:p>
        </p:txBody>
      </p:sp>
      <p:sp>
        <p:nvSpPr>
          <p:cNvPr id="46" name="Retângulo: Cantos Arredondados 45">
            <a:extLst>
              <a:ext uri="{FF2B5EF4-FFF2-40B4-BE49-F238E27FC236}">
                <a16:creationId xmlns:a16="http://schemas.microsoft.com/office/drawing/2014/main" id="{4AE25BEC-0B0B-44F6-9891-5CE4876A8818}"/>
              </a:ext>
            </a:extLst>
          </p:cNvPr>
          <p:cNvSpPr/>
          <p:nvPr/>
        </p:nvSpPr>
        <p:spPr>
          <a:xfrm>
            <a:off x="7587158" y="3958274"/>
            <a:ext cx="4629150" cy="70024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75DE4"/>
              </a:gs>
              <a:gs pos="100000">
                <a:srgbClr val="00A4F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REDUÇÃO DE MASSA BETA PANCREATICA</a:t>
            </a:r>
          </a:p>
        </p:txBody>
      </p:sp>
      <p:sp>
        <p:nvSpPr>
          <p:cNvPr id="11" name="Seta: da Esquerda para a Direita 10">
            <a:extLst>
              <a:ext uri="{FF2B5EF4-FFF2-40B4-BE49-F238E27FC236}">
                <a16:creationId xmlns:a16="http://schemas.microsoft.com/office/drawing/2014/main" id="{3C696AAE-8344-4C72-86D2-8A060EA9BCE7}"/>
              </a:ext>
            </a:extLst>
          </p:cNvPr>
          <p:cNvSpPr/>
          <p:nvPr/>
        </p:nvSpPr>
        <p:spPr>
          <a:xfrm rot="19329337">
            <a:off x="3069186" y="3566875"/>
            <a:ext cx="804934" cy="28383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8" name="Seta: da Esquerda para a Direita 47">
            <a:extLst>
              <a:ext uri="{FF2B5EF4-FFF2-40B4-BE49-F238E27FC236}">
                <a16:creationId xmlns:a16="http://schemas.microsoft.com/office/drawing/2014/main" id="{644014DF-A54F-44EF-8BC7-79AAAEC63C28}"/>
              </a:ext>
            </a:extLst>
          </p:cNvPr>
          <p:cNvSpPr/>
          <p:nvPr/>
        </p:nvSpPr>
        <p:spPr>
          <a:xfrm rot="12674340">
            <a:off x="8248899" y="3477867"/>
            <a:ext cx="804934" cy="36225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51" name="Conector: Curvo 50">
            <a:extLst>
              <a:ext uri="{FF2B5EF4-FFF2-40B4-BE49-F238E27FC236}">
                <a16:creationId xmlns:a16="http://schemas.microsoft.com/office/drawing/2014/main" id="{A363A8A6-E3AA-45C5-9EA5-2E383C2BCFF3}"/>
              </a:ext>
            </a:extLst>
          </p:cNvPr>
          <p:cNvCxnSpPr>
            <a:cxnSpLocks/>
          </p:cNvCxnSpPr>
          <p:nvPr/>
        </p:nvCxnSpPr>
        <p:spPr>
          <a:xfrm rot="5400000">
            <a:off x="2792974" y="3640294"/>
            <a:ext cx="2537425" cy="1926784"/>
          </a:xfrm>
          <a:prstGeom prst="curvedConnector3">
            <a:avLst>
              <a:gd name="adj1" fmla="val 50000"/>
            </a:avLst>
          </a:prstGeom>
          <a:ln w="508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tângulo: Cantos Arredondados 55">
            <a:extLst>
              <a:ext uri="{FF2B5EF4-FFF2-40B4-BE49-F238E27FC236}">
                <a16:creationId xmlns:a16="http://schemas.microsoft.com/office/drawing/2014/main" id="{FA88AD13-F521-40E8-8B02-AA50DA4D05C1}"/>
              </a:ext>
            </a:extLst>
          </p:cNvPr>
          <p:cNvSpPr/>
          <p:nvPr/>
        </p:nvSpPr>
        <p:spPr>
          <a:xfrm>
            <a:off x="17644" y="6003930"/>
            <a:ext cx="4629150" cy="70024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75DE4"/>
              </a:gs>
              <a:gs pos="100000">
                <a:srgbClr val="00A4F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REDUÇÃO EFEITOS DAS INCRETINAS</a:t>
            </a:r>
          </a:p>
        </p:txBody>
      </p:sp>
      <p:sp>
        <p:nvSpPr>
          <p:cNvPr id="57" name="Retângulo: Cantos Arredondados 56">
            <a:extLst>
              <a:ext uri="{FF2B5EF4-FFF2-40B4-BE49-F238E27FC236}">
                <a16:creationId xmlns:a16="http://schemas.microsoft.com/office/drawing/2014/main" id="{3C66B06C-BAAE-4F99-99A1-063510E01F8C}"/>
              </a:ext>
            </a:extLst>
          </p:cNvPr>
          <p:cNvSpPr/>
          <p:nvPr/>
        </p:nvSpPr>
        <p:spPr>
          <a:xfrm>
            <a:off x="7702370" y="6036948"/>
            <a:ext cx="4629150" cy="70024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75DE4"/>
              </a:gs>
              <a:gs pos="100000">
                <a:srgbClr val="00A4F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RESISTÊNCIA VASCULAR A INSULINA</a:t>
            </a:r>
          </a:p>
        </p:txBody>
      </p:sp>
      <p:cxnSp>
        <p:nvCxnSpPr>
          <p:cNvPr id="59" name="Conector: Curvo 58">
            <a:extLst>
              <a:ext uri="{FF2B5EF4-FFF2-40B4-BE49-F238E27FC236}">
                <a16:creationId xmlns:a16="http://schemas.microsoft.com/office/drawing/2014/main" id="{81D62497-E919-438A-BC7C-22C572992B92}"/>
              </a:ext>
            </a:extLst>
          </p:cNvPr>
          <p:cNvCxnSpPr>
            <a:cxnSpLocks/>
          </p:cNvCxnSpPr>
          <p:nvPr/>
        </p:nvCxnSpPr>
        <p:spPr>
          <a:xfrm rot="16200000" flipH="1">
            <a:off x="6718010" y="4090543"/>
            <a:ext cx="2420596" cy="1143115"/>
          </a:xfrm>
          <a:prstGeom prst="curvedConnector3">
            <a:avLst>
              <a:gd name="adj1" fmla="val 50000"/>
            </a:avLst>
          </a:prstGeom>
          <a:ln w="508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tângulo: Cantos Arredondados 63">
            <a:extLst>
              <a:ext uri="{FF2B5EF4-FFF2-40B4-BE49-F238E27FC236}">
                <a16:creationId xmlns:a16="http://schemas.microsoft.com/office/drawing/2014/main" id="{E42BAE96-FDAF-4CDF-8CEE-8425D6DACCBD}"/>
              </a:ext>
            </a:extLst>
          </p:cNvPr>
          <p:cNvSpPr/>
          <p:nvPr/>
        </p:nvSpPr>
        <p:spPr>
          <a:xfrm>
            <a:off x="4637326" y="6002486"/>
            <a:ext cx="3051246" cy="70024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75DE4"/>
              </a:gs>
              <a:gs pos="100000">
                <a:srgbClr val="00A4F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ALTERAÇÃO SNC</a:t>
            </a:r>
          </a:p>
        </p:txBody>
      </p:sp>
      <p:sp>
        <p:nvSpPr>
          <p:cNvPr id="65" name="Retângulo: Cantos Arredondados 64">
            <a:extLst>
              <a:ext uri="{FF2B5EF4-FFF2-40B4-BE49-F238E27FC236}">
                <a16:creationId xmlns:a16="http://schemas.microsoft.com/office/drawing/2014/main" id="{003FA147-FF42-42F0-92B8-55005C150524}"/>
              </a:ext>
            </a:extLst>
          </p:cNvPr>
          <p:cNvSpPr/>
          <p:nvPr/>
        </p:nvSpPr>
        <p:spPr>
          <a:xfrm>
            <a:off x="4651124" y="4822637"/>
            <a:ext cx="3051246" cy="700244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HIPERGLICEMIA</a:t>
            </a:r>
          </a:p>
        </p:txBody>
      </p:sp>
    </p:spTree>
    <p:extLst>
      <p:ext uri="{BB962C8B-B14F-4D97-AF65-F5344CB8AC3E}">
        <p14:creationId xmlns:p14="http://schemas.microsoft.com/office/powerpoint/2010/main" val="3853034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2" grpId="0" animBg="1"/>
      <p:bldP spid="22" grpId="0" animBg="1"/>
      <p:bldP spid="39" grpId="0" animBg="1"/>
      <p:bldP spid="34" grpId="0" animBg="1"/>
      <p:bldP spid="6" grpId="0" animBg="1"/>
      <p:bldP spid="43" grpId="0" animBg="1"/>
      <p:bldP spid="46" grpId="0" animBg="1"/>
      <p:bldP spid="11" grpId="0" animBg="1"/>
      <p:bldP spid="48" grpId="0" animBg="1"/>
      <p:bldP spid="56" grpId="0" animBg="1"/>
      <p:bldP spid="57" grpId="0" animBg="1"/>
      <p:bldP spid="64" grpId="0" animBg="1"/>
      <p:bldP spid="6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77DAFCDF-0E0F-4674-ADE8-5597B5363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943"/>
            <a:ext cx="11267591" cy="6270171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AFED76F1-4AC2-4D95-BC70-96BA1D31C87D}"/>
              </a:ext>
            </a:extLst>
          </p:cNvPr>
          <p:cNvSpPr/>
          <p:nvPr/>
        </p:nvSpPr>
        <p:spPr>
          <a:xfrm>
            <a:off x="1077527" y="2011679"/>
            <a:ext cx="1306287" cy="7489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4CC39760-77C5-4022-B1F0-99ACB341C026}"/>
              </a:ext>
            </a:extLst>
          </p:cNvPr>
          <p:cNvSpPr/>
          <p:nvPr/>
        </p:nvSpPr>
        <p:spPr>
          <a:xfrm>
            <a:off x="338741" y="2760616"/>
            <a:ext cx="1306285" cy="7489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CD6F18E0-8F96-44EB-BB87-382E57ABE87A}"/>
              </a:ext>
            </a:extLst>
          </p:cNvPr>
          <p:cNvSpPr/>
          <p:nvPr/>
        </p:nvSpPr>
        <p:spPr>
          <a:xfrm>
            <a:off x="424385" y="4076565"/>
            <a:ext cx="1306286" cy="8757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09944314-25D1-4CC0-8D44-0B261FC1750F}"/>
              </a:ext>
            </a:extLst>
          </p:cNvPr>
          <p:cNvSpPr/>
          <p:nvPr/>
        </p:nvSpPr>
        <p:spPr>
          <a:xfrm>
            <a:off x="3987813" y="1409123"/>
            <a:ext cx="1428750" cy="493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/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0DCA073A-0ACD-40A9-BB5C-25E22EE03540}"/>
              </a:ext>
            </a:extLst>
          </p:cNvPr>
          <p:cNvSpPr/>
          <p:nvPr/>
        </p:nvSpPr>
        <p:spPr>
          <a:xfrm flipV="1">
            <a:off x="10113390" y="2611686"/>
            <a:ext cx="1154201" cy="297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C92BE746-676A-4867-AAD2-298F652E8E27}"/>
              </a:ext>
            </a:extLst>
          </p:cNvPr>
          <p:cNvSpPr/>
          <p:nvPr/>
        </p:nvSpPr>
        <p:spPr>
          <a:xfrm>
            <a:off x="9325313" y="672700"/>
            <a:ext cx="1306288" cy="3201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B6AEA20B-484C-4587-9E07-E6A670F2FF62}"/>
              </a:ext>
            </a:extLst>
          </p:cNvPr>
          <p:cNvSpPr/>
          <p:nvPr/>
        </p:nvSpPr>
        <p:spPr>
          <a:xfrm>
            <a:off x="6061064" y="1278414"/>
            <a:ext cx="1428750" cy="3821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090522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0F82FD3-D6FC-44E4-8F1E-4798BB4D3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676" y="643467"/>
            <a:ext cx="9115988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3220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347AF8-8A78-0F44-DED8-A98D6EA53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4C2C2-2054-A771-89BD-F8C7E2F135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816679"/>
            <a:ext cx="11507190" cy="1374282"/>
          </a:xfrm>
        </p:spPr>
        <p:txBody>
          <a:bodyPr>
            <a:noAutofit/>
          </a:bodyPr>
          <a:lstStyle/>
          <a:p>
            <a:r>
              <a:rPr lang="pt-BR" sz="6000" dirty="0"/>
              <a:t>COMO DIMINUIR A CHANCE</a:t>
            </a:r>
            <a:br>
              <a:rPr lang="pt-BR" sz="6000" dirty="0"/>
            </a:br>
            <a:r>
              <a:rPr lang="pt-BR" sz="6000" dirty="0"/>
              <a:t>DE DIABETES TIPO 2</a:t>
            </a:r>
            <a:endParaRPr lang="en-BR" sz="6000" dirty="0"/>
          </a:p>
        </p:txBody>
      </p:sp>
    </p:spTree>
    <p:extLst>
      <p:ext uri="{BB962C8B-B14F-4D97-AF65-F5344CB8AC3E}">
        <p14:creationId xmlns:p14="http://schemas.microsoft.com/office/powerpoint/2010/main" val="3921042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3331</TotalTime>
  <Words>1192</Words>
  <Application>Microsoft Office PowerPoint</Application>
  <PresentationFormat>Widescreen</PresentationFormat>
  <Paragraphs>200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Wingdings</vt:lpstr>
      <vt:lpstr>Unimed Sans - 2020 SemiBold</vt:lpstr>
      <vt:lpstr>Lato ExtraBold</vt:lpstr>
      <vt:lpstr>Amasis MT Pro Medium</vt:lpstr>
      <vt:lpstr>Montserrat Black</vt:lpstr>
      <vt:lpstr>Unimed Sans - 2020</vt:lpstr>
      <vt:lpstr>Montserrat Light</vt:lpstr>
      <vt:lpstr>Trebuchet MS</vt:lpstr>
      <vt:lpstr>Arial</vt:lpstr>
      <vt:lpstr>Aptos</vt:lpstr>
      <vt:lpstr>Office Theme</vt:lpstr>
      <vt:lpstr>PowerPoint Presentation</vt:lpstr>
      <vt:lpstr>SAÚDE E DIABETES: CAMINHOS PARA O BEM-ESTAR</vt:lpstr>
      <vt:lpstr>AUDIODESCRIÇÃO</vt:lpstr>
      <vt:lpstr>CAUSAS DO DIABETES</vt:lpstr>
      <vt:lpstr>PowerPoint Presentation</vt:lpstr>
      <vt:lpstr>PowerPoint Presentation</vt:lpstr>
      <vt:lpstr>PowerPoint Presentation</vt:lpstr>
      <vt:lpstr>PowerPoint Presentation</vt:lpstr>
      <vt:lpstr>COMO DIMINUIR A CHANCE DE DIABETES TIPO 2</vt:lpstr>
      <vt:lpstr>PowerPoint Presentation</vt:lpstr>
      <vt:lpstr>PowerPoint Presentation</vt:lpstr>
      <vt:lpstr>PowerPoint Presentation</vt:lpstr>
      <vt:lpstr>Conexão Mente x Corpo: O Estresse Pode Afetar os Níveis de Glicose no Sangue? </vt:lpstr>
      <vt:lpstr>PowerPoint Presentation</vt:lpstr>
      <vt:lpstr>Como o estresse impacta nosso organismo</vt:lpstr>
      <vt:lpstr>PowerPoint Presentation</vt:lpstr>
      <vt:lpstr>PowerPoint Presentation</vt:lpstr>
      <vt:lpstr>NÃO DEIXE DE TRATAR E NÃO TRATE SEM UM BOM PROFISSIONAL</vt:lpstr>
      <vt:lpstr> Efeitos e riscos de medicamentos para Diabetes utilizados para outros fins.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Ricardo Castro</cp:lastModifiedBy>
  <cp:revision>33</cp:revision>
  <dcterms:created xsi:type="dcterms:W3CDTF">2024-06-06T13:58:21Z</dcterms:created>
  <dcterms:modified xsi:type="dcterms:W3CDTF">2024-11-13T17:01:07Z</dcterms:modified>
</cp:coreProperties>
</file>