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1" r:id="rId3"/>
    <p:sldId id="259" r:id="rId4"/>
    <p:sldId id="272" r:id="rId5"/>
    <p:sldId id="273" r:id="rId6"/>
    <p:sldId id="262" r:id="rId7"/>
    <p:sldId id="264" r:id="rId8"/>
    <p:sldId id="274" r:id="rId9"/>
    <p:sldId id="265" r:id="rId10"/>
    <p:sldId id="275" r:id="rId11"/>
    <p:sldId id="271" r:id="rId12"/>
    <p:sldId id="260" r:id="rId13"/>
  </p:sldIdLst>
  <p:sldSz cx="9144000" cy="5143500" type="screen16x9"/>
  <p:notesSz cx="6858000" cy="9144000"/>
  <p:embeddedFontLst>
    <p:embeddedFont>
      <p:font typeface="Tahoma" panose="020B0604030504040204" pitchFamily="3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1"/>
    <p:restoredTop sz="94663"/>
  </p:normalViewPr>
  <p:slideViewPr>
    <p:cSldViewPr snapToGrid="0">
      <p:cViewPr varScale="1">
        <p:scale>
          <a:sx n="80" d="100"/>
          <a:sy n="80" d="100"/>
        </p:scale>
        <p:origin x="892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7359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7767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3f8c1501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3f8c1501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0430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4144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3594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2209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5375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582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" y="-1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45959" y="2110095"/>
            <a:ext cx="55728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PATERNIDADE</a:t>
            </a:r>
            <a:endParaRPr sz="4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900" y="252425"/>
            <a:ext cx="5934600" cy="824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Paternidade real </a:t>
            </a:r>
            <a:endParaRPr sz="105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-3" y="1210325"/>
            <a:ext cx="6989379" cy="3174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 fontAlgn="base">
              <a:lnSpc>
                <a:spcPct val="115000"/>
              </a:lnSpc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en-US" sz="1800" dirty="0" err="1">
                <a:solidFill>
                  <a:srgbClr val="7030A0"/>
                </a:solidFill>
              </a:rPr>
              <a:t>Solidão</a:t>
            </a:r>
            <a:r>
              <a:rPr lang="en-US" sz="1800" dirty="0">
                <a:solidFill>
                  <a:srgbClr val="7030A0"/>
                </a:solidFill>
              </a:rPr>
              <a:t>, </a:t>
            </a:r>
            <a:r>
              <a:rPr lang="en-US" sz="1800" dirty="0" err="1">
                <a:solidFill>
                  <a:srgbClr val="7030A0"/>
                </a:solidFill>
              </a:rPr>
              <a:t>abandono</a:t>
            </a:r>
            <a:r>
              <a:rPr lang="en-US" sz="1800" dirty="0">
                <a:solidFill>
                  <a:srgbClr val="7030A0"/>
                </a:solidFill>
              </a:rPr>
              <a:t>, </a:t>
            </a:r>
            <a:r>
              <a:rPr lang="en-US" sz="1800" dirty="0" err="1">
                <a:solidFill>
                  <a:srgbClr val="7030A0"/>
                </a:solidFill>
              </a:rPr>
              <a:t>perda</a:t>
            </a:r>
            <a:r>
              <a:rPr lang="en-US" sz="1800" dirty="0">
                <a:solidFill>
                  <a:srgbClr val="7030A0"/>
                </a:solidFill>
              </a:rPr>
              <a:t> do que se </a:t>
            </a:r>
            <a:r>
              <a:rPr lang="en-US" sz="1800" dirty="0" err="1">
                <a:solidFill>
                  <a:srgbClr val="7030A0"/>
                </a:solidFill>
              </a:rPr>
              <a:t>tinha</a:t>
            </a:r>
            <a:r>
              <a:rPr lang="en-US" sz="1800" dirty="0">
                <a:solidFill>
                  <a:srgbClr val="7030A0"/>
                </a:solidFill>
              </a:rPr>
              <a:t> antes, </a:t>
            </a:r>
            <a:r>
              <a:rPr lang="en-US" sz="1800" dirty="0" err="1">
                <a:solidFill>
                  <a:srgbClr val="7030A0"/>
                </a:solidFill>
              </a:rPr>
              <a:t>não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compreensão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por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parte</a:t>
            </a:r>
            <a:r>
              <a:rPr lang="en-US" sz="1800" dirty="0">
                <a:solidFill>
                  <a:srgbClr val="7030A0"/>
                </a:solidFill>
              </a:rPr>
              <a:t> da </a:t>
            </a:r>
            <a:r>
              <a:rPr lang="en-US" sz="1800" dirty="0" err="1">
                <a:solidFill>
                  <a:srgbClr val="7030A0"/>
                </a:solidFill>
              </a:rPr>
              <a:t>parceria</a:t>
            </a:r>
            <a:r>
              <a:rPr lang="en-US" sz="1800" dirty="0">
                <a:solidFill>
                  <a:srgbClr val="7030A0"/>
                </a:solidFill>
              </a:rPr>
              <a:t>;</a:t>
            </a:r>
          </a:p>
          <a:p>
            <a:pPr marL="171450" indent="-171450" algn="just" fontAlgn="base">
              <a:lnSpc>
                <a:spcPct val="115000"/>
              </a:lnSpc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en-US" sz="1800" dirty="0" err="1">
                <a:solidFill>
                  <a:srgbClr val="7030A0"/>
                </a:solidFill>
              </a:rPr>
              <a:t>Período</a:t>
            </a:r>
            <a:r>
              <a:rPr lang="en-US" sz="1800" dirty="0">
                <a:solidFill>
                  <a:srgbClr val="7030A0"/>
                </a:solidFill>
              </a:rPr>
              <a:t> de </a:t>
            </a:r>
            <a:r>
              <a:rPr lang="en-US" sz="1800" dirty="0" err="1">
                <a:solidFill>
                  <a:srgbClr val="7030A0"/>
                </a:solidFill>
              </a:rPr>
              <a:t>transformação</a:t>
            </a:r>
            <a:r>
              <a:rPr lang="en-US" sz="1800" dirty="0">
                <a:solidFill>
                  <a:srgbClr val="7030A0"/>
                </a:solidFill>
              </a:rPr>
              <a:t> (</a:t>
            </a:r>
            <a:r>
              <a:rPr lang="en-US" sz="1800" dirty="0" err="1">
                <a:solidFill>
                  <a:srgbClr val="7030A0"/>
                </a:solidFill>
              </a:rPr>
              <a:t>revisão</a:t>
            </a:r>
            <a:r>
              <a:rPr lang="en-US" sz="1800" dirty="0">
                <a:solidFill>
                  <a:srgbClr val="7030A0"/>
                </a:solidFill>
              </a:rPr>
              <a:t> da </a:t>
            </a:r>
            <a:r>
              <a:rPr lang="en-US" sz="1800" dirty="0" err="1">
                <a:solidFill>
                  <a:srgbClr val="7030A0"/>
                </a:solidFill>
              </a:rPr>
              <a:t>ideia</a:t>
            </a:r>
            <a:r>
              <a:rPr lang="en-US" sz="1800" dirty="0">
                <a:solidFill>
                  <a:srgbClr val="7030A0"/>
                </a:solidFill>
              </a:rPr>
              <a:t> de </a:t>
            </a:r>
            <a:r>
              <a:rPr lang="en-US" sz="1800" dirty="0" err="1">
                <a:solidFill>
                  <a:srgbClr val="7030A0"/>
                </a:solidFill>
              </a:rPr>
              <a:t>masculinidade</a:t>
            </a:r>
            <a:r>
              <a:rPr lang="en-US" sz="1800" dirty="0">
                <a:solidFill>
                  <a:srgbClr val="7030A0"/>
                </a:solidFill>
              </a:rPr>
              <a:t>, </a:t>
            </a:r>
            <a:r>
              <a:rPr lang="en-US" sz="1800" dirty="0" err="1">
                <a:solidFill>
                  <a:srgbClr val="7030A0"/>
                </a:solidFill>
              </a:rPr>
              <a:t>padrões</a:t>
            </a:r>
            <a:r>
              <a:rPr lang="en-US" sz="1800" dirty="0">
                <a:solidFill>
                  <a:srgbClr val="7030A0"/>
                </a:solidFill>
              </a:rPr>
              <a:t>, forma de </a:t>
            </a:r>
            <a:r>
              <a:rPr lang="en-US" sz="1800" dirty="0" err="1">
                <a:solidFill>
                  <a:srgbClr val="7030A0"/>
                </a:solidFill>
              </a:rPr>
              <a:t>cuidar</a:t>
            </a:r>
            <a:r>
              <a:rPr lang="en-US" sz="1800" dirty="0">
                <a:solidFill>
                  <a:srgbClr val="7030A0"/>
                </a:solidFill>
              </a:rPr>
              <a:t>)</a:t>
            </a:r>
          </a:p>
          <a:p>
            <a:pPr marL="171450" indent="-171450" algn="just" fontAlgn="base">
              <a:lnSpc>
                <a:spcPct val="115000"/>
              </a:lnSpc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en-US" sz="1800" dirty="0" err="1">
                <a:solidFill>
                  <a:srgbClr val="7030A0"/>
                </a:solidFill>
              </a:rPr>
              <a:t>Buscar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informação</a:t>
            </a:r>
            <a:r>
              <a:rPr lang="en-US" sz="1800" dirty="0">
                <a:solidFill>
                  <a:srgbClr val="7030A0"/>
                </a:solidFill>
              </a:rPr>
              <a:t> e se </a:t>
            </a:r>
            <a:r>
              <a:rPr lang="en-US" sz="1800" dirty="0" err="1">
                <a:solidFill>
                  <a:srgbClr val="7030A0"/>
                </a:solidFill>
              </a:rPr>
              <a:t>adaptar</a:t>
            </a:r>
            <a:r>
              <a:rPr lang="en-US" sz="1800" dirty="0">
                <a:solidFill>
                  <a:srgbClr val="7030A0"/>
                </a:solidFill>
              </a:rPr>
              <a:t> a </a:t>
            </a:r>
            <a:r>
              <a:rPr lang="en-US" sz="1800" dirty="0" err="1">
                <a:solidFill>
                  <a:srgbClr val="7030A0"/>
                </a:solidFill>
              </a:rPr>
              <a:t>esse</a:t>
            </a:r>
            <a:r>
              <a:rPr lang="en-US" sz="1800" dirty="0">
                <a:solidFill>
                  <a:srgbClr val="7030A0"/>
                </a:solidFill>
              </a:rPr>
              <a:t> nova </a:t>
            </a:r>
            <a:r>
              <a:rPr lang="en-US" sz="1800" dirty="0" err="1">
                <a:solidFill>
                  <a:srgbClr val="7030A0"/>
                </a:solidFill>
              </a:rPr>
              <a:t>realidade</a:t>
            </a:r>
            <a:r>
              <a:rPr lang="en-US" sz="1800" dirty="0">
                <a:solidFill>
                  <a:srgbClr val="7030A0"/>
                </a:solidFill>
              </a:rPr>
              <a:t>, a </a:t>
            </a:r>
            <a:r>
              <a:rPr lang="en-US" sz="1800" dirty="0" err="1">
                <a:solidFill>
                  <a:srgbClr val="7030A0"/>
                </a:solidFill>
              </a:rPr>
              <a:t>esse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período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sem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respostas</a:t>
            </a:r>
            <a:r>
              <a:rPr lang="en-US" sz="1800" dirty="0">
                <a:solidFill>
                  <a:srgbClr val="7030A0"/>
                </a:solidFill>
              </a:rPr>
              <a:t>. </a:t>
            </a:r>
          </a:p>
          <a:p>
            <a:pPr marL="171450" indent="-171450" algn="just" fontAlgn="base">
              <a:lnSpc>
                <a:spcPct val="115000"/>
              </a:lnSpc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en-US" sz="1800" dirty="0" err="1">
                <a:solidFill>
                  <a:srgbClr val="7030A0"/>
                </a:solidFill>
              </a:rPr>
              <a:t>Momento</a:t>
            </a:r>
            <a:r>
              <a:rPr lang="en-US" sz="1800" dirty="0">
                <a:solidFill>
                  <a:srgbClr val="7030A0"/>
                </a:solidFill>
              </a:rPr>
              <a:t> que a </a:t>
            </a:r>
            <a:r>
              <a:rPr lang="en-US" sz="1800" dirty="0" err="1">
                <a:solidFill>
                  <a:srgbClr val="7030A0"/>
                </a:solidFill>
              </a:rPr>
              <a:t>comunicação</a:t>
            </a:r>
            <a:r>
              <a:rPr lang="en-US" sz="1800" dirty="0">
                <a:solidFill>
                  <a:srgbClr val="7030A0"/>
                </a:solidFill>
              </a:rPr>
              <a:t> e a </a:t>
            </a:r>
            <a:r>
              <a:rPr lang="en-US" sz="1800" dirty="0" err="1">
                <a:solidFill>
                  <a:srgbClr val="7030A0"/>
                </a:solidFill>
              </a:rPr>
              <a:t>escuta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empática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serão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importantíssimos</a:t>
            </a:r>
            <a:r>
              <a:rPr lang="en-US" sz="1800" dirty="0">
                <a:solidFill>
                  <a:srgbClr val="7030A0"/>
                </a:solidFill>
              </a:rPr>
              <a:t> para o </a:t>
            </a:r>
            <a:r>
              <a:rPr lang="en-US" sz="1800" dirty="0" err="1">
                <a:solidFill>
                  <a:srgbClr val="7030A0"/>
                </a:solidFill>
              </a:rPr>
              <a:t>não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afastamento</a:t>
            </a:r>
            <a:r>
              <a:rPr lang="en-US" sz="1800" dirty="0">
                <a:solidFill>
                  <a:srgbClr val="7030A0"/>
                </a:solidFill>
              </a:rPr>
              <a:t> do </a:t>
            </a:r>
            <a:r>
              <a:rPr lang="en-US" sz="1800" dirty="0" err="1">
                <a:solidFill>
                  <a:srgbClr val="7030A0"/>
                </a:solidFill>
              </a:rPr>
              <a:t>casal</a:t>
            </a:r>
            <a:endParaRPr lang="en-US" sz="1800" dirty="0">
              <a:solidFill>
                <a:srgbClr val="7030A0"/>
              </a:solidFill>
            </a:endParaRPr>
          </a:p>
          <a:p>
            <a:pPr marL="171450" indent="-171450" algn="just" fontAlgn="base">
              <a:lnSpc>
                <a:spcPct val="115000"/>
              </a:lnSpc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en-US" sz="1800" dirty="0" err="1">
                <a:solidFill>
                  <a:srgbClr val="7030A0"/>
                </a:solidFill>
              </a:rPr>
              <a:t>Adoecimento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dirty="0" err="1">
                <a:solidFill>
                  <a:srgbClr val="7030A0"/>
                </a:solidFill>
              </a:rPr>
              <a:t>psíquico</a:t>
            </a:r>
            <a:r>
              <a:rPr lang="en-US" sz="1800" dirty="0">
                <a:solidFill>
                  <a:srgbClr val="7030A0"/>
                </a:solidFill>
              </a:rPr>
              <a:t> do pai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75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1879114"/>
            <a:ext cx="7600950" cy="153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OBRIGADA!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Renata Rabelo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@</a:t>
            </a:r>
            <a:r>
              <a:rPr lang="pt-BR" sz="1600" b="1" dirty="0" err="1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rerabelo_psi</a:t>
            </a:r>
            <a:endParaRPr lang="pt-BR" sz="16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93336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56306" y="1870950"/>
            <a:ext cx="63446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Paternidade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Palestrante: Renata Rabelo – Psicóloga Clínica</a:t>
            </a:r>
          </a:p>
        </p:txBody>
      </p:sp>
    </p:spTree>
    <p:extLst>
      <p:ext uri="{BB962C8B-B14F-4D97-AF65-F5344CB8AC3E}">
        <p14:creationId xmlns:p14="http://schemas.microsoft.com/office/powerpoint/2010/main" val="263690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3275" y="367325"/>
            <a:ext cx="3049500" cy="188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pt-BR" sz="32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O papel do homem na sociedade</a:t>
            </a:r>
            <a:endParaRPr sz="1100" dirty="0"/>
          </a:p>
        </p:txBody>
      </p:sp>
      <p:sp>
        <p:nvSpPr>
          <p:cNvPr id="6" name="AutoShape 2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2C34C342-3B7D-3B6C-2107-BB25EED568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9F16308D-618C-7ADA-8DBB-AC4D9AE2EC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5717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401455-7D70-DFA6-61E9-D0CFBB3535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8279" y="2362111"/>
            <a:ext cx="4955721" cy="23363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900" y="252425"/>
            <a:ext cx="5934600" cy="824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Reflexões </a:t>
            </a:r>
            <a:endParaRPr sz="105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-3" y="1210325"/>
            <a:ext cx="6989379" cy="2537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>
                <a:solidFill>
                  <a:srgbClr val="7030A0"/>
                </a:solidFill>
              </a:rPr>
              <a:t>O que para </a:t>
            </a:r>
            <a:r>
              <a:rPr lang="en-US" sz="1800" b="1" dirty="0" err="1">
                <a:solidFill>
                  <a:srgbClr val="7030A0"/>
                </a:solidFill>
              </a:rPr>
              <a:t>você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é</a:t>
            </a:r>
            <a:r>
              <a:rPr lang="en-US" sz="1800" b="1" dirty="0">
                <a:solidFill>
                  <a:srgbClr val="7030A0"/>
                </a:solidFill>
              </a:rPr>
              <a:t> ser </a:t>
            </a:r>
            <a:r>
              <a:rPr lang="en-US" sz="1800" b="1" dirty="0" err="1">
                <a:solidFill>
                  <a:srgbClr val="7030A0"/>
                </a:solidFill>
              </a:rPr>
              <a:t>homem</a:t>
            </a:r>
            <a:r>
              <a:rPr lang="en-US" sz="1800" b="1" dirty="0">
                <a:solidFill>
                  <a:srgbClr val="7030A0"/>
                </a:solidFill>
              </a:rPr>
              <a:t>?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endParaRPr lang="en-US" sz="1800" b="1" dirty="0">
              <a:solidFill>
                <a:srgbClr val="7030A0"/>
              </a:solidFill>
            </a:endParaRP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>
                <a:solidFill>
                  <a:srgbClr val="7030A0"/>
                </a:solidFill>
              </a:rPr>
              <a:t>O que da </a:t>
            </a:r>
            <a:r>
              <a:rPr lang="en-US" sz="1800" b="1" dirty="0" err="1">
                <a:solidFill>
                  <a:srgbClr val="7030A0"/>
                </a:solidFill>
              </a:rPr>
              <a:t>sua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criação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tem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influência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em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você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hoje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em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dia</a:t>
            </a:r>
            <a:r>
              <a:rPr lang="en-US" sz="1800" b="1" dirty="0">
                <a:solidFill>
                  <a:srgbClr val="7030A0"/>
                </a:solidFill>
              </a:rPr>
              <a:t>?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endParaRPr lang="en-US" sz="1800" b="1" dirty="0">
              <a:solidFill>
                <a:srgbClr val="7030A0"/>
              </a:solidFill>
            </a:endParaRP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 err="1">
                <a:solidFill>
                  <a:srgbClr val="7030A0"/>
                </a:solidFill>
              </a:rPr>
              <a:t>Quais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os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maiores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medos</a:t>
            </a:r>
            <a:r>
              <a:rPr lang="en-US" sz="1800" b="1" dirty="0">
                <a:solidFill>
                  <a:srgbClr val="7030A0"/>
                </a:solidFill>
              </a:rPr>
              <a:t> que </a:t>
            </a:r>
            <a:r>
              <a:rPr lang="en-US" sz="1800" b="1" dirty="0" err="1">
                <a:solidFill>
                  <a:srgbClr val="7030A0"/>
                </a:solidFill>
              </a:rPr>
              <a:t>surgem</a:t>
            </a:r>
            <a:r>
              <a:rPr lang="en-US" sz="1800" b="1" dirty="0">
                <a:solidFill>
                  <a:srgbClr val="7030A0"/>
                </a:solidFill>
              </a:rPr>
              <a:t>?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endParaRPr lang="en-US" sz="1800" b="1" dirty="0">
              <a:solidFill>
                <a:srgbClr val="7030A0"/>
              </a:solidFill>
            </a:endParaRP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 err="1">
                <a:solidFill>
                  <a:srgbClr val="7030A0"/>
                </a:solidFill>
              </a:rPr>
              <a:t>Você</a:t>
            </a:r>
            <a:r>
              <a:rPr lang="en-US" sz="1800" b="1" dirty="0">
                <a:solidFill>
                  <a:srgbClr val="7030A0"/>
                </a:solidFill>
              </a:rPr>
              <a:t> se </a:t>
            </a:r>
            <a:r>
              <a:rPr lang="en-US" sz="1800" b="1" dirty="0" err="1">
                <a:solidFill>
                  <a:srgbClr val="7030A0"/>
                </a:solidFill>
              </a:rPr>
              <a:t>permite</a:t>
            </a:r>
            <a:r>
              <a:rPr lang="en-US" sz="1800" b="1" dirty="0">
                <a:solidFill>
                  <a:srgbClr val="7030A0"/>
                </a:solidFill>
              </a:rPr>
              <a:t> se </a:t>
            </a:r>
            <a:r>
              <a:rPr lang="en-US" sz="1800" b="1" dirty="0" err="1">
                <a:solidFill>
                  <a:srgbClr val="7030A0"/>
                </a:solidFill>
              </a:rPr>
              <a:t>mostrar</a:t>
            </a:r>
            <a:r>
              <a:rPr lang="en-US" sz="1800" b="1" dirty="0">
                <a:solidFill>
                  <a:srgbClr val="7030A0"/>
                </a:solidFill>
              </a:rPr>
              <a:t> </a:t>
            </a:r>
            <a:r>
              <a:rPr lang="en-US" sz="1800" b="1" dirty="0" err="1">
                <a:solidFill>
                  <a:srgbClr val="7030A0"/>
                </a:solidFill>
              </a:rPr>
              <a:t>vulnerável</a:t>
            </a:r>
            <a:r>
              <a:rPr lang="en-US" sz="1800" b="1" dirty="0">
                <a:solidFill>
                  <a:srgbClr val="7030A0"/>
                </a:solidFill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1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1155288" y="1917935"/>
            <a:ext cx="5934600" cy="2099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7030A0"/>
                </a:solidFill>
                <a:latin typeface="Tahoma"/>
                <a:ea typeface="Tahoma"/>
                <a:cs typeface="Tahoma"/>
                <a:sym typeface="Tahoma"/>
              </a:rPr>
              <a:t>“Com a chegada dos filhos, muitos homens começam a questionar suas crenças, certezas e posicionamentos.” </a:t>
            </a:r>
            <a:endParaRPr sz="1050" b="1" dirty="0">
              <a:solidFill>
                <a:srgbClr val="7030A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627899" y="1291014"/>
            <a:ext cx="6989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92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3275" y="367325"/>
            <a:ext cx="3049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endParaRPr lang="pt-BR" sz="800" dirty="0"/>
          </a:p>
        </p:txBody>
      </p:sp>
      <p:sp>
        <p:nvSpPr>
          <p:cNvPr id="80" name="Google Shape;80;p16"/>
          <p:cNvSpPr txBox="1"/>
          <p:nvPr/>
        </p:nvSpPr>
        <p:spPr>
          <a:xfrm>
            <a:off x="603275" y="367325"/>
            <a:ext cx="3217500" cy="323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pt-BR" sz="1800" b="1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Essa transformação que chega com a paternidade também muda as formas do homem se relacionar...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pt-BR" sz="1050" dirty="0">
              <a:solidFill>
                <a:schemeClr val="lt1"/>
              </a:solidFill>
            </a:endParaRP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Com a(o) companheira(o)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Com os pais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Com colegas de trabalho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Com amigos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Com ele mesmo</a:t>
            </a:r>
          </a:p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000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33C8E7-96EC-AADF-B9A6-2612351E65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6443" y="73479"/>
            <a:ext cx="4927432" cy="46249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896" y="117030"/>
            <a:ext cx="5934600" cy="1249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Quatro pilares da paternidade (Tiago Koch)</a:t>
            </a:r>
            <a:endParaRPr sz="105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627899" y="1291014"/>
            <a:ext cx="6989379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r>
              <a:rPr lang="en-US" sz="2000" dirty="0">
                <a:solidFill>
                  <a:srgbClr val="7030A0"/>
                </a:solidFill>
              </a:rPr>
              <a:t>1. Amor (</a:t>
            </a:r>
            <a:r>
              <a:rPr lang="en-US" sz="2000" dirty="0" err="1">
                <a:solidFill>
                  <a:srgbClr val="7030A0"/>
                </a:solidFill>
              </a:rPr>
              <a:t>propósito</a:t>
            </a:r>
            <a:r>
              <a:rPr lang="en-US" sz="2000" dirty="0">
                <a:solidFill>
                  <a:srgbClr val="7030A0"/>
                </a:solidFill>
              </a:rPr>
              <a:t>)</a:t>
            </a:r>
          </a:p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endParaRPr lang="en-US" sz="2000" dirty="0">
              <a:solidFill>
                <a:srgbClr val="7030A0"/>
              </a:solidFill>
            </a:endParaRPr>
          </a:p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r>
              <a:rPr lang="en-US" sz="2000" dirty="0">
                <a:solidFill>
                  <a:srgbClr val="7030A0"/>
                </a:solidFill>
              </a:rPr>
              <a:t>2. </a:t>
            </a:r>
            <a:r>
              <a:rPr lang="en-US" sz="2000" dirty="0" err="1">
                <a:solidFill>
                  <a:srgbClr val="7030A0"/>
                </a:solidFill>
              </a:rPr>
              <a:t>Conhecimento</a:t>
            </a:r>
            <a:endParaRPr lang="en-US" sz="2000" dirty="0">
              <a:solidFill>
                <a:srgbClr val="7030A0"/>
              </a:solidFill>
            </a:endParaRPr>
          </a:p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endParaRPr lang="en-US" sz="2000" dirty="0">
              <a:solidFill>
                <a:srgbClr val="7030A0"/>
              </a:solidFill>
            </a:endParaRPr>
          </a:p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r>
              <a:rPr lang="en-US" sz="2000" dirty="0">
                <a:solidFill>
                  <a:srgbClr val="7030A0"/>
                </a:solidFill>
              </a:rPr>
              <a:t>3. </a:t>
            </a:r>
            <a:r>
              <a:rPr lang="en-US" sz="2000" dirty="0" err="1">
                <a:solidFill>
                  <a:srgbClr val="7030A0"/>
                </a:solidFill>
              </a:rPr>
              <a:t>Empatia</a:t>
            </a:r>
            <a:endParaRPr lang="en-US" sz="2000" dirty="0">
              <a:solidFill>
                <a:srgbClr val="7030A0"/>
              </a:solidFill>
            </a:endParaRPr>
          </a:p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endParaRPr lang="en-US" sz="2000" dirty="0">
              <a:solidFill>
                <a:srgbClr val="7030A0"/>
              </a:solidFill>
            </a:endParaRPr>
          </a:p>
          <a:p>
            <a:pPr algn="just" fontAlgn="base">
              <a:lnSpc>
                <a:spcPct val="115000"/>
              </a:lnSpc>
              <a:buClr>
                <a:srgbClr val="7030A0"/>
              </a:buClr>
            </a:pPr>
            <a:r>
              <a:rPr lang="en-US" sz="2000" dirty="0">
                <a:solidFill>
                  <a:srgbClr val="7030A0"/>
                </a:solidFill>
              </a:rPr>
              <a:t>4. </a:t>
            </a:r>
            <a:r>
              <a:rPr lang="en-US" sz="2000" dirty="0" err="1">
                <a:solidFill>
                  <a:srgbClr val="7030A0"/>
                </a:solidFill>
              </a:rPr>
              <a:t>Comunicação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7A0CFD-C082-295C-B8BD-22D7E1B7D8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607" y="1811598"/>
            <a:ext cx="3796393" cy="287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58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3275" y="367325"/>
            <a:ext cx="3049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endParaRPr lang="pt-BR" sz="800" dirty="0"/>
          </a:p>
        </p:txBody>
      </p:sp>
      <p:sp>
        <p:nvSpPr>
          <p:cNvPr id="80" name="Google Shape;80;p16"/>
          <p:cNvSpPr txBox="1"/>
          <p:nvPr/>
        </p:nvSpPr>
        <p:spPr>
          <a:xfrm>
            <a:off x="603275" y="367325"/>
            <a:ext cx="3217500" cy="3275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pt-BR" sz="1800" b="1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Paternidade nas diferentes fases da vida do filho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pt-BR" sz="1050" dirty="0">
              <a:solidFill>
                <a:schemeClr val="lt1"/>
              </a:solidFill>
            </a:endParaRP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600" dirty="0">
                <a:solidFill>
                  <a:schemeClr val="lt1"/>
                </a:solidFill>
              </a:rPr>
              <a:t>Gestação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600" dirty="0">
                <a:solidFill>
                  <a:schemeClr val="lt1"/>
                </a:solidFill>
              </a:rPr>
              <a:t>Primeiro ano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600" dirty="0">
                <a:solidFill>
                  <a:schemeClr val="lt1"/>
                </a:solidFill>
              </a:rPr>
              <a:t>Infância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600" dirty="0">
                <a:solidFill>
                  <a:schemeClr val="lt1"/>
                </a:solidFill>
              </a:rPr>
              <a:t>Adolescência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600" dirty="0">
                <a:solidFill>
                  <a:schemeClr val="lt1"/>
                </a:solidFill>
              </a:rPr>
              <a:t>Adulto</a:t>
            </a:r>
          </a:p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000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8C8D40-266B-21F8-DF34-960F52AB9A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2005" y="2309051"/>
            <a:ext cx="4951995" cy="238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21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271393" y="2571750"/>
            <a:ext cx="3049500" cy="188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pt-BR" sz="32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As diferentes formas de ser pai</a:t>
            </a:r>
            <a:endParaRPr sz="1100" dirty="0"/>
          </a:p>
        </p:txBody>
      </p:sp>
      <p:sp>
        <p:nvSpPr>
          <p:cNvPr id="6" name="AutoShape 2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2C34C342-3B7D-3B6C-2107-BB25EED568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9F16308D-618C-7ADA-8DBB-AC4D9AE2EC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5717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" name="Picture 1" descr="A close-up of hands holding each other&#10;&#10;Description automatically generated with medium confidence">
            <a:extLst>
              <a:ext uri="{FF2B5EF4-FFF2-40B4-BE49-F238E27FC236}">
                <a16:creationId xmlns:a16="http://schemas.microsoft.com/office/drawing/2014/main" id="{0E159E2A-AA39-F16E-BE38-486E1450C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4607" y="63172"/>
            <a:ext cx="4939393" cy="4635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1618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230</Words>
  <Application>Microsoft Office PowerPoint</Application>
  <PresentationFormat>Apresentação na tela (16:9)</PresentationFormat>
  <Paragraphs>47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Courier New</vt:lpstr>
      <vt:lpstr>Arial</vt:lpstr>
      <vt:lpstr>Tahoma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Nathan Roizenbruch</cp:lastModifiedBy>
  <cp:revision>19</cp:revision>
  <dcterms:modified xsi:type="dcterms:W3CDTF">2022-08-18T13:23:18Z</dcterms:modified>
</cp:coreProperties>
</file>