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20" r:id="rId65"/>
    <p:sldId id="319" r:id="rId66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8FB"/>
          </a:solidFill>
        </a:fill>
      </a:tcStyle>
    </a:wholeTbl>
    <a:band2H>
      <a:tcTxStyle/>
      <a:tcStyle>
        <a:tcBdr/>
        <a:fill>
          <a:solidFill>
            <a:srgbClr val="E8EDFD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8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Shape 10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311708" y="744574"/>
            <a:ext cx="8520601" cy="2052601"/>
          </a:xfrm>
          <a:prstGeom prst="rect">
            <a:avLst/>
          </a:prstGeom>
        </p:spPr>
        <p:txBody>
          <a:bodyPr anchor="b"/>
          <a:lstStyle>
            <a:lvl1pPr algn="ctr">
              <a:defRPr sz="52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2834125"/>
            <a:ext cx="8520602" cy="7926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xx%"/>
          <p:cNvSpPr txBox="1">
            <a:spLocks noGrp="1"/>
          </p:cNvSpPr>
          <p:nvPr>
            <p:ph type="title" hasCustomPrompt="1"/>
          </p:nvPr>
        </p:nvSpPr>
        <p:spPr>
          <a:xfrm>
            <a:off x="311699" y="1106125"/>
            <a:ext cx="8520602" cy="19635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t>xx%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3152225"/>
            <a:ext cx="8520602" cy="1300800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311699" y="2150849"/>
            <a:ext cx="8520602" cy="841801"/>
          </a:xfrm>
          <a:prstGeom prst="rect">
            <a:avLst/>
          </a:prstGeom>
        </p:spPr>
        <p:txBody>
          <a:bodyPr anchor="ctr"/>
          <a:lstStyle>
            <a:lvl1pPr algn="ctr"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11699" y="1152475"/>
            <a:ext cx="3999902" cy="3416400"/>
          </a:xfrm>
          <a:prstGeom prst="rect">
            <a:avLst/>
          </a:prstGeom>
        </p:spPr>
        <p:txBody>
          <a:bodyPr/>
          <a:lstStyle>
            <a:lvl1pPr indent="-317500">
              <a:buSzPts val="1400"/>
              <a:defRPr sz="1400"/>
            </a:lvl1pPr>
            <a:lvl2pPr marL="965200" indent="-355600">
              <a:buSzPts val="1400"/>
              <a:defRPr sz="1400"/>
            </a:lvl2pPr>
            <a:lvl3pPr marL="1422400" indent="-355600">
              <a:buSzPts val="1400"/>
              <a:defRPr sz="1400"/>
            </a:lvl3pPr>
            <a:lvl4pPr marL="1879600" indent="-355600">
              <a:buSzPts val="1400"/>
              <a:defRPr sz="1400"/>
            </a:lvl4pPr>
            <a:lvl5pPr marL="2336800" indent="-355600">
              <a:buSzPts val="1400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4832399" y="1152475"/>
            <a:ext cx="3999902" cy="3416400"/>
          </a:xfrm>
          <a:prstGeom prst="rect">
            <a:avLst/>
          </a:prstGeom>
        </p:spPr>
        <p:txBody>
          <a:bodyPr/>
          <a:lstStyle/>
          <a:p>
            <a:pPr indent="-317500">
              <a:buSzPts val="1400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311699" y="555600"/>
            <a:ext cx="2808001" cy="7557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1389599"/>
            <a:ext cx="2808001" cy="3179401"/>
          </a:xfrm>
          <a:prstGeom prst="rect">
            <a:avLst/>
          </a:prstGeom>
        </p:spPr>
        <p:txBody>
          <a:bodyPr/>
          <a:lstStyle>
            <a:lvl1pPr indent="-304800">
              <a:buSzPts val="1200"/>
              <a:defRPr sz="1200"/>
            </a:lvl1pPr>
            <a:lvl2pPr marL="914400" indent="-304800">
              <a:buSzPts val="1200"/>
              <a:defRPr sz="1200"/>
            </a:lvl2pPr>
            <a:lvl3pPr marL="1371600" indent="-304800">
              <a:buSzPts val="1200"/>
              <a:defRPr sz="1200"/>
            </a:lvl3pPr>
            <a:lvl4pPr marL="1828800" indent="-304800">
              <a:buSzPts val="1200"/>
              <a:defRPr sz="1200"/>
            </a:lvl4pPr>
            <a:lvl5pPr marL="2286000" indent="-304800">
              <a:buSzPts val="1200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90250" y="450149"/>
            <a:ext cx="6367801" cy="4090801"/>
          </a:xfrm>
          <a:prstGeom prst="rect">
            <a:avLst/>
          </a:prstGeom>
        </p:spPr>
        <p:txBody>
          <a:bodyPr anchor="ctr"/>
          <a:lstStyle>
            <a:lvl1pPr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4572000" y="-125"/>
            <a:ext cx="4572000" cy="51435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1"/>
          </a:xfrm>
          <a:prstGeom prst="rect">
            <a:avLst/>
          </a:prstGeom>
        </p:spPr>
        <p:txBody>
          <a:bodyPr anchor="b"/>
          <a:lstStyle>
            <a:lvl1pPr algn="ctr"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5500" y="2803075"/>
            <a:ext cx="4045200" cy="1235101"/>
          </a:xfrm>
          <a:prstGeom prst="rect">
            <a:avLst/>
          </a:prstGeom>
        </p:spPr>
        <p:txBody>
          <a:bodyPr/>
          <a:lstStyle>
            <a:lvl1pPr marL="342900" indent="-228600" algn="ctr">
              <a:lnSpc>
                <a:spcPct val="100000"/>
              </a:lnSpc>
              <a:buClrTx/>
              <a:buSzTx/>
              <a:buFontTx/>
              <a:buNone/>
              <a:defRPr sz="2100"/>
            </a:lvl1pPr>
            <a:lvl2pPr marL="342900" indent="254000" algn="ctr">
              <a:lnSpc>
                <a:spcPct val="100000"/>
              </a:lnSpc>
              <a:buClrTx/>
              <a:buSzTx/>
              <a:buFontTx/>
              <a:buNone/>
              <a:defRPr sz="2100"/>
            </a:lvl2pPr>
            <a:lvl3pPr marL="342900" indent="711200" algn="ctr">
              <a:lnSpc>
                <a:spcPct val="100000"/>
              </a:lnSpc>
              <a:buClrTx/>
              <a:buSzTx/>
              <a:buFontTx/>
              <a:buNone/>
              <a:defRPr sz="2100"/>
            </a:lvl3pPr>
            <a:lvl4pPr marL="342900" indent="1168400" algn="ctr">
              <a:lnSpc>
                <a:spcPct val="100000"/>
              </a:lnSpc>
              <a:buClrTx/>
              <a:buSzTx/>
              <a:buFontTx/>
              <a:buNone/>
              <a:defRPr sz="2100"/>
            </a:lvl4pPr>
            <a:lvl5pPr marL="342900" indent="1625600" algn="ctr">
              <a:lnSpc>
                <a:spcPct val="100000"/>
              </a:lnSpc>
              <a:buClrTx/>
              <a:buSzTx/>
              <a:buFontTx/>
              <a:buNone/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21"/>
          </p:nvPr>
        </p:nvSpPr>
        <p:spPr>
          <a:xfrm>
            <a:off x="4939500" y="724074"/>
            <a:ext cx="3837000" cy="3695102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11699" y="4230575"/>
            <a:ext cx="5998802" cy="6051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84345" y="4700819"/>
            <a:ext cx="336813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norm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457200" marR="0" indent="-3429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1005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1462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1919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23767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28339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2911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●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7483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○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4205514" marR="0" indent="-408214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1800"/>
        <a:buFont typeface="Arial"/>
        <a:buChar char="■"/>
        <a:tabLst/>
        <a:defRPr sz="1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54;p13" descr="Google Shape;54;p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" y="5"/>
            <a:ext cx="9144004" cy="5143490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Google Shape;55;p13"/>
          <p:cNvSpPr txBox="1"/>
          <p:nvPr/>
        </p:nvSpPr>
        <p:spPr>
          <a:xfrm>
            <a:off x="1582984" y="2053498"/>
            <a:ext cx="5572801" cy="919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4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Gestão de Tempo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6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6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66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168" name="1 ano = 52 Semanas = 365 Dias 5 Anos = 260 Semanas = 1.825 Dias"/>
          <p:cNvSpPr txBox="1"/>
          <p:nvPr/>
        </p:nvSpPr>
        <p:spPr>
          <a:xfrm>
            <a:off x="4600705" y="2284784"/>
            <a:ext cx="4281587" cy="717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FF0600"/>
                </a:solidFill>
              </a:defRPr>
            </a:pPr>
            <a:r>
              <a:t>1 ano = 52 Semanas = 365 Dias</a:t>
            </a:r>
            <a:br/>
            <a:r>
              <a:t>5 Anos = 260 Semanas = 1.825 Dias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7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7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74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176" name="1 ano = 52 Semanas = 365 Dias 5 Anos = 260 Semanas = 1.825 Dias…"/>
          <p:cNvSpPr txBox="1"/>
          <p:nvPr/>
        </p:nvSpPr>
        <p:spPr>
          <a:xfrm>
            <a:off x="4600705" y="2284784"/>
            <a:ext cx="4422850" cy="1151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50000"/>
              </a:lnSpc>
              <a:defRPr sz="2000" b="1">
                <a:solidFill>
                  <a:srgbClr val="FF0600"/>
                </a:solidFill>
              </a:defRPr>
            </a:pPr>
            <a:r>
              <a:t>1 ano = 52 Semanas = 365 Dias</a:t>
            </a:r>
            <a:br/>
            <a:r>
              <a:t>5 Anos = 260 Semanas = 1.825 Dias</a:t>
            </a:r>
          </a:p>
          <a:p>
            <a:pPr>
              <a:lnSpc>
                <a:spcPct val="150000"/>
              </a:lnSpc>
              <a:defRPr sz="2000" b="1">
                <a:solidFill>
                  <a:srgbClr val="FF0600"/>
                </a:solidFill>
              </a:defRPr>
            </a:pPr>
            <a:r>
              <a:t>10 Anos = 520 Semanas = 3.650 Dias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7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8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82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184" name="Mais tempo na vida"/>
          <p:cNvSpPr txBox="1"/>
          <p:nvPr/>
        </p:nvSpPr>
        <p:spPr>
          <a:xfrm>
            <a:off x="4528925" y="2134579"/>
            <a:ext cx="4613729" cy="575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2000" b="1">
                <a:solidFill>
                  <a:srgbClr val="18185B"/>
                </a:solidFill>
              </a:defRPr>
            </a:lvl1pPr>
          </a:lstStyle>
          <a:p>
            <a:r>
              <a:t>Mais tempo na vida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8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8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90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91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192" name="Mais tempo na vida…"/>
          <p:cNvSpPr txBox="1"/>
          <p:nvPr/>
        </p:nvSpPr>
        <p:spPr>
          <a:xfrm>
            <a:off x="4528925" y="2134579"/>
            <a:ext cx="4613729" cy="867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b="1">
                <a:solidFill>
                  <a:srgbClr val="18185B"/>
                </a:solidFill>
              </a:defRPr>
            </a:pPr>
            <a:r>
              <a:t>Mais tempo na vida </a:t>
            </a:r>
          </a:p>
          <a:p>
            <a:pPr algn="ctr">
              <a:defRPr sz="2000" b="1">
                <a:solidFill>
                  <a:srgbClr val="18185B"/>
                </a:solidFill>
              </a:defRPr>
            </a:pPr>
            <a:r>
              <a:t>(Viver mais anos)</a:t>
            </a:r>
            <a:br/>
            <a:endParaRPr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9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9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98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200" name="Mais tempo na vida…"/>
          <p:cNvSpPr txBox="1"/>
          <p:nvPr/>
        </p:nvSpPr>
        <p:spPr>
          <a:xfrm>
            <a:off x="4528925" y="2134579"/>
            <a:ext cx="4613729" cy="1160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b="1">
                <a:solidFill>
                  <a:srgbClr val="18185B"/>
                </a:solidFill>
              </a:defRPr>
            </a:pPr>
            <a:r>
              <a:t>Mais tempo na vida </a:t>
            </a:r>
          </a:p>
          <a:p>
            <a:pPr algn="ctr">
              <a:defRPr sz="2000" b="1">
                <a:solidFill>
                  <a:srgbClr val="18185B"/>
                </a:solidFill>
              </a:defRPr>
            </a:pPr>
            <a:r>
              <a:t>(Viver mais anos)</a:t>
            </a:r>
            <a:br/>
            <a:br/>
            <a:r>
              <a:t>Mais vida no tempo 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0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0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206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208" name="Mais tempo na vida…"/>
          <p:cNvSpPr txBox="1"/>
          <p:nvPr/>
        </p:nvSpPr>
        <p:spPr>
          <a:xfrm>
            <a:off x="4528925" y="2134579"/>
            <a:ext cx="4613729" cy="145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 sz="2000" b="1">
                <a:solidFill>
                  <a:srgbClr val="21166A"/>
                </a:solidFill>
              </a:defRPr>
            </a:pPr>
            <a:r>
              <a:t>Mais tempo na vida </a:t>
            </a:r>
          </a:p>
          <a:p>
            <a:pPr algn="ctr">
              <a:defRPr sz="2000" b="1">
                <a:solidFill>
                  <a:srgbClr val="21166A"/>
                </a:solidFill>
              </a:defRPr>
            </a:pPr>
            <a:r>
              <a:t>(Viver mais anos)</a:t>
            </a:r>
            <a:br/>
            <a:br/>
            <a:r>
              <a:t>Mais vida no tempo </a:t>
            </a:r>
          </a:p>
          <a:p>
            <a:pPr algn="ctr">
              <a:defRPr sz="2000" b="1">
                <a:solidFill>
                  <a:srgbClr val="21166A"/>
                </a:solidFill>
              </a:defRPr>
            </a:pPr>
            <a:r>
              <a:t>(Ter mais tempo nos dias)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1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1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16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17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19" name="O que é preciso?"/>
          <p:cNvSpPr txBox="1"/>
          <p:nvPr/>
        </p:nvSpPr>
        <p:spPr>
          <a:xfrm>
            <a:off x="265943" y="1825805"/>
            <a:ext cx="4566012" cy="797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lvl1pPr>
          </a:lstStyle>
          <a:p>
            <a:r>
              <a:t>O que é preciso?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2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2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25" name="O que é preciso?…"/>
          <p:cNvSpPr txBox="1"/>
          <p:nvPr/>
        </p:nvSpPr>
        <p:spPr>
          <a:xfrm>
            <a:off x="265943" y="1825805"/>
            <a:ext cx="4566012" cy="1237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é preciso?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Saúde (Emocional e Física)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2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2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31" name="O que é preciso?…"/>
          <p:cNvSpPr txBox="1"/>
          <p:nvPr/>
        </p:nvSpPr>
        <p:spPr>
          <a:xfrm>
            <a:off x="265943" y="1825805"/>
            <a:ext cx="4566012" cy="167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é preciso?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Saúde (Emocional e Física)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Dinheiro e recurso material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3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Google Shape;63;p14"/>
          <p:cNvSpPr txBox="1"/>
          <p:nvPr/>
        </p:nvSpPr>
        <p:spPr>
          <a:xfrm>
            <a:off x="1350224" y="445025"/>
            <a:ext cx="5934602" cy="9054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Gestão de Tempo</a:t>
            </a:r>
            <a:endParaRPr sz="300"/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3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3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36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37" name="O que é preciso?…"/>
          <p:cNvSpPr txBox="1"/>
          <p:nvPr/>
        </p:nvSpPr>
        <p:spPr>
          <a:xfrm>
            <a:off x="265943" y="1825805"/>
            <a:ext cx="4566012" cy="167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é preciso?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Saúde (Emocional e Física)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Dinheiro e recurso material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Tempo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40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41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43" name="O que é preciso?…"/>
          <p:cNvSpPr txBox="1"/>
          <p:nvPr/>
        </p:nvSpPr>
        <p:spPr>
          <a:xfrm>
            <a:off x="265943" y="1825805"/>
            <a:ext cx="4566012" cy="167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é preciso?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Saúde (Emocional e Física)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Dinheiro e recurso material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Tempo</a:t>
            </a:r>
          </a:p>
        </p:txBody>
      </p:sp>
      <p:pic>
        <p:nvPicPr>
          <p:cNvPr id="244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81" y="1589909"/>
            <a:ext cx="2541531" cy="254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Screen Shot 2022-06-12 at 12.16.29 PM.png" descr="Screen Shot 2022-06-12 at 12.1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71" y="4061188"/>
            <a:ext cx="751747" cy="1796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4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4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Quais são seus sonhos?</a:t>
            </a:r>
            <a:endParaRPr sz="1500"/>
          </a:p>
        </p:txBody>
      </p:sp>
      <p:sp>
        <p:nvSpPr>
          <p:cNvPr id="251" name="O que é preciso?…"/>
          <p:cNvSpPr txBox="1"/>
          <p:nvPr/>
        </p:nvSpPr>
        <p:spPr>
          <a:xfrm>
            <a:off x="265943" y="1825805"/>
            <a:ext cx="4566012" cy="1677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>
              <a:lnSpc>
                <a:spcPct val="120000"/>
              </a:lnSpc>
              <a:defRPr sz="2500" b="1">
                <a:solidFill>
                  <a:srgbClr val="21166A"/>
                </a:solidFill>
              </a:defRPr>
            </a:pPr>
            <a:r>
              <a:t>O que é preciso?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Saúde (Emocional e Física)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Dinheiro e recurso material</a:t>
            </a:r>
          </a:p>
          <a:p>
            <a:pPr marL="196515" indent="-196515">
              <a:lnSpc>
                <a:spcPct val="120000"/>
              </a:lnSpc>
              <a:buSzPct val="100000"/>
              <a:buChar char="-"/>
              <a:defRPr sz="2500">
                <a:solidFill>
                  <a:srgbClr val="21166A"/>
                </a:solidFill>
              </a:defRPr>
            </a:pPr>
            <a:r>
              <a:t>Tempo</a:t>
            </a:r>
          </a:p>
        </p:txBody>
      </p:sp>
      <p:pic>
        <p:nvPicPr>
          <p:cNvPr id="252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481" y="1589909"/>
            <a:ext cx="2541531" cy="25415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Screen Shot 2022-06-12 at 12.16.29 PM.png" descr="Screen Shot 2022-06-12 at 12.16.29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2471" y="4061188"/>
            <a:ext cx="751747" cy="17962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relógio.png" descr="relógi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473" y="1256702"/>
            <a:ext cx="2061456" cy="29519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57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58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6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6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65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6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6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71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Impactos"/>
          <p:cNvSpPr txBox="1"/>
          <p:nvPr/>
        </p:nvSpPr>
        <p:spPr>
          <a:xfrm>
            <a:off x="1991507" y="2116496"/>
            <a:ext cx="1016286" cy="515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lvl1pPr>
          </a:lstStyle>
          <a:p>
            <a:r>
              <a:t>Impactos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75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76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78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Impactos…"/>
          <p:cNvSpPr txBox="1"/>
          <p:nvPr/>
        </p:nvSpPr>
        <p:spPr>
          <a:xfrm>
            <a:off x="1991507" y="2116496"/>
            <a:ext cx="2681166" cy="10561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pPr>
            <a:r>
              <a:t>Impactos</a:t>
            </a:r>
          </a:p>
          <a:p>
            <a:pPr>
              <a:lnSpc>
                <a:spcPct val="120000"/>
              </a:lnSpc>
              <a:defRPr b="1">
                <a:solidFill>
                  <a:srgbClr val="21166A"/>
                </a:solidFill>
              </a:defRPr>
            </a:pPr>
            <a:endParaRPr/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Produzir mais </a:t>
            </a:r>
            <a:r>
              <a:rPr sz="1400" i="1"/>
              <a:t>(Mais eficiência)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8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8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85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Impactos…"/>
          <p:cNvSpPr txBox="1"/>
          <p:nvPr/>
        </p:nvSpPr>
        <p:spPr>
          <a:xfrm>
            <a:off x="1991507" y="2116496"/>
            <a:ext cx="2681166" cy="132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pPr>
            <a:r>
              <a:t>Impactos</a:t>
            </a:r>
          </a:p>
          <a:p>
            <a:pPr>
              <a:lnSpc>
                <a:spcPct val="120000"/>
              </a:lnSpc>
              <a:defRPr b="1">
                <a:solidFill>
                  <a:srgbClr val="21166A"/>
                </a:solidFill>
              </a:defRPr>
            </a:pPr>
            <a:endParaRPr/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Produzir mais </a:t>
            </a:r>
            <a:r>
              <a:rPr sz="1400" i="1"/>
              <a:t>(Mais eficiência)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tempo livre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89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90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92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Impactos…"/>
          <p:cNvSpPr txBox="1"/>
          <p:nvPr/>
        </p:nvSpPr>
        <p:spPr>
          <a:xfrm>
            <a:off x="1991507" y="2116496"/>
            <a:ext cx="6618550" cy="1577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pPr>
            <a:r>
              <a:t>Impactos</a:t>
            </a:r>
          </a:p>
          <a:p>
            <a:pPr>
              <a:lnSpc>
                <a:spcPct val="120000"/>
              </a:lnSpc>
              <a:defRPr b="1">
                <a:solidFill>
                  <a:srgbClr val="21166A"/>
                </a:solidFill>
              </a:defRPr>
            </a:pPr>
            <a:endParaRPr/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Produzir mais </a:t>
            </a:r>
            <a:r>
              <a:rPr sz="1400" i="1"/>
              <a:t>(Mais eficiência)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tempo livre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recurso financeiro </a:t>
            </a:r>
            <a:r>
              <a:rPr sz="1400" i="1"/>
              <a:t>(Novas fontes de renda, investimento, + conhecimento)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296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297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299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Impactos…"/>
          <p:cNvSpPr txBox="1"/>
          <p:nvPr/>
        </p:nvSpPr>
        <p:spPr>
          <a:xfrm>
            <a:off x="1991507" y="2116496"/>
            <a:ext cx="6618550" cy="1875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pPr>
            <a:r>
              <a:t>Impactos</a:t>
            </a:r>
          </a:p>
          <a:p>
            <a:pPr>
              <a:lnSpc>
                <a:spcPct val="120000"/>
              </a:lnSpc>
              <a:defRPr b="1">
                <a:solidFill>
                  <a:srgbClr val="21166A"/>
                </a:solidFill>
              </a:defRPr>
            </a:pPr>
            <a:endParaRPr/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Produzir mais </a:t>
            </a:r>
            <a:r>
              <a:rPr sz="1400" i="1"/>
              <a:t>(Mais eficiência)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tempo livre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recurso financeiro </a:t>
            </a:r>
            <a:r>
              <a:rPr sz="1400" i="1"/>
              <a:t>(Novas fontes de renda, investimento, + conhecimento)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Gestão Emocional</a:t>
            </a:r>
          </a:p>
          <a:p>
            <a:pPr marL="466441" lvl="1" indent="-85441">
              <a:lnSpc>
                <a:spcPct val="120000"/>
              </a:lnSpc>
              <a:buSzPct val="100000"/>
              <a:buChar char="-"/>
              <a:defRPr sz="1600" u="sng">
                <a:solidFill>
                  <a:srgbClr val="21166A"/>
                </a:solidFill>
              </a:defRPr>
            </a:pPr>
            <a:r>
              <a:t>Stress e ansiedade = sobrecarga e menos 25 anos de vida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Google Shape;63;p14"/>
          <p:cNvSpPr txBox="1"/>
          <p:nvPr/>
        </p:nvSpPr>
        <p:spPr>
          <a:xfrm>
            <a:off x="1350224" y="445025"/>
            <a:ext cx="5934602" cy="12706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Gestão de Tempo</a:t>
            </a:r>
            <a:br/>
            <a:r>
              <a:rPr sz="2100" b="0"/>
              <a:t>Como ganhar mais vida</a:t>
            </a:r>
            <a:endParaRPr sz="300"/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03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0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Google Shape;63;p14"/>
          <p:cNvSpPr txBox="1"/>
          <p:nvPr/>
        </p:nvSpPr>
        <p:spPr>
          <a:xfrm>
            <a:off x="1013725" y="313351"/>
            <a:ext cx="5934601" cy="1197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tempo na vida,</a:t>
            </a:r>
          </a:p>
          <a:p>
            <a:pPr>
              <a:lnSpc>
                <a:spcPct val="115000"/>
              </a:lnSpc>
              <a:defRPr sz="27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b="0"/>
              <a:t>Mais vida no tempo.</a:t>
            </a:r>
            <a:endParaRPr sz="300"/>
          </a:p>
        </p:txBody>
      </p:sp>
      <p:pic>
        <p:nvPicPr>
          <p:cNvPr id="306" name="relógio.png" descr="relógi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29" y="2024798"/>
            <a:ext cx="1628181" cy="2331524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Impactos…"/>
          <p:cNvSpPr txBox="1"/>
          <p:nvPr/>
        </p:nvSpPr>
        <p:spPr>
          <a:xfrm>
            <a:off x="1991507" y="2116496"/>
            <a:ext cx="6618550" cy="214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1800" b="1">
                <a:solidFill>
                  <a:srgbClr val="21166A"/>
                </a:solidFill>
              </a:defRPr>
            </a:pPr>
            <a:r>
              <a:t>Impactos</a:t>
            </a:r>
          </a:p>
          <a:p>
            <a:pPr>
              <a:lnSpc>
                <a:spcPct val="120000"/>
              </a:lnSpc>
              <a:defRPr b="1">
                <a:solidFill>
                  <a:srgbClr val="21166A"/>
                </a:solidFill>
              </a:defRPr>
            </a:pPr>
            <a:endParaRPr/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Produzir mais </a:t>
            </a:r>
            <a:r>
              <a:rPr sz="1400" i="1"/>
              <a:t>(Mais eficiência)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tempo livre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Mais recurso financeiro </a:t>
            </a:r>
            <a:r>
              <a:rPr sz="1400" i="1"/>
              <a:t>(Novas fontes de renda, investimento, + conhecimento)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600">
                <a:solidFill>
                  <a:srgbClr val="21166A"/>
                </a:solidFill>
              </a:defRPr>
            </a:pPr>
            <a:r>
              <a:t>Gestão Emocional</a:t>
            </a:r>
          </a:p>
          <a:p>
            <a:pPr marL="466441" lvl="1" indent="-85441">
              <a:lnSpc>
                <a:spcPct val="120000"/>
              </a:lnSpc>
              <a:buSzPct val="100000"/>
              <a:buChar char="-"/>
              <a:defRPr sz="1600" u="sng">
                <a:solidFill>
                  <a:srgbClr val="21166A"/>
                </a:solidFill>
              </a:defRPr>
            </a:pPr>
            <a:r>
              <a:t>Stress e ansiedade = sobrecarga e menos 25 anos de vida</a:t>
            </a:r>
          </a:p>
          <a:p>
            <a:pPr>
              <a:lnSpc>
                <a:spcPct val="120000"/>
              </a:lnSpc>
              <a:defRPr sz="1600">
                <a:solidFill>
                  <a:srgbClr val="21166A"/>
                </a:solidFill>
              </a:defRPr>
            </a:pPr>
            <a:r>
              <a:t>- Mais presença</a:t>
            </a:r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10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11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12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1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1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18" name="Estratégicos"/>
          <p:cNvSpPr txBox="1"/>
          <p:nvPr/>
        </p:nvSpPr>
        <p:spPr>
          <a:xfrm>
            <a:off x="740335" y="1458887"/>
            <a:ext cx="1308628" cy="500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 b="1"/>
            </a:lvl1pPr>
          </a:lstStyle>
          <a:p>
            <a:r>
              <a:t>Estratégicos</a:t>
            </a:r>
          </a:p>
        </p:txBody>
      </p: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2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2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24" name="Estratégicos…"/>
          <p:cNvSpPr txBox="1"/>
          <p:nvPr/>
        </p:nvSpPr>
        <p:spPr>
          <a:xfrm>
            <a:off x="740335" y="1458887"/>
            <a:ext cx="1946364" cy="754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</p:txBody>
      </p:sp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2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2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29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30" name="Estratégicos…"/>
          <p:cNvSpPr txBox="1"/>
          <p:nvPr/>
        </p:nvSpPr>
        <p:spPr>
          <a:xfrm>
            <a:off x="740335" y="1458887"/>
            <a:ext cx="3182518" cy="1008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3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3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35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36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3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40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42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</p:txBody>
      </p:sp>
      <p:pic>
        <p:nvPicPr>
          <p:cNvPr id="343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47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48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50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  <a:p>
            <a:pPr marL="85441" indent="-85441">
              <a:buSzPct val="100000"/>
              <a:buChar char="-"/>
              <a:defRPr sz="1700"/>
            </a:pPr>
            <a:r>
              <a:t>Recursos externos</a:t>
            </a:r>
          </a:p>
        </p:txBody>
      </p:sp>
      <p:pic>
        <p:nvPicPr>
          <p:cNvPr id="351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52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5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5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57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58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  <a:p>
            <a:pPr marL="85441" indent="-85441">
              <a:buSzPct val="100000"/>
              <a:buChar char="-"/>
              <a:defRPr sz="1700"/>
            </a:pPr>
            <a:r>
              <a:t>Recursos externos</a:t>
            </a:r>
          </a:p>
        </p:txBody>
      </p:sp>
      <p:sp>
        <p:nvSpPr>
          <p:cNvPr id="359" name="Pessoais"/>
          <p:cNvSpPr txBox="1"/>
          <p:nvPr/>
        </p:nvSpPr>
        <p:spPr>
          <a:xfrm>
            <a:off x="762280" y="2983090"/>
            <a:ext cx="948936" cy="500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700" b="1"/>
            </a:lvl1pPr>
          </a:lstStyle>
          <a:p>
            <a:r>
              <a:t>Pessoais</a:t>
            </a:r>
          </a:p>
        </p:txBody>
      </p:sp>
      <p:pic>
        <p:nvPicPr>
          <p:cNvPr id="360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6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6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67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  <a:p>
            <a:pPr marL="85441" indent="-85441">
              <a:buSzPct val="100000"/>
              <a:buChar char="-"/>
              <a:defRPr sz="1700"/>
            </a:pPr>
            <a:r>
              <a:t>Recursos externos</a:t>
            </a:r>
          </a:p>
        </p:txBody>
      </p:sp>
      <p:sp>
        <p:nvSpPr>
          <p:cNvPr id="368" name="Pessoais…"/>
          <p:cNvSpPr txBox="1"/>
          <p:nvPr/>
        </p:nvSpPr>
        <p:spPr>
          <a:xfrm>
            <a:off x="762280" y="2983090"/>
            <a:ext cx="1490318" cy="754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Pessoais</a:t>
            </a:r>
          </a:p>
          <a:p>
            <a:pPr marL="85441" indent="-85441">
              <a:buSzPct val="100000"/>
              <a:buChar char="-"/>
              <a:defRPr sz="1700"/>
            </a:pPr>
            <a:r>
              <a:t>Conhecimento</a:t>
            </a:r>
          </a:p>
        </p:txBody>
      </p:sp>
      <p:pic>
        <p:nvPicPr>
          <p:cNvPr id="369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70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23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24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7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7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76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  <a:p>
            <a:pPr marL="85441" indent="-85441">
              <a:buSzPct val="100000"/>
              <a:buChar char="-"/>
              <a:defRPr sz="1700"/>
            </a:pPr>
            <a:r>
              <a:t>Recursos externos</a:t>
            </a:r>
          </a:p>
        </p:txBody>
      </p:sp>
      <p:sp>
        <p:nvSpPr>
          <p:cNvPr id="377" name="Pessoais…"/>
          <p:cNvSpPr txBox="1"/>
          <p:nvPr/>
        </p:nvSpPr>
        <p:spPr>
          <a:xfrm>
            <a:off x="762280" y="2983090"/>
            <a:ext cx="1862240" cy="10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Pessoais</a:t>
            </a:r>
          </a:p>
          <a:p>
            <a:pPr marL="85441" indent="-85441">
              <a:buSzPct val="100000"/>
              <a:buChar char="-"/>
              <a:defRPr sz="1700"/>
            </a:pPr>
            <a:r>
              <a:t>Conhecimento</a:t>
            </a:r>
          </a:p>
          <a:p>
            <a:pPr marL="85441" indent="-85441">
              <a:buSzPct val="100000"/>
              <a:buChar char="-"/>
              <a:defRPr sz="1700"/>
            </a:pPr>
            <a:r>
              <a:t>Gestão Emocional</a:t>
            </a:r>
          </a:p>
        </p:txBody>
      </p:sp>
      <p:pic>
        <p:nvPicPr>
          <p:cNvPr id="378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8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8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Google Shape;71;p15"/>
          <p:cNvSpPr txBox="1"/>
          <p:nvPr/>
        </p:nvSpPr>
        <p:spPr>
          <a:xfrm>
            <a:off x="627899" y="252424"/>
            <a:ext cx="5934602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Fatores Determinantes</a:t>
            </a:r>
          </a:p>
        </p:txBody>
      </p:sp>
      <p:sp>
        <p:nvSpPr>
          <p:cNvPr id="385" name="Estratégicos…"/>
          <p:cNvSpPr txBox="1"/>
          <p:nvPr/>
        </p:nvSpPr>
        <p:spPr>
          <a:xfrm>
            <a:off x="740335" y="1458887"/>
            <a:ext cx="3182518" cy="12629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Estratégicos</a:t>
            </a:r>
          </a:p>
          <a:p>
            <a:pPr marL="85441" indent="-85441">
              <a:buSzPct val="100000"/>
              <a:buChar char="-"/>
              <a:defRPr sz="1700"/>
            </a:pPr>
            <a:r>
              <a:t>Clareza do objetivo</a:t>
            </a:r>
          </a:p>
          <a:p>
            <a:pPr marL="85441" indent="-85441">
              <a:buSzPct val="100000"/>
              <a:buChar char="-"/>
              <a:defRPr sz="1700"/>
            </a:pPr>
            <a:r>
              <a:t>Organização do tempo e tarefas</a:t>
            </a:r>
          </a:p>
          <a:p>
            <a:pPr marL="85441" indent="-85441">
              <a:buSzPct val="100000"/>
              <a:buChar char="-"/>
              <a:defRPr sz="1700"/>
            </a:pPr>
            <a:r>
              <a:t>Acompanhamento do progresso</a:t>
            </a:r>
          </a:p>
          <a:p>
            <a:pPr marL="85441" indent="-85441">
              <a:buSzPct val="100000"/>
              <a:buChar char="-"/>
              <a:defRPr sz="1700"/>
            </a:pPr>
            <a:r>
              <a:t>Recursos externos</a:t>
            </a:r>
          </a:p>
        </p:txBody>
      </p:sp>
      <p:sp>
        <p:nvSpPr>
          <p:cNvPr id="386" name="Pessoais…"/>
          <p:cNvSpPr txBox="1"/>
          <p:nvPr/>
        </p:nvSpPr>
        <p:spPr>
          <a:xfrm>
            <a:off x="762280" y="2983090"/>
            <a:ext cx="2378060" cy="1008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700" b="1"/>
            </a:pPr>
            <a:r>
              <a:t>Pessoais</a:t>
            </a:r>
          </a:p>
          <a:p>
            <a:pPr marL="85441" indent="-85441">
              <a:buSzPct val="100000"/>
              <a:buChar char="-"/>
              <a:defRPr sz="1700"/>
            </a:pPr>
            <a:r>
              <a:t>Conhecimento</a:t>
            </a:r>
          </a:p>
          <a:p>
            <a:pPr marL="85441" indent="-85441">
              <a:buSzPct val="100000"/>
              <a:buChar char="-"/>
              <a:defRPr sz="1700"/>
            </a:pPr>
            <a:r>
              <a:t>Gestão Emocional</a:t>
            </a:r>
          </a:p>
          <a:p>
            <a:pPr marL="85441" indent="-85441">
              <a:buSzPct val="100000"/>
              <a:buChar char="-"/>
              <a:defRPr sz="1700"/>
            </a:pPr>
            <a:r>
              <a:t>Mindset de crescimento</a:t>
            </a:r>
          </a:p>
        </p:txBody>
      </p:sp>
      <p:pic>
        <p:nvPicPr>
          <p:cNvPr id="387" name="colchete.png" descr="colche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155" y="2006876"/>
            <a:ext cx="430007" cy="430007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Processos e Sistemas"/>
          <p:cNvSpPr txBox="1"/>
          <p:nvPr/>
        </p:nvSpPr>
        <p:spPr>
          <a:xfrm>
            <a:off x="4185794" y="2123187"/>
            <a:ext cx="1771601" cy="1973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r>
              <a:t>Processos e Sistemas</a:t>
            </a:r>
          </a:p>
        </p:txBody>
      </p: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91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92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93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396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397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399" name="O que?"/>
          <p:cNvSpPr txBox="1"/>
          <p:nvPr/>
        </p:nvSpPr>
        <p:spPr>
          <a:xfrm>
            <a:off x="418466" y="1316402"/>
            <a:ext cx="848013" cy="540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 marL="85441" indent="-85441">
              <a:lnSpc>
                <a:spcPct val="120000"/>
              </a:lnSpc>
              <a:buSzPct val="100000"/>
              <a:buChar char="-"/>
              <a:defRPr sz="1800"/>
            </a:lvl1pPr>
          </a:lstStyle>
          <a:p>
            <a:r>
              <a:t>O que?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0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0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04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05" name="O que?…"/>
          <p:cNvSpPr txBox="1"/>
          <p:nvPr/>
        </p:nvSpPr>
        <p:spPr>
          <a:xfrm>
            <a:off x="418466" y="1316402"/>
            <a:ext cx="2136457" cy="11237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0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0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11" name="O que?…"/>
          <p:cNvSpPr txBox="1"/>
          <p:nvPr/>
        </p:nvSpPr>
        <p:spPr>
          <a:xfrm>
            <a:off x="418466" y="1316402"/>
            <a:ext cx="2136457" cy="144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1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1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16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17" name="O que?…"/>
          <p:cNvSpPr txBox="1"/>
          <p:nvPr/>
        </p:nvSpPr>
        <p:spPr>
          <a:xfrm>
            <a:off x="418466" y="1316402"/>
            <a:ext cx="2136457" cy="144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20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21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23" name="O que?…"/>
          <p:cNvSpPr txBox="1"/>
          <p:nvPr/>
        </p:nvSpPr>
        <p:spPr>
          <a:xfrm>
            <a:off x="418466" y="1316402"/>
            <a:ext cx="2136457" cy="1442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26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27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28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29" name="O que?…"/>
          <p:cNvSpPr txBox="1"/>
          <p:nvPr/>
        </p:nvSpPr>
        <p:spPr>
          <a:xfrm>
            <a:off x="418466" y="1316402"/>
            <a:ext cx="2136457" cy="176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3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3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34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35" name="O que?…"/>
          <p:cNvSpPr txBox="1"/>
          <p:nvPr/>
        </p:nvSpPr>
        <p:spPr>
          <a:xfrm>
            <a:off x="418466" y="1316402"/>
            <a:ext cx="2136457" cy="17608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28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29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  <p:pic>
        <p:nvPicPr>
          <p:cNvPr id="131" name="IMG_3184.JPG" descr="IMG_3184.JPG"/>
          <p:cNvPicPr>
            <a:picLocks noChangeAspect="1"/>
          </p:cNvPicPr>
          <p:nvPr/>
        </p:nvPicPr>
        <p:blipFill>
          <a:blip r:embed="rId3"/>
          <a:srcRect l="620" t="838" r="7325" b="7107"/>
          <a:stretch>
            <a:fillRect/>
          </a:stretch>
        </p:blipFill>
        <p:spPr>
          <a:xfrm>
            <a:off x="4446754" y="1047353"/>
            <a:ext cx="4573098" cy="304873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Google Shape;79;p16"/>
          <p:cNvSpPr txBox="1"/>
          <p:nvPr/>
        </p:nvSpPr>
        <p:spPr>
          <a:xfrm>
            <a:off x="4598254" y="147597"/>
            <a:ext cx="4270192" cy="116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defRPr sz="3100" b="1">
                <a:solidFill>
                  <a:srgbClr val="8E8E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Alexandre Junqueira</a:t>
            </a:r>
          </a:p>
        </p:txBody>
      </p:sp>
    </p:spTree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3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3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40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41" name="O que?…"/>
          <p:cNvSpPr txBox="1"/>
          <p:nvPr/>
        </p:nvSpPr>
        <p:spPr>
          <a:xfrm>
            <a:off x="418466" y="1316402"/>
            <a:ext cx="2810450" cy="2906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Processos, Sistemas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Kanban (Projeto)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Pomodoro (Tempo)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Vision Board (Motivação)</a:t>
            </a:r>
          </a:p>
        </p:txBody>
      </p:sp>
    </p:spTree>
  </p:cSld>
  <p:clrMapOvr>
    <a:masterClrMapping/>
  </p:clrMapOvr>
  <p:transition spd="med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44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45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47" name="O que?…"/>
          <p:cNvSpPr txBox="1"/>
          <p:nvPr/>
        </p:nvSpPr>
        <p:spPr>
          <a:xfrm>
            <a:off x="418136" y="1313158"/>
            <a:ext cx="3260406" cy="290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Processos, Sistemas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Kanban (Projeto)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Pomodoro (Tempo)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Vision Board (Motivação)</a:t>
            </a:r>
          </a:p>
        </p:txBody>
      </p:sp>
      <p:sp>
        <p:nvSpPr>
          <p:cNvPr id="448" name="Rectangle"/>
          <p:cNvSpPr/>
          <p:nvPr/>
        </p:nvSpPr>
        <p:spPr>
          <a:xfrm>
            <a:off x="341156" y="1279276"/>
            <a:ext cx="3247705" cy="2966116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49" name="MACRO"/>
          <p:cNvSpPr txBox="1"/>
          <p:nvPr/>
        </p:nvSpPr>
        <p:spPr>
          <a:xfrm>
            <a:off x="1476566" y="4297184"/>
            <a:ext cx="97688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MACRO</a:t>
            </a:r>
          </a:p>
        </p:txBody>
      </p:sp>
    </p:spTree>
  </p:cSld>
  <p:clrMapOvr>
    <a:masterClrMapping/>
  </p:clrMapOvr>
  <p:transition spd="med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5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5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54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55" name="O que?…"/>
          <p:cNvSpPr txBox="1"/>
          <p:nvPr/>
        </p:nvSpPr>
        <p:spPr>
          <a:xfrm>
            <a:off x="418136" y="1313158"/>
            <a:ext cx="3260406" cy="290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Processos, Sistemas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Kanban (Projeto)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Pomodoro (Tempo)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Vision Board (Motivação)</a:t>
            </a:r>
          </a:p>
        </p:txBody>
      </p:sp>
      <p:sp>
        <p:nvSpPr>
          <p:cNvPr id="456" name="Rectangle"/>
          <p:cNvSpPr/>
          <p:nvPr/>
        </p:nvSpPr>
        <p:spPr>
          <a:xfrm>
            <a:off x="341156" y="1279276"/>
            <a:ext cx="3247705" cy="2966116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7" name="Rectangle"/>
          <p:cNvSpPr/>
          <p:nvPr/>
        </p:nvSpPr>
        <p:spPr>
          <a:xfrm>
            <a:off x="4922520" y="1332229"/>
            <a:ext cx="3102587" cy="2868494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58" name="MACRO"/>
          <p:cNvSpPr txBox="1"/>
          <p:nvPr/>
        </p:nvSpPr>
        <p:spPr>
          <a:xfrm>
            <a:off x="1476566" y="4297184"/>
            <a:ext cx="97688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MACRO</a:t>
            </a:r>
          </a:p>
        </p:txBody>
      </p:sp>
      <p:sp>
        <p:nvSpPr>
          <p:cNvPr id="459" name="MICRO"/>
          <p:cNvSpPr txBox="1"/>
          <p:nvPr/>
        </p:nvSpPr>
        <p:spPr>
          <a:xfrm>
            <a:off x="6041759" y="4297184"/>
            <a:ext cx="8641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MICRO</a:t>
            </a:r>
          </a:p>
        </p:txBody>
      </p:sp>
    </p:spTree>
  </p:cSld>
  <p:clrMapOvr>
    <a:masterClrMapping/>
  </p:clrMapOvr>
  <p:transition spd="med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62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63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64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65" name="O que?…"/>
          <p:cNvSpPr txBox="1"/>
          <p:nvPr/>
        </p:nvSpPr>
        <p:spPr>
          <a:xfrm>
            <a:off x="418136" y="1313158"/>
            <a:ext cx="3260406" cy="290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Processos, Sistemas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Kanban (Projeto)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Pomodoro (Tempo)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Vision Board (Motivação)</a:t>
            </a:r>
          </a:p>
        </p:txBody>
      </p:sp>
      <p:sp>
        <p:nvSpPr>
          <p:cNvPr id="466" name="Rectangle"/>
          <p:cNvSpPr/>
          <p:nvPr/>
        </p:nvSpPr>
        <p:spPr>
          <a:xfrm>
            <a:off x="341156" y="1279276"/>
            <a:ext cx="3247705" cy="2966116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7" name="Processos, Sistemas…"/>
          <p:cNvSpPr txBox="1"/>
          <p:nvPr/>
        </p:nvSpPr>
        <p:spPr>
          <a:xfrm>
            <a:off x="5139411" y="1513570"/>
            <a:ext cx="2668804" cy="128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2000"/>
            </a:pPr>
            <a:endParaRPr/>
          </a:p>
          <a:p>
            <a:pPr marL="85441" indent="-85441">
              <a:buSzPct val="100000"/>
              <a:buChar char="-"/>
              <a:defRPr sz="2000"/>
            </a:pPr>
            <a:r>
              <a:t>Processos, Sistemas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Kanban (Projeto)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Pomodoro (Tempo)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Vision Board (Motivação)</a:t>
            </a:r>
          </a:p>
        </p:txBody>
      </p:sp>
      <p:sp>
        <p:nvSpPr>
          <p:cNvPr id="468" name="Rectangle"/>
          <p:cNvSpPr/>
          <p:nvPr/>
        </p:nvSpPr>
        <p:spPr>
          <a:xfrm>
            <a:off x="4922520" y="1332229"/>
            <a:ext cx="3102587" cy="2868494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69" name="MACRO"/>
          <p:cNvSpPr txBox="1"/>
          <p:nvPr/>
        </p:nvSpPr>
        <p:spPr>
          <a:xfrm>
            <a:off x="1476566" y="4297184"/>
            <a:ext cx="97688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MACRO</a:t>
            </a:r>
          </a:p>
        </p:txBody>
      </p:sp>
      <p:sp>
        <p:nvSpPr>
          <p:cNvPr id="470" name="MICRO"/>
          <p:cNvSpPr txBox="1"/>
          <p:nvPr/>
        </p:nvSpPr>
        <p:spPr>
          <a:xfrm>
            <a:off x="6041759" y="4297184"/>
            <a:ext cx="8641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MICRO</a:t>
            </a:r>
          </a:p>
        </p:txBody>
      </p:sp>
    </p:spTree>
  </p:cSld>
  <p:clrMapOvr>
    <a:masterClrMapping/>
  </p:clrMapOvr>
  <p:transition spd="med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7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7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Google Shape;71;p15"/>
          <p:cNvSpPr txBox="1"/>
          <p:nvPr/>
        </p:nvSpPr>
        <p:spPr>
          <a:xfrm>
            <a:off x="2120200" y="164642"/>
            <a:ext cx="3388081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Estratégicos</a:t>
            </a:r>
          </a:p>
        </p:txBody>
      </p:sp>
      <p:sp>
        <p:nvSpPr>
          <p:cNvPr id="476" name="O que?…"/>
          <p:cNvSpPr txBox="1"/>
          <p:nvPr/>
        </p:nvSpPr>
        <p:spPr>
          <a:xfrm>
            <a:off x="418136" y="1313158"/>
            <a:ext cx="3260406" cy="290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O que?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Específico, literal.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Pra quando?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 strike="sngStrike"/>
            </a:pPr>
            <a:r>
              <a:t>Como?</a:t>
            </a:r>
            <a:r>
              <a:rPr strike="noStrike"/>
              <a:t> Por que?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Como?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Ações Massivas</a:t>
            </a:r>
          </a:p>
          <a:p>
            <a:pPr marL="85441" indent="-85441">
              <a:lnSpc>
                <a:spcPct val="120000"/>
              </a:lnSpc>
              <a:buSzPct val="100000"/>
              <a:buChar char="-"/>
              <a:defRPr sz="1800"/>
            </a:pPr>
            <a:r>
              <a:t>Processos, Sistemas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Kanban (Projeto)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Pomodoro (Tempo)</a:t>
            </a:r>
          </a:p>
          <a:p>
            <a:pPr marL="531394" lvl="1" indent="-150394">
              <a:lnSpc>
                <a:spcPct val="120000"/>
              </a:lnSpc>
              <a:buSzPct val="100000"/>
              <a:buChar char="•"/>
              <a:defRPr sz="1600" i="1"/>
            </a:pPr>
            <a:r>
              <a:t>Vision Board (Motivação)</a:t>
            </a:r>
          </a:p>
        </p:txBody>
      </p:sp>
      <p:sp>
        <p:nvSpPr>
          <p:cNvPr id="477" name="Rectangle"/>
          <p:cNvSpPr/>
          <p:nvPr/>
        </p:nvSpPr>
        <p:spPr>
          <a:xfrm>
            <a:off x="341156" y="1279276"/>
            <a:ext cx="3247705" cy="2966116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78" name="Processos, Sistemas…"/>
          <p:cNvSpPr txBox="1"/>
          <p:nvPr/>
        </p:nvSpPr>
        <p:spPr>
          <a:xfrm>
            <a:off x="5139411" y="1513570"/>
            <a:ext cx="2668804" cy="1282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2000"/>
            </a:pPr>
            <a:endParaRPr/>
          </a:p>
          <a:p>
            <a:pPr marL="85441" indent="-85441">
              <a:buSzPct val="100000"/>
              <a:buChar char="-"/>
              <a:defRPr sz="2000"/>
            </a:pPr>
            <a:r>
              <a:t>Processos, Sistemas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Kanban (Projeto)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Pomodoro (Tempo)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Vision Board (Motivação)</a:t>
            </a:r>
          </a:p>
        </p:txBody>
      </p:sp>
      <p:sp>
        <p:nvSpPr>
          <p:cNvPr id="479" name="Rectangle"/>
          <p:cNvSpPr/>
          <p:nvPr/>
        </p:nvSpPr>
        <p:spPr>
          <a:xfrm>
            <a:off x="4922520" y="1332229"/>
            <a:ext cx="3102587" cy="2868494"/>
          </a:xfrm>
          <a:prstGeom prst="rect">
            <a:avLst/>
          </a:prstGeom>
          <a:ln w="12700">
            <a:solidFill>
              <a:srgbClr val="21166A"/>
            </a:solidFill>
            <a:miter lim="400000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480" name="MACRO"/>
          <p:cNvSpPr txBox="1"/>
          <p:nvPr/>
        </p:nvSpPr>
        <p:spPr>
          <a:xfrm>
            <a:off x="1476566" y="4297184"/>
            <a:ext cx="97688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MACRO</a:t>
            </a:r>
          </a:p>
        </p:txBody>
      </p:sp>
      <p:sp>
        <p:nvSpPr>
          <p:cNvPr id="481" name="Priorização…"/>
          <p:cNvSpPr txBox="1"/>
          <p:nvPr/>
        </p:nvSpPr>
        <p:spPr>
          <a:xfrm>
            <a:off x="5132096" y="2608877"/>
            <a:ext cx="2428725" cy="10665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  <a:defRPr sz="2000"/>
            </a:pPr>
            <a:endParaRPr/>
          </a:p>
          <a:p>
            <a:pPr marL="85441" indent="-85441">
              <a:buSzPct val="100000"/>
              <a:buChar char="-"/>
              <a:defRPr sz="2000"/>
            </a:pPr>
            <a:r>
              <a:t>Priorização</a:t>
            </a:r>
          </a:p>
          <a:p>
            <a:pPr marL="531394" lvl="1" indent="-150394">
              <a:buSzPct val="100000"/>
              <a:buChar char="•"/>
              <a:defRPr sz="1500" i="1"/>
            </a:pPr>
            <a:r>
              <a:t>Matriz de Eisenhower </a:t>
            </a:r>
          </a:p>
        </p:txBody>
      </p:sp>
      <p:sp>
        <p:nvSpPr>
          <p:cNvPr id="482" name="MICRO"/>
          <p:cNvSpPr txBox="1"/>
          <p:nvPr/>
        </p:nvSpPr>
        <p:spPr>
          <a:xfrm>
            <a:off x="6041759" y="4297184"/>
            <a:ext cx="864109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2000">
                <a:solidFill>
                  <a:srgbClr val="21166A"/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r>
              <a:t>MICRO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8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8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87" name="Google Shape;71;p15"/>
          <p:cNvSpPr txBox="1"/>
          <p:nvPr/>
        </p:nvSpPr>
        <p:spPr>
          <a:xfrm>
            <a:off x="1054314" y="164642"/>
            <a:ext cx="5605173" cy="76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Matriz de Eisenhower</a:t>
            </a:r>
          </a:p>
        </p:txBody>
      </p:sp>
      <p:pic>
        <p:nvPicPr>
          <p:cNvPr id="488" name="Screen Shot 2022-06-12 at 1.08.24 PM.png" descr="Screen Shot 2022-06-12 at 1.08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710" y="1186100"/>
            <a:ext cx="3806381" cy="31902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9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92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494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</p:spTree>
  </p:cSld>
  <p:clrMapOvr>
    <a:masterClrMapping/>
  </p:clrMapOvr>
  <p:transition spd="med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497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498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00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01" name="Exercício"/>
          <p:cNvSpPr txBox="1"/>
          <p:nvPr/>
        </p:nvSpPr>
        <p:spPr>
          <a:xfrm>
            <a:off x="751570" y="1804725"/>
            <a:ext cx="1029346" cy="464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 b="1">
                <a:solidFill>
                  <a:srgbClr val="3B7C2A"/>
                </a:solidFill>
              </a:defRPr>
            </a:lvl1pPr>
          </a:lstStyle>
          <a:p>
            <a:r>
              <a:t>Exercício</a:t>
            </a:r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04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05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07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08" name="Exercício…"/>
          <p:cNvSpPr txBox="1"/>
          <p:nvPr/>
        </p:nvSpPr>
        <p:spPr>
          <a:xfrm>
            <a:off x="751570" y="1804725"/>
            <a:ext cx="7385150" cy="706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</p:txBody>
      </p:sp>
    </p:spTree>
  </p:cSld>
  <p:clrMapOvr>
    <a:masterClrMapping/>
  </p:clrMapOvr>
  <p:transition spd="med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1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12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13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14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15" name="Exercício…"/>
          <p:cNvSpPr txBox="1"/>
          <p:nvPr/>
        </p:nvSpPr>
        <p:spPr>
          <a:xfrm>
            <a:off x="751570" y="1804725"/>
            <a:ext cx="8264514" cy="1677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76;p16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35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36" name="Google Shape;78;p16" descr="Google Shape;78;p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Google Shape;79;p16"/>
          <p:cNvSpPr txBox="1"/>
          <p:nvPr/>
        </p:nvSpPr>
        <p:spPr>
          <a:xfrm>
            <a:off x="430128" y="99960"/>
            <a:ext cx="3395793" cy="12628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4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Quem sou eu?</a:t>
            </a:r>
          </a:p>
        </p:txBody>
      </p:sp>
      <p:sp>
        <p:nvSpPr>
          <p:cNvPr id="138" name="Google Shape;80;p16"/>
          <p:cNvSpPr txBox="1"/>
          <p:nvPr/>
        </p:nvSpPr>
        <p:spPr>
          <a:xfrm>
            <a:off x="313130" y="729439"/>
            <a:ext cx="3776094" cy="4116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Practitioner in 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Master Practitioner in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Trainer in Neurolinguistic Programming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(NLP)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Life &amp; Executive Coaching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Unleash the Power Within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- Level 1 and 2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Strategic Coach®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CORE 100 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Date With Destiny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Leadership Coaching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Business Mastery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Strategic Coach®</a:t>
            </a:r>
            <a:r>
              <a:rPr>
                <a:latin typeface="+mn-lt"/>
                <a:ea typeface="+mn-ea"/>
                <a:cs typeface="+mn-cs"/>
                <a:sym typeface="Arial"/>
              </a:rPr>
              <a:t>  </a:t>
            </a:r>
            <a:r>
              <a:rPr b="1">
                <a:latin typeface="+mn-lt"/>
                <a:ea typeface="+mn-ea"/>
                <a:cs typeface="+mn-cs"/>
                <a:sym typeface="Arial"/>
              </a:rPr>
              <a:t>CORE 200 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Specialization: Depression, Dissociation, and Attachment Disorder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Ericksonian Hypnosis Training Specialization: Conversational Trance And Group Hypnosis</a:t>
            </a: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n-lt"/>
                <a:ea typeface="+mn-ea"/>
                <a:cs typeface="+mn-cs"/>
                <a:sym typeface="Arial"/>
              </a:rPr>
              <a:t>Clinical Trauma Training And Systemic Healing Level 1</a:t>
            </a:r>
            <a:endParaRPr>
              <a:latin typeface="Times Roman"/>
              <a:ea typeface="Times Roman"/>
              <a:cs typeface="Times Roman"/>
              <a:sym typeface="Times Roman"/>
            </a:endParaRPr>
          </a:p>
          <a:p>
            <a:pPr marL="100263" indent="-100263" defTabSz="457200">
              <a:lnSpc>
                <a:spcPct val="150000"/>
              </a:lnSpc>
              <a:buSzPct val="100000"/>
              <a:buChar char="•"/>
              <a:defRPr sz="1000">
                <a:solidFill>
                  <a:srgbClr val="FFFAFA"/>
                </a:solidFill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+mj-lt"/>
                <a:ea typeface="+mj-ea"/>
                <a:cs typeface="+mj-cs"/>
                <a:sym typeface="Helvetica"/>
              </a:rPr>
              <a:t>How To Deal With Loss, Grief And Mourning</a:t>
            </a:r>
            <a:endParaRPr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39" name="IMG_3184.JPG" descr="IMG_3184.JPG"/>
          <p:cNvPicPr>
            <a:picLocks noChangeAspect="1"/>
          </p:cNvPicPr>
          <p:nvPr/>
        </p:nvPicPr>
        <p:blipFill>
          <a:blip r:embed="rId3"/>
          <a:srcRect l="620" t="838" r="7325" b="7107"/>
          <a:stretch>
            <a:fillRect/>
          </a:stretch>
        </p:blipFill>
        <p:spPr>
          <a:xfrm>
            <a:off x="4446754" y="1047353"/>
            <a:ext cx="4573098" cy="3048732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Google Shape;79;p16"/>
          <p:cNvSpPr txBox="1"/>
          <p:nvPr/>
        </p:nvSpPr>
        <p:spPr>
          <a:xfrm>
            <a:off x="4598254" y="147597"/>
            <a:ext cx="4270192" cy="1167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 algn="ctr">
              <a:lnSpc>
                <a:spcPct val="115000"/>
              </a:lnSpc>
              <a:defRPr sz="3100" b="1">
                <a:solidFill>
                  <a:srgbClr val="8E8E8E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Alexandre Junqueira</a:t>
            </a:r>
          </a:p>
        </p:txBody>
      </p:sp>
    </p:spTree>
  </p:cSld>
  <p:clrMapOvr>
    <a:masterClrMapping/>
  </p:clrMapOvr>
  <p:transition spd="med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18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19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21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22" name="Exercício…"/>
          <p:cNvSpPr txBox="1"/>
          <p:nvPr/>
        </p:nvSpPr>
        <p:spPr>
          <a:xfrm>
            <a:off x="751570" y="1804725"/>
            <a:ext cx="8471571" cy="2162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3) Qual(is) tarefa(s) são mais urgentes? Qual(is) tarefa(s) causarão maior impacto positivo no meu trabalho</a:t>
            </a:r>
            <a:br/>
            <a:r>
              <a:t>e no meu resultado? </a:t>
            </a:r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25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26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27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28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29" name="Exercício…"/>
          <p:cNvSpPr txBox="1"/>
          <p:nvPr/>
        </p:nvSpPr>
        <p:spPr>
          <a:xfrm>
            <a:off x="751570" y="1804725"/>
            <a:ext cx="8471571" cy="2405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3) Qual(is) tarefa(s) são mais urgentes? Qual(is) tarefa(s) causarão maior impacto positivo no meu trabalho</a:t>
            </a:r>
            <a:br/>
            <a:r>
              <a:t>e no meu resultado? 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4) É possível engolir um elefante?</a:t>
            </a:r>
          </a:p>
        </p:txBody>
      </p:sp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32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33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35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36" name="Exercício…"/>
          <p:cNvSpPr txBox="1"/>
          <p:nvPr/>
        </p:nvSpPr>
        <p:spPr>
          <a:xfrm>
            <a:off x="751570" y="1804725"/>
            <a:ext cx="8471571" cy="264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3) Qual(is) tarefa(s) são mais urgentes? Qual(is) tarefa(s) causarão maior impacto positivo no meu trabalho</a:t>
            </a:r>
            <a:br/>
            <a:r>
              <a:t>e no meu resultado? 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4) É possível engolir um elefante?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5) Planejamento: ações claras e mensuráveis (Quais recursos precisarei para realizar essas tarefas)?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39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40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541" name="Google Shape;63;p14"/>
          <p:cNvSpPr txBox="1"/>
          <p:nvPr/>
        </p:nvSpPr>
        <p:spPr>
          <a:xfrm>
            <a:off x="1350224" y="445025"/>
            <a:ext cx="5934602" cy="2920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/>
          <a:p>
            <a: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300"/>
          </a:p>
        </p:txBody>
      </p:sp>
      <p:sp>
        <p:nvSpPr>
          <p:cNvPr id="542" name="Google Shape;71;p15"/>
          <p:cNvSpPr txBox="1"/>
          <p:nvPr/>
        </p:nvSpPr>
        <p:spPr>
          <a:xfrm>
            <a:off x="2025320" y="345123"/>
            <a:ext cx="5265514" cy="995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53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Plano de Ação</a:t>
            </a:r>
          </a:p>
        </p:txBody>
      </p:sp>
      <p:sp>
        <p:nvSpPr>
          <p:cNvPr id="543" name="Exercício…"/>
          <p:cNvSpPr txBox="1"/>
          <p:nvPr/>
        </p:nvSpPr>
        <p:spPr>
          <a:xfrm>
            <a:off x="751570" y="1804725"/>
            <a:ext cx="8471571" cy="2648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 sz="1800" b="1">
                <a:solidFill>
                  <a:srgbClr val="3B7C2A"/>
                </a:solidFill>
              </a:defRPr>
            </a:pPr>
            <a:r>
              <a:t>Exercício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1) Para a próxima semana, quais são meus principais objetivos? (Listar os grandes objetivos)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2) Por que eu quero/devo/preciso concluir esses objetivos? Qual será o impacto em meu trabalho e na </a:t>
            </a:r>
            <a:br/>
            <a:r>
              <a:t>minha vida? Como estarei me sentindo? Quais benefícios terei ao ser eficiente? Como serei visto pelo </a:t>
            </a:r>
            <a:br/>
            <a:r>
              <a:t>meu líder, pela minha família? O que poderei fazer com mais tempo livre? O que poderei fazer com mais</a:t>
            </a:r>
            <a:br/>
            <a:r>
              <a:t>tempo MENTAL?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3) Qual(is) tarefa(s) são mais urgentes? Qual(is) tarefa(s) causarão maior impacto positivo no meu trabalho</a:t>
            </a:r>
            <a:br/>
            <a:r>
              <a:t>e no meu resultado? 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4) É possível engolir um elefante?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5) Planejamento: ações claras e mensuráveis (Quais recursos precisarei para realizar essas tarefas)?</a:t>
            </a:r>
          </a:p>
          <a:p>
            <a:pPr>
              <a:lnSpc>
                <a:spcPct val="120000"/>
              </a:lnSpc>
              <a:defRPr>
                <a:solidFill>
                  <a:srgbClr val="3B7C2A"/>
                </a:solidFill>
              </a:defRPr>
            </a:pPr>
            <a:r>
              <a:t>6) Ações Massivas</a:t>
            </a:r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13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14" name="Google Shape;62;p14" descr="Google Shape;62;p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" y="-2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Google Shape;63;p14"/>
          <p:cNvSpPr txBox="1"/>
          <p:nvPr/>
        </p:nvSpPr>
        <p:spPr>
          <a:xfrm>
            <a:off x="1493380" y="515945"/>
            <a:ext cx="5934602" cy="789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pt-BR" dirty="0"/>
              <a:t>MARQUE NA AGENDA!</a:t>
            </a:r>
            <a:endParaRPr sz="3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6259802-EC2B-8F38-7213-DF0432B01846}"/>
              </a:ext>
            </a:extLst>
          </p:cNvPr>
          <p:cNvSpPr txBox="1"/>
          <p:nvPr/>
        </p:nvSpPr>
        <p:spPr>
          <a:xfrm>
            <a:off x="763325" y="1938410"/>
            <a:ext cx="7394713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Nosso próximo encontro sobre gestão do tempo já está marcado! Em breve um e-mail será enviado com a divulgação. Enquanto isso já anote a data e horário na agenda!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BR" sz="2400" dirty="0"/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sng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DATA: 09/08/2022 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BR" sz="2400" b="1" u="sng" dirty="0"/>
              <a:t>HORÁRIO: 14:00 </a:t>
            </a:r>
            <a:r>
              <a:rPr lang="pt-BR" sz="2400" b="1" u="sng" dirty="0" err="1"/>
              <a:t>hrs</a:t>
            </a:r>
            <a:endParaRPr kumimoji="0" lang="pt-BR" sz="1800" b="1" i="0" u="sng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238849"/>
      </p:ext>
    </p:extLst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85;p17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54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547" name="Google Shape;87;p17" descr="Google Shape;87;p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43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44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48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49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51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68;p15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520602" cy="572701"/>
          </a:xfrm>
          <a:prstGeom prst="rect">
            <a:avLst/>
          </a:prstGeom>
        </p:spPr>
        <p:txBody>
          <a:bodyPr/>
          <a:lstStyle/>
          <a:p>
            <a:pPr>
              <a:defRPr sz="2500"/>
            </a:pPr>
            <a:endParaRPr/>
          </a:p>
        </p:txBody>
      </p:sp>
      <p:sp>
        <p:nvSpPr>
          <p:cNvPr id="155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699" y="1152475"/>
            <a:ext cx="8520602" cy="34164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1200"/>
              </a:spcBef>
              <a:buSzTx/>
              <a:buNone/>
            </a:pPr>
            <a:endParaRPr/>
          </a:p>
        </p:txBody>
      </p:sp>
      <p:pic>
        <p:nvPicPr>
          <p:cNvPr id="156" name="Google Shape;70;p15" descr="Google Shape;70;p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4" cy="5143502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Google Shape;71;p15"/>
          <p:cNvSpPr txBox="1"/>
          <p:nvPr/>
        </p:nvSpPr>
        <p:spPr>
          <a:xfrm>
            <a:off x="627899" y="252424"/>
            <a:ext cx="5934602" cy="1083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lnSpc>
                <a:spcPct val="115000"/>
              </a:lnSpc>
              <a:defRPr sz="3800" b="1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Mais tempo, mais vida.</a:t>
            </a:r>
            <a:endParaRPr sz="1500"/>
          </a:p>
        </p:txBody>
      </p:sp>
      <p:pic>
        <p:nvPicPr>
          <p:cNvPr id="158" name="Screen Shot 2022-06-12 at 11.56.21 AM.png" descr="Screen Shot 2022-06-12 at 11.56.21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08" y="1390160"/>
            <a:ext cx="4324402" cy="294103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Fonte: IBGE (Ref. a 2020)"/>
          <p:cNvSpPr txBox="1"/>
          <p:nvPr/>
        </p:nvSpPr>
        <p:spPr>
          <a:xfrm>
            <a:off x="2993416" y="4385645"/>
            <a:ext cx="1488022" cy="135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000"/>
            </a:lvl1pPr>
          </a:lstStyle>
          <a:p>
            <a:r>
              <a:t>Fonte: IBGE (Ref. a 2020)</a:t>
            </a:r>
          </a:p>
        </p:txBody>
      </p:sp>
      <p:sp>
        <p:nvSpPr>
          <p:cNvPr id="160" name="1 ano = 52 Semanas = 365 Dias"/>
          <p:cNvSpPr txBox="1"/>
          <p:nvPr/>
        </p:nvSpPr>
        <p:spPr>
          <a:xfrm>
            <a:off x="4600705" y="2284784"/>
            <a:ext cx="3754488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lnSpc>
                <a:spcPct val="150000"/>
              </a:lnSpc>
              <a:defRPr sz="2000" b="1">
                <a:solidFill>
                  <a:srgbClr val="FF0600"/>
                </a:solidFill>
              </a:defRPr>
            </a:lvl1pPr>
          </a:lstStyle>
          <a:p>
            <a:r>
              <a:t>1 ano = 52 Semanas = 365 Dias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1888</Words>
  <Application>Microsoft Office PowerPoint</Application>
  <PresentationFormat>Apresentação na tela (16:9)</PresentationFormat>
  <Paragraphs>339</Paragraphs>
  <Slides>65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65</vt:i4>
      </vt:variant>
    </vt:vector>
  </HeadingPairs>
  <TitlesOfParts>
    <vt:vector size="71" baseType="lpstr">
      <vt:lpstr>Arial</vt:lpstr>
      <vt:lpstr>Avenir Heavy</vt:lpstr>
      <vt:lpstr>Helvetica</vt:lpstr>
      <vt:lpstr>Tahoma</vt:lpstr>
      <vt:lpstr>Times Roman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Nathan Roizenbruch</cp:lastModifiedBy>
  <cp:revision>2</cp:revision>
  <dcterms:modified xsi:type="dcterms:W3CDTF">2022-06-20T16:59:14Z</dcterms:modified>
</cp:coreProperties>
</file>