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9" r:id="rId3"/>
    <p:sldId id="272" r:id="rId4"/>
    <p:sldId id="270" r:id="rId5"/>
    <p:sldId id="281" r:id="rId6"/>
    <p:sldId id="282" r:id="rId7"/>
    <p:sldId id="313" r:id="rId8"/>
    <p:sldId id="314" r:id="rId9"/>
    <p:sldId id="315" r:id="rId10"/>
    <p:sldId id="297" r:id="rId11"/>
    <p:sldId id="306" r:id="rId12"/>
    <p:sldId id="307" r:id="rId13"/>
    <p:sldId id="285" r:id="rId14"/>
    <p:sldId id="302" r:id="rId15"/>
    <p:sldId id="303" r:id="rId16"/>
    <p:sldId id="286" r:id="rId17"/>
    <p:sldId id="304" r:id="rId18"/>
    <p:sldId id="305" r:id="rId19"/>
    <p:sldId id="284" r:id="rId20"/>
    <p:sldId id="300" r:id="rId21"/>
    <p:sldId id="301" r:id="rId22"/>
    <p:sldId id="309" r:id="rId23"/>
    <p:sldId id="280" r:id="rId24"/>
    <p:sldId id="271" r:id="rId25"/>
    <p:sldId id="274" r:id="rId26"/>
    <p:sldId id="310" r:id="rId27"/>
    <p:sldId id="311" r:id="rId28"/>
    <p:sldId id="312" r:id="rId29"/>
    <p:sldId id="316" r:id="rId30"/>
    <p:sldId id="322" r:id="rId31"/>
    <p:sldId id="323" r:id="rId32"/>
    <p:sldId id="317" r:id="rId33"/>
    <p:sldId id="318" r:id="rId34"/>
    <p:sldId id="324" r:id="rId35"/>
    <p:sldId id="319" r:id="rId36"/>
    <p:sldId id="325" r:id="rId37"/>
    <p:sldId id="326" r:id="rId38"/>
    <p:sldId id="328" r:id="rId39"/>
    <p:sldId id="327" r:id="rId40"/>
    <p:sldId id="320" r:id="rId41"/>
    <p:sldId id="321" r:id="rId42"/>
    <p:sldId id="289" r:id="rId43"/>
    <p:sldId id="260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00"/>
    <a:srgbClr val="006969"/>
    <a:srgbClr val="BED700"/>
    <a:srgbClr val="00040C"/>
    <a:srgbClr val="F57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3542" autoAdjust="0"/>
  </p:normalViewPr>
  <p:slideViewPr>
    <p:cSldViewPr>
      <p:cViewPr varScale="1">
        <p:scale>
          <a:sx n="55" d="100"/>
          <a:sy n="55" d="100"/>
        </p:scale>
        <p:origin x="128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6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6E2-9DEC-4463-9DCD-7D548F43281C}" type="datetimeFigureOut">
              <a:rPr lang="pt-BR" smtClean="0"/>
              <a:pPr/>
              <a:t>04/06/2021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B507-53C4-4197-9665-F6F5CC99642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891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DA98-B0AF-4A76-A6ED-3E5359826329}" type="datetimeFigureOut">
              <a:rPr lang="pt-BR" smtClean="0"/>
              <a:pPr/>
              <a:t>04/06/2021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79638-55DD-46EC-951F-417A3244450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433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51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6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1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120680" cy="1584175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12068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969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3\PPT_3\PPT3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60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60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60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600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3\PPT_3\PPT3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KT\ÚTEIS\TEMPLATES 2014\OPCAO_3\PPT_3\PPT3-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56992"/>
            <a:ext cx="5112568" cy="936104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02436"/>
            <a:ext cx="2592288" cy="120848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04/06/2021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500166" y="1857364"/>
            <a:ext cx="6120680" cy="1584175"/>
          </a:xfrm>
        </p:spPr>
        <p:txBody>
          <a:bodyPr/>
          <a:lstStyle/>
          <a:p>
            <a:r>
              <a:rPr lang="pt-BR" dirty="0"/>
              <a:t>DOENÇAS DO APARELHO GENITURINÁRIO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441C7-C8E4-47D2-B4E9-ABEC6F7C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/>
          <a:p>
            <a:pPr algn="ctr"/>
            <a:r>
              <a:rPr lang="pt-BR" dirty="0"/>
              <a:t>PRINCIPAIS DOENÇAS DO APARELHO GENITURINÁRIO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70677A-5314-4312-AA4C-1144921EF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896544"/>
          </a:xfrm>
        </p:spPr>
        <p:txBody>
          <a:bodyPr>
            <a:normAutofit/>
          </a:bodyPr>
          <a:lstStyle/>
          <a:p>
            <a:r>
              <a:rPr lang="pt-BR" b="1" u="sng" dirty="0"/>
              <a:t>Uretrite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800" dirty="0"/>
              <a:t>É o nome da infecção urinária que acomete a uretra, que é o canal que sai da bexiga e chega ao meato urinário, o ponto de contato com o meio exterior.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Tem diversas causas, entre elas a bactéria </a:t>
            </a:r>
            <a:r>
              <a:rPr lang="pt-BR" sz="2800" dirty="0" err="1"/>
              <a:t>Nesseria</a:t>
            </a:r>
            <a:r>
              <a:rPr lang="pt-BR" sz="2800" dirty="0"/>
              <a:t> </a:t>
            </a:r>
            <a:r>
              <a:rPr lang="pt-BR" sz="2800" dirty="0" err="1"/>
              <a:t>gonorrheae</a:t>
            </a:r>
            <a:r>
              <a:rPr lang="pt-BR" sz="2800" dirty="0"/>
              <a:t>, a mesma que causa gonorreia.</a:t>
            </a:r>
          </a:p>
        </p:txBody>
      </p:sp>
      <p:pic>
        <p:nvPicPr>
          <p:cNvPr id="3074" name="Picture 2" descr="Resultado de imagem para uretrite">
            <a:extLst>
              <a:ext uri="{FF2B5EF4-FFF2-40B4-BE49-F238E27FC236}">
                <a16:creationId xmlns:a16="http://schemas.microsoft.com/office/drawing/2014/main" id="{63D62FF3-80A4-44C3-9A7B-17712F88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16" y="1260537"/>
            <a:ext cx="2196852" cy="145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2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1DF36-19AF-49D9-A755-989947CB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SINTOMAS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A6D5DC-E603-458F-A4B9-74ED4EF20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5328592"/>
          </a:xfrm>
        </p:spPr>
        <p:txBody>
          <a:bodyPr>
            <a:normAutofit fontScale="62500" lnSpcReduction="20000"/>
          </a:bodyPr>
          <a:lstStyle/>
          <a:p>
            <a:r>
              <a:rPr lang="pt-BR" b="1" dirty="0"/>
              <a:t>Nos homens</a:t>
            </a:r>
          </a:p>
          <a:p>
            <a:r>
              <a:rPr lang="pt-BR" dirty="0"/>
              <a:t>Sangue na urina</a:t>
            </a:r>
          </a:p>
          <a:p>
            <a:r>
              <a:rPr lang="pt-BR" dirty="0"/>
              <a:t>Sangue no sêmen</a:t>
            </a:r>
          </a:p>
          <a:p>
            <a:r>
              <a:rPr lang="pt-BR" dirty="0"/>
              <a:t>Ardência e dor ao urinar (disúria)</a:t>
            </a:r>
          </a:p>
          <a:p>
            <a:r>
              <a:rPr lang="pt-BR" dirty="0"/>
              <a:t>Secreção no pênis</a:t>
            </a:r>
          </a:p>
          <a:p>
            <a:r>
              <a:rPr lang="pt-BR" dirty="0"/>
              <a:t>Febre (rara)</a:t>
            </a:r>
          </a:p>
          <a:p>
            <a:r>
              <a:rPr lang="pt-BR" dirty="0"/>
              <a:t>Micção frequente e urgente</a:t>
            </a:r>
          </a:p>
          <a:p>
            <a:r>
              <a:rPr lang="pt-BR" dirty="0"/>
              <a:t>Coceira, sensibilidade ou inchaço do pênis ou área da virilha</a:t>
            </a:r>
          </a:p>
          <a:p>
            <a:r>
              <a:rPr lang="pt-BR" dirty="0"/>
              <a:t>Dor na relação sexual ou durante a ejaculação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u="sng" dirty="0"/>
              <a:t>Nas mulheres</a:t>
            </a:r>
          </a:p>
          <a:p>
            <a:r>
              <a:rPr lang="pt-BR" dirty="0"/>
              <a:t>Dor abdominal</a:t>
            </a:r>
          </a:p>
          <a:p>
            <a:r>
              <a:rPr lang="pt-BR" dirty="0"/>
              <a:t>Queimação ao urinar</a:t>
            </a:r>
          </a:p>
          <a:p>
            <a:r>
              <a:rPr lang="pt-BR" dirty="0"/>
              <a:t>Febre e calafrios</a:t>
            </a:r>
          </a:p>
          <a:p>
            <a:r>
              <a:rPr lang="pt-BR" dirty="0"/>
              <a:t>Micção frequente e urgente</a:t>
            </a:r>
          </a:p>
          <a:p>
            <a:r>
              <a:rPr lang="pt-BR" dirty="0"/>
              <a:t>Dor pélvica</a:t>
            </a:r>
          </a:p>
          <a:p>
            <a:r>
              <a:rPr lang="pt-BR" dirty="0"/>
              <a:t>Secreção vaginal</a:t>
            </a:r>
          </a:p>
          <a:p>
            <a:endParaRPr lang="pt-BR" dirty="0"/>
          </a:p>
        </p:txBody>
      </p:sp>
      <p:pic>
        <p:nvPicPr>
          <p:cNvPr id="2050" name="Picture 2" descr="Resultado de imagem para uretrite sintomas">
            <a:extLst>
              <a:ext uri="{FF2B5EF4-FFF2-40B4-BE49-F238E27FC236}">
                <a16:creationId xmlns:a16="http://schemas.microsoft.com/office/drawing/2014/main" id="{6C6820A7-FEC4-4C31-9A28-842FEF7FF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36" y="1410620"/>
            <a:ext cx="4248473" cy="192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97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FFE50-8312-42FC-AD19-0E0C29FE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DIAGNÓSTICO E 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CBCC0E-1F3F-4420-A577-906681DC5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896544"/>
          </a:xfrm>
        </p:spPr>
        <p:txBody>
          <a:bodyPr>
            <a:noAutofit/>
          </a:bodyPr>
          <a:lstStyle/>
          <a:p>
            <a:r>
              <a:rPr lang="pt-BR" sz="2600" dirty="0"/>
              <a:t>Na consulta com um médico, para realizar um diagnóstico exato, ele poderá fazer um exame físico e, em seguida, lhe fazer uma série de questionamentos a respeito de seu histórico clínico. Além de exames de urina e secreção retirada da uretra.</a:t>
            </a:r>
          </a:p>
          <a:p>
            <a:r>
              <a:rPr lang="pt-BR" sz="2600" dirty="0"/>
              <a:t>O tratamento para uretrite depende única e exclusivamente da causa exata. No caso de infecção viral, o médico prescreverá medicamentos antivirais e, no caso de infecção bacteriana, o uso de antibióticos será recomendado.</a:t>
            </a:r>
          </a:p>
        </p:txBody>
      </p:sp>
      <p:pic>
        <p:nvPicPr>
          <p:cNvPr id="1026" name="Picture 2" descr="Resultado de imagem para uretrite sintomas">
            <a:extLst>
              <a:ext uri="{FF2B5EF4-FFF2-40B4-BE49-F238E27FC236}">
                <a16:creationId xmlns:a16="http://schemas.microsoft.com/office/drawing/2014/main" id="{923BF70A-FD24-4A68-A2A1-ACC923508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96173"/>
            <a:ext cx="1840534" cy="96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5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B3223-C374-41A7-BD45-31FFE187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8751"/>
            <a:ext cx="7560840" cy="648072"/>
          </a:xfrm>
        </p:spPr>
        <p:txBody>
          <a:bodyPr/>
          <a:lstStyle/>
          <a:p>
            <a:pPr algn="ctr"/>
            <a:r>
              <a:rPr lang="pt-BR" dirty="0"/>
              <a:t>PRINCIPAIS DOENÇAS DO APARELHO GENITURINÁRIO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B75EFD-68F0-4275-9101-6D8593639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352928" cy="4824536"/>
          </a:xfrm>
        </p:spPr>
        <p:txBody>
          <a:bodyPr>
            <a:normAutofit/>
          </a:bodyPr>
          <a:lstStyle/>
          <a:p>
            <a:r>
              <a:rPr lang="pt-BR" sz="3500" b="1" u="sng" dirty="0"/>
              <a:t>Cistite 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É o nome da inflamação que acomete a </a:t>
            </a:r>
            <a:r>
              <a:rPr lang="pt-BR" sz="2800" b="1" u="sng" dirty="0"/>
              <a:t>bexiga</a:t>
            </a:r>
            <a:r>
              <a:rPr lang="pt-BR" sz="2800" dirty="0"/>
              <a:t> e a uretra, normalmente causada pela bactéria ESCHERICHIA COLI.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A Cistite é um problema muito comum, principalmente nas mulheres adultas.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22911E5-0A8C-4252-959D-6C59A9A54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58" y="3436821"/>
            <a:ext cx="2216704" cy="143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46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6C006-B9F8-44CE-BFAC-4F9E5570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SINTOMAS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9B06D4-3ABE-4785-8AB1-D1D3F1CEB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5040560"/>
          </a:xfrm>
        </p:spPr>
        <p:txBody>
          <a:bodyPr>
            <a:normAutofit fontScale="92500" lnSpcReduction="10000"/>
          </a:bodyPr>
          <a:lstStyle/>
          <a:p>
            <a:r>
              <a:rPr lang="pt-BR" sz="3000" dirty="0"/>
              <a:t>Um desejo forte e persistente de urinar;</a:t>
            </a:r>
          </a:p>
          <a:p>
            <a:r>
              <a:rPr lang="pt-BR" sz="3000" dirty="0"/>
              <a:t>Sensação de queimação (ardência) ao urinar;</a:t>
            </a:r>
          </a:p>
          <a:p>
            <a:r>
              <a:rPr lang="pt-BR" sz="3000" dirty="0"/>
              <a:t>Urinar em pequenas quantidades e frequentemente;</a:t>
            </a:r>
          </a:p>
          <a:p>
            <a:r>
              <a:rPr lang="pt-BR" sz="3000" dirty="0"/>
              <a:t>Sangue na urina (hematúria);</a:t>
            </a:r>
          </a:p>
          <a:p>
            <a:r>
              <a:rPr lang="pt-BR" sz="3000" dirty="0"/>
              <a:t>Urina turva ou com cheiro forte;</a:t>
            </a:r>
          </a:p>
          <a:p>
            <a:r>
              <a:rPr lang="pt-BR" sz="3000" dirty="0"/>
              <a:t>Desconforto na região pélvica;</a:t>
            </a:r>
          </a:p>
          <a:p>
            <a:r>
              <a:rPr lang="pt-BR" sz="3000" dirty="0"/>
              <a:t>Sensação de pressão no abdômen inferior;</a:t>
            </a:r>
          </a:p>
          <a:p>
            <a:r>
              <a:rPr lang="pt-BR" sz="3000" dirty="0"/>
              <a:t>Febre baixa, inferior a 38 ºC (mais do que isso pode significar uma pielonefrite, situação grave em que as bactérias atingiram os rins).</a:t>
            </a:r>
          </a:p>
          <a:p>
            <a:endParaRPr lang="pt-BR" dirty="0"/>
          </a:p>
        </p:txBody>
      </p:sp>
      <p:pic>
        <p:nvPicPr>
          <p:cNvPr id="9218" name="Picture 2" descr="Resultado de imagem para sintomas cistite">
            <a:extLst>
              <a:ext uri="{FF2B5EF4-FFF2-40B4-BE49-F238E27FC236}">
                <a16:creationId xmlns:a16="http://schemas.microsoft.com/office/drawing/2014/main" id="{ED8E9CCE-8A9B-4B7B-AE58-82F7D310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595" y="2852936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9A279-5D77-4FD8-80A5-7E7286F9D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DIAGNÓSTICO E 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272628-634C-4C0D-8EF1-6C4B31594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608512"/>
          </a:xfrm>
        </p:spPr>
        <p:txBody>
          <a:bodyPr>
            <a:normAutofit/>
          </a:bodyPr>
          <a:lstStyle/>
          <a:p>
            <a:r>
              <a:rPr lang="pt-BR" sz="2800" dirty="0"/>
              <a:t>O diagnóstico deve ser realizado pelo médico por meio de avaliação clínica e realização de exames complementares. O mais comum é o EAS (exame simples de urina). Acompanhado da cultura de urina que dá ao diagnóstico definitivo.</a:t>
            </a:r>
          </a:p>
          <a:p>
            <a:r>
              <a:rPr lang="pt-BR" sz="2800" dirty="0"/>
              <a:t>O tratamento da cistite em geral também prevê o uso antibiótico por pelo menos três dias, podendo se estender em casos de infecções mais severas e persistentes.</a:t>
            </a:r>
          </a:p>
        </p:txBody>
      </p:sp>
      <p:pic>
        <p:nvPicPr>
          <p:cNvPr id="5" name="Imagem 4" descr="Uma imagem contendo comida, vidro&#10;&#10;Descrição gerada automaticamente">
            <a:extLst>
              <a:ext uri="{FF2B5EF4-FFF2-40B4-BE49-F238E27FC236}">
                <a16:creationId xmlns:a16="http://schemas.microsoft.com/office/drawing/2014/main" id="{5AE41B01-5BEE-41BB-8B1B-A444EDE53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542720"/>
            <a:ext cx="2321087" cy="13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15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23528" y="322856"/>
            <a:ext cx="7560900" cy="648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pt-BR" dirty="0"/>
              <a:t>PRINCIPAIS DOENÇAS DO APARELHO GENITURINÁRIO</a:t>
            </a:r>
            <a:endParaRPr lang="en-US" dirty="0"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23528" y="1412775"/>
            <a:ext cx="6624736" cy="528434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b="1" u="sng" dirty="0" err="1"/>
              <a:t>Pielonefrite</a:t>
            </a:r>
            <a:endParaRPr lang="en-US" b="1" u="sng" dirty="0"/>
          </a:p>
          <a:p>
            <a:pPr marL="457200" lvl="0" indent="-228600" rtl="0">
              <a:spcBef>
                <a:spcPts val="0"/>
              </a:spcBef>
            </a:pPr>
            <a:endParaRPr lang="en-US" dirty="0"/>
          </a:p>
          <a:p>
            <a:pPr marL="228600" indent="0">
              <a:spcBef>
                <a:spcPts val="0"/>
              </a:spcBef>
              <a:buNone/>
            </a:pPr>
            <a:r>
              <a:rPr lang="pt-BR" sz="2800" dirty="0"/>
              <a:t>É uma inflamação infecciosa que acomete os rins, normalmente causada pela bactéria ESCHERICHIA COLI, que pode se deslocar da bexiga (Cistite), para os rins (Pielonefrite).</a:t>
            </a:r>
          </a:p>
          <a:p>
            <a:pPr marL="228600" indent="0">
              <a:spcBef>
                <a:spcPts val="0"/>
              </a:spcBef>
              <a:buNone/>
            </a:pPr>
            <a:endParaRPr lang="pt-BR" sz="2800" dirty="0"/>
          </a:p>
          <a:p>
            <a:pPr marL="228600" lvl="0" indent="0">
              <a:spcBef>
                <a:spcPts val="0"/>
              </a:spcBef>
              <a:buNone/>
            </a:pPr>
            <a:r>
              <a:rPr lang="pt-BR" sz="2800" dirty="0"/>
              <a:t>A Pielonefrite pode levar à sepse e consequentemente, levar a morte por infecção generalizada. </a:t>
            </a:r>
            <a:endParaRPr lang="en-US" sz="2800" dirty="0"/>
          </a:p>
        </p:txBody>
      </p:sp>
      <p:pic>
        <p:nvPicPr>
          <p:cNvPr id="11266" name="Picture 2" descr="Resultado de imagem para pielonefrite">
            <a:extLst>
              <a:ext uri="{FF2B5EF4-FFF2-40B4-BE49-F238E27FC236}">
                <a16:creationId xmlns:a16="http://schemas.microsoft.com/office/drawing/2014/main" id="{8682C4B4-0610-4B4D-843F-AE38B1ECD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45" y="3068960"/>
            <a:ext cx="239388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291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9BB29-4E13-41CA-ACEA-38CEF433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SINTOMAS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1AEABB-A210-42FE-B7BE-7E52482F0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5040560"/>
          </a:xfrm>
        </p:spPr>
        <p:txBody>
          <a:bodyPr>
            <a:normAutofit/>
          </a:bodyPr>
          <a:lstStyle/>
          <a:p>
            <a:r>
              <a:rPr lang="pt-BR" sz="2800" dirty="0"/>
              <a:t>Febre;</a:t>
            </a:r>
          </a:p>
          <a:p>
            <a:r>
              <a:rPr lang="pt-BR" sz="2800" dirty="0"/>
              <a:t>Calafrios;</a:t>
            </a:r>
          </a:p>
          <a:p>
            <a:r>
              <a:rPr lang="pt-BR" sz="2800" dirty="0"/>
              <a:t>Sudorese;</a:t>
            </a:r>
          </a:p>
          <a:p>
            <a:r>
              <a:rPr lang="pt-BR" sz="2800" dirty="0"/>
              <a:t>Náuseas e vômitos;</a:t>
            </a:r>
          </a:p>
          <a:p>
            <a:r>
              <a:rPr lang="pt-BR" sz="2800" dirty="0"/>
              <a:t>Mal-estar;</a:t>
            </a:r>
          </a:p>
          <a:p>
            <a:r>
              <a:rPr lang="pt-BR" sz="2800" dirty="0"/>
              <a:t>Dor lombar e pélvica, no abdômen e nas costas;</a:t>
            </a:r>
          </a:p>
          <a:p>
            <a:r>
              <a:rPr lang="pt-BR" sz="2800" dirty="0"/>
              <a:t>Urgência e dor (disúria) para urinar;</a:t>
            </a:r>
          </a:p>
          <a:p>
            <a:r>
              <a:rPr lang="pt-BR" sz="2800" dirty="0"/>
              <a:t>Sinal de pus (</a:t>
            </a:r>
            <a:r>
              <a:rPr lang="pt-BR" sz="2800" dirty="0" err="1"/>
              <a:t>piúria</a:t>
            </a:r>
            <a:r>
              <a:rPr lang="pt-BR" sz="2800" dirty="0"/>
              <a:t>) e de sangue (hematúria) na urina, que fica turva e com odor desagradável.</a:t>
            </a:r>
          </a:p>
        </p:txBody>
      </p:sp>
      <p:pic>
        <p:nvPicPr>
          <p:cNvPr id="12290" name="Picture 2" descr="Resultado de imagem para pielonefrite">
            <a:extLst>
              <a:ext uri="{FF2B5EF4-FFF2-40B4-BE49-F238E27FC236}">
                <a16:creationId xmlns:a16="http://schemas.microsoft.com/office/drawing/2014/main" id="{91D1DBD8-29FB-4499-9328-AEE87B408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23655"/>
            <a:ext cx="1762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300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D7DBE-76AF-4A24-A635-958C5EF6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DIAGNÓSTICO E 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5C680B-DFFB-46FF-A8E0-098563357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752528"/>
          </a:xfrm>
        </p:spPr>
        <p:txBody>
          <a:bodyPr>
            <a:normAutofit/>
          </a:bodyPr>
          <a:lstStyle/>
          <a:p>
            <a:r>
              <a:rPr lang="pt-BR" sz="2800" dirty="0"/>
              <a:t>O diagnóstico da Pielonefrite considera o conjunto dos sintomas, especialmente a ocorrência de febre alta, calafrios e dor lombar. Exames de laboratório, como hemograma completo, urina tipo I e urocultura, auxiliam no diagnóstico.</a:t>
            </a:r>
          </a:p>
          <a:p>
            <a:r>
              <a:rPr lang="pt-BR" sz="2800" dirty="0"/>
              <a:t>O tratamento com antibióticos de largo espectro deve começar tão logo seja levantada a hipótese de infecção nos rins, para evitar lesões permanentes.</a:t>
            </a:r>
          </a:p>
          <a:p>
            <a:endParaRPr lang="pt-BR" dirty="0"/>
          </a:p>
        </p:txBody>
      </p:sp>
      <p:pic>
        <p:nvPicPr>
          <p:cNvPr id="13314" name="Picture 2" descr="Resultado de imagem para pielonefrite">
            <a:extLst>
              <a:ext uri="{FF2B5EF4-FFF2-40B4-BE49-F238E27FC236}">
                <a16:creationId xmlns:a16="http://schemas.microsoft.com/office/drawing/2014/main" id="{1F2E233F-DD30-48E3-822B-88F55370A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45224"/>
            <a:ext cx="2031264" cy="139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27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B03F8-A77E-4639-A9D4-CDA0B294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/>
          <a:p>
            <a:pPr algn="ctr"/>
            <a:r>
              <a:rPr lang="pt-BR" dirty="0"/>
              <a:t>PRINCIPAIS DOENÇAS DO APARELHO GENITURINÁRIO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5E5BC9-94ED-45E1-A974-258B8EAD3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3800" b="1" u="sng" dirty="0">
                <a:latin typeface="+mj-lt"/>
              </a:rPr>
              <a:t>Insuficiência Renal Aguda e Crônica</a:t>
            </a:r>
          </a:p>
          <a:p>
            <a:pPr marL="0" indent="0">
              <a:buNone/>
            </a:pPr>
            <a:endParaRPr lang="pt-BR" dirty="0">
              <a:latin typeface="+mj-lt"/>
            </a:endParaRPr>
          </a:p>
          <a:p>
            <a:pPr marL="0" indent="0">
              <a:buNone/>
            </a:pPr>
            <a:r>
              <a:rPr lang="pt-BR" sz="3300" dirty="0">
                <a:latin typeface="+mj-lt"/>
              </a:rPr>
              <a:t>Chamamos de Insuficiência Renal, a condição na qual os rins perdem a capacidade de efetuar suas funções básicas.</a:t>
            </a:r>
          </a:p>
          <a:p>
            <a:pPr marL="0" indent="0">
              <a:buNone/>
            </a:pPr>
            <a:endParaRPr lang="pt-BR" sz="3300" dirty="0">
              <a:latin typeface="+mj-lt"/>
            </a:endParaRPr>
          </a:p>
          <a:p>
            <a:pPr marL="0" indent="0">
              <a:buNone/>
            </a:pPr>
            <a:r>
              <a:rPr lang="pt-BR" sz="3300" dirty="0">
                <a:latin typeface="+mj-lt"/>
              </a:rPr>
              <a:t>A Insuficiência Renal, poder ser Aguda (IRA) quando ocorre súbita e rápida perda da função renal, ou Crônica (IRC) quando esta perda é lenta, progressiva e irreversível.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122" name="Picture 2" descr="Resultado de imagem para insuficiência renal">
            <a:extLst>
              <a:ext uri="{FF2B5EF4-FFF2-40B4-BE49-F238E27FC236}">
                <a16:creationId xmlns:a16="http://schemas.microsoft.com/office/drawing/2014/main" id="{DEB37777-EE8F-401C-B329-D4E79FE2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098" y="5295900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9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/>
          <a:lstStyle/>
          <a:p>
            <a:pPr algn="ctr"/>
            <a:r>
              <a:rPr lang="pt-BR" dirty="0"/>
              <a:t>O QUE É APARELHO GENITURINÁRIO?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44824"/>
            <a:ext cx="4968552" cy="4824536"/>
          </a:xfrm>
        </p:spPr>
        <p:txBody>
          <a:bodyPr>
            <a:normAutofit fontScale="92500"/>
          </a:bodyPr>
          <a:lstStyle/>
          <a:p>
            <a:r>
              <a:rPr lang="pt-BR" dirty="0"/>
              <a:t>Esse sistema é de grande importância para o ser humano, pois é responsável por grande parte do funcionamento do nosso organismo. É responsável por produzir e armazenar a urina, até que ela seja eliminada.</a:t>
            </a:r>
          </a:p>
        </p:txBody>
      </p:sp>
      <p:pic>
        <p:nvPicPr>
          <p:cNvPr id="1026" name="Picture 2" descr="Resultado de imagem para O QUE É aparelho geniturinário">
            <a:extLst>
              <a:ext uri="{FF2B5EF4-FFF2-40B4-BE49-F238E27FC236}">
                <a16:creationId xmlns:a16="http://schemas.microsoft.com/office/drawing/2014/main" id="{92FCD0A2-19EC-40FE-ADBD-45B66FE17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3312367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2AD16-2556-4DB1-A1EF-CE3707B6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SINTOMAS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45EB88-D1D8-436A-8B05-5FCBAFE88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5328592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Diminuição da produção de urina, embora, ocasionalmente, a urina permaneça normal</a:t>
            </a:r>
          </a:p>
          <a:p>
            <a:r>
              <a:rPr lang="pt-BR" dirty="0"/>
              <a:t>Retenção de líquidos, causando inchaço nas pernas, tornozelos ou pés</a:t>
            </a:r>
          </a:p>
          <a:p>
            <a:r>
              <a:rPr lang="pt-BR" dirty="0"/>
              <a:t>Sonolência</a:t>
            </a:r>
          </a:p>
          <a:p>
            <a:r>
              <a:rPr lang="pt-BR" dirty="0"/>
              <a:t>Falta de fome</a:t>
            </a:r>
          </a:p>
          <a:p>
            <a:r>
              <a:rPr lang="pt-BR" dirty="0"/>
              <a:t>Falta de ar</a:t>
            </a:r>
          </a:p>
          <a:p>
            <a:r>
              <a:rPr lang="pt-BR" dirty="0"/>
              <a:t>Fadiga</a:t>
            </a:r>
          </a:p>
          <a:p>
            <a:r>
              <a:rPr lang="pt-BR" dirty="0"/>
              <a:t>Confusão</a:t>
            </a:r>
          </a:p>
          <a:p>
            <a:r>
              <a:rPr lang="pt-BR" dirty="0"/>
              <a:t>Náusea e vômitos</a:t>
            </a:r>
          </a:p>
          <a:p>
            <a:r>
              <a:rPr lang="pt-BR" dirty="0"/>
              <a:t>Convulsões ou coma, em casos graves</a:t>
            </a:r>
          </a:p>
          <a:p>
            <a:r>
              <a:rPr lang="pt-BR" dirty="0"/>
              <a:t>Dor ou pressão no peito.</a:t>
            </a:r>
          </a:p>
          <a:p>
            <a:endParaRPr lang="pt-BR" dirty="0"/>
          </a:p>
        </p:txBody>
      </p:sp>
      <p:pic>
        <p:nvPicPr>
          <p:cNvPr id="7170" name="Picture 2" descr="Resultado de imagem para sintomas insuficiência renal">
            <a:extLst>
              <a:ext uri="{FF2B5EF4-FFF2-40B4-BE49-F238E27FC236}">
                <a16:creationId xmlns:a16="http://schemas.microsoft.com/office/drawing/2014/main" id="{3A1259F7-750B-47D3-BF3B-DD3B110C2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103290"/>
            <a:ext cx="4138718" cy="2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84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5ECBF-C119-4048-BFA3-C05B806A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DIAGNÓSTICO E 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73D785-28CC-43C5-8BCE-AEAB48826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5328592" cy="5256584"/>
          </a:xfrm>
        </p:spPr>
        <p:txBody>
          <a:bodyPr>
            <a:normAutofit/>
          </a:bodyPr>
          <a:lstStyle/>
          <a:p>
            <a:r>
              <a:rPr lang="pt-BR" dirty="0"/>
              <a:t>Geralmente é diagnosticada durante uma internação hospitalar para outra causa.</a:t>
            </a:r>
          </a:p>
          <a:p>
            <a:r>
              <a:rPr lang="pt-BR" dirty="0"/>
              <a:t>O tratamento provavelmente será focado naquilo que está causando a insuficiência renal, e por isso poderá variar.</a:t>
            </a:r>
          </a:p>
        </p:txBody>
      </p:sp>
      <p:pic>
        <p:nvPicPr>
          <p:cNvPr id="8194" name="Picture 2" descr="Resultado de imagem para sintomas insuficiência renal">
            <a:extLst>
              <a:ext uri="{FF2B5EF4-FFF2-40B4-BE49-F238E27FC236}">
                <a16:creationId xmlns:a16="http://schemas.microsoft.com/office/drawing/2014/main" id="{3E3A8BFE-E028-4727-A917-96CC15DE6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11357"/>
            <a:ext cx="3347864" cy="176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831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23528" y="332656"/>
            <a:ext cx="7560900" cy="648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pt-BR" dirty="0"/>
              <a:t>PRINCIPAIS DOENÇAS DO APARELHO GENITURINÁRIO</a:t>
            </a:r>
            <a:endParaRPr lang="en-US" dirty="0"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23528" y="1412775"/>
            <a:ext cx="8352900" cy="410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b="1" u="sng" dirty="0" err="1"/>
              <a:t>Cálculo</a:t>
            </a:r>
            <a:r>
              <a:rPr lang="en-US" b="1" u="sng" dirty="0"/>
              <a:t> Renal</a:t>
            </a:r>
          </a:p>
          <a:p>
            <a:pPr marL="228600" lvl="0" indent="0">
              <a:spcBef>
                <a:spcPts val="0"/>
              </a:spcBef>
              <a:buNone/>
            </a:pPr>
            <a:endParaRPr lang="pt-BR" sz="2000" dirty="0"/>
          </a:p>
          <a:p>
            <a:pPr marL="228600" indent="0">
              <a:spcBef>
                <a:spcPts val="0"/>
              </a:spcBef>
              <a:buNone/>
            </a:pPr>
            <a:r>
              <a:rPr lang="pt-BR" sz="2800" dirty="0"/>
              <a:t>Popularmente conhecido como (pedra nos rins). É uma massa sólida que se forma nos rins, criando pequenos cristais que costumam provocar dor intensa ao se movimentarem.</a:t>
            </a:r>
          </a:p>
          <a:p>
            <a:pPr marL="228600" lvl="0" indent="0" rtl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46070D9-EB7B-4BB7-B383-6ABFFBFD1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56366"/>
            <a:ext cx="3422685" cy="280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68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/>
          <a:lstStyle/>
          <a:p>
            <a:pPr algn="ctr"/>
            <a:r>
              <a:rPr lang="pt-BR" dirty="0"/>
              <a:t>PRINCIPAIS DOENÇAS DO APARELHO GENITURINÁRIO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>
            <a:normAutofit/>
          </a:bodyPr>
          <a:lstStyle/>
          <a:p>
            <a:pPr algn="just"/>
            <a:r>
              <a:rPr lang="pt-BR" sz="3000" dirty="0"/>
              <a:t>Porque é uma das doenças que mais acometem a população brasileira e suas  consequências podem ser desastrosas para a saúde. </a:t>
            </a:r>
          </a:p>
          <a:p>
            <a:pPr marL="0" indent="0" algn="just">
              <a:buNone/>
            </a:pPr>
            <a:endParaRPr lang="pt-BR" sz="3000" dirty="0"/>
          </a:p>
          <a:p>
            <a:pPr algn="just"/>
            <a:r>
              <a:rPr lang="pt-BR" sz="3000" dirty="0"/>
              <a:t>Provoca dores intensas, podendo chegar em   casos extremos de insuficiência renal.</a:t>
            </a:r>
          </a:p>
        </p:txBody>
      </p:sp>
      <p:pic>
        <p:nvPicPr>
          <p:cNvPr id="1026" name="Picture 2" descr="Resultado de imagem para tratamento para calculo renal">
            <a:extLst>
              <a:ext uri="{FF2B5EF4-FFF2-40B4-BE49-F238E27FC236}">
                <a16:creationId xmlns:a16="http://schemas.microsoft.com/office/drawing/2014/main" id="{D51DF2C8-A773-4D04-9D55-A38606A10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69160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94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SINTOMAS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Dor lombar variável e intensa, em cólica, que pode se irradiar para flanco, abdome inferior e região genital (até vulva ou testículo);</a:t>
            </a:r>
          </a:p>
          <a:p>
            <a:r>
              <a:rPr lang="pt-BR" dirty="0"/>
              <a:t>Náuseas e vômitos são comuns;</a:t>
            </a:r>
          </a:p>
          <a:p>
            <a:r>
              <a:rPr lang="pt-BR" dirty="0"/>
              <a:t>Desejo aumentado de ir ao banheiro urinar mas não expelir muita urina;</a:t>
            </a:r>
          </a:p>
          <a:p>
            <a:r>
              <a:rPr lang="pt-BR" dirty="0"/>
              <a:t>Desejo de evacuar mas sem eliminar nada – pouco comum;</a:t>
            </a:r>
          </a:p>
          <a:p>
            <a:r>
              <a:rPr lang="pt-BR" dirty="0"/>
              <a:t>Ardência para urinar;</a:t>
            </a:r>
          </a:p>
          <a:p>
            <a:r>
              <a:rPr lang="pt-BR" dirty="0"/>
              <a:t>Sangue na urina.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663" y="471026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492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DIAGNÓSTICO E 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5"/>
            <a:ext cx="6912768" cy="504056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Quando é pequena, a pedra costuma ser expelida naturalmente. Basta aumentar a quantidade de líquido ingerido ou, caso o médico ache necessário, hidratação venosa.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Litotripsia extracorpórea: esse tipo de tratamento consiste na criação de fortes vibrações para quebrar as pedras e facilitar a excreção.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Traqueostomia percutânea: consiste na retirada cirúrgica de pedras maiores por meio de um pequeno corte feito nas costas do paciente.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err="1"/>
              <a:t>Ureteroscopia</a:t>
            </a:r>
            <a:r>
              <a:rPr lang="pt-BR" dirty="0"/>
              <a:t>: o médico inserirá um tubo muito fino por meio da uretra do paciente para retirar as pedras presentes no trato urinário.</a:t>
            </a:r>
          </a:p>
        </p:txBody>
      </p:sp>
      <p:pic>
        <p:nvPicPr>
          <p:cNvPr id="5" name="Picture 2" descr="Resultado de imagem para tratamento">
            <a:extLst>
              <a:ext uri="{FF2B5EF4-FFF2-40B4-BE49-F238E27FC236}">
                <a16:creationId xmlns:a16="http://schemas.microsoft.com/office/drawing/2014/main" id="{F04F318A-DC34-4412-BC71-D60F2BBBB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3645025"/>
            <a:ext cx="217140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36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B03F8-A77E-4639-A9D4-CDA0B294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/>
          <a:p>
            <a:pPr algn="ctr"/>
            <a:r>
              <a:rPr lang="pt-BR" dirty="0"/>
              <a:t>PRINCIPAIS DOENÇAS DO APARELHO GENITURINÁRIO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5E5BC9-94ED-45E1-A974-258B8EAD3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386271"/>
            <a:ext cx="8496944" cy="4104456"/>
          </a:xfrm>
        </p:spPr>
        <p:txBody>
          <a:bodyPr>
            <a:normAutofit/>
          </a:bodyPr>
          <a:lstStyle/>
          <a:p>
            <a:r>
              <a:rPr lang="pt-BR" b="1" u="sng" dirty="0">
                <a:latin typeface="+mj-lt"/>
              </a:rPr>
              <a:t>Incontinência Urinária</a:t>
            </a:r>
          </a:p>
          <a:p>
            <a:pPr marL="0" indent="0">
              <a:buNone/>
            </a:pPr>
            <a:endParaRPr lang="pt-BR" sz="2800" b="1" u="sng" dirty="0">
              <a:latin typeface="+mj-lt"/>
            </a:endParaRPr>
          </a:p>
          <a:p>
            <a:pPr marL="0" indent="0">
              <a:buNone/>
            </a:pPr>
            <a:r>
              <a:rPr lang="pt-BR" sz="2800" dirty="0"/>
              <a:t>Incontinência urinária é a perda involuntária da urina pela uretra. A condição acontece também quando há pequenos escapes diários, não apenas perda grande e incontrolável de urina.</a:t>
            </a:r>
          </a:p>
          <a:p>
            <a:pPr marL="0" indent="0">
              <a:buNone/>
            </a:pPr>
            <a:endParaRPr lang="pt-BR" sz="9600" dirty="0"/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10CAF46C-6F0F-440C-B2E2-8497E7992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72363"/>
            <a:ext cx="2761287" cy="20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11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1DF36-19AF-49D9-A755-989947CB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SINTOMAS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A6D5DC-E603-458F-A4B9-74ED4EF20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7056784" cy="5328592"/>
          </a:xfrm>
        </p:spPr>
        <p:txBody>
          <a:bodyPr>
            <a:normAutofit fontScale="47500" lnSpcReduction="20000"/>
          </a:bodyPr>
          <a:lstStyle/>
          <a:p>
            <a:r>
              <a:rPr lang="pt-BR" sz="4000" b="1" dirty="0"/>
              <a:t>Incontinência urinária de esforço:</a:t>
            </a:r>
            <a:r>
              <a:rPr lang="pt-BR" sz="4000" dirty="0"/>
              <a:t> Liberação involuntária de urina, especialmente ao tossir, espirrar ou rir; Vazamento de uma pequena a moderada quantidade de urina.</a:t>
            </a:r>
          </a:p>
          <a:p>
            <a:pPr marL="0" indent="0">
              <a:buNone/>
            </a:pPr>
            <a:endParaRPr lang="pt-BR" sz="4000" dirty="0"/>
          </a:p>
          <a:p>
            <a:r>
              <a:rPr lang="pt-BR" sz="4000" b="1" dirty="0"/>
              <a:t>Incontinência urinária de urgência: </a:t>
            </a:r>
            <a:r>
              <a:rPr lang="pt-BR" sz="4000" dirty="0"/>
              <a:t>Frequente e incontrolável necessidade súbita de urinar; Pode vazar uma quantidade de urina moderada a grave, apesar de uma pequena quantidade ser possível.</a:t>
            </a:r>
          </a:p>
          <a:p>
            <a:pPr marL="0" indent="0">
              <a:buNone/>
            </a:pPr>
            <a:endParaRPr lang="pt-BR" sz="4000" dirty="0"/>
          </a:p>
          <a:p>
            <a:r>
              <a:rPr lang="pt-BR" sz="4000" b="1" dirty="0"/>
              <a:t>Incontinência urinária por transbordamento: </a:t>
            </a:r>
            <a:r>
              <a:rPr lang="pt-BR" sz="4000" dirty="0"/>
              <a:t>Vazamento de uma pequena quantidade de urina; Jato urinário fraco; Necessidade de se esforçar ao urinar e uma sensação de que a bexiga não está vazia; Necessidade urgente de urinar muitas vezes durante a noite;  Vazamento de urina durante o sono.</a:t>
            </a:r>
          </a:p>
          <a:p>
            <a:pPr marL="0" indent="0">
              <a:buNone/>
            </a:pPr>
            <a:endParaRPr lang="pt-BR" sz="4000" dirty="0"/>
          </a:p>
          <a:p>
            <a:r>
              <a:rPr lang="pt-BR" sz="4000" b="1" dirty="0"/>
              <a:t>Incontinência urinária funcional: </a:t>
            </a:r>
            <a:r>
              <a:rPr lang="pt-BR" sz="4000" dirty="0"/>
              <a:t>A deficiência física ou intelectual o impede a pessoa de ir até o banheiro urinar a tempo.</a:t>
            </a:r>
          </a:p>
          <a:p>
            <a:pPr marL="0" indent="0">
              <a:buNone/>
            </a:pPr>
            <a:r>
              <a:rPr lang="pt-BR" dirty="0"/>
              <a:t>    </a:t>
            </a: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74C1111C-907A-4359-B33B-1D8092EE0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988840"/>
            <a:ext cx="1907704" cy="317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42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FFE50-8312-42FC-AD19-0E0C29FE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DIAGNÓSTICO E 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CBCC0E-1F3F-4420-A577-906681DC5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5472608" cy="4896544"/>
          </a:xfrm>
        </p:spPr>
        <p:txBody>
          <a:bodyPr>
            <a:noAutofit/>
          </a:bodyPr>
          <a:lstStyle/>
          <a:p>
            <a:r>
              <a:rPr lang="pt-BR" sz="2800" dirty="0"/>
              <a:t>O Diagnóstico é realizado através das evidências do sintomas e o tratamento da incontinência urinária depende do tipo de incontinência, da sua gravidade e da causa subjacente. Os especialistas que podem diagnosticar uma incontinência urinária são: Clínico geral, Urologista, Ginecologista e Geriatra.</a:t>
            </a:r>
          </a:p>
        </p:txBody>
      </p:sp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DE7BCEB3-1BF3-4388-B5ED-928C1046F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48880"/>
            <a:ext cx="3818993" cy="238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56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B03F8-A77E-4639-A9D4-CDA0B294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/>
          <a:p>
            <a:pPr algn="ctr"/>
            <a:r>
              <a:rPr lang="pt-BR" dirty="0"/>
              <a:t>PRINCIPAIS DOENÇAS DO APARELHO GENITURINÁRIO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5E5BC9-94ED-45E1-A974-258B8EAD3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386270"/>
            <a:ext cx="6327352" cy="5355097"/>
          </a:xfrm>
        </p:spPr>
        <p:txBody>
          <a:bodyPr>
            <a:normAutofit fontScale="92500" lnSpcReduction="20000"/>
          </a:bodyPr>
          <a:lstStyle/>
          <a:p>
            <a:r>
              <a:rPr lang="pt-BR" b="1" u="sng" dirty="0">
                <a:latin typeface="+mj-lt"/>
              </a:rPr>
              <a:t>Câncer de Bexiga</a:t>
            </a:r>
          </a:p>
          <a:p>
            <a:pPr marL="0" indent="0">
              <a:buNone/>
            </a:pPr>
            <a:endParaRPr lang="pt-BR" sz="2800" b="1" u="sng" dirty="0">
              <a:latin typeface="+mj-lt"/>
            </a:endParaRPr>
          </a:p>
          <a:p>
            <a:pPr marL="0" indent="0">
              <a:buNone/>
            </a:pPr>
            <a:r>
              <a:rPr lang="pt-BR" sz="2400" dirty="0"/>
              <a:t>O câncer de bexiga costuma ser diagnosticado entre os 60 e 70 anos de idade. Geralmente, aparecem um ou mais tumores pequenos e superficiais próximo à mucosa de revestimento interno do órgão. Calcula-se que cerca de 25% das pessoas que tenham câncer de bexiga poderão ter um segundo tumor primário em outro local do sistema urinário. 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Há diferentes tipos de cânceres de bexiga. Eles são divididos nos tipos de células onde o tumor se inicia. Os não invasivos ainda não invadiram camadas mais profundas. Já os cânceres invasivos são mais propensos a se disseminarem e mais difíceis de tratar. </a:t>
            </a:r>
          </a:p>
          <a:p>
            <a:pPr marL="0" indent="0">
              <a:buNone/>
            </a:pPr>
            <a:endParaRPr lang="pt-BR" sz="9600" dirty="0"/>
          </a:p>
        </p:txBody>
      </p:sp>
      <p:pic>
        <p:nvPicPr>
          <p:cNvPr id="1026" name="Picture 2" descr="Anvisa aprova terapia inédita para câncer de bexiga | VEJA">
            <a:extLst>
              <a:ext uri="{FF2B5EF4-FFF2-40B4-BE49-F238E27FC236}">
                <a16:creationId xmlns:a16="http://schemas.microsoft.com/office/drawing/2014/main" id="{4D942914-1076-4318-AF40-FF0DF792D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80" y="292494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20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APARELHO GENITURINÁRIO</a:t>
            </a:r>
            <a:endParaRPr lang="pt-BR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785926"/>
            <a:ext cx="8352928" cy="4104456"/>
          </a:xfrm>
        </p:spPr>
        <p:txBody>
          <a:bodyPr/>
          <a:lstStyle/>
          <a:p>
            <a:pPr>
              <a:buNone/>
            </a:pPr>
            <a:r>
              <a:rPr lang="pt-BR" dirty="0"/>
              <a:t>   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85720" y="1428736"/>
            <a:ext cx="8534752" cy="45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j-lt"/>
              </a:rPr>
              <a:t>Os órgãos que compõem o </a:t>
            </a:r>
            <a:r>
              <a:rPr lang="pt-BR" sz="2800" b="1" u="sng" dirty="0">
                <a:latin typeface="+mj-lt"/>
              </a:rPr>
              <a:t>Sistema Urinário </a:t>
            </a:r>
            <a:r>
              <a:rPr lang="pt-BR" sz="2800" dirty="0">
                <a:latin typeface="+mj-lt"/>
              </a:rPr>
              <a:t>(que fazem parte do Aparelho Geniturinário), é um conjunto de </a:t>
            </a:r>
            <a:r>
              <a:rPr lang="pt-BR" sz="2800" b="1" dirty="0">
                <a:latin typeface="+mj-lt"/>
              </a:rPr>
              <a:t>órgãos</a:t>
            </a:r>
            <a:r>
              <a:rPr lang="pt-BR" sz="2800" dirty="0">
                <a:latin typeface="+mj-lt"/>
              </a:rPr>
              <a:t> envolvidos com a produção, </a:t>
            </a:r>
            <a:r>
              <a:rPr lang="pt-BR" sz="2800" dirty="0" err="1">
                <a:latin typeface="+mj-lt"/>
              </a:rPr>
              <a:t>amarzenagem</a:t>
            </a:r>
            <a:r>
              <a:rPr lang="pt-BR" sz="2800" dirty="0">
                <a:latin typeface="+mj-lt"/>
              </a:rPr>
              <a:t> e eliminação da urina.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pt-BR" sz="2800" dirty="0">
              <a:latin typeface="+mj-lt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+mj-lt"/>
              </a:rPr>
              <a:t>O Aparelho urinário pode ser dividido em </a:t>
            </a:r>
            <a:r>
              <a:rPr lang="pt-BR" sz="2800" b="1" dirty="0">
                <a:latin typeface="+mj-lt"/>
              </a:rPr>
              <a:t>órgãos secretores</a:t>
            </a:r>
            <a:r>
              <a:rPr lang="pt-BR" sz="2800" dirty="0">
                <a:latin typeface="+mj-lt"/>
              </a:rPr>
              <a:t> - que produzem a urina - e </a:t>
            </a:r>
            <a:r>
              <a:rPr lang="pt-BR" sz="2800" b="1" dirty="0">
                <a:latin typeface="+mj-lt"/>
              </a:rPr>
              <a:t>órgãos excretores</a:t>
            </a:r>
            <a:r>
              <a:rPr lang="pt-BR" sz="2800" dirty="0">
                <a:latin typeface="+mj-lt"/>
              </a:rPr>
              <a:t> - que são encarregados de processar a drenagem da urina.</a:t>
            </a:r>
            <a:endParaRPr lang="pt-BR" sz="2800" baseline="0" dirty="0">
              <a:solidFill>
                <a:srgbClr val="006969"/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006969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006969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5" name="Picture 2" descr="Resultado de imagem para aparelho urinário">
            <a:extLst>
              <a:ext uri="{FF2B5EF4-FFF2-40B4-BE49-F238E27FC236}">
                <a16:creationId xmlns:a16="http://schemas.microsoft.com/office/drawing/2014/main" id="{EC4500F2-918B-4152-B087-21EC19D28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01" y="510905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5540E-CAA7-4B69-8B24-E057B6D0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9CE71EBE-AAAB-46F8-81B6-536F3EE34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3643"/>
          </a:xfrm>
        </p:spPr>
      </p:pic>
    </p:spTree>
    <p:extLst>
      <p:ext uri="{BB962C8B-B14F-4D97-AF65-F5344CB8AC3E}">
        <p14:creationId xmlns:p14="http://schemas.microsoft.com/office/powerpoint/2010/main" val="1451222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DC3A1-0663-45E5-A82A-57BCB8DE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0059004A-F6E3-4119-AA19-A21A3DF0D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8" y="0"/>
            <a:ext cx="8733983" cy="6889551"/>
          </a:xfrm>
        </p:spPr>
      </p:pic>
    </p:spTree>
    <p:extLst>
      <p:ext uri="{BB962C8B-B14F-4D97-AF65-F5344CB8AC3E}">
        <p14:creationId xmlns:p14="http://schemas.microsoft.com/office/powerpoint/2010/main" val="3170042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1DF36-19AF-49D9-A755-989947CB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SINTOMAS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A6D5DC-E603-458F-A4B9-74ED4EF20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Considerado um câncer silencioso, na fase inicial o câncer de bexiga evolui sem apresentar sintomas. Mas a evolução do tumor pode apresentar alguns sinais.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1800" dirty="0"/>
              <a:t>Sangue na urina: também chamado de hematúria, esse sintoma está presente em 90% dos pacientes com câncer de bexiga e é causada pelo rompimento de vasos sanguíneos no interior do tumor ou da mucosa do órgão;</a:t>
            </a:r>
          </a:p>
          <a:p>
            <a:r>
              <a:rPr lang="pt-BR" sz="1800" dirty="0"/>
              <a:t>Sensação de ardor, urgência e vontade incontrolável de urinar;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/>
              <a:t>Dores pélvicas: geralmente, ocorrem em casos avançados, e podem ser acompanhadas de inchaço nas pernas e dor óssea;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/>
              <a:t>Perda de apetite: acompanhada por perda de peso, anemia e cansaço, é frequente na fase metastática. </a:t>
            </a:r>
          </a:p>
        </p:txBody>
      </p:sp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1937C876-5D06-4D99-B182-C86AC54B0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60389"/>
            <a:ext cx="4824536" cy="14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40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FFE50-8312-42FC-AD19-0E0C29FE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DIAGNÓSTICO E 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CBCC0E-1F3F-4420-A577-906681DC5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136904" cy="4896544"/>
          </a:xfrm>
        </p:spPr>
        <p:txBody>
          <a:bodyPr>
            <a:noAutofit/>
          </a:bodyPr>
          <a:lstStyle/>
          <a:p>
            <a:r>
              <a:rPr lang="pt-BR" sz="2000" dirty="0"/>
              <a:t>O Diagnóstico pode ser realizado através de Análises de Amostras para Biópsia, Exames Laboratoriais, Tomografia Computadorizada, Ressonância Magnética e PET (Tomografia por emissão de </a:t>
            </a:r>
            <a:r>
              <a:rPr lang="pt-BR" sz="2000" dirty="0" err="1"/>
              <a:t>Positrón</a:t>
            </a:r>
            <a:r>
              <a:rPr lang="pt-BR" sz="2000" dirty="0"/>
              <a:t>).</a:t>
            </a:r>
          </a:p>
          <a:p>
            <a:endParaRPr lang="pt-BR" sz="2000" dirty="0"/>
          </a:p>
          <a:p>
            <a:r>
              <a:rPr lang="pt-BR" sz="2000" dirty="0"/>
              <a:t>Em estágio inicial pode ser indicada uma cirurgia para remover o tumor sem remover a bexiga, acompanhada de quimioterapia ou imunoterapia diretamente no órgão. Nesses casos há também a possibilidade de tratamentos </a:t>
            </a:r>
            <a:r>
              <a:rPr lang="pt-BR" sz="2000" dirty="0" err="1"/>
              <a:t>intravesicais</a:t>
            </a:r>
            <a:r>
              <a:rPr lang="pt-BR" sz="2000" dirty="0"/>
              <a:t>.</a:t>
            </a:r>
          </a:p>
          <a:p>
            <a:endParaRPr lang="pt-BR" sz="2000" dirty="0"/>
          </a:p>
          <a:p>
            <a:r>
              <a:rPr lang="pt-BR" sz="2000" dirty="0"/>
              <a:t>Em estágios mais avançados, podem ser feitas cirurgias para remover a bexiga inteira (cistectomia radical) com a remoção dos gânglios linfáticos próximos ou cirurgia para remover somente parte da bexiga (cistectomia parcial). Se a bexiga for removida, há a necessidade de reconstrução do órgão para armazenamento e eliminação da urina. 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2918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8812A-7AEC-4DC2-856A-AB5C541A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Foto em preto e branco de capacete&#10;&#10;Descrição gerada automaticamente">
            <a:extLst>
              <a:ext uri="{FF2B5EF4-FFF2-40B4-BE49-F238E27FC236}">
                <a16:creationId xmlns:a16="http://schemas.microsoft.com/office/drawing/2014/main" id="{13AD4C9B-428C-425B-B6E2-F7B6633AC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6"/>
            <a:ext cx="9144000" cy="6867315"/>
          </a:xfrm>
        </p:spPr>
      </p:pic>
    </p:spTree>
    <p:extLst>
      <p:ext uri="{BB962C8B-B14F-4D97-AF65-F5344CB8AC3E}">
        <p14:creationId xmlns:p14="http://schemas.microsoft.com/office/powerpoint/2010/main" val="789020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B03F8-A77E-4639-A9D4-CDA0B294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/>
          <a:p>
            <a:pPr algn="ctr"/>
            <a:r>
              <a:rPr lang="pt-BR" dirty="0"/>
              <a:t>PRINCIPAIS DOENÇAS DO APARELHO GENITURINÁRIO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5E5BC9-94ED-45E1-A974-258B8EAD3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386270"/>
            <a:ext cx="6768752" cy="4707025"/>
          </a:xfrm>
        </p:spPr>
        <p:txBody>
          <a:bodyPr>
            <a:normAutofit fontScale="25000" lnSpcReduction="20000"/>
          </a:bodyPr>
          <a:lstStyle/>
          <a:p>
            <a:r>
              <a:rPr lang="pt-BR" sz="12000" b="1" u="sng" dirty="0">
                <a:latin typeface="+mj-lt"/>
              </a:rPr>
              <a:t>Câncer Renal</a:t>
            </a:r>
          </a:p>
          <a:p>
            <a:pPr marL="0" indent="0">
              <a:buNone/>
            </a:pPr>
            <a:endParaRPr lang="pt-BR" sz="12000" b="1" u="sng" dirty="0">
              <a:latin typeface="+mj-lt"/>
            </a:endParaRPr>
          </a:p>
          <a:p>
            <a:pPr marL="0" indent="0">
              <a:buNone/>
            </a:pPr>
            <a:endParaRPr lang="pt-BR" sz="2800" b="1" u="sng" dirty="0">
              <a:latin typeface="+mj-lt"/>
            </a:endParaRPr>
          </a:p>
          <a:p>
            <a:pPr marL="0" indent="0">
              <a:buNone/>
            </a:pPr>
            <a:r>
              <a:rPr lang="pt-BR" sz="8400" dirty="0"/>
              <a:t>O câncer de rim é mais frequente em pessoas de 50 a 70 anos e, no Brasil, há cerca de seis mil casos por ano.</a:t>
            </a:r>
          </a:p>
          <a:p>
            <a:pPr marL="0" indent="0">
              <a:buNone/>
            </a:pPr>
            <a:endParaRPr lang="pt-BR" sz="6600" dirty="0"/>
          </a:p>
          <a:p>
            <a:pPr marL="0" indent="0" algn="ctr">
              <a:buNone/>
            </a:pPr>
            <a:r>
              <a:rPr lang="pt-BR" sz="10400" b="1" dirty="0"/>
              <a:t>Principais tipos de câncer de rim</a:t>
            </a:r>
          </a:p>
          <a:p>
            <a:pPr marL="0" indent="0">
              <a:buNone/>
            </a:pPr>
            <a:endParaRPr lang="pt-BR" sz="6600" dirty="0"/>
          </a:p>
          <a:p>
            <a:r>
              <a:rPr lang="pt-BR" sz="8400" b="1" dirty="0"/>
              <a:t>Carcinoma de Células Renais Claras -</a:t>
            </a:r>
            <a:r>
              <a:rPr lang="pt-BR" sz="8400" dirty="0"/>
              <a:t> é o mais comum, presente em cerca de 70% a 90% dos casos. Ele é originado no tubo responsável por filtrar as impurezas do sangue.</a:t>
            </a:r>
          </a:p>
          <a:p>
            <a:endParaRPr lang="pt-BR" sz="8400" dirty="0"/>
          </a:p>
          <a:p>
            <a:r>
              <a:rPr lang="pt-BR" sz="8400" b="1" dirty="0"/>
              <a:t>Carcinoma Papilar de Células Renais - </a:t>
            </a:r>
            <a:r>
              <a:rPr lang="pt-BR" sz="8400" dirty="0"/>
              <a:t>representa entre 10% a 15% dos casos. Ele é pequeno, pouco palpável, mas pode bloquear a urina e vias urinárias, além de causar dor.</a:t>
            </a:r>
          </a:p>
          <a:p>
            <a:endParaRPr lang="pt-BR" sz="6600" dirty="0"/>
          </a:p>
          <a:p>
            <a:pPr marL="0" indent="0">
              <a:buNone/>
            </a:pPr>
            <a:endParaRPr lang="pt-BR" sz="9600" dirty="0"/>
          </a:p>
        </p:txBody>
      </p:sp>
      <p:pic>
        <p:nvPicPr>
          <p:cNvPr id="6" name="Imagem 5" descr="Mão de pessoa&#10;&#10;Descrição gerada automaticamente com confiança baixa">
            <a:extLst>
              <a:ext uri="{FF2B5EF4-FFF2-40B4-BE49-F238E27FC236}">
                <a16:creationId xmlns:a16="http://schemas.microsoft.com/office/drawing/2014/main" id="{234EE04A-F96F-4C7B-9275-69679B4349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28" y="3032956"/>
            <a:ext cx="244827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51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37603-5128-4A34-8076-361BD3137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PRINCIPAIS DOENÇAS DO APARELHO GENITURINÁRIO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0F2C5B-5C9A-4E26-8B0D-F76A225A0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6336704" cy="5256584"/>
          </a:xfrm>
        </p:spPr>
        <p:txBody>
          <a:bodyPr>
            <a:normAutofit fontScale="70000" lnSpcReduction="20000"/>
          </a:bodyPr>
          <a:lstStyle/>
          <a:p>
            <a:endParaRPr lang="pt-BR" sz="3200" b="1" dirty="0"/>
          </a:p>
          <a:p>
            <a:r>
              <a:rPr lang="pt-BR" sz="3200" b="1" dirty="0"/>
              <a:t>Carcinoma </a:t>
            </a:r>
            <a:r>
              <a:rPr lang="pt-BR" sz="3200" b="1" dirty="0" err="1"/>
              <a:t>Cromófobo</a:t>
            </a:r>
            <a:r>
              <a:rPr lang="pt-BR" sz="3200" b="1" dirty="0"/>
              <a:t> de Células Renais -</a:t>
            </a:r>
            <a:r>
              <a:rPr lang="pt-BR" sz="3200" dirty="0"/>
              <a:t> responsável por 4% a 5% dos casos, esse câncer não pode ser visto em exames sem cor e reage apenas a corantes azul escuro ou roxo. Ele tende a ser menos agressivo que os outros tipos.</a:t>
            </a:r>
          </a:p>
          <a:p>
            <a:pPr marL="0" indent="0">
              <a:buNone/>
            </a:pPr>
            <a:endParaRPr lang="pt-BR" sz="3200" dirty="0"/>
          </a:p>
          <a:p>
            <a:r>
              <a:rPr lang="pt-BR" sz="3200" b="1" dirty="0"/>
              <a:t>Ductos Coletores -</a:t>
            </a:r>
            <a:r>
              <a:rPr lang="pt-BR" sz="3200" dirty="0"/>
              <a:t> é um tipo raro, porém agressivo, e representa apenas 1% dos casos. Ele se origina em uma das estruturas do rim, chamado tubo de Bellini.</a:t>
            </a:r>
          </a:p>
          <a:p>
            <a:endParaRPr lang="pt-BR" sz="3200" dirty="0"/>
          </a:p>
          <a:p>
            <a:r>
              <a:rPr lang="pt-BR" sz="3200" b="1" dirty="0" err="1"/>
              <a:t>Sarcomatoides</a:t>
            </a:r>
            <a:r>
              <a:rPr lang="pt-BR" sz="3200" b="1" dirty="0"/>
              <a:t> -</a:t>
            </a:r>
            <a:r>
              <a:rPr lang="pt-BR" sz="3200" dirty="0"/>
              <a:t> também é raro e agressivo, representando 1% dos casos. As características são parecidas com as do carcinoma renal de células claras.</a:t>
            </a:r>
          </a:p>
          <a:p>
            <a:endParaRPr lang="pt-BR" dirty="0"/>
          </a:p>
        </p:txBody>
      </p:sp>
      <p:pic>
        <p:nvPicPr>
          <p:cNvPr id="5" name="Imagem 4" descr="Prato com sobremesas&#10;&#10;Descrição gerada automaticamente com confiança média">
            <a:extLst>
              <a:ext uri="{FF2B5EF4-FFF2-40B4-BE49-F238E27FC236}">
                <a16:creationId xmlns:a16="http://schemas.microsoft.com/office/drawing/2014/main" id="{E15043D0-F17F-49F4-9116-A0D1BEB85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20888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5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15339-DFC6-4019-8E28-3D99D1DB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Uma imagem contendo Mapa&#10;&#10;Descrição gerada automaticamente">
            <a:extLst>
              <a:ext uri="{FF2B5EF4-FFF2-40B4-BE49-F238E27FC236}">
                <a16:creationId xmlns:a16="http://schemas.microsoft.com/office/drawing/2014/main" id="{226A80C5-84E2-4C21-A68B-3F63C9250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r="14555" b="18109"/>
          <a:stretch/>
        </p:blipFill>
        <p:spPr>
          <a:xfrm>
            <a:off x="0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2379033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BF475-C38B-4B0B-AFCD-A0DFBDB0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52F162AE-6526-4CE4-ADF0-AF70708D9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22"/>
            <a:ext cx="9144000" cy="6853578"/>
          </a:xfrm>
        </p:spPr>
      </p:pic>
    </p:spTree>
    <p:extLst>
      <p:ext uri="{BB962C8B-B14F-4D97-AF65-F5344CB8AC3E}">
        <p14:creationId xmlns:p14="http://schemas.microsoft.com/office/powerpoint/2010/main" val="2960498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51B30-6C12-43D3-9C24-2F13D01D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 descr="Pedaço de carne&#10;&#10;Descrição gerada automaticamente com confiança baixa">
            <a:extLst>
              <a:ext uri="{FF2B5EF4-FFF2-40B4-BE49-F238E27FC236}">
                <a16:creationId xmlns:a16="http://schemas.microsoft.com/office/drawing/2014/main" id="{AB19B104-3519-4A25-850C-B6E165E3C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4351"/>
          </a:xfrm>
        </p:spPr>
      </p:pic>
    </p:spTree>
    <p:extLst>
      <p:ext uri="{BB962C8B-B14F-4D97-AF65-F5344CB8AC3E}">
        <p14:creationId xmlns:p14="http://schemas.microsoft.com/office/powerpoint/2010/main" val="13347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3831" y="445482"/>
            <a:ext cx="8358214" cy="648072"/>
          </a:xfrm>
        </p:spPr>
        <p:txBody>
          <a:bodyPr/>
          <a:lstStyle/>
          <a:p>
            <a:pPr algn="ctr"/>
            <a:r>
              <a:rPr lang="pt-BR" dirty="0"/>
              <a:t>APARELHO GENITURINÁRIO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071546"/>
            <a:ext cx="8463314" cy="5072098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Além do Sistema Urinário, também faz parte do Aparelho Geniturinário, o </a:t>
            </a:r>
            <a:r>
              <a:rPr lang="pt-BR" b="1" u="sng" dirty="0"/>
              <a:t>Sistema Reprodutor.</a:t>
            </a:r>
          </a:p>
        </p:txBody>
      </p:sp>
      <p:pic>
        <p:nvPicPr>
          <p:cNvPr id="5" name="Imagem 4" descr="Desenho de uma pessoa&#10;&#10;Descrição gerada automaticamente">
            <a:extLst>
              <a:ext uri="{FF2B5EF4-FFF2-40B4-BE49-F238E27FC236}">
                <a16:creationId xmlns:a16="http://schemas.microsoft.com/office/drawing/2014/main" id="{A101A38D-8274-4145-B01A-29C77AF34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22" y="3212976"/>
            <a:ext cx="5869107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40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1DF36-19AF-49D9-A755-989947CB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SINTOMAS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A6D5DC-E603-458F-A4B9-74ED4EF20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6984776" cy="5328592"/>
          </a:xfrm>
        </p:spPr>
        <p:txBody>
          <a:bodyPr>
            <a:normAutofit fontScale="85000" lnSpcReduction="20000"/>
          </a:bodyPr>
          <a:lstStyle/>
          <a:p>
            <a:r>
              <a:rPr lang="pt-BR" sz="2100" dirty="0"/>
              <a:t>Sangue na urina ocorre devido ao rompimento dos vasos sanguíneos da massa do tumor. O sintoma está presente em 40% a 50% dos pacientes;</a:t>
            </a:r>
          </a:p>
          <a:p>
            <a:pPr marL="0" indent="0">
              <a:buNone/>
            </a:pPr>
            <a:endParaRPr lang="pt-BR" sz="2100" dirty="0"/>
          </a:p>
          <a:p>
            <a:r>
              <a:rPr lang="pt-BR" sz="2100" dirty="0"/>
              <a:t>Dor persistente na região lombar. Os rins localizam-se na parte mais profunda do abdome e, conforme o tumor cresce, pode ocorrer uma pressão na coluna;</a:t>
            </a:r>
          </a:p>
          <a:p>
            <a:pPr marL="0" indent="0">
              <a:buNone/>
            </a:pPr>
            <a:endParaRPr lang="pt-BR" sz="21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100" dirty="0"/>
              <a:t>Perda repentina de peso;</a:t>
            </a:r>
          </a:p>
          <a:p>
            <a:pPr marL="0" indent="0">
              <a:buNone/>
            </a:pPr>
            <a:endParaRPr lang="pt-BR" sz="21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100" dirty="0"/>
              <a:t>Cansaço que não passa;</a:t>
            </a:r>
          </a:p>
          <a:p>
            <a:pPr marL="0" indent="0">
              <a:buNone/>
            </a:pPr>
            <a:endParaRPr lang="pt-BR" sz="21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100" dirty="0"/>
              <a:t>Palidez;</a:t>
            </a:r>
          </a:p>
          <a:p>
            <a:pPr marL="0" indent="0">
              <a:buNone/>
            </a:pPr>
            <a:endParaRPr lang="pt-BR" sz="21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100" dirty="0"/>
              <a:t>Febre;</a:t>
            </a:r>
          </a:p>
          <a:p>
            <a:pPr marL="0" indent="0">
              <a:buNone/>
            </a:pPr>
            <a:endParaRPr lang="pt-BR" sz="2100" dirty="0"/>
          </a:p>
          <a:p>
            <a:r>
              <a:rPr lang="pt-BR" sz="2100" dirty="0"/>
              <a:t>Quando a doença avança, pode surgir aumento do volume abdominal, inchaço nas pernas, falta de ar, tosse e dores ósseas ou fraturas, além de dor de cabeça, tontura, visão dupla e perda da força muscular de um dos lados do corpo. </a:t>
            </a: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9364ABC-238E-4EB7-B5BE-A00A49FE2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98077"/>
            <a:ext cx="3600400" cy="24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471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FFE50-8312-42FC-AD19-0E0C29FE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DIAGNÓSTICO E 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CBCC0E-1F3F-4420-A577-906681DC5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7200800" cy="4896544"/>
          </a:xfrm>
        </p:spPr>
        <p:txBody>
          <a:bodyPr>
            <a:noAutofit/>
          </a:bodyPr>
          <a:lstStyle/>
          <a:p>
            <a:r>
              <a:rPr lang="pt-BR" sz="2200" dirty="0"/>
              <a:t>Grande parte dos tumores renais é diagnosticada por exames de imagem como ultrassonografia, tomografia computadorizada e ressonância magnética. </a:t>
            </a:r>
          </a:p>
          <a:p>
            <a:r>
              <a:rPr lang="pt-BR" sz="2200" dirty="0"/>
              <a:t>Por não apresentar sinais e sintomas no início, o câncer de rim, geralmente, é detectado por acaso.</a:t>
            </a:r>
          </a:p>
          <a:p>
            <a:r>
              <a:rPr lang="pt-BR" sz="2200" dirty="0"/>
              <a:t>A remoção cirúrgica do rim costuma ser o tratamento de escolha para os tumores localizados, restritos à área do rim.</a:t>
            </a:r>
          </a:p>
          <a:p>
            <a:r>
              <a:rPr lang="pt-BR" sz="2200" dirty="0"/>
              <a:t>O tratamento com quimioterapia não tem apresentado resultados satisfatórios. Entretanto, novas drogas, mais eficazes para combater o tumor renal vêm sendo pesquisadas no mundo todo, como tratamento com </a:t>
            </a:r>
            <a:r>
              <a:rPr lang="pt-BR" sz="2200" dirty="0" err="1"/>
              <a:t>imonuterapia</a:t>
            </a:r>
            <a:r>
              <a:rPr lang="pt-BR" sz="2200" dirty="0"/>
              <a:t>, que ajuda no controle e regressão da doença.</a:t>
            </a:r>
          </a:p>
        </p:txBody>
      </p:sp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4AB6938E-826A-4533-8BC9-F9255A14D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20" y="2780928"/>
            <a:ext cx="1939280" cy="193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25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4D2AC-BD9A-4070-ADD3-E349BBC7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FIQUE ATENTO!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E13A30-A43A-48D1-9A65-B41A01708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700" dirty="0"/>
              <a:t>Todas as doenças anteriormente relatadas, devem ser tratadas logo que os sintomas aparecerem, pois causam grande desconforto e podem ter grandes e até irreversíveis consequências.</a:t>
            </a:r>
          </a:p>
          <a:p>
            <a:r>
              <a:rPr lang="pt-BR" sz="2700" dirty="0"/>
              <a:t>É importante que realize o tratamento adequado, para que não adoeça novamente.</a:t>
            </a:r>
          </a:p>
          <a:p>
            <a:r>
              <a:rPr lang="pt-BR" sz="2700" dirty="0"/>
              <a:t>Os cuidados com a higiene também podem ajudar a evitar grande parte dessas doenças. </a:t>
            </a:r>
          </a:p>
        </p:txBody>
      </p:sp>
      <p:pic>
        <p:nvPicPr>
          <p:cNvPr id="7170" name="Picture 2" descr="Resultado de imagem para ALERTA">
            <a:extLst>
              <a:ext uri="{FF2B5EF4-FFF2-40B4-BE49-F238E27FC236}">
                <a16:creationId xmlns:a16="http://schemas.microsoft.com/office/drawing/2014/main" id="{F47CEA72-A2BF-430C-B5B7-6196BAB81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085" y="5348538"/>
            <a:ext cx="31337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265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56992"/>
            <a:ext cx="5112568" cy="936104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r>
              <a:rPr lang="pt-BR" dirty="0"/>
              <a:t>A Unimed agradece!</a:t>
            </a:r>
            <a:br>
              <a:rPr lang="pt-BR" dirty="0"/>
            </a:br>
            <a:r>
              <a:rPr lang="pt-BR" dirty="0"/>
              <a:t>Elisa Resende</a:t>
            </a:r>
            <a:br>
              <a:rPr lang="pt-BR" dirty="0"/>
            </a:br>
            <a:r>
              <a:rPr lang="pt-BR" dirty="0"/>
              <a:t>@</a:t>
            </a:r>
            <a:r>
              <a:rPr lang="pt-BR" dirty="0" err="1"/>
              <a:t>lisaresende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23528" y="466862"/>
            <a:ext cx="7560900" cy="647999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pt-BR" dirty="0"/>
              <a:t>APARELHO GENITURINÁRIO</a:t>
            </a:r>
            <a:endParaRPr lang="en-US" dirty="0"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23528" y="1348607"/>
            <a:ext cx="8352900" cy="410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t-BR" dirty="0"/>
              <a:t>Nas mulheres é composto por genitais internos e externos.</a:t>
            </a:r>
            <a:endParaRPr lang="en-US" dirty="0"/>
          </a:p>
        </p:txBody>
      </p:sp>
      <p:pic>
        <p:nvPicPr>
          <p:cNvPr id="3" name="Imagem 2" descr="Uma imagem contendo mesa&#10;&#10;Descrição gerada automaticamente">
            <a:extLst>
              <a:ext uri="{FF2B5EF4-FFF2-40B4-BE49-F238E27FC236}">
                <a16:creationId xmlns:a16="http://schemas.microsoft.com/office/drawing/2014/main" id="{437A60A6-EFE1-497A-AF86-8F8B8C463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26574"/>
            <a:ext cx="5112568" cy="406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1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C8E45-F7A6-4177-8F0B-D6450A767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APARELHO GENITURINÁRIO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4A9FD3-45DE-48B3-8AF6-57B6CC93F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5328592" cy="5445224"/>
          </a:xfrm>
        </p:spPr>
        <p:txBody>
          <a:bodyPr>
            <a:normAutofit/>
          </a:bodyPr>
          <a:lstStyle/>
          <a:p>
            <a:pPr marL="660400" indent="-457200"/>
            <a:r>
              <a:rPr lang="pt-BR" sz="2800" dirty="0"/>
              <a:t>Nas homens é composto pela bolsa escrotal, testículos, </a:t>
            </a:r>
            <a:r>
              <a:rPr lang="pt-BR" sz="2800" b="1" dirty="0"/>
              <a:t>vias espermáticas </a:t>
            </a:r>
            <a:r>
              <a:rPr lang="pt-BR" sz="2800" dirty="0"/>
              <a:t>(epidídimo, ducto deferente e uretra), </a:t>
            </a:r>
            <a:r>
              <a:rPr lang="pt-BR" sz="2800" b="1" dirty="0"/>
              <a:t>glândulas sexuais acessórias </a:t>
            </a:r>
            <a:r>
              <a:rPr lang="pt-BR" sz="2800" dirty="0"/>
              <a:t>(glândulas seminais, próstata e glândulas bulbouretrais) e pênis.</a:t>
            </a:r>
            <a:endParaRPr lang="en-US" sz="2800" dirty="0"/>
          </a:p>
          <a:p>
            <a:pPr marL="203200" indent="0">
              <a:buNone/>
            </a:pPr>
            <a:endParaRPr lang="pt-BR" dirty="0"/>
          </a:p>
        </p:txBody>
      </p:sp>
      <p:pic>
        <p:nvPicPr>
          <p:cNvPr id="3074" name="Picture 2" descr="Resultado de imagem para sistema reprodutor masculino composto">
            <a:extLst>
              <a:ext uri="{FF2B5EF4-FFF2-40B4-BE49-F238E27FC236}">
                <a16:creationId xmlns:a16="http://schemas.microsoft.com/office/drawing/2014/main" id="{05CF8A30-5852-4B0D-B541-23FB1D322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329470"/>
            <a:ext cx="4067944" cy="248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23528" y="332656"/>
            <a:ext cx="7560900" cy="648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pt-BR" dirty="0"/>
              <a:t>PRINCIPAIS DOENÇAS DO APARELHO GENITURINÁRIO</a:t>
            </a:r>
            <a:endParaRPr lang="en-US" dirty="0"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23528" y="1412775"/>
            <a:ext cx="8352900" cy="410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b="1" u="sng" dirty="0" err="1"/>
              <a:t>Infecção</a:t>
            </a:r>
            <a:r>
              <a:rPr lang="en-US" b="1" u="sng" dirty="0"/>
              <a:t> </a:t>
            </a:r>
            <a:r>
              <a:rPr lang="en-US" b="1" u="sng" dirty="0" err="1"/>
              <a:t>Urinária</a:t>
            </a:r>
            <a:endParaRPr lang="en-US" b="1" u="sng" dirty="0"/>
          </a:p>
          <a:p>
            <a:pPr marL="228600" lvl="0" indent="0">
              <a:spcBef>
                <a:spcPts val="0"/>
              </a:spcBef>
              <a:buNone/>
            </a:pPr>
            <a:endParaRPr lang="pt-BR" sz="2000" dirty="0"/>
          </a:p>
          <a:p>
            <a:pPr marL="228600" lvl="0" indent="0">
              <a:spcBef>
                <a:spcPts val="0"/>
              </a:spcBef>
              <a:buNone/>
            </a:pPr>
            <a:r>
              <a:rPr lang="pt-BR" sz="2400" dirty="0"/>
              <a:t>Infecção urinária é qualquer infecção por micro-organismos que acometa o trato urinário. Dependendo da estrutura acometida, a infecção tem nomes diferentes: </a:t>
            </a:r>
            <a:r>
              <a:rPr lang="pt-BR" sz="2400" b="1" dirty="0"/>
              <a:t>Uretrite</a:t>
            </a:r>
            <a:r>
              <a:rPr lang="pt-BR" sz="2400" dirty="0"/>
              <a:t> (</a:t>
            </a:r>
            <a:r>
              <a:rPr lang="pt-BR" sz="2400" b="1" dirty="0"/>
              <a:t>uretra</a:t>
            </a:r>
            <a:r>
              <a:rPr lang="pt-BR" sz="2400" dirty="0"/>
              <a:t>), </a:t>
            </a:r>
            <a:r>
              <a:rPr lang="pt-BR" sz="2400" b="1" dirty="0"/>
              <a:t>Cistite</a:t>
            </a:r>
            <a:r>
              <a:rPr lang="pt-BR" sz="2400" dirty="0"/>
              <a:t> (</a:t>
            </a:r>
            <a:r>
              <a:rPr lang="pt-BR" sz="2400" b="1" dirty="0"/>
              <a:t>bexiga</a:t>
            </a:r>
            <a:r>
              <a:rPr lang="pt-BR" sz="2400" dirty="0"/>
              <a:t>) ou </a:t>
            </a:r>
            <a:r>
              <a:rPr lang="pt-BR" sz="2400" b="1" dirty="0"/>
              <a:t>Pielonefrite </a:t>
            </a:r>
            <a:r>
              <a:rPr lang="pt-BR" sz="2400" dirty="0"/>
              <a:t>(</a:t>
            </a:r>
            <a:r>
              <a:rPr lang="pt-BR" sz="2400" b="1" dirty="0"/>
              <a:t>rins</a:t>
            </a:r>
            <a:r>
              <a:rPr lang="pt-BR" sz="2400" dirty="0"/>
              <a:t>).</a:t>
            </a:r>
          </a:p>
          <a:p>
            <a:pPr marL="228600" lvl="0" indent="0">
              <a:spcBef>
                <a:spcPts val="0"/>
              </a:spcBef>
              <a:buNone/>
            </a:pPr>
            <a:endParaRPr lang="pt-BR" sz="2400" dirty="0"/>
          </a:p>
          <a:p>
            <a:pPr marL="228600" lvl="0" indent="0">
              <a:spcBef>
                <a:spcPts val="0"/>
              </a:spcBef>
              <a:buNone/>
            </a:pPr>
            <a:r>
              <a:rPr lang="pt-BR" sz="2400" dirty="0"/>
              <a:t>Embora vários micro-organismos possam causar o problema, geralmente a responsável é a bactéria </a:t>
            </a:r>
            <a:r>
              <a:rPr lang="pt-BR" sz="2400" i="1" dirty="0"/>
              <a:t>Escherichia coli</a:t>
            </a:r>
            <a:r>
              <a:rPr lang="pt-BR" sz="2400" dirty="0"/>
              <a:t>, presente naturalmente no intestino e importante para a digestão, mas patogênica para o aparelho urinário.</a:t>
            </a:r>
            <a:endParaRPr lang="en-US" sz="2400" dirty="0"/>
          </a:p>
        </p:txBody>
      </p:sp>
      <p:pic>
        <p:nvPicPr>
          <p:cNvPr id="3" name="Imagem 2" descr="Uma imagem contendo no interior, vestuário, pessoa, vestindo&#10;&#10;Descrição gerada automaticamente">
            <a:extLst>
              <a:ext uri="{FF2B5EF4-FFF2-40B4-BE49-F238E27FC236}">
                <a16:creationId xmlns:a16="http://schemas.microsoft.com/office/drawing/2014/main" id="{A2C6A0E3-B281-4A77-958E-5D324A29BA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74" y="3429000"/>
            <a:ext cx="1872135" cy="10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98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EE5B7-222E-4075-8EA7-E0F4377C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SINTOMAS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18F1671-33DB-4EED-881D-DD43DADEAA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9" y="1039725"/>
            <a:ext cx="5976663" cy="485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600" dirty="0"/>
              <a:t>Necessidade urgente de urinar com frequência;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600" dirty="0"/>
              <a:t>Escassa eliminação de urina em cada micção;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600" dirty="0"/>
              <a:t>Ardor ao urinar;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600" dirty="0"/>
              <a:t>Dores na bexiga, nas costas e no baixo ventre;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600" dirty="0"/>
              <a:t>Febre;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600" dirty="0"/>
              <a:t>Sangue na urina nos casos mais graves.</a:t>
            </a:r>
          </a:p>
        </p:txBody>
      </p:sp>
      <p:pic>
        <p:nvPicPr>
          <p:cNvPr id="6" name="Imagem 5" descr="Uma imagem contendo vestuário, roupa íntima, vestido, camisa&#10;&#10;Descrição gerada automaticamente">
            <a:extLst>
              <a:ext uri="{FF2B5EF4-FFF2-40B4-BE49-F238E27FC236}">
                <a16:creationId xmlns:a16="http://schemas.microsoft.com/office/drawing/2014/main" id="{A3693009-2C62-47C4-8DD3-5B11FB510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67210"/>
            <a:ext cx="3059832" cy="20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9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841C8-F6EC-4F20-A160-3CBDE317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DIAGNÓSTICO E 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8EBB61-59E6-43E3-BE66-99CA82BB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O Diagnóstico é realizado através de levantamento da história clínica do paciente e de seus sintomas, exame de urina tipo I e urocultura com antibiograma (para identificar o agente infeccioso e orientar o tratamento).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Às vezes, o próprio organismo dá conta de eliminar as bactérias. Em certos casos, o tratamento requer o uso de antibióticos que serão escolhidos de acordo com o tipo de bactéria encontrada no exame laboratorial de urina.</a:t>
            </a:r>
          </a:p>
          <a:p>
            <a:endParaRPr lang="pt-BR" dirty="0"/>
          </a:p>
        </p:txBody>
      </p:sp>
      <p:pic>
        <p:nvPicPr>
          <p:cNvPr id="5" name="Imagem 4" descr="Uma imagem contendo xícara, mesa, café, comida&#10;&#10;Descrição gerada automaticamente">
            <a:extLst>
              <a:ext uri="{FF2B5EF4-FFF2-40B4-BE49-F238E27FC236}">
                <a16:creationId xmlns:a16="http://schemas.microsoft.com/office/drawing/2014/main" id="{068D0149-3260-41C1-A5B8-49EEA17A23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102028"/>
            <a:ext cx="2542397" cy="169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557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2154</TotalTime>
  <Words>2464</Words>
  <Application>Microsoft Office PowerPoint</Application>
  <PresentationFormat>Apresentação na tela (4:3)</PresentationFormat>
  <Paragraphs>221</Paragraphs>
  <Slides>43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7" baseType="lpstr">
      <vt:lpstr>Arial</vt:lpstr>
      <vt:lpstr>Calibri</vt:lpstr>
      <vt:lpstr>Trebuchet MS</vt:lpstr>
      <vt:lpstr>Tema do Office</vt:lpstr>
      <vt:lpstr>DOENÇAS DO APARELHO GENITURINÁRIO</vt:lpstr>
      <vt:lpstr>O QUE É APARELHO GENITURINÁRIO?</vt:lpstr>
      <vt:lpstr>APARELHO GENITURINÁRIO</vt:lpstr>
      <vt:lpstr>APARELHO GENITURINÁRIO</vt:lpstr>
      <vt:lpstr>APARELHO GENITURINÁRIO</vt:lpstr>
      <vt:lpstr>APARELHO GENITURINÁRIO</vt:lpstr>
      <vt:lpstr>PRINCIPAIS DOENÇAS DO APARELHO GENITURINÁRIO</vt:lpstr>
      <vt:lpstr>SINTOMAS</vt:lpstr>
      <vt:lpstr>DIAGNÓSTICO E TRATAMENTO</vt:lpstr>
      <vt:lpstr>PRINCIPAIS DOENÇAS DO APARELHO GENITURINÁRIO</vt:lpstr>
      <vt:lpstr>SINTOMAS</vt:lpstr>
      <vt:lpstr>DIAGNÓSTICO E TRATAMENTO</vt:lpstr>
      <vt:lpstr>PRINCIPAIS DOENÇAS DO APARELHO GENITURINÁRIO</vt:lpstr>
      <vt:lpstr>SINTOMAS</vt:lpstr>
      <vt:lpstr>DIAGNÓSTICO E TRATAMENTO</vt:lpstr>
      <vt:lpstr>PRINCIPAIS DOENÇAS DO APARELHO GENITURINÁRIO</vt:lpstr>
      <vt:lpstr>SINTOMAS</vt:lpstr>
      <vt:lpstr>DIAGNÓSTICO E TRATAMENTO</vt:lpstr>
      <vt:lpstr>PRINCIPAIS DOENÇAS DO APARELHO GENITURINÁRIO</vt:lpstr>
      <vt:lpstr>SINTOMAS</vt:lpstr>
      <vt:lpstr>DIAGNÓSTICO E TRATAMENTO</vt:lpstr>
      <vt:lpstr>PRINCIPAIS DOENÇAS DO APARELHO GENITURINÁRIO</vt:lpstr>
      <vt:lpstr>PRINCIPAIS DOENÇAS DO APARELHO GENITURINÁRIO</vt:lpstr>
      <vt:lpstr>SINTOMAS</vt:lpstr>
      <vt:lpstr>DIAGNÓSTICO E TRATAMENTO</vt:lpstr>
      <vt:lpstr>PRINCIPAIS DOENÇAS DO APARELHO GENITURINÁRIO</vt:lpstr>
      <vt:lpstr>SINTOMAS</vt:lpstr>
      <vt:lpstr>DIAGNÓSTICO E TRATAMENTO</vt:lpstr>
      <vt:lpstr>PRINCIPAIS DOENÇAS DO APARELHO GENITURINÁRIO</vt:lpstr>
      <vt:lpstr>Apresentação do PowerPoint</vt:lpstr>
      <vt:lpstr>Apresentação do PowerPoint</vt:lpstr>
      <vt:lpstr>SINTOMAS</vt:lpstr>
      <vt:lpstr>DIAGNÓSTICO E TRATAMENTO</vt:lpstr>
      <vt:lpstr>Apresentação do PowerPoint</vt:lpstr>
      <vt:lpstr>PRINCIPAIS DOENÇAS DO APARELHO GENITURINÁRIO</vt:lpstr>
      <vt:lpstr>PRINCIPAIS DOENÇAS DO APARELHO GENITURINÁRIO</vt:lpstr>
      <vt:lpstr>Apresentação do PowerPoint</vt:lpstr>
      <vt:lpstr>Apresentação do PowerPoint</vt:lpstr>
      <vt:lpstr>Apresentação do PowerPoint</vt:lpstr>
      <vt:lpstr>SINTOMAS</vt:lpstr>
      <vt:lpstr>DIAGNÓSTICO E TRATAMENTO</vt:lpstr>
      <vt:lpstr>FIQUE ATENTO!</vt:lpstr>
      <vt:lpstr>  A Unimed agradece! Elisa Resende @lisaresende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Fernandes Di Fraia</dc:creator>
  <cp:lastModifiedBy>Ricardo Santos</cp:lastModifiedBy>
  <cp:revision>180</cp:revision>
  <dcterms:created xsi:type="dcterms:W3CDTF">2014-02-13T16:35:54Z</dcterms:created>
  <dcterms:modified xsi:type="dcterms:W3CDTF">2021-06-04T12:35:37Z</dcterms:modified>
</cp:coreProperties>
</file>