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61" r:id="rId4"/>
    <p:sldId id="258" r:id="rId5"/>
    <p:sldId id="262" r:id="rId6"/>
    <p:sldId id="288" r:id="rId7"/>
    <p:sldId id="263" r:id="rId8"/>
    <p:sldId id="282" r:id="rId9"/>
    <p:sldId id="283" r:id="rId10"/>
    <p:sldId id="264" r:id="rId11"/>
    <p:sldId id="284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85" r:id="rId20"/>
    <p:sldId id="265" r:id="rId21"/>
    <p:sldId id="266" r:id="rId22"/>
    <p:sldId id="267" r:id="rId23"/>
    <p:sldId id="268" r:id="rId24"/>
    <p:sldId id="286" r:id="rId25"/>
    <p:sldId id="269" r:id="rId26"/>
    <p:sldId id="278" r:id="rId27"/>
    <p:sldId id="279" r:id="rId28"/>
    <p:sldId id="280" r:id="rId29"/>
    <p:sldId id="281" r:id="rId30"/>
    <p:sldId id="287" r:id="rId31"/>
    <p:sldId id="259" r:id="rId32"/>
    <p:sldId id="260" r:id="rId3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90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477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608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71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77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740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495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954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24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49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959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09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530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892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557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049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84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88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48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3f8c150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3f8c150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993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319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3f8c150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3f8c150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3f8c1501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3f8c1501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87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7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28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89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3f8c1501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3f8c1501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98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590300" y="1870950"/>
            <a:ext cx="5572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Saúde nas </a:t>
            </a:r>
            <a:br>
              <a:rPr lang="pt-BR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pt-BR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empresas</a:t>
            </a:r>
            <a:endParaRPr sz="48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1249136" y="1742946"/>
            <a:ext cx="66457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DATASUS apontam que as doenças respiratórias (pneumonia, asma e DPOC) representam em conjunto as </a:t>
            </a:r>
            <a:r>
              <a:rPr lang="pt-BR" sz="1800" b="1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principais causas de internação no nosso país com mais de um milhão de casos por ano</a:t>
            </a: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l" fontAlgn="base"/>
            <a:endParaRPr lang="pt-BR" sz="1800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As </a:t>
            </a:r>
            <a:r>
              <a:rPr lang="pt-BR" sz="1800" b="1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pneumonias</a:t>
            </a: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(virais ou bacterianas) são consideradas como a quarta maior causa de óbito no Brasil.</a:t>
            </a:r>
          </a:p>
        </p:txBody>
      </p:sp>
    </p:spTree>
    <p:extLst>
      <p:ext uri="{BB962C8B-B14F-4D97-AF65-F5344CB8AC3E}">
        <p14:creationId xmlns:p14="http://schemas.microsoft.com/office/powerpoint/2010/main" val="379647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01240" y="196411"/>
            <a:ext cx="5934600" cy="152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Doenças no inverno: </a:t>
            </a: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	PREVENÇÃO 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BB2B09E9-479A-F2D1-B976-682C92B4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9" y="2438677"/>
            <a:ext cx="2166303" cy="2130198"/>
          </a:xfrm>
          <a:prstGeom prst="rect">
            <a:avLst/>
          </a:prstGeom>
        </p:spPr>
      </p:pic>
      <p:pic>
        <p:nvPicPr>
          <p:cNvPr id="9" name="Imagem 8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5B6F860-C2DA-5BD5-4E93-8807A30A8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t="4969" r="18889" b="10745"/>
          <a:stretch/>
        </p:blipFill>
        <p:spPr>
          <a:xfrm>
            <a:off x="6873513" y="1855325"/>
            <a:ext cx="2166303" cy="2274983"/>
          </a:xfrm>
          <a:prstGeom prst="rect">
            <a:avLst/>
          </a:prstGeom>
        </p:spPr>
      </p:pic>
      <p:pic>
        <p:nvPicPr>
          <p:cNvPr id="11" name="Imagem 10" descr="Boneca com roupa amarela&#10;&#10;Descrição gerada automaticamente com confiança média">
            <a:extLst>
              <a:ext uri="{FF2B5EF4-FFF2-40B4-BE49-F238E27FC236}">
                <a16:creationId xmlns:a16="http://schemas.microsoft.com/office/drawing/2014/main" id="{77852F6D-4E6E-3501-6A38-25FFD4DEA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881" y="1798509"/>
            <a:ext cx="2054479" cy="2124331"/>
          </a:xfrm>
          <a:prstGeom prst="rect">
            <a:avLst/>
          </a:prstGeom>
        </p:spPr>
      </p:pic>
      <p:pic>
        <p:nvPicPr>
          <p:cNvPr id="13" name="Imagem 1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D053DE3-E82E-0EE7-6F0E-9C42C788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876" y="2226259"/>
            <a:ext cx="1756962" cy="23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429305" y="1552828"/>
            <a:ext cx="36350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Lavar as mãos com frequência</a:t>
            </a:r>
            <a:b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Remover a sujeira das mãos corretamente é uma das formas de diminuir o risco de se contaminar e interromper a transmissão de infecções virais.</a:t>
            </a:r>
          </a:p>
          <a:p>
            <a:pPr algn="l" fontAlgn="base"/>
            <a:endParaRPr lang="pt-BR" sz="1800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9378D507-DED4-A026-E2AE-2F4FE00B3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057" y="1505701"/>
            <a:ext cx="4338637" cy="28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0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579664" y="1462750"/>
            <a:ext cx="32003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Deixar os ambientes bem ventilados</a:t>
            </a:r>
            <a:b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renovação do ar dos ambientes reduz a possibilidade de disseminação dos agentes que causam as doenças, como a proliferação de ácaros.</a:t>
            </a:r>
          </a:p>
          <a:p>
            <a:pPr fontAlgn="base"/>
            <a:endParaRPr lang="pt-BR" sz="1800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915EEE0-F136-D5E9-6DBD-30B2E9FED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" b="25597"/>
          <a:stretch/>
        </p:blipFill>
        <p:spPr>
          <a:xfrm>
            <a:off x="4743450" y="1650979"/>
            <a:ext cx="3355521" cy="24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644979" y="1682701"/>
            <a:ext cx="27676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Manter a carteira de vacinação atualizada</a:t>
            </a:r>
            <a:b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 importante ficar atento ao calendário de vacinação. </a:t>
            </a:r>
          </a:p>
          <a:p>
            <a:pPr fontAlgn="base"/>
            <a:endParaRPr lang="pt-BR" sz="1800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9D38E20-1716-84D0-B353-BD9681F8A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9010" r="500" b="15530"/>
          <a:stretch/>
        </p:blipFill>
        <p:spPr>
          <a:xfrm>
            <a:off x="3968017" y="841950"/>
            <a:ext cx="4864283" cy="37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9F889B88-40C3-C7FA-2F8C-0B4B39B8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07" y="1303773"/>
            <a:ext cx="7105861" cy="31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4BA54A5-951C-62CD-D755-8F3A01209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01" y="289903"/>
            <a:ext cx="6929478" cy="41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A4BFB9-1B0D-C6B2-9F22-47852E7C6C70}"/>
              </a:ext>
            </a:extLst>
          </p:cNvPr>
          <p:cNvSpPr txBox="1"/>
          <p:nvPr/>
        </p:nvSpPr>
        <p:spPr>
          <a:xfrm>
            <a:off x="46198" y="1381688"/>
            <a:ext cx="2957015" cy="249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Seguir o uso de medicações em casos crônicos</a:t>
            </a:r>
            <a:br>
              <a:rPr lang="pt-BR" sz="16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6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Para evitar a descompensação das doenças, é importante manter as medicações de uso crônico. </a:t>
            </a:r>
          </a:p>
        </p:txBody>
      </p:sp>
      <p:pic>
        <p:nvPicPr>
          <p:cNvPr id="5" name="Imagem 4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4D5128AC-C45F-4166-FE89-22734BE2A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020" y="853766"/>
            <a:ext cx="2581682" cy="1450577"/>
          </a:xfrm>
          <a:prstGeom prst="rect">
            <a:avLst/>
          </a:prstGeom>
        </p:spPr>
      </p:pic>
      <p:pic>
        <p:nvPicPr>
          <p:cNvPr id="8" name="Imagem 7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C0405DCA-D836-6A64-80B9-C3E672581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593" y="2439093"/>
            <a:ext cx="2682933" cy="1788175"/>
          </a:xfrm>
          <a:prstGeom prst="rect">
            <a:avLst/>
          </a:prstGeom>
        </p:spPr>
      </p:pic>
      <p:pic>
        <p:nvPicPr>
          <p:cNvPr id="10" name="Imagem 9" descr="Uma imagem contendo pessoa, segurando, escova de dentes, pedaço&#10;&#10;Descrição gerada automaticamente">
            <a:extLst>
              <a:ext uri="{FF2B5EF4-FFF2-40B4-BE49-F238E27FC236}">
                <a16:creationId xmlns:a16="http://schemas.microsoft.com/office/drawing/2014/main" id="{3EE8F783-E9C4-05C6-E60B-4BAD10C59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05" y="186602"/>
            <a:ext cx="2552296" cy="2552296"/>
          </a:xfrm>
          <a:prstGeom prst="rect">
            <a:avLst/>
          </a:prstGeom>
        </p:spPr>
      </p:pic>
      <p:pic>
        <p:nvPicPr>
          <p:cNvPr id="12" name="Imagem 1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BCF81BC-3324-2053-41EC-786E9CC1E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727" y="2943798"/>
            <a:ext cx="3201774" cy="18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A4BFB9-1B0D-C6B2-9F22-47852E7C6C70}"/>
              </a:ext>
            </a:extLst>
          </p:cNvPr>
          <p:cNvSpPr txBox="1"/>
          <p:nvPr/>
        </p:nvSpPr>
        <p:spPr>
          <a:xfrm>
            <a:off x="179613" y="1374039"/>
            <a:ext cx="3037115" cy="3029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Hábitos de vida saudáveis</a:t>
            </a:r>
            <a:b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O consumo regular de água, alimentação saudável e prática de exercícios físicos contribui para o fortalecimento do sistema imunológico</a:t>
            </a:r>
            <a:br>
              <a:rPr lang="pt-BR" sz="180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Mulher em pé posando para foto&#10;&#10;Descrição gerada automaticamente">
            <a:extLst>
              <a:ext uri="{FF2B5EF4-FFF2-40B4-BE49-F238E27FC236}">
                <a16:creationId xmlns:a16="http://schemas.microsoft.com/office/drawing/2014/main" id="{3281D4D4-A88D-FFD2-F6E0-DCDC831F1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15" y="1374039"/>
            <a:ext cx="2705100" cy="1685925"/>
          </a:xfrm>
          <a:prstGeom prst="rect">
            <a:avLst/>
          </a:prstGeom>
        </p:spPr>
      </p:pic>
      <p:pic>
        <p:nvPicPr>
          <p:cNvPr id="5" name="Imagem 4" descr="Uma imagem contendo pessoa, ao ar livre, grama, mulher&#10;&#10;Descrição gerada automaticamente">
            <a:extLst>
              <a:ext uri="{FF2B5EF4-FFF2-40B4-BE49-F238E27FC236}">
                <a16:creationId xmlns:a16="http://schemas.microsoft.com/office/drawing/2014/main" id="{A996DE54-7DBA-C448-48FD-1337411F5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40" y="3365810"/>
            <a:ext cx="2338776" cy="1559379"/>
          </a:xfrm>
          <a:prstGeom prst="rect">
            <a:avLst/>
          </a:prstGeom>
        </p:spPr>
      </p:pic>
      <p:pic>
        <p:nvPicPr>
          <p:cNvPr id="8" name="Imagem 7" descr="Uma imagem contendo ao ar livre, água, mulher, segurando&#10;&#10;Descrição gerada automaticamente">
            <a:extLst>
              <a:ext uri="{FF2B5EF4-FFF2-40B4-BE49-F238E27FC236}">
                <a16:creationId xmlns:a16="http://schemas.microsoft.com/office/drawing/2014/main" id="{E08A9D55-AD21-34C4-C864-6E5C27132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507" y="198707"/>
            <a:ext cx="2705100" cy="1638036"/>
          </a:xfrm>
          <a:prstGeom prst="rect">
            <a:avLst/>
          </a:prstGeom>
        </p:spPr>
      </p:pic>
      <p:pic>
        <p:nvPicPr>
          <p:cNvPr id="10" name="Imagem 9" descr="Salada de frutas&#10;&#10;Descrição gerada automaticamente">
            <a:extLst>
              <a:ext uri="{FF2B5EF4-FFF2-40B4-BE49-F238E27FC236}">
                <a16:creationId xmlns:a16="http://schemas.microsoft.com/office/drawing/2014/main" id="{AA3F3C44-28B3-592E-563A-8673BBF89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82" y="2571750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8A4BFB9-1B0D-C6B2-9F22-47852E7C6C70}"/>
              </a:ext>
            </a:extLst>
          </p:cNvPr>
          <p:cNvSpPr txBox="1"/>
          <p:nvPr/>
        </p:nvSpPr>
        <p:spPr>
          <a:xfrm>
            <a:off x="179613" y="1374039"/>
            <a:ext cx="3037115" cy="141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Hábitos de vida saudáveis</a:t>
            </a:r>
            <a:br>
              <a:rPr lang="pt-BR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Cessação do tabagismo</a:t>
            </a:r>
            <a:br>
              <a:rPr lang="pt-BR" sz="180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Uma imagem contendo xícara, mesa&#10;&#10;Descrição gerada automaticamente">
            <a:extLst>
              <a:ext uri="{FF2B5EF4-FFF2-40B4-BE49-F238E27FC236}">
                <a16:creationId xmlns:a16="http://schemas.microsoft.com/office/drawing/2014/main" id="{2201DA55-8422-F8AE-DA96-02CEB351D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194" y="445025"/>
            <a:ext cx="4792081" cy="3306536"/>
          </a:xfrm>
          <a:prstGeom prst="rect">
            <a:avLst/>
          </a:prstGeom>
        </p:spPr>
      </p:pic>
      <p:pic>
        <p:nvPicPr>
          <p:cNvPr id="5" name="Imagem 4" descr="Desenho de placa de sinalização&#10;&#10;Descrição gerada automaticamente">
            <a:extLst>
              <a:ext uri="{FF2B5EF4-FFF2-40B4-BE49-F238E27FC236}">
                <a16:creationId xmlns:a16="http://schemas.microsoft.com/office/drawing/2014/main" id="{F1F21386-5E02-D6B5-1FAA-CE6CE4012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65" y="28606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Doenças no inverno 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BB2B09E9-479A-F2D1-B976-682C92B4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9" y="2438677"/>
            <a:ext cx="2166303" cy="2130198"/>
          </a:xfrm>
          <a:prstGeom prst="rect">
            <a:avLst/>
          </a:prstGeom>
        </p:spPr>
      </p:pic>
      <p:pic>
        <p:nvPicPr>
          <p:cNvPr id="9" name="Imagem 8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5B6F860-C2DA-5BD5-4E93-8807A30A8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t="4969" r="18889" b="10745"/>
          <a:stretch/>
        </p:blipFill>
        <p:spPr>
          <a:xfrm>
            <a:off x="6873513" y="1855325"/>
            <a:ext cx="2166303" cy="2274983"/>
          </a:xfrm>
          <a:prstGeom prst="rect">
            <a:avLst/>
          </a:prstGeom>
        </p:spPr>
      </p:pic>
      <p:pic>
        <p:nvPicPr>
          <p:cNvPr id="11" name="Imagem 10" descr="Boneca com roupa amarela&#10;&#10;Descrição gerada automaticamente com confiança média">
            <a:extLst>
              <a:ext uri="{FF2B5EF4-FFF2-40B4-BE49-F238E27FC236}">
                <a16:creationId xmlns:a16="http://schemas.microsoft.com/office/drawing/2014/main" id="{77852F6D-4E6E-3501-6A38-25FFD4DEA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881" y="1798509"/>
            <a:ext cx="2054479" cy="2124331"/>
          </a:xfrm>
          <a:prstGeom prst="rect">
            <a:avLst/>
          </a:prstGeom>
        </p:spPr>
      </p:pic>
      <p:pic>
        <p:nvPicPr>
          <p:cNvPr id="13" name="Imagem 1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D053DE3-E82E-0EE7-6F0E-9C42C788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876" y="2226259"/>
            <a:ext cx="1756962" cy="23426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COVID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2026D2-4F23-A1AD-6E47-B4D32A072646}"/>
              </a:ext>
            </a:extLst>
          </p:cNvPr>
          <p:cNvSpPr txBox="1"/>
          <p:nvPr/>
        </p:nvSpPr>
        <p:spPr>
          <a:xfrm>
            <a:off x="3347358" y="2491383"/>
            <a:ext cx="5576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789BDA-0BCE-05AF-FBEF-648ACF8DAE57}"/>
              </a:ext>
            </a:extLst>
          </p:cNvPr>
          <p:cNvSpPr txBox="1"/>
          <p:nvPr/>
        </p:nvSpPr>
        <p:spPr>
          <a:xfrm>
            <a:off x="146958" y="4743390"/>
            <a:ext cx="3494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**Declaro não estar submetido a qualquer tipo de </a:t>
            </a:r>
            <a:r>
              <a:rPr lang="pt-BR" sz="1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conflito de interesse que </a:t>
            </a:r>
            <a:r>
              <a:rPr lang="pt-BR" sz="1000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envola</a:t>
            </a:r>
            <a:r>
              <a:rPr lang="pt-BR" sz="1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essa apresentação</a:t>
            </a:r>
            <a:endParaRPr lang="pt-BR" sz="1000" dirty="0">
              <a:solidFill>
                <a:schemeClr val="tx1"/>
              </a:solidFill>
            </a:endParaRPr>
          </a:p>
        </p:txBody>
      </p:sp>
      <p:pic>
        <p:nvPicPr>
          <p:cNvPr id="4" name="Imagem 3" descr="Uma imagem contendo animal, debaixo d'água, coral&#10;&#10;Descrição gerada automaticamente">
            <a:extLst>
              <a:ext uri="{FF2B5EF4-FFF2-40B4-BE49-F238E27FC236}">
                <a16:creationId xmlns:a16="http://schemas.microsoft.com/office/drawing/2014/main" id="{09B38BCF-776E-DBC4-C85E-95C9BFDC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58" y="1941071"/>
            <a:ext cx="4617224" cy="25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45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Titulo aqui </a:t>
            </a:r>
            <a:r>
              <a:rPr lang="pt-BR" sz="2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Subtítulo aqui</a:t>
            </a: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593FF9EC-AB4D-04D7-8E28-0DC276937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445025"/>
            <a:ext cx="8325248" cy="38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42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Titulo aqui </a:t>
            </a:r>
            <a:r>
              <a:rPr lang="pt-BR" sz="2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Subtítulo aqui</a:t>
            </a: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16781A0C-ABBC-7CB2-A398-215E294B1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0" y="270550"/>
            <a:ext cx="7544550" cy="41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Titulo aqui </a:t>
            </a:r>
            <a:r>
              <a:rPr lang="pt-BR" sz="2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Subtítulo aqui</a:t>
            </a: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m 2" descr="Gráfico, Histograma&#10;&#10;Descrição gerada automaticamente">
            <a:extLst>
              <a:ext uri="{FF2B5EF4-FFF2-40B4-BE49-F238E27FC236}">
                <a16:creationId xmlns:a16="http://schemas.microsoft.com/office/drawing/2014/main" id="{F371D82C-85F2-85F9-9D10-50E75596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21" y="445025"/>
            <a:ext cx="7481260" cy="40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4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920694" y="107925"/>
            <a:ext cx="7858363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Doenças no inverno </a:t>
            </a:r>
            <a:br>
              <a:rPr lang="pt-BR" sz="24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pt-BR" sz="24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Sintomas gripais: o que fazer?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BB2B09E9-479A-F2D1-B976-682C92B4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9" y="2438677"/>
            <a:ext cx="2166303" cy="2130198"/>
          </a:xfrm>
          <a:prstGeom prst="rect">
            <a:avLst/>
          </a:prstGeom>
        </p:spPr>
      </p:pic>
      <p:pic>
        <p:nvPicPr>
          <p:cNvPr id="9" name="Imagem 8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5B6F860-C2DA-5BD5-4E93-8807A30A8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t="4969" r="18889" b="10745"/>
          <a:stretch/>
        </p:blipFill>
        <p:spPr>
          <a:xfrm>
            <a:off x="6873513" y="1855325"/>
            <a:ext cx="2166303" cy="2274983"/>
          </a:xfrm>
          <a:prstGeom prst="rect">
            <a:avLst/>
          </a:prstGeom>
        </p:spPr>
      </p:pic>
      <p:pic>
        <p:nvPicPr>
          <p:cNvPr id="11" name="Imagem 10" descr="Boneca com roupa amarela&#10;&#10;Descrição gerada automaticamente com confiança média">
            <a:extLst>
              <a:ext uri="{FF2B5EF4-FFF2-40B4-BE49-F238E27FC236}">
                <a16:creationId xmlns:a16="http://schemas.microsoft.com/office/drawing/2014/main" id="{77852F6D-4E6E-3501-6A38-25FFD4DEA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881" y="1798509"/>
            <a:ext cx="2054479" cy="2124331"/>
          </a:xfrm>
          <a:prstGeom prst="rect">
            <a:avLst/>
          </a:prstGeom>
        </p:spPr>
      </p:pic>
      <p:pic>
        <p:nvPicPr>
          <p:cNvPr id="13" name="Imagem 1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D053DE3-E82E-0EE7-6F0E-9C42C788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876" y="2226259"/>
            <a:ext cx="1756962" cy="23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7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7B7D839-DE3C-FCE0-22B1-21939C9FCB66}"/>
              </a:ext>
            </a:extLst>
          </p:cNvPr>
          <p:cNvSpPr txBox="1"/>
          <p:nvPr/>
        </p:nvSpPr>
        <p:spPr>
          <a:xfrm>
            <a:off x="579664" y="1302114"/>
            <a:ext cx="399233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Tosse.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Febre.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Congestão nasal.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Coriza.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Dor de garganta.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Dor muscular.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pt-BR" sz="16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Fadiga.</a:t>
            </a:r>
          </a:p>
          <a:p>
            <a:endParaRPr lang="pt-BR" dirty="0"/>
          </a:p>
        </p:txBody>
      </p:sp>
      <p:pic>
        <p:nvPicPr>
          <p:cNvPr id="5" name="Imagem 4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D1F7C43-426D-DEAF-4CE0-028DBBC91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" r="-165"/>
          <a:stretch/>
        </p:blipFill>
        <p:spPr>
          <a:xfrm>
            <a:off x="3544085" y="1462750"/>
            <a:ext cx="5159044" cy="2866135"/>
          </a:xfrm>
          <a:prstGeom prst="rect">
            <a:avLst/>
          </a:prstGeom>
        </p:spPr>
      </p:pic>
      <p:pic>
        <p:nvPicPr>
          <p:cNvPr id="7" name="Imagem 6" descr="Uma imagem contendo animal, coral&#10;&#10;Descrição gerada automaticamente">
            <a:extLst>
              <a:ext uri="{FF2B5EF4-FFF2-40B4-BE49-F238E27FC236}">
                <a16:creationId xmlns:a16="http://schemas.microsoft.com/office/drawing/2014/main" id="{B1213BCC-6F7E-8EF7-CA8D-94457DAE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774" y="59121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2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7B7D839-DE3C-FCE0-22B1-21939C9FCB66}"/>
              </a:ext>
            </a:extLst>
          </p:cNvPr>
          <p:cNvSpPr txBox="1"/>
          <p:nvPr/>
        </p:nvSpPr>
        <p:spPr>
          <a:xfrm>
            <a:off x="661306" y="1556087"/>
            <a:ext cx="4825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Isolar-se </a:t>
            </a:r>
            <a:r>
              <a:rPr lang="pt-BR" sz="1600" b="1" dirty="0"/>
              <a:t>IMEDIATAMENTE</a:t>
            </a:r>
            <a:br>
              <a:rPr lang="pt-BR" sz="1600" dirty="0"/>
            </a:br>
            <a:br>
              <a:rPr lang="pt-BR" sz="1600" dirty="0"/>
            </a:b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Procurar serviço de saúde se: persistência dos sintomas, febre por mais de 48horas, dispneia em qualquer momento ou deterioração clínica</a:t>
            </a:r>
            <a:br>
              <a:rPr lang="pt-BR" sz="1600" dirty="0"/>
            </a:br>
            <a:endParaRPr lang="pt-BR" sz="1600" dirty="0"/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Teste para COVID19 com 48 horas de sintoma</a:t>
            </a:r>
          </a:p>
        </p:txBody>
      </p:sp>
      <p:pic>
        <p:nvPicPr>
          <p:cNvPr id="4" name="Imagem 3" descr="Mulher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59B4F089-665D-B1E7-816E-B7A1B30C3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918" y="1358446"/>
            <a:ext cx="300086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</a:rPr>
              <a:t>Testei positivo para COVID, e agora?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B7D839-DE3C-FCE0-22B1-21939C9FCB66}"/>
              </a:ext>
            </a:extLst>
          </p:cNvPr>
          <p:cNvSpPr txBox="1"/>
          <p:nvPr/>
        </p:nvSpPr>
        <p:spPr>
          <a:xfrm>
            <a:off x="547007" y="1608364"/>
            <a:ext cx="3208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Manter isolamento conforme as orientações locais</a:t>
            </a:r>
          </a:p>
          <a:p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Manter cuidados clínicos e atenção á sinais de alarme</a:t>
            </a:r>
          </a:p>
        </p:txBody>
      </p:sp>
      <p:pic>
        <p:nvPicPr>
          <p:cNvPr id="4" name="Imagem 3" descr="Pessoas posando para foto com bola de basquete&#10;&#10;Descrição gerada automaticamente com confiança média">
            <a:extLst>
              <a:ext uri="{FF2B5EF4-FFF2-40B4-BE49-F238E27FC236}">
                <a16:creationId xmlns:a16="http://schemas.microsoft.com/office/drawing/2014/main" id="{2FE1A49C-88FE-D23A-938B-A24B63825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625" y="1684790"/>
            <a:ext cx="4479561" cy="23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5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899" y="252425"/>
            <a:ext cx="677710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bg1"/>
                </a:solidFill>
              </a:rPr>
              <a:t>Testei negativo para COVID e agora?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B7D839-DE3C-FCE0-22B1-21939C9FCB66}"/>
              </a:ext>
            </a:extLst>
          </p:cNvPr>
          <p:cNvSpPr txBox="1"/>
          <p:nvPr/>
        </p:nvSpPr>
        <p:spPr>
          <a:xfrm>
            <a:off x="498021" y="1575706"/>
            <a:ext cx="3992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Retornar as atividades habituais conforme evolução favorável do quadro clínico</a:t>
            </a:r>
            <a:br>
              <a:rPr lang="pt-BR" sz="1800" dirty="0"/>
            </a:b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Manter cuidados clínicos e atenção á sinais de alarme</a:t>
            </a:r>
          </a:p>
          <a:p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Manter cuidados para evitar a transmissibilidade &gt;</a:t>
            </a:r>
            <a:r>
              <a:rPr lang="pt-BR" sz="1800" b="1" dirty="0"/>
              <a:t> USO DE MÁSCARA</a:t>
            </a: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9C5C5F3-29C2-2334-9783-4E15F8030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872" y="935768"/>
            <a:ext cx="3633107" cy="36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28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Titulo aqui </a:t>
            </a:r>
            <a:r>
              <a:rPr lang="pt-BR" sz="2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Subtítulo aqui</a:t>
            </a: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B7D839-DE3C-FCE0-22B1-21939C9FCB66}"/>
              </a:ext>
            </a:extLst>
          </p:cNvPr>
          <p:cNvSpPr txBox="1"/>
          <p:nvPr/>
        </p:nvSpPr>
        <p:spPr>
          <a:xfrm>
            <a:off x="1951264" y="1779814"/>
            <a:ext cx="39923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Retornar as atividades habituais conforme evolução favorável do quadro clínico</a:t>
            </a:r>
          </a:p>
          <a:p>
            <a:endParaRPr lang="pt-BR" dirty="0"/>
          </a:p>
          <a:p>
            <a:r>
              <a:rPr lang="pt-BR" dirty="0"/>
              <a:t>Manter cuidados para evitar a transmissibilidade &gt; USO DE MÁSCARA</a:t>
            </a:r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78FEDB5-C530-A664-02FF-CCB84111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8" y="303052"/>
            <a:ext cx="7211147" cy="43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350225" y="445025"/>
            <a:ext cx="59346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Doenças no inverno </a:t>
            </a:r>
            <a:br>
              <a:rPr lang="pt-BR" sz="3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2026D2-4F23-A1AD-6E47-B4D32A072646}"/>
              </a:ext>
            </a:extLst>
          </p:cNvPr>
          <p:cNvSpPr txBox="1"/>
          <p:nvPr/>
        </p:nvSpPr>
        <p:spPr>
          <a:xfrm>
            <a:off x="1529421" y="2137604"/>
            <a:ext cx="5576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Vitória Faustino</a:t>
            </a:r>
          </a:p>
          <a:p>
            <a:endParaRPr lang="pt-BR" sz="1600" dirty="0"/>
          </a:p>
          <a:p>
            <a:r>
              <a:rPr lang="pt-BR" sz="1600" dirty="0"/>
              <a:t>Médica formada pela UFJF</a:t>
            </a:r>
          </a:p>
          <a:p>
            <a:r>
              <a:rPr lang="pt-BR" sz="1600" dirty="0"/>
              <a:t>Especialista em Clínica Médica pelo Hospital Júlia Kubitscheck</a:t>
            </a:r>
          </a:p>
          <a:p>
            <a:r>
              <a:rPr lang="pt-BR" sz="1600" dirty="0"/>
              <a:t>Pneumologista pelo Hospital Júlia Kubitscheck </a:t>
            </a:r>
          </a:p>
          <a:p>
            <a:r>
              <a:rPr lang="pt-BR" sz="1600" dirty="0"/>
              <a:t>Pós-Graduanda em Cuidados Paliativos pelo Hospital Albert Einstein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789BDA-0BCE-05AF-FBEF-648ACF8DAE57}"/>
              </a:ext>
            </a:extLst>
          </p:cNvPr>
          <p:cNvSpPr txBox="1"/>
          <p:nvPr/>
        </p:nvSpPr>
        <p:spPr>
          <a:xfrm>
            <a:off x="146958" y="4743390"/>
            <a:ext cx="3494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**Declaro não estar submetido a qualquer tipo de </a:t>
            </a:r>
            <a:r>
              <a:rPr lang="pt-BR" sz="1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conflito de interesse que </a:t>
            </a:r>
            <a:r>
              <a:rPr lang="pt-BR" sz="1000" b="1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envola</a:t>
            </a:r>
            <a:r>
              <a:rPr lang="pt-BR" sz="1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essa apresentação</a:t>
            </a:r>
            <a:endParaRPr lang="pt-B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31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27900" y="252425"/>
            <a:ext cx="5934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Titulo aqui </a:t>
            </a:r>
            <a:r>
              <a:rPr lang="pt-BR" sz="2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Subtítulo aqui</a:t>
            </a:r>
            <a:r>
              <a:rPr lang="pt-BR" sz="3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5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m 4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251CD7E9-B559-4D92-6761-211B4076A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252425"/>
            <a:ext cx="7927522" cy="41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7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03275" y="374585"/>
            <a:ext cx="3049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chemeClr val="bg1"/>
                </a:solidFill>
              </a:rPr>
              <a:t>Obrigada!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603275" y="1152475"/>
            <a:ext cx="3217500" cy="104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852152B-519E-44D7-BD5E-2AAEA532F1E6}"/>
              </a:ext>
            </a:extLst>
          </p:cNvPr>
          <p:cNvSpPr txBox="1"/>
          <p:nvPr/>
        </p:nvSpPr>
        <p:spPr>
          <a:xfrm>
            <a:off x="627900" y="1461407"/>
            <a:ext cx="46054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</a:rPr>
              <a:t>O inverno é um das quatro estações do ano, que se inicia no final do outono e termina com o início da primavera.</a:t>
            </a:r>
          </a:p>
          <a:p>
            <a:endParaRPr lang="pt-BR" sz="1800" dirty="0">
              <a:solidFill>
                <a:schemeClr val="tx1"/>
              </a:solidFill>
              <a:latin typeface="+mn-lt"/>
            </a:endParaRPr>
          </a:p>
          <a:p>
            <a:endParaRPr lang="pt-BR" sz="1800" dirty="0">
              <a:solidFill>
                <a:schemeClr val="tx1"/>
              </a:solidFill>
              <a:latin typeface="+mn-lt"/>
            </a:endParaRPr>
          </a:p>
          <a:p>
            <a:endParaRPr lang="pt-BR" sz="18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</a:rPr>
              <a:t> No Brasil, ele começa no dia </a:t>
            </a:r>
            <a:r>
              <a:rPr lang="pt-BR" sz="1800" b="1" i="0" dirty="0">
                <a:solidFill>
                  <a:schemeClr val="tx1"/>
                </a:solidFill>
                <a:effectLst/>
                <a:latin typeface="+mn-lt"/>
              </a:rPr>
              <a:t>20 ou 21 de junho e acaba no dia 22 ou 23 de setembro</a:t>
            </a: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pt-BR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agem 3" descr="Pássaro voando sobre a neve&#10;&#10;Descrição gerada automaticamente com confiança baixa">
            <a:extLst>
              <a:ext uri="{FF2B5EF4-FFF2-40B4-BE49-F238E27FC236}">
                <a16:creationId xmlns:a16="http://schemas.microsoft.com/office/drawing/2014/main" id="{B2815A91-2061-2B32-C1AA-055408EF5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078" y="1665514"/>
            <a:ext cx="2992222" cy="20721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742951" y="1275666"/>
            <a:ext cx="664572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Clima frio e seco</a:t>
            </a:r>
          </a:p>
          <a:p>
            <a:pPr algn="l" fontAlgn="base"/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Baixa umidade do ar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</a:br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Escassez das chuvas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</a:br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Ventos fortes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</a:br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Geada e neve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</a:br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Dias mais curtos</a:t>
            </a:r>
            <a:b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</a:br>
            <a:endParaRPr lang="pt-BR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600" b="0" i="0" dirty="0">
                <a:solidFill>
                  <a:schemeClr val="tx1"/>
                </a:solidFill>
                <a:effectLst/>
                <a:latin typeface="+mn-lt"/>
              </a:rPr>
              <a:t>Noites mais longas</a:t>
            </a:r>
          </a:p>
        </p:txBody>
      </p:sp>
      <p:pic>
        <p:nvPicPr>
          <p:cNvPr id="5" name="Imagem 4" descr="Vista aérea de uma cidade&#10;&#10;Descrição gerada automaticamente">
            <a:extLst>
              <a:ext uri="{FF2B5EF4-FFF2-40B4-BE49-F238E27FC236}">
                <a16:creationId xmlns:a16="http://schemas.microsoft.com/office/drawing/2014/main" id="{79F9D072-B6E4-A69F-68FB-AC5C8FC9F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97" y="1275666"/>
            <a:ext cx="3028950" cy="1514475"/>
          </a:xfrm>
          <a:prstGeom prst="rect">
            <a:avLst/>
          </a:prstGeom>
        </p:spPr>
      </p:pic>
      <p:pic>
        <p:nvPicPr>
          <p:cNvPr id="8" name="Imagem 7" descr="Uma imagem contendo ao ar livre, placa, rua, grama&#10;&#10;Descrição gerada automaticamente">
            <a:extLst>
              <a:ext uri="{FF2B5EF4-FFF2-40B4-BE49-F238E27FC236}">
                <a16:creationId xmlns:a16="http://schemas.microsoft.com/office/drawing/2014/main" id="{47E57068-B893-DE90-CFF4-1734F37C9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26" y="2345214"/>
            <a:ext cx="26003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58BA947-381C-AA8B-7A56-1A5F8092B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638155"/>
            <a:ext cx="4876910" cy="1958759"/>
          </a:xfrm>
          <a:prstGeom prst="rect">
            <a:avLst/>
          </a:prstGeom>
        </p:spPr>
      </p:pic>
      <p:pic>
        <p:nvPicPr>
          <p:cNvPr id="12" name="Imagem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E71609F-16B2-78D2-ABB9-CB61DF7F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292" y="2731664"/>
            <a:ext cx="4633977" cy="18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8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523971" y="1224425"/>
            <a:ext cx="337855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pt-BR" sz="18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666666"/>
                </a:solidFill>
                <a:latin typeface="Open Sans" panose="020B0606030504020204" pitchFamily="34" charset="0"/>
              </a:rPr>
              <a:t>T</a:t>
            </a:r>
            <a: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empo frio </a:t>
            </a:r>
            <a:b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</a:br>
            <a:endParaRPr lang="pt-BR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&gt; </a:t>
            </a:r>
            <a:r>
              <a:rPr lang="pt-BR" sz="18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broncorreatividade</a:t>
            </a:r>
            <a:endParaRPr lang="pt-BR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endParaRPr lang="pt-BR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Desenho de rosto de pessoa&#10;&#10;Descrição gerada automaticamente com confiança média">
            <a:extLst>
              <a:ext uri="{FF2B5EF4-FFF2-40B4-BE49-F238E27FC236}">
                <a16:creationId xmlns:a16="http://schemas.microsoft.com/office/drawing/2014/main" id="{C7D548FB-5CB4-7687-9037-C84DEEA44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" r="-416" b="17350"/>
          <a:stretch/>
        </p:blipFill>
        <p:spPr>
          <a:xfrm>
            <a:off x="3721099" y="1241474"/>
            <a:ext cx="4467680" cy="27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2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523971" y="1224425"/>
            <a:ext cx="33785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pt-BR" sz="18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Tendência de aglomeração em locais fechados </a:t>
            </a:r>
            <a:b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</a:br>
            <a:endParaRPr lang="pt-BR" sz="18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endParaRPr lang="pt-BR" sz="18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algn="l" fontAlgn="base"/>
            <a:r>
              <a:rPr lang="pt-BR" sz="18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&gt; maior transmissibilidade de doenças respiratórias</a:t>
            </a:r>
          </a:p>
          <a:p>
            <a:pPr algn="l" fontAlgn="base"/>
            <a:endParaRPr lang="pt-BR" sz="1800" dirty="0">
              <a:solidFill>
                <a:srgbClr val="666666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Imagem 2" descr="Mulher posando para foto em local escuro&#10;&#10;Descrição gerada automaticamente com confiança média">
            <a:extLst>
              <a:ext uri="{FF2B5EF4-FFF2-40B4-BE49-F238E27FC236}">
                <a16:creationId xmlns:a16="http://schemas.microsoft.com/office/drawing/2014/main" id="{442ECDF3-0C9F-A64B-5802-D2B6B0351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357" y="1574396"/>
            <a:ext cx="3622113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3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6A25A1-4BB0-266E-D58A-EFDD01E13BFA}"/>
              </a:ext>
            </a:extLst>
          </p:cNvPr>
          <p:cNvSpPr txBox="1"/>
          <p:nvPr/>
        </p:nvSpPr>
        <p:spPr>
          <a:xfrm>
            <a:off x="523972" y="1224424"/>
            <a:ext cx="251279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8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pt-BR" sz="1800" b="1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empo seco</a:t>
            </a:r>
            <a:br>
              <a:rPr lang="pt-BR" sz="1800" b="1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t-BR" sz="1800" b="1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&gt;menor dispersão dos poluentes</a:t>
            </a:r>
            <a:b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800" b="0" i="0" dirty="0">
                <a:solidFill>
                  <a:schemeClr val="tx1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&gt;pior qualidade do ar</a:t>
            </a:r>
          </a:p>
          <a:p>
            <a:pPr algn="l" fontAlgn="base"/>
            <a:endParaRPr lang="pt-BR" sz="18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algn="l" fontAlgn="base"/>
            <a:endParaRPr lang="pt-BR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65D6A7B-7FDA-246F-7757-DDBF374C9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331" y="1193296"/>
            <a:ext cx="5795536" cy="34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4977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563</Words>
  <Application>Microsoft Office PowerPoint</Application>
  <PresentationFormat>Apresentação na tela (16:9)</PresentationFormat>
  <Paragraphs>76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Tahoma</vt:lpstr>
      <vt:lpstr>Times New Roman</vt:lpstr>
      <vt:lpstr>Arial</vt:lpstr>
      <vt:lpstr>Open Sans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Vitória Faustino</cp:lastModifiedBy>
  <cp:revision>2</cp:revision>
  <dcterms:modified xsi:type="dcterms:W3CDTF">2022-07-13T12:14:51Z</dcterms:modified>
</cp:coreProperties>
</file>