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7" r:id="rId2"/>
    <p:sldId id="279" r:id="rId3"/>
    <p:sldId id="258" r:id="rId4"/>
    <p:sldId id="265" r:id="rId5"/>
    <p:sldId id="280" r:id="rId6"/>
    <p:sldId id="267" r:id="rId7"/>
    <p:sldId id="274" r:id="rId8"/>
    <p:sldId id="275" r:id="rId9"/>
    <p:sldId id="276" r:id="rId10"/>
    <p:sldId id="277" r:id="rId11"/>
    <p:sldId id="271" r:id="rId12"/>
    <p:sldId id="272" r:id="rId13"/>
    <p:sldId id="273" r:id="rId14"/>
    <p:sldId id="278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0CC9616-E31B-415D-A543-0BA2D0D1D14C}" type="datetimeFigureOut">
              <a:rPr lang="pt-BR" smtClean="0"/>
              <a:pPr/>
              <a:t>23/01/2018</a:t>
            </a:fld>
            <a:endParaRPr lang="pt-BR"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pt-BR"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C608C9AF-C71D-4BC7-818E-74BC458B7F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8946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Imagem com Legenda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70" name="Shape 70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0CC9616-E31B-415D-A543-0BA2D0D1D14C}" type="datetimeFigureOut">
              <a:rPr lang="pt-BR" smtClean="0"/>
              <a:pPr/>
              <a:t>23/01/2018</a:t>
            </a:fld>
            <a:endParaRPr lang="pt-BR"/>
          </a:p>
        </p:txBody>
      </p:sp>
      <p:sp>
        <p:nvSpPr>
          <p:cNvPr id="73" name="Shape 7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pt-BR"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C608C9AF-C71D-4BC7-818E-74BC458B7F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3890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ítulo e Texto Vertical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0CC9616-E31B-415D-A543-0BA2D0D1D14C}" type="datetimeFigureOut">
              <a:rPr lang="pt-BR" smtClean="0"/>
              <a:pPr/>
              <a:t>23/01/2018</a:t>
            </a:fld>
            <a:endParaRPr lang="pt-BR"/>
          </a:p>
        </p:txBody>
      </p:sp>
      <p:sp>
        <p:nvSpPr>
          <p:cNvPr id="79" name="Shape 7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pt-BR"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C608C9AF-C71D-4BC7-818E-74BC458B7F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18571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Texto e Título Vertical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2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84" name="Shape 8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0CC9616-E31B-415D-A543-0BA2D0D1D14C}" type="datetimeFigureOut">
              <a:rPr lang="pt-BR" smtClean="0"/>
              <a:pPr/>
              <a:t>23/01/2018</a:t>
            </a:fld>
            <a:endParaRPr lang="pt-BR"/>
          </a:p>
        </p:txBody>
      </p:sp>
      <p:sp>
        <p:nvSpPr>
          <p:cNvPr id="85" name="Shape 8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pt-BR"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C608C9AF-C71D-4BC7-818E-74BC458B7F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8113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Personalizado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0CC9616-E31B-415D-A543-0BA2D0D1D14C}" type="datetimeFigureOut">
              <a:rPr lang="pt-BR" smtClean="0"/>
              <a:pPr/>
              <a:t>23/01/2018</a:t>
            </a:fld>
            <a:endParaRPr lang="pt-BR"/>
          </a:p>
        </p:txBody>
      </p:sp>
      <p:sp>
        <p:nvSpPr>
          <p:cNvPr id="90" name="Shape 9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pt-BR"/>
          </a:p>
        </p:txBody>
      </p:sp>
      <p:sp>
        <p:nvSpPr>
          <p:cNvPr id="91" name="Shape 9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C608C9AF-C71D-4BC7-818E-74BC458B7F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5651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Layout Personalizado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Shape 9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23813" y="-33338"/>
            <a:ext cx="9167813" cy="6891338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Clique para editar o título mestre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61671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e Conteúdo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0CC9616-E31B-415D-A543-0BA2D0D1D14C}" type="datetimeFigureOut">
              <a:rPr lang="pt-BR" smtClean="0"/>
              <a:pPr/>
              <a:t>23/01/2018</a:t>
            </a:fld>
            <a:endParaRPr lang="pt-BR"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pt-BR"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C608C9AF-C71D-4BC7-818E-74BC458B7F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1815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Clique para editar o estilo do subtítulo Mestre</a:t>
            </a:r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0CC9616-E31B-415D-A543-0BA2D0D1D14C}" type="datetimeFigureOut">
              <a:rPr lang="pt-BR" smtClean="0"/>
              <a:pPr/>
              <a:t>23/01/2018</a:t>
            </a:fld>
            <a:endParaRPr lang="pt-BR"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pt-BR"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C608C9AF-C71D-4BC7-818E-74BC458B7F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1750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uas Partes de Conteúdo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6" name="Shape 3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0CC9616-E31B-415D-A543-0BA2D0D1D14C}" type="datetimeFigureOut">
              <a:rPr lang="pt-BR" smtClean="0"/>
              <a:pPr/>
              <a:t>23/01/2018</a:t>
            </a:fld>
            <a:endParaRPr lang="pt-BR"/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pt-BR"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C608C9AF-C71D-4BC7-818E-74BC458B7F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926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Layout Personalizado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Shape 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9525" y="-26988"/>
            <a:ext cx="9242425" cy="68849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74573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Cabeçalho da Seção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0CC9616-E31B-415D-A543-0BA2D0D1D14C}" type="datetimeFigureOut">
              <a:rPr lang="pt-BR" smtClean="0"/>
              <a:pPr/>
              <a:t>23/01/2018</a:t>
            </a:fld>
            <a:endParaRPr lang="pt-BR"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pt-BR"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C608C9AF-C71D-4BC7-818E-74BC458B7F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0333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ação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0CC9616-E31B-415D-A543-0BA2D0D1D14C}" type="datetimeFigureOut">
              <a:rPr lang="pt-BR" smtClean="0"/>
              <a:pPr/>
              <a:t>23/01/2018</a:t>
            </a:fld>
            <a:endParaRPr lang="pt-BR"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pt-BR"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C608C9AF-C71D-4BC7-818E-74BC458B7F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543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mente Título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0CC9616-E31B-415D-A543-0BA2D0D1D14C}" type="datetimeFigureOut">
              <a:rPr lang="pt-BR" smtClean="0"/>
              <a:pPr/>
              <a:t>23/01/2018</a:t>
            </a:fld>
            <a:endParaRPr lang="pt-BR"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pt-BR"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C608C9AF-C71D-4BC7-818E-74BC458B7F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9598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údo com Legenda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Clique para editar o título mestre</a:t>
            </a:r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25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508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0" marR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0CC9616-E31B-415D-A543-0BA2D0D1D14C}" type="datetimeFigureOut">
              <a:rPr lang="pt-BR" smtClean="0"/>
              <a:pPr/>
              <a:t>23/01/2018</a:t>
            </a:fld>
            <a:endParaRPr lang="pt-BR"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pt-BR"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C608C9AF-C71D-4BC7-818E-74BC458B7F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5984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-23813" y="-33338"/>
            <a:ext cx="9167813" cy="6891338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457200" marR="0" lvl="5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914400" marR="0" lvl="6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71600" marR="0" lvl="7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828800" marR="0" lvl="8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0CC9616-E31B-415D-A543-0BA2D0D1D14C}" type="datetimeFigureOut">
              <a:rPr lang="pt-BR" smtClean="0"/>
              <a:pPr/>
              <a:t>23/01/2018</a:t>
            </a:fld>
            <a:endParaRPr lang="pt-BR"/>
          </a:p>
        </p:txBody>
      </p:sp>
      <p:sp>
        <p:nvSpPr>
          <p:cNvPr id="14" name="Shape 1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buSzPts val="1400"/>
              <a:buNone/>
              <a:defRPr sz="1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pt-BR"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ctr" anchorCtr="0">
            <a:noAutofit/>
          </a:bodyPr>
          <a:lstStyle/>
          <a:p>
            <a:fld id="{C608C9AF-C71D-4BC7-818E-74BC458B7F8B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5827823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pt-B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 recomendação da OMS</a:t>
            </a:r>
            <a:br>
              <a:rPr lang="pt-B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pt-BR" dirty="0"/>
          </a:p>
        </p:txBody>
      </p:sp>
      <p:pic>
        <p:nvPicPr>
          <p:cNvPr id="5" name="Espaço Reservado para Imagem 9"/>
          <p:cNvPicPr>
            <a:picLocks noGrp="1" noChangeAspect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61" t="7842" r="9023" b="7842"/>
          <a:stretch/>
        </p:blipFill>
        <p:spPr>
          <a:xfrm>
            <a:off x="0" y="214313"/>
            <a:ext cx="3500438" cy="3135312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0" y="3500438"/>
            <a:ext cx="9144000" cy="33575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8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FEBRE AMARELA </a:t>
            </a:r>
          </a:p>
          <a:p>
            <a:r>
              <a:rPr lang="pt-BR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Brasil adota dose única da vacina</a:t>
            </a:r>
          </a:p>
          <a:p>
            <a:r>
              <a:rPr lang="pt-BR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 recomendação da OMS</a:t>
            </a:r>
            <a:endParaRPr lang="pt-BR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714876" y="6072206"/>
            <a:ext cx="42148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Gisele Lúcia </a:t>
            </a:r>
            <a:r>
              <a:rPr lang="pt-BR" sz="2000" dirty="0" err="1" smtClean="0">
                <a:solidFill>
                  <a:schemeClr val="bg1"/>
                </a:solidFill>
              </a:rPr>
              <a:t>Nacur</a:t>
            </a:r>
            <a:endParaRPr lang="pt-BR" sz="2000" dirty="0" smtClean="0">
              <a:solidFill>
                <a:schemeClr val="bg1"/>
              </a:solidFill>
            </a:endParaRPr>
          </a:p>
          <a:p>
            <a:pPr algn="r"/>
            <a:r>
              <a:rPr lang="pt-BR" sz="2000" dirty="0" smtClean="0">
                <a:solidFill>
                  <a:schemeClr val="bg1"/>
                </a:solidFill>
              </a:rPr>
              <a:t>Coordenação Técnica Imunização</a:t>
            </a:r>
            <a:endParaRPr lang="pt-BR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28728" y="642918"/>
            <a:ext cx="53287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 smtClean="0">
                <a:solidFill>
                  <a:schemeClr val="accent5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Notificações de eventos adversos</a:t>
            </a:r>
            <a:endParaRPr lang="pt-BR" sz="2400" b="1" dirty="0">
              <a:solidFill>
                <a:schemeClr val="accent5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711780"/>
              </p:ext>
            </p:extLst>
          </p:nvPr>
        </p:nvGraphicFramePr>
        <p:xfrm>
          <a:off x="214282" y="1347614"/>
          <a:ext cx="8929718" cy="1867072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1456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42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74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1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68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effectLst/>
                        </a:rPr>
                        <a:t>Brasil</a:t>
                      </a:r>
                      <a:endParaRPr lang="pt-BR" sz="16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effectLst/>
                        </a:rPr>
                        <a:t>Doses aplicadas</a:t>
                      </a:r>
                      <a:endParaRPr lang="pt-BR" sz="16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effectLst/>
                        </a:rPr>
                        <a:t>Eventos adversos</a:t>
                      </a:r>
                      <a:endParaRPr lang="pt-BR" sz="16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ctr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10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effectLst/>
                        </a:rPr>
                        <a:t>Não grave</a:t>
                      </a:r>
                      <a:endParaRPr lang="pt-BR" sz="16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effectLst/>
                        </a:rPr>
                        <a:t>Grave</a:t>
                      </a:r>
                      <a:endParaRPr lang="pt-BR" sz="16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109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b="1" u="none" strike="noStrike" dirty="0" smtClean="0">
                          <a:effectLst/>
                        </a:rPr>
                        <a:t>Total</a:t>
                      </a:r>
                      <a:endParaRPr lang="pt-BR" sz="1600" b="1" i="0" u="none" strike="noStrike" dirty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16.623.823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908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192</a:t>
                      </a:r>
                      <a:endParaRPr lang="pt-BR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642910" y="3500438"/>
            <a:ext cx="61436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Fonte: SI-PNI (dados preliminares até 28/03/2017)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071538" y="214290"/>
            <a:ext cx="7215238" cy="95410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sz="2800" dirty="0" smtClean="0"/>
              <a:t>Ministério da Saúde prepara fracionamento da vacina </a:t>
            </a:r>
            <a:endParaRPr lang="pt-BR" sz="2800" dirty="0"/>
          </a:p>
        </p:txBody>
      </p:sp>
      <p:sp>
        <p:nvSpPr>
          <p:cNvPr id="5" name="Retângulo 4"/>
          <p:cNvSpPr/>
          <p:nvPr/>
        </p:nvSpPr>
        <p:spPr>
          <a:xfrm>
            <a:off x="1071538" y="1571611"/>
            <a:ext cx="7143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Blip>
                <a:blip r:embed="rId2"/>
              </a:buBlip>
            </a:pPr>
            <a:r>
              <a:rPr lang="pt-BR" sz="2000" b="1" dirty="0" smtClean="0">
                <a:latin typeface="Calibri Light" panose="020F0302020204030204" pitchFamily="34" charset="0"/>
              </a:rPr>
              <a:t>Essa estratégia é recomendada pela Organização Mundial da Saúde em casos de febre amarela silvestre intensa, com grande densidade populacional, exigindo intensificação vacinal em curto prazo de tempo</a:t>
            </a:r>
          </a:p>
          <a:p>
            <a:pPr marL="285750" indent="-285750" algn="just"/>
            <a:endParaRPr lang="pt-BR" sz="2000" b="1" dirty="0" smtClean="0">
              <a:latin typeface="Calibri Light" panose="020F0302020204030204" pitchFamily="34" charset="0"/>
            </a:endParaRPr>
          </a:p>
          <a:p>
            <a:pPr marL="285750" indent="-285750" algn="just">
              <a:buBlip>
                <a:blip r:embed="rId2"/>
              </a:buBlip>
            </a:pPr>
            <a:r>
              <a:rPr lang="pt-BR" sz="2000" b="1" dirty="0" smtClean="0">
                <a:latin typeface="Calibri Light" panose="020F0302020204030204" pitchFamily="34" charset="0"/>
              </a:rPr>
              <a:t>Adoção dessa medida tem caráter temporário </a:t>
            </a:r>
          </a:p>
          <a:p>
            <a:pPr algn="just"/>
            <a:endParaRPr lang="pt-BR" sz="2000" b="1" dirty="0" smtClean="0">
              <a:latin typeface="Calibri Light" panose="020F0302020204030204" pitchFamily="34" charset="0"/>
            </a:endParaRPr>
          </a:p>
          <a:p>
            <a:pPr marL="285750" indent="-285750" algn="just">
              <a:buBlip>
                <a:blip r:embed="rId2"/>
              </a:buBlip>
            </a:pPr>
            <a:r>
              <a:rPr lang="pt-BR" sz="2000" b="1" dirty="0" smtClean="0">
                <a:latin typeface="Calibri Light" panose="020F0302020204030204" pitchFamily="34" charset="0"/>
              </a:rPr>
              <a:t>Medida está prevista para iniciar a partir de 25 de Janeiro de 2018 </a:t>
            </a:r>
          </a:p>
          <a:p>
            <a:pPr marL="285750" indent="-285750" algn="just">
              <a:buBlip>
                <a:blip r:embed="rId2"/>
              </a:buBlip>
            </a:pPr>
            <a:endParaRPr lang="pt-BR" sz="2000" b="1" dirty="0" smtClean="0">
              <a:latin typeface="Calibri Light" panose="020F0302020204030204" pitchFamily="34" charset="0"/>
            </a:endParaRPr>
          </a:p>
          <a:p>
            <a:pPr marL="285750" indent="-285750" algn="just">
              <a:buBlip>
                <a:blip r:embed="rId2"/>
              </a:buBlip>
            </a:pPr>
            <a:r>
              <a:rPr lang="pt-BR" sz="2000" b="1" dirty="0" smtClean="0">
                <a:latin typeface="Calibri Light" panose="020F0302020204030204" pitchFamily="34" charset="0"/>
              </a:rPr>
              <a:t>Inicialmente, ocorrerá em alguns municípios dos estados do Rio de Janeiro, São Paulo e Bahia</a:t>
            </a:r>
          </a:p>
          <a:p>
            <a:pPr marL="285750" indent="-285750">
              <a:buBlip>
                <a:blip r:embed="rId2"/>
              </a:buBlip>
            </a:pPr>
            <a:endParaRPr lang="pt-BR" sz="2000" b="1" dirty="0" smtClean="0">
              <a:latin typeface="Calibri Light" panose="020F0302020204030204" pitchFamily="34" charset="0"/>
            </a:endParaRPr>
          </a:p>
          <a:p>
            <a:pPr marL="285750" indent="-285750"/>
            <a:endParaRPr lang="pt-BR" sz="2000" b="1" dirty="0" smtClean="0">
              <a:latin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2844" y="714356"/>
            <a:ext cx="5000660" cy="138499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sz="2800" dirty="0" smtClean="0"/>
              <a:t>Brasil está adquirindo seringas específicas</a:t>
            </a:r>
            <a:br>
              <a:rPr lang="pt-BR" sz="2800" dirty="0" smtClean="0"/>
            </a:br>
            <a:r>
              <a:rPr lang="pt-BR" sz="2800" dirty="0" smtClean="0"/>
              <a:t>e capacitando profissionais </a:t>
            </a:r>
            <a:endParaRPr lang="pt-BR" sz="2800" dirty="0"/>
          </a:p>
        </p:txBody>
      </p:sp>
      <p:sp>
        <p:nvSpPr>
          <p:cNvPr id="3" name="Retângulo 2"/>
          <p:cNvSpPr/>
          <p:nvPr/>
        </p:nvSpPr>
        <p:spPr>
          <a:xfrm>
            <a:off x="285720" y="2643182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1" indent="-285750">
              <a:buBlip>
                <a:blip r:embed="rId2"/>
              </a:buBlip>
            </a:pPr>
            <a:r>
              <a:rPr lang="pt-BR" dirty="0" smtClean="0">
                <a:latin typeface="Calibri Light" panose="020F0302020204030204" pitchFamily="34" charset="0"/>
              </a:rPr>
              <a:t>Os serviços de saúde estão sendo preparados para organização da logística de aplicação da dose padrão e da dose fracionada</a:t>
            </a:r>
          </a:p>
          <a:p>
            <a:pPr marL="285750" lvl="1" indent="-285750">
              <a:buBlip>
                <a:blip r:embed="rId2"/>
              </a:buBlip>
            </a:pPr>
            <a:endParaRPr lang="pt-BR" dirty="0" smtClean="0">
              <a:latin typeface="Calibri Light" panose="020F0302020204030204" pitchFamily="34" charset="0"/>
            </a:endParaRPr>
          </a:p>
          <a:p>
            <a:pPr marL="285750" lvl="1" indent="-285750">
              <a:buBlip>
                <a:blip r:embed="rId2"/>
              </a:buBlip>
            </a:pPr>
            <a:r>
              <a:rPr lang="pt-BR" dirty="0" smtClean="0">
                <a:latin typeface="Calibri Light" panose="020F0302020204030204" pitchFamily="34" charset="0"/>
              </a:rPr>
              <a:t>A diferença da dose  padrão para a fracionada está no volume (0,1 ml)</a:t>
            </a:r>
          </a:p>
          <a:p>
            <a:pPr marL="0" lvl="1"/>
            <a:endParaRPr lang="pt-BR" dirty="0" smtClean="0">
              <a:latin typeface="Calibri Light" panose="020F0302020204030204" pitchFamily="34" charset="0"/>
            </a:endParaRPr>
          </a:p>
          <a:p>
            <a:pPr marL="285750" lvl="1" indent="-285750">
              <a:buBlip>
                <a:blip r:embed="rId2"/>
              </a:buBlip>
            </a:pPr>
            <a:r>
              <a:rPr lang="pt-BR" dirty="0" smtClean="0">
                <a:latin typeface="Calibri Light" panose="020F0302020204030204" pitchFamily="34" charset="0"/>
              </a:rPr>
              <a:t>Um frasco de 5 doses pode imunizar até 25 pessoas e um frasco de 10 doses pode vacinar até 50 pessoas</a:t>
            </a:r>
            <a:endParaRPr lang="pt-BR" dirty="0">
              <a:latin typeface="Calibri Light" panose="020F0302020204030204" pitchFamily="34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976419" y="0"/>
            <a:ext cx="4167581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endParaRPr lang="pt-BR" b="1" dirty="0">
              <a:solidFill>
                <a:schemeClr val="tx2"/>
              </a:solidFill>
            </a:endParaRPr>
          </a:p>
        </p:txBody>
      </p:sp>
      <p:pic>
        <p:nvPicPr>
          <p:cNvPr id="5" name="Imagem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6" y="2143116"/>
            <a:ext cx="4057244" cy="3000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Users\tatiana.teles\Documents\tati\recursos\icons\noun_399488_cc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96" r="21396" b="15477"/>
          <a:stretch/>
        </p:blipFill>
        <p:spPr bwMode="auto">
          <a:xfrm rot="8384084">
            <a:off x="6483123" y="1510092"/>
            <a:ext cx="616633" cy="39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5286380" y="928670"/>
            <a:ext cx="33575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0033CC"/>
                </a:solidFill>
              </a:rPr>
              <a:t>Será colocado selo na caderneta de vacinação informando a dose fracionada</a:t>
            </a:r>
            <a:endParaRPr lang="pt-BR" dirty="0">
              <a:solidFill>
                <a:srgbClr val="0033CC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85786" y="714356"/>
            <a:ext cx="77153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Blip>
                <a:blip r:embed="rId2"/>
              </a:buBlip>
            </a:pPr>
            <a:r>
              <a:rPr lang="pt-BR" sz="2000" b="1" dirty="0" smtClean="0">
                <a:latin typeface="Calibri Light" panose="020F0302020204030204" pitchFamily="34" charset="0"/>
              </a:rPr>
              <a:t>A vacina a ser utilizada para o fracionamento de doses será produzida exclusivamente pela </a:t>
            </a:r>
            <a:r>
              <a:rPr lang="pt-BR" sz="2000" b="1" dirty="0" err="1" smtClean="0">
                <a:latin typeface="Calibri Light" panose="020F0302020204030204" pitchFamily="34" charset="0"/>
              </a:rPr>
              <a:t>Bio-Manguinhos</a:t>
            </a:r>
            <a:r>
              <a:rPr lang="pt-BR" sz="2000" b="1" dirty="0" smtClean="0">
                <a:latin typeface="Calibri Light" panose="020F0302020204030204" pitchFamily="34" charset="0"/>
              </a:rPr>
              <a:t>/</a:t>
            </a:r>
            <a:r>
              <a:rPr lang="pt-BR" sz="2000" b="1" dirty="0" err="1" smtClean="0">
                <a:latin typeface="Calibri Light" panose="020F0302020204030204" pitchFamily="34" charset="0"/>
              </a:rPr>
              <a:t>Fiocruz</a:t>
            </a:r>
            <a:r>
              <a:rPr lang="pt-BR" sz="2000" b="1" dirty="0" smtClean="0">
                <a:latin typeface="Calibri Light" panose="020F0302020204030204" pitchFamily="34" charset="0"/>
              </a:rPr>
              <a:t>.</a:t>
            </a:r>
          </a:p>
          <a:p>
            <a:pPr marL="285750" indent="-285750" algn="just">
              <a:buBlip>
                <a:blip r:embed="rId2"/>
              </a:buBlip>
            </a:pPr>
            <a:endParaRPr lang="pt-BR" sz="2000" b="1" dirty="0" smtClean="0">
              <a:latin typeface="Calibri Light" panose="020F0302020204030204" pitchFamily="34" charset="0"/>
            </a:endParaRPr>
          </a:p>
          <a:p>
            <a:pPr marL="285750" indent="-285750" algn="just">
              <a:buBlip>
                <a:blip r:embed="rId2"/>
              </a:buBlip>
            </a:pPr>
            <a:r>
              <a:rPr lang="pt-BR" sz="2000" b="1" dirty="0" smtClean="0">
                <a:latin typeface="Calibri Light" panose="020F0302020204030204" pitchFamily="34" charset="0"/>
              </a:rPr>
              <a:t>A vacina tem uma concentração viral muito maior do que a exigida pela OMS que requer potência mínima de 1.000 UI/dose</a:t>
            </a:r>
          </a:p>
          <a:p>
            <a:pPr marL="285750" indent="-285750" algn="just">
              <a:buBlip>
                <a:blip r:embed="rId2"/>
              </a:buBlip>
            </a:pPr>
            <a:endParaRPr lang="pt-BR" sz="2000" b="1" dirty="0" smtClean="0">
              <a:latin typeface="Calibri Light" panose="020F0302020204030204" pitchFamily="34" charset="0"/>
            </a:endParaRPr>
          </a:p>
          <a:p>
            <a:pPr marL="285750" indent="-285750" algn="just">
              <a:buBlip>
                <a:blip r:embed="rId2"/>
              </a:buBlip>
            </a:pPr>
            <a:r>
              <a:rPr lang="pt-BR" sz="2000" b="1" dirty="0" smtClean="0">
                <a:latin typeface="Calibri Light" panose="020F0302020204030204" pitchFamily="34" charset="0"/>
              </a:rPr>
              <a:t>FA de outros laboratórios não poderão usar a dose fracionada</a:t>
            </a:r>
          </a:p>
          <a:p>
            <a:pPr marL="285750" indent="-285750" algn="just">
              <a:buBlip>
                <a:blip r:embed="rId2"/>
              </a:buBlip>
            </a:pPr>
            <a:endParaRPr lang="pt-BR" sz="2000" b="1" dirty="0" smtClean="0">
              <a:latin typeface="Calibri Light" panose="020F0302020204030204" pitchFamily="34" charset="0"/>
            </a:endParaRPr>
          </a:p>
          <a:p>
            <a:pPr marL="285750" indent="-285750" algn="just">
              <a:buBlip>
                <a:blip r:embed="rId2"/>
              </a:buBlip>
            </a:pPr>
            <a:r>
              <a:rPr lang="pt-BR" sz="2000" b="1" dirty="0" smtClean="0">
                <a:latin typeface="Calibri Light" panose="020F0302020204030204" pitchFamily="34" charset="0"/>
              </a:rPr>
              <a:t>Crianças menores de 2 anos, gestantes e pessoas com doenças imunodepressoras não irão receber a dose fracionada, considerando que ainda não há estudos que demonstrem a resposta imune para esses grupos populacionais.</a:t>
            </a:r>
          </a:p>
          <a:p>
            <a:pPr marL="285750" indent="-285750" algn="just">
              <a:buBlip>
                <a:blip r:embed="rId2"/>
              </a:buBlip>
            </a:pPr>
            <a:endParaRPr lang="pt-BR" sz="2000" b="1" dirty="0" smtClean="0">
              <a:latin typeface="Calibri Light" panose="020F0302020204030204" pitchFamily="34" charset="0"/>
            </a:endParaRPr>
          </a:p>
          <a:p>
            <a:pPr marL="285750" indent="-285750" algn="just">
              <a:buBlip>
                <a:blip r:embed="rId2"/>
              </a:buBlip>
            </a:pPr>
            <a:r>
              <a:rPr lang="pt-BR" sz="2000" b="1" dirty="0" smtClean="0">
                <a:latin typeface="Calibri Light" panose="020F0302020204030204" pitchFamily="34" charset="0"/>
              </a:rPr>
              <a:t>Para viajantes internacionais a dose fracionada </a:t>
            </a:r>
            <a:r>
              <a:rPr lang="pt-BR" sz="2000" b="1" u="sng" dirty="0" smtClean="0">
                <a:latin typeface="Calibri Light" panose="020F0302020204030204" pitchFamily="34" charset="0"/>
              </a:rPr>
              <a:t>não é</a:t>
            </a:r>
            <a:r>
              <a:rPr lang="pt-BR" sz="2000" b="1" dirty="0" smtClean="0">
                <a:latin typeface="Calibri Light" panose="020F0302020204030204" pitchFamily="34" charset="0"/>
              </a:rPr>
              <a:t> válida para emissão do Certificado Internacional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ço Reservado para Imagem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61" t="7842" r="9023" b="7842"/>
          <a:stretch/>
        </p:blipFill>
        <p:spPr>
          <a:xfrm>
            <a:off x="2643174" y="285728"/>
            <a:ext cx="3500430" cy="3135096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0" y="3500438"/>
            <a:ext cx="9144000" cy="33575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800" b="1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FEBRE AMARELA </a:t>
            </a:r>
          </a:p>
          <a:p>
            <a:r>
              <a:rPr lang="pt-BR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Brasil adota dose única da vacina</a:t>
            </a:r>
          </a:p>
          <a:p>
            <a:r>
              <a:rPr lang="pt-BR" sz="2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 recomendação da OMS</a:t>
            </a:r>
            <a:endParaRPr lang="pt-BR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4348" y="274638"/>
            <a:ext cx="7972452" cy="796908"/>
          </a:xfrm>
        </p:spPr>
        <p:txBody>
          <a:bodyPr>
            <a:normAutofit/>
          </a:bodyPr>
          <a:lstStyle/>
          <a:p>
            <a:r>
              <a:rPr lang="pt-BR" sz="2800" b="1" dirty="0" smtClean="0"/>
              <a:t>JULHO DE 2016 A JULHO DE 2017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type="body" idx="1"/>
          </p:nvPr>
        </p:nvSpPr>
        <p:spPr>
          <a:xfrm>
            <a:off x="428596" y="1285860"/>
            <a:ext cx="8358246" cy="521497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pt-BR" sz="2800" b="1" dirty="0" smtClean="0"/>
              <a:t>Foi registrado um dos eventos mais expressivos da história da Febre Amarela no Brasil, tendo sido confirmados:</a:t>
            </a:r>
          </a:p>
          <a:p>
            <a:pPr>
              <a:buFont typeface="Wingdings" pitchFamily="2" charset="2"/>
              <a:buChar char="ü"/>
            </a:pPr>
            <a:r>
              <a:rPr lang="pt-BR" sz="2800" b="1" dirty="0" smtClean="0"/>
              <a:t> 779 casos humanos</a:t>
            </a:r>
          </a:p>
          <a:p>
            <a:pPr>
              <a:buFont typeface="Wingdings" pitchFamily="2" charset="2"/>
              <a:buChar char="ü"/>
            </a:pPr>
            <a:r>
              <a:rPr lang="pt-BR" sz="2800" b="1" dirty="0" smtClean="0"/>
              <a:t>262 óbitos, além de</a:t>
            </a:r>
          </a:p>
          <a:p>
            <a:pPr>
              <a:buFont typeface="Wingdings" pitchFamily="2" charset="2"/>
              <a:buChar char="ü"/>
            </a:pPr>
            <a:r>
              <a:rPr lang="pt-BR" sz="2800" b="1" dirty="0" smtClean="0"/>
              <a:t>1.659 epizootias em primatas não humanos</a:t>
            </a:r>
          </a:p>
          <a:p>
            <a:pPr>
              <a:buNone/>
            </a:pPr>
            <a:r>
              <a:rPr lang="pt-BR" sz="2800" b="1" dirty="0" smtClean="0"/>
              <a:t>envolvendo a morte de pelo menos 2.504 animais.</a:t>
            </a:r>
          </a:p>
          <a:p>
            <a:pPr>
              <a:buNone/>
            </a:pPr>
            <a:endParaRPr lang="pt-BR" sz="2800" b="1" dirty="0" smtClean="0"/>
          </a:p>
          <a:p>
            <a:pPr algn="ctr">
              <a:buNone/>
            </a:pPr>
            <a:r>
              <a:rPr lang="pt-BR" sz="2800" b="1" dirty="0" smtClean="0"/>
              <a:t>Foi o maior surto de Febre Amarela deste século.</a:t>
            </a:r>
          </a:p>
          <a:p>
            <a:pPr>
              <a:buNone/>
            </a:pPr>
            <a:endParaRPr lang="pt-BR" sz="2800" dirty="0" smtClean="0"/>
          </a:p>
          <a:p>
            <a:pPr>
              <a:buNone/>
            </a:pPr>
            <a:endParaRPr lang="pt-BR" dirty="0" smtClean="0"/>
          </a:p>
          <a:p>
            <a:pPr>
              <a:buFont typeface="Wingdings" pitchFamily="2" charset="2"/>
              <a:buChar char="ü"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642910" y="500042"/>
            <a:ext cx="60722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b="1" dirty="0" smtClean="0">
                <a:solidFill>
                  <a:schemeClr val="accent5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Iniciativa está em consonância com os parâmetros adotados pela OMS</a:t>
            </a:r>
            <a:endParaRPr lang="pt-BR" sz="2400" b="1" dirty="0">
              <a:solidFill>
                <a:schemeClr val="accent5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6" name="Group 1198"/>
          <p:cNvGrpSpPr/>
          <p:nvPr/>
        </p:nvGrpSpPr>
        <p:grpSpPr>
          <a:xfrm>
            <a:off x="782413" y="1971681"/>
            <a:ext cx="206512" cy="207373"/>
            <a:chOff x="3346450" y="4684713"/>
            <a:chExt cx="381000" cy="382588"/>
          </a:xfrm>
          <a:solidFill>
            <a:schemeClr val="bg1"/>
          </a:solidFill>
        </p:grpSpPr>
        <p:sp>
          <p:nvSpPr>
            <p:cNvPr id="7" name="Freeform 330"/>
            <p:cNvSpPr>
              <a:spLocks/>
            </p:cNvSpPr>
            <p:nvPr/>
          </p:nvSpPr>
          <p:spPr bwMode="auto">
            <a:xfrm>
              <a:off x="3389313" y="4905375"/>
              <a:ext cx="115888" cy="115888"/>
            </a:xfrm>
            <a:custGeom>
              <a:avLst/>
              <a:gdLst>
                <a:gd name="T0" fmla="*/ 62 w 73"/>
                <a:gd name="T1" fmla="*/ 0 h 73"/>
                <a:gd name="T2" fmla="*/ 2 w 73"/>
                <a:gd name="T3" fmla="*/ 60 h 73"/>
                <a:gd name="T4" fmla="*/ 0 w 73"/>
                <a:gd name="T5" fmla="*/ 73 h 73"/>
                <a:gd name="T6" fmla="*/ 13 w 73"/>
                <a:gd name="T7" fmla="*/ 70 h 73"/>
                <a:gd name="T8" fmla="*/ 73 w 73"/>
                <a:gd name="T9" fmla="*/ 11 h 73"/>
                <a:gd name="T10" fmla="*/ 62 w 73"/>
                <a:gd name="T11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" h="73">
                  <a:moveTo>
                    <a:pt x="62" y="0"/>
                  </a:moveTo>
                  <a:lnTo>
                    <a:pt x="2" y="60"/>
                  </a:lnTo>
                  <a:lnTo>
                    <a:pt x="0" y="73"/>
                  </a:lnTo>
                  <a:lnTo>
                    <a:pt x="13" y="70"/>
                  </a:lnTo>
                  <a:lnTo>
                    <a:pt x="73" y="11"/>
                  </a:lnTo>
                  <a:lnTo>
                    <a:pt x="6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>
                <a:solidFill>
                  <a:schemeClr val="bg1"/>
                </a:solidFill>
              </a:endParaRPr>
            </a:p>
          </p:txBody>
        </p:sp>
        <p:sp>
          <p:nvSpPr>
            <p:cNvPr id="8" name="Freeform 331"/>
            <p:cNvSpPr>
              <a:spLocks noEditPoints="1"/>
            </p:cNvSpPr>
            <p:nvPr/>
          </p:nvSpPr>
          <p:spPr bwMode="auto">
            <a:xfrm>
              <a:off x="3346450" y="4684713"/>
              <a:ext cx="381000" cy="382588"/>
            </a:xfrm>
            <a:custGeom>
              <a:avLst/>
              <a:gdLst>
                <a:gd name="T0" fmla="*/ 506 w 506"/>
                <a:gd name="T1" fmla="*/ 66 h 508"/>
                <a:gd name="T2" fmla="*/ 486 w 506"/>
                <a:gd name="T3" fmla="*/ 20 h 508"/>
                <a:gd name="T4" fmla="*/ 440 w 506"/>
                <a:gd name="T5" fmla="*/ 0 h 508"/>
                <a:gd name="T6" fmla="*/ 393 w 506"/>
                <a:gd name="T7" fmla="*/ 20 h 508"/>
                <a:gd name="T8" fmla="*/ 269 w 506"/>
                <a:gd name="T9" fmla="*/ 144 h 508"/>
                <a:gd name="T10" fmla="*/ 212 w 506"/>
                <a:gd name="T11" fmla="*/ 145 h 508"/>
                <a:gd name="T12" fmla="*/ 210 w 506"/>
                <a:gd name="T13" fmla="*/ 199 h 508"/>
                <a:gd name="T14" fmla="*/ 19 w 506"/>
                <a:gd name="T15" fmla="*/ 391 h 508"/>
                <a:gd name="T16" fmla="*/ 14 w 506"/>
                <a:gd name="T17" fmla="*/ 400 h 508"/>
                <a:gd name="T18" fmla="*/ 1 w 506"/>
                <a:gd name="T19" fmla="*/ 488 h 508"/>
                <a:gd name="T20" fmla="*/ 6 w 506"/>
                <a:gd name="T21" fmla="*/ 503 h 508"/>
                <a:gd name="T22" fmla="*/ 18 w 506"/>
                <a:gd name="T23" fmla="*/ 508 h 508"/>
                <a:gd name="T24" fmla="*/ 21 w 506"/>
                <a:gd name="T25" fmla="*/ 507 h 508"/>
                <a:gd name="T26" fmla="*/ 104 w 506"/>
                <a:gd name="T27" fmla="*/ 490 h 508"/>
                <a:gd name="T28" fmla="*/ 113 w 506"/>
                <a:gd name="T29" fmla="*/ 485 h 508"/>
                <a:gd name="T30" fmla="*/ 304 w 506"/>
                <a:gd name="T31" fmla="*/ 294 h 508"/>
                <a:gd name="T32" fmla="*/ 360 w 506"/>
                <a:gd name="T33" fmla="*/ 293 h 508"/>
                <a:gd name="T34" fmla="*/ 362 w 506"/>
                <a:gd name="T35" fmla="*/ 238 h 508"/>
                <a:gd name="T36" fmla="*/ 486 w 506"/>
                <a:gd name="T37" fmla="*/ 113 h 508"/>
                <a:gd name="T38" fmla="*/ 506 w 506"/>
                <a:gd name="T39" fmla="*/ 66 h 508"/>
                <a:gd name="T40" fmla="*/ 92 w 506"/>
                <a:gd name="T41" fmla="*/ 457 h 508"/>
                <a:gd name="T42" fmla="*/ 39 w 506"/>
                <a:gd name="T43" fmla="*/ 468 h 508"/>
                <a:gd name="T44" fmla="*/ 47 w 506"/>
                <a:gd name="T45" fmla="*/ 411 h 508"/>
                <a:gd name="T46" fmla="*/ 234 w 506"/>
                <a:gd name="T47" fmla="*/ 224 h 508"/>
                <a:gd name="T48" fmla="*/ 279 w 506"/>
                <a:gd name="T49" fmla="*/ 270 h 508"/>
                <a:gd name="T50" fmla="*/ 92 w 506"/>
                <a:gd name="T51" fmla="*/ 457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06" h="508">
                  <a:moveTo>
                    <a:pt x="506" y="66"/>
                  </a:moveTo>
                  <a:cubicBezTo>
                    <a:pt x="506" y="49"/>
                    <a:pt x="499" y="32"/>
                    <a:pt x="486" y="20"/>
                  </a:cubicBezTo>
                  <a:cubicBezTo>
                    <a:pt x="474" y="7"/>
                    <a:pt x="457" y="0"/>
                    <a:pt x="440" y="0"/>
                  </a:cubicBezTo>
                  <a:cubicBezTo>
                    <a:pt x="422" y="0"/>
                    <a:pt x="405" y="7"/>
                    <a:pt x="393" y="20"/>
                  </a:cubicBezTo>
                  <a:cubicBezTo>
                    <a:pt x="269" y="144"/>
                    <a:pt x="269" y="144"/>
                    <a:pt x="269" y="144"/>
                  </a:cubicBezTo>
                  <a:cubicBezTo>
                    <a:pt x="253" y="128"/>
                    <a:pt x="228" y="129"/>
                    <a:pt x="212" y="145"/>
                  </a:cubicBezTo>
                  <a:cubicBezTo>
                    <a:pt x="198" y="160"/>
                    <a:pt x="197" y="183"/>
                    <a:pt x="210" y="199"/>
                  </a:cubicBezTo>
                  <a:cubicBezTo>
                    <a:pt x="19" y="391"/>
                    <a:pt x="19" y="391"/>
                    <a:pt x="19" y="391"/>
                  </a:cubicBezTo>
                  <a:cubicBezTo>
                    <a:pt x="16" y="393"/>
                    <a:pt x="14" y="397"/>
                    <a:pt x="14" y="400"/>
                  </a:cubicBezTo>
                  <a:cubicBezTo>
                    <a:pt x="1" y="488"/>
                    <a:pt x="1" y="488"/>
                    <a:pt x="1" y="488"/>
                  </a:cubicBezTo>
                  <a:cubicBezTo>
                    <a:pt x="0" y="493"/>
                    <a:pt x="2" y="499"/>
                    <a:pt x="6" y="503"/>
                  </a:cubicBezTo>
                  <a:cubicBezTo>
                    <a:pt x="9" y="506"/>
                    <a:pt x="13" y="508"/>
                    <a:pt x="18" y="508"/>
                  </a:cubicBezTo>
                  <a:cubicBezTo>
                    <a:pt x="19" y="508"/>
                    <a:pt x="20" y="508"/>
                    <a:pt x="21" y="507"/>
                  </a:cubicBezTo>
                  <a:cubicBezTo>
                    <a:pt x="104" y="490"/>
                    <a:pt x="104" y="490"/>
                    <a:pt x="104" y="490"/>
                  </a:cubicBezTo>
                  <a:cubicBezTo>
                    <a:pt x="108" y="489"/>
                    <a:pt x="111" y="487"/>
                    <a:pt x="113" y="485"/>
                  </a:cubicBezTo>
                  <a:cubicBezTo>
                    <a:pt x="304" y="294"/>
                    <a:pt x="304" y="294"/>
                    <a:pt x="304" y="294"/>
                  </a:cubicBezTo>
                  <a:cubicBezTo>
                    <a:pt x="320" y="310"/>
                    <a:pt x="345" y="309"/>
                    <a:pt x="360" y="293"/>
                  </a:cubicBezTo>
                  <a:cubicBezTo>
                    <a:pt x="375" y="278"/>
                    <a:pt x="376" y="254"/>
                    <a:pt x="362" y="238"/>
                  </a:cubicBezTo>
                  <a:cubicBezTo>
                    <a:pt x="486" y="113"/>
                    <a:pt x="486" y="113"/>
                    <a:pt x="486" y="113"/>
                  </a:cubicBezTo>
                  <a:cubicBezTo>
                    <a:pt x="499" y="101"/>
                    <a:pt x="506" y="84"/>
                    <a:pt x="506" y="66"/>
                  </a:cubicBezTo>
                  <a:close/>
                  <a:moveTo>
                    <a:pt x="92" y="457"/>
                  </a:moveTo>
                  <a:cubicBezTo>
                    <a:pt x="39" y="468"/>
                    <a:pt x="39" y="468"/>
                    <a:pt x="39" y="468"/>
                  </a:cubicBezTo>
                  <a:cubicBezTo>
                    <a:pt x="47" y="411"/>
                    <a:pt x="47" y="411"/>
                    <a:pt x="47" y="411"/>
                  </a:cubicBezTo>
                  <a:cubicBezTo>
                    <a:pt x="234" y="224"/>
                    <a:pt x="234" y="224"/>
                    <a:pt x="234" y="224"/>
                  </a:cubicBezTo>
                  <a:cubicBezTo>
                    <a:pt x="279" y="270"/>
                    <a:pt x="279" y="270"/>
                    <a:pt x="279" y="270"/>
                  </a:cubicBezTo>
                  <a:lnTo>
                    <a:pt x="92" y="4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>
                <a:solidFill>
                  <a:schemeClr val="bg1"/>
                </a:solidFill>
              </a:endParaRPr>
            </a:p>
          </p:txBody>
        </p:sp>
      </p:grpSp>
      <p:sp>
        <p:nvSpPr>
          <p:cNvPr id="9" name="Rounded Rectangle 30"/>
          <p:cNvSpPr/>
          <p:nvPr/>
        </p:nvSpPr>
        <p:spPr>
          <a:xfrm>
            <a:off x="1285852" y="2214554"/>
            <a:ext cx="416540" cy="413198"/>
          </a:xfrm>
          <a:prstGeom prst="roundRect">
            <a:avLst/>
          </a:prstGeom>
          <a:solidFill>
            <a:srgbClr val="F6CD02">
              <a:alpha val="8274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1857356" y="1857364"/>
            <a:ext cx="61436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  <a:buClr>
                <a:srgbClr val="F5C24C"/>
              </a:buClr>
            </a:pPr>
            <a:r>
              <a:rPr lang="pt-BR" sz="2000" b="1" dirty="0" smtClean="0">
                <a:latin typeface="Calibri Light" panose="020F0302020204030204" pitchFamily="34" charset="0"/>
                <a:cs typeface="Calibri" panose="020F0502020204030204" pitchFamily="34" charset="0"/>
              </a:rPr>
              <a:t>A partir de abril de 2017 (Nota Informativa nº 94), a dose única da vacina de Febre Amarela foi adotada em todo o território nacional para as ACRV</a:t>
            </a:r>
            <a:endParaRPr lang="pt-BR" sz="2000" b="1" dirty="0">
              <a:latin typeface="Calibri Light" panose="020F03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ounded Rectangle 30"/>
          <p:cNvSpPr/>
          <p:nvPr/>
        </p:nvSpPr>
        <p:spPr>
          <a:xfrm>
            <a:off x="1214414" y="4071942"/>
            <a:ext cx="416540" cy="413198"/>
          </a:xfrm>
          <a:prstGeom prst="roundRect">
            <a:avLst/>
          </a:prstGeom>
          <a:solidFill>
            <a:srgbClr val="F6CD02">
              <a:alpha val="8274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86" y="5715016"/>
            <a:ext cx="2864227" cy="857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tângulo 13"/>
          <p:cNvSpPr/>
          <p:nvPr/>
        </p:nvSpPr>
        <p:spPr>
          <a:xfrm>
            <a:off x="2071670" y="3714752"/>
            <a:ext cx="600079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 smtClean="0">
                <a:latin typeface="Calibri Light"/>
              </a:rPr>
              <a:t>A dose de reforço deixou de ser recomendada por considerar que a imunidade protetora desenvolve-se dentro de 30 dias para cerca de 99% das pessoas que receberam uma dose da vacina</a:t>
            </a:r>
            <a:endParaRPr lang="pt-BR" sz="2000" b="1" dirty="0">
              <a:latin typeface="Calibri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142976" y="274638"/>
            <a:ext cx="5715040" cy="511156"/>
          </a:xfrm>
        </p:spPr>
        <p:txBody>
          <a:bodyPr>
            <a:normAutofit/>
          </a:bodyPr>
          <a:lstStyle/>
          <a:p>
            <a:r>
              <a:rPr lang="pt-BR" sz="1800" b="1" dirty="0" smtClean="0">
                <a:solidFill>
                  <a:schemeClr val="accent5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INDICAÇÃO DA VACINA </a:t>
            </a:r>
            <a:endParaRPr lang="pt-BR" sz="1800" b="1" dirty="0">
              <a:solidFill>
                <a:schemeClr val="accent5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type="body" idx="1"/>
          </p:nvPr>
        </p:nvSpPr>
        <p:spPr>
          <a:xfrm>
            <a:off x="428596" y="1000108"/>
            <a:ext cx="8358246" cy="528641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t-BR" sz="2800" b="1" dirty="0" smtClean="0"/>
              <a:t>Nota Informativa nº 94, de 2017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  <a:p>
            <a:pPr>
              <a:buFont typeface="Wingdings" pitchFamily="2" charset="2"/>
              <a:buChar char="ü"/>
            </a:pPr>
            <a:r>
              <a:rPr lang="pt-BR" sz="4000" b="1" dirty="0" smtClean="0"/>
              <a:t>Dose única a partir dos 9 meses      </a:t>
            </a:r>
            <a:r>
              <a:rPr lang="pt-BR" sz="6000" b="1" dirty="0" smtClean="0"/>
              <a:t>( </a:t>
            </a:r>
            <a:r>
              <a:rPr lang="pt-BR" sz="4000" b="1" dirty="0" smtClean="0"/>
              <a:t>ou seja, somente  para quem não possui antecedente vacinal ou que desconhece história vacinal)</a:t>
            </a:r>
          </a:p>
          <a:p>
            <a:pPr>
              <a:buNone/>
            </a:pPr>
            <a:endParaRPr lang="pt-BR" sz="6000" b="1" dirty="0" smtClean="0"/>
          </a:p>
          <a:p>
            <a:pPr>
              <a:buFont typeface="Wingdings" pitchFamily="2" charset="2"/>
              <a:buChar char="ü"/>
            </a:pPr>
            <a:r>
              <a:rPr lang="pt-BR" sz="3600" b="1" dirty="0" smtClean="0"/>
              <a:t>Público Alvo  da FA – pessoas de 9 meses a 59 anos</a:t>
            </a:r>
          </a:p>
          <a:p>
            <a:pPr>
              <a:buNone/>
            </a:pPr>
            <a:endParaRPr lang="pt-BR" sz="5000" b="1" dirty="0" smtClean="0"/>
          </a:p>
          <a:p>
            <a:pPr>
              <a:buNone/>
            </a:pPr>
            <a:endParaRPr lang="pt-BR" sz="3800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8144" y="274638"/>
            <a:ext cx="1872208" cy="1926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57158" y="843676"/>
            <a:ext cx="857256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pt-BR" sz="2400" b="1" dirty="0" smtClean="0">
                <a:solidFill>
                  <a:schemeClr val="accent5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Indicações para outros grupos:</a:t>
            </a:r>
          </a:p>
          <a:p>
            <a:pPr>
              <a:buNone/>
            </a:pPr>
            <a:endParaRPr lang="pt-BR" sz="2400" b="1" dirty="0" smtClean="0">
              <a:solidFill>
                <a:schemeClr val="accent5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pt-BR" sz="2400" b="1" dirty="0" smtClean="0">
                <a:solidFill>
                  <a:schemeClr val="accent5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Somente se houver casos e/ou epizootias confirmadas de FA no município de residência ou em municípios limítrofes ou para onde estiver se deslocando </a:t>
            </a:r>
          </a:p>
          <a:p>
            <a:pPr>
              <a:buNone/>
            </a:pPr>
            <a:endParaRPr lang="pt-BR" dirty="0" smtClean="0"/>
          </a:p>
          <a:p>
            <a:pPr>
              <a:buFont typeface="Wingdings" pitchFamily="2" charset="2"/>
              <a:buChar char="ü"/>
            </a:pPr>
            <a:r>
              <a:rPr lang="pt-BR" sz="2800" b="1" dirty="0" smtClean="0"/>
              <a:t>Pessoas acima de 60 anos, Nunca Vacinadas</a:t>
            </a: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Font typeface="Wingdings" pitchFamily="2" charset="2"/>
              <a:buChar char="ü"/>
            </a:pPr>
            <a:r>
              <a:rPr lang="pt-BR" sz="2800" b="1" dirty="0" smtClean="0"/>
              <a:t>Gestantes ( em qualquer período gestacional) e mulheres amamentando, Nunca Vacinadas</a:t>
            </a:r>
            <a:endParaRPr lang="pt-B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7224" y="274638"/>
            <a:ext cx="7715304" cy="796908"/>
          </a:xfrm>
        </p:spPr>
        <p:txBody>
          <a:bodyPr>
            <a:normAutofit/>
          </a:bodyPr>
          <a:lstStyle/>
          <a:p>
            <a:r>
              <a:rPr lang="pt-BR" sz="2800" dirty="0" smtClean="0"/>
              <a:t>Indicação da Vacina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sz="2800" b="1" dirty="0" smtClean="0"/>
              <a:t>Mulheres amamentando criança menor de 6 meses de idade, ao serem vacinadas, tem que suspender o aleitamento materno por 10 dias após a vacinação.</a:t>
            </a:r>
          </a:p>
        </p:txBody>
      </p:sp>
      <p:sp>
        <p:nvSpPr>
          <p:cNvPr id="6" name="Retângulo 5"/>
          <p:cNvSpPr/>
          <p:nvPr/>
        </p:nvSpPr>
        <p:spPr>
          <a:xfrm>
            <a:off x="714348" y="3643314"/>
            <a:ext cx="7715304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bg1"/>
                </a:solidFill>
              </a:rPr>
              <a:t>Devem ser orientadas sobre procedimentos para se manter a produção do leite materno e garantir o retorno à lactação</a:t>
            </a:r>
            <a:endParaRPr lang="pt-BR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00034" y="357166"/>
            <a:ext cx="8358246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pt-BR" sz="2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Vacina não é recomendada para todos, pois pode causar eventos adversos. É preciso ficar atento às </a:t>
            </a:r>
            <a:r>
              <a:rPr lang="pt-BR" sz="2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contraindicações</a:t>
            </a:r>
            <a:endParaRPr lang="pt-BR" sz="2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8" name="Group 1198"/>
          <p:cNvGrpSpPr/>
          <p:nvPr/>
        </p:nvGrpSpPr>
        <p:grpSpPr>
          <a:xfrm>
            <a:off x="1000100" y="3262852"/>
            <a:ext cx="206512" cy="1873718"/>
            <a:chOff x="3346450" y="4905375"/>
            <a:chExt cx="381000" cy="3456873"/>
          </a:xfrm>
          <a:solidFill>
            <a:schemeClr val="bg1"/>
          </a:solidFill>
        </p:grpSpPr>
        <p:sp>
          <p:nvSpPr>
            <p:cNvPr id="9" name="Freeform 330"/>
            <p:cNvSpPr>
              <a:spLocks/>
            </p:cNvSpPr>
            <p:nvPr/>
          </p:nvSpPr>
          <p:spPr bwMode="auto">
            <a:xfrm>
              <a:off x="3389313" y="4905375"/>
              <a:ext cx="115888" cy="115888"/>
            </a:xfrm>
            <a:custGeom>
              <a:avLst/>
              <a:gdLst>
                <a:gd name="T0" fmla="*/ 62 w 73"/>
                <a:gd name="T1" fmla="*/ 0 h 73"/>
                <a:gd name="T2" fmla="*/ 2 w 73"/>
                <a:gd name="T3" fmla="*/ 60 h 73"/>
                <a:gd name="T4" fmla="*/ 0 w 73"/>
                <a:gd name="T5" fmla="*/ 73 h 73"/>
                <a:gd name="T6" fmla="*/ 13 w 73"/>
                <a:gd name="T7" fmla="*/ 70 h 73"/>
                <a:gd name="T8" fmla="*/ 73 w 73"/>
                <a:gd name="T9" fmla="*/ 11 h 73"/>
                <a:gd name="T10" fmla="*/ 62 w 73"/>
                <a:gd name="T11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" h="73">
                  <a:moveTo>
                    <a:pt x="62" y="0"/>
                  </a:moveTo>
                  <a:lnTo>
                    <a:pt x="2" y="60"/>
                  </a:lnTo>
                  <a:lnTo>
                    <a:pt x="0" y="73"/>
                  </a:lnTo>
                  <a:lnTo>
                    <a:pt x="13" y="70"/>
                  </a:lnTo>
                  <a:lnTo>
                    <a:pt x="73" y="11"/>
                  </a:lnTo>
                  <a:lnTo>
                    <a:pt x="6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>
                <a:solidFill>
                  <a:schemeClr val="bg1"/>
                </a:solidFill>
              </a:endParaRPr>
            </a:p>
          </p:txBody>
        </p:sp>
        <p:sp>
          <p:nvSpPr>
            <p:cNvPr id="10" name="Freeform 331"/>
            <p:cNvSpPr>
              <a:spLocks noEditPoints="1"/>
            </p:cNvSpPr>
            <p:nvPr/>
          </p:nvSpPr>
          <p:spPr bwMode="auto">
            <a:xfrm>
              <a:off x="3346450" y="7979660"/>
              <a:ext cx="381000" cy="382588"/>
            </a:xfrm>
            <a:custGeom>
              <a:avLst/>
              <a:gdLst>
                <a:gd name="T0" fmla="*/ 506 w 506"/>
                <a:gd name="T1" fmla="*/ 66 h 508"/>
                <a:gd name="T2" fmla="*/ 486 w 506"/>
                <a:gd name="T3" fmla="*/ 20 h 508"/>
                <a:gd name="T4" fmla="*/ 440 w 506"/>
                <a:gd name="T5" fmla="*/ 0 h 508"/>
                <a:gd name="T6" fmla="*/ 393 w 506"/>
                <a:gd name="T7" fmla="*/ 20 h 508"/>
                <a:gd name="T8" fmla="*/ 269 w 506"/>
                <a:gd name="T9" fmla="*/ 144 h 508"/>
                <a:gd name="T10" fmla="*/ 212 w 506"/>
                <a:gd name="T11" fmla="*/ 145 h 508"/>
                <a:gd name="T12" fmla="*/ 210 w 506"/>
                <a:gd name="T13" fmla="*/ 199 h 508"/>
                <a:gd name="T14" fmla="*/ 19 w 506"/>
                <a:gd name="T15" fmla="*/ 391 h 508"/>
                <a:gd name="T16" fmla="*/ 14 w 506"/>
                <a:gd name="T17" fmla="*/ 400 h 508"/>
                <a:gd name="T18" fmla="*/ 1 w 506"/>
                <a:gd name="T19" fmla="*/ 488 h 508"/>
                <a:gd name="T20" fmla="*/ 6 w 506"/>
                <a:gd name="T21" fmla="*/ 503 h 508"/>
                <a:gd name="T22" fmla="*/ 18 w 506"/>
                <a:gd name="T23" fmla="*/ 508 h 508"/>
                <a:gd name="T24" fmla="*/ 21 w 506"/>
                <a:gd name="T25" fmla="*/ 507 h 508"/>
                <a:gd name="T26" fmla="*/ 104 w 506"/>
                <a:gd name="T27" fmla="*/ 490 h 508"/>
                <a:gd name="T28" fmla="*/ 113 w 506"/>
                <a:gd name="T29" fmla="*/ 485 h 508"/>
                <a:gd name="T30" fmla="*/ 304 w 506"/>
                <a:gd name="T31" fmla="*/ 294 h 508"/>
                <a:gd name="T32" fmla="*/ 360 w 506"/>
                <a:gd name="T33" fmla="*/ 293 h 508"/>
                <a:gd name="T34" fmla="*/ 362 w 506"/>
                <a:gd name="T35" fmla="*/ 238 h 508"/>
                <a:gd name="T36" fmla="*/ 486 w 506"/>
                <a:gd name="T37" fmla="*/ 113 h 508"/>
                <a:gd name="T38" fmla="*/ 506 w 506"/>
                <a:gd name="T39" fmla="*/ 66 h 508"/>
                <a:gd name="T40" fmla="*/ 92 w 506"/>
                <a:gd name="T41" fmla="*/ 457 h 508"/>
                <a:gd name="T42" fmla="*/ 39 w 506"/>
                <a:gd name="T43" fmla="*/ 468 h 508"/>
                <a:gd name="T44" fmla="*/ 47 w 506"/>
                <a:gd name="T45" fmla="*/ 411 h 508"/>
                <a:gd name="T46" fmla="*/ 234 w 506"/>
                <a:gd name="T47" fmla="*/ 224 h 508"/>
                <a:gd name="T48" fmla="*/ 279 w 506"/>
                <a:gd name="T49" fmla="*/ 270 h 508"/>
                <a:gd name="T50" fmla="*/ 92 w 506"/>
                <a:gd name="T51" fmla="*/ 457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06" h="508">
                  <a:moveTo>
                    <a:pt x="506" y="66"/>
                  </a:moveTo>
                  <a:cubicBezTo>
                    <a:pt x="506" y="49"/>
                    <a:pt x="499" y="32"/>
                    <a:pt x="486" y="20"/>
                  </a:cubicBezTo>
                  <a:cubicBezTo>
                    <a:pt x="474" y="7"/>
                    <a:pt x="457" y="0"/>
                    <a:pt x="440" y="0"/>
                  </a:cubicBezTo>
                  <a:cubicBezTo>
                    <a:pt x="422" y="0"/>
                    <a:pt x="405" y="7"/>
                    <a:pt x="393" y="20"/>
                  </a:cubicBezTo>
                  <a:cubicBezTo>
                    <a:pt x="269" y="144"/>
                    <a:pt x="269" y="144"/>
                    <a:pt x="269" y="144"/>
                  </a:cubicBezTo>
                  <a:cubicBezTo>
                    <a:pt x="253" y="128"/>
                    <a:pt x="228" y="129"/>
                    <a:pt x="212" y="145"/>
                  </a:cubicBezTo>
                  <a:cubicBezTo>
                    <a:pt x="198" y="160"/>
                    <a:pt x="197" y="183"/>
                    <a:pt x="210" y="199"/>
                  </a:cubicBezTo>
                  <a:cubicBezTo>
                    <a:pt x="19" y="391"/>
                    <a:pt x="19" y="391"/>
                    <a:pt x="19" y="391"/>
                  </a:cubicBezTo>
                  <a:cubicBezTo>
                    <a:pt x="16" y="393"/>
                    <a:pt x="14" y="397"/>
                    <a:pt x="14" y="400"/>
                  </a:cubicBezTo>
                  <a:cubicBezTo>
                    <a:pt x="1" y="488"/>
                    <a:pt x="1" y="488"/>
                    <a:pt x="1" y="488"/>
                  </a:cubicBezTo>
                  <a:cubicBezTo>
                    <a:pt x="0" y="493"/>
                    <a:pt x="2" y="499"/>
                    <a:pt x="6" y="503"/>
                  </a:cubicBezTo>
                  <a:cubicBezTo>
                    <a:pt x="9" y="506"/>
                    <a:pt x="13" y="508"/>
                    <a:pt x="18" y="508"/>
                  </a:cubicBezTo>
                  <a:cubicBezTo>
                    <a:pt x="19" y="508"/>
                    <a:pt x="20" y="508"/>
                    <a:pt x="21" y="507"/>
                  </a:cubicBezTo>
                  <a:cubicBezTo>
                    <a:pt x="104" y="490"/>
                    <a:pt x="104" y="490"/>
                    <a:pt x="104" y="490"/>
                  </a:cubicBezTo>
                  <a:cubicBezTo>
                    <a:pt x="108" y="489"/>
                    <a:pt x="111" y="487"/>
                    <a:pt x="113" y="485"/>
                  </a:cubicBezTo>
                  <a:cubicBezTo>
                    <a:pt x="304" y="294"/>
                    <a:pt x="304" y="294"/>
                    <a:pt x="304" y="294"/>
                  </a:cubicBezTo>
                  <a:cubicBezTo>
                    <a:pt x="320" y="310"/>
                    <a:pt x="345" y="309"/>
                    <a:pt x="360" y="293"/>
                  </a:cubicBezTo>
                  <a:cubicBezTo>
                    <a:pt x="375" y="278"/>
                    <a:pt x="376" y="254"/>
                    <a:pt x="362" y="238"/>
                  </a:cubicBezTo>
                  <a:cubicBezTo>
                    <a:pt x="486" y="113"/>
                    <a:pt x="486" y="113"/>
                    <a:pt x="486" y="113"/>
                  </a:cubicBezTo>
                  <a:cubicBezTo>
                    <a:pt x="499" y="101"/>
                    <a:pt x="506" y="84"/>
                    <a:pt x="506" y="66"/>
                  </a:cubicBezTo>
                  <a:close/>
                  <a:moveTo>
                    <a:pt x="92" y="457"/>
                  </a:moveTo>
                  <a:cubicBezTo>
                    <a:pt x="39" y="468"/>
                    <a:pt x="39" y="468"/>
                    <a:pt x="39" y="468"/>
                  </a:cubicBezTo>
                  <a:cubicBezTo>
                    <a:pt x="47" y="411"/>
                    <a:pt x="47" y="411"/>
                    <a:pt x="47" y="411"/>
                  </a:cubicBezTo>
                  <a:cubicBezTo>
                    <a:pt x="234" y="224"/>
                    <a:pt x="234" y="224"/>
                    <a:pt x="234" y="224"/>
                  </a:cubicBezTo>
                  <a:cubicBezTo>
                    <a:pt x="279" y="270"/>
                    <a:pt x="279" y="270"/>
                    <a:pt x="279" y="270"/>
                  </a:cubicBezTo>
                  <a:lnTo>
                    <a:pt x="92" y="4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Group 1198"/>
          <p:cNvGrpSpPr/>
          <p:nvPr/>
        </p:nvGrpSpPr>
        <p:grpSpPr>
          <a:xfrm>
            <a:off x="427468" y="2569498"/>
            <a:ext cx="206512" cy="207373"/>
            <a:chOff x="3346450" y="4684713"/>
            <a:chExt cx="381000" cy="382588"/>
          </a:xfrm>
          <a:solidFill>
            <a:schemeClr val="bg1"/>
          </a:solidFill>
        </p:grpSpPr>
        <p:sp>
          <p:nvSpPr>
            <p:cNvPr id="12" name="Freeform 330"/>
            <p:cNvSpPr>
              <a:spLocks/>
            </p:cNvSpPr>
            <p:nvPr/>
          </p:nvSpPr>
          <p:spPr bwMode="auto">
            <a:xfrm>
              <a:off x="3389313" y="4905375"/>
              <a:ext cx="115888" cy="115888"/>
            </a:xfrm>
            <a:custGeom>
              <a:avLst/>
              <a:gdLst>
                <a:gd name="T0" fmla="*/ 62 w 73"/>
                <a:gd name="T1" fmla="*/ 0 h 73"/>
                <a:gd name="T2" fmla="*/ 2 w 73"/>
                <a:gd name="T3" fmla="*/ 60 h 73"/>
                <a:gd name="T4" fmla="*/ 0 w 73"/>
                <a:gd name="T5" fmla="*/ 73 h 73"/>
                <a:gd name="T6" fmla="*/ 13 w 73"/>
                <a:gd name="T7" fmla="*/ 70 h 73"/>
                <a:gd name="T8" fmla="*/ 73 w 73"/>
                <a:gd name="T9" fmla="*/ 11 h 73"/>
                <a:gd name="T10" fmla="*/ 62 w 73"/>
                <a:gd name="T11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" h="73">
                  <a:moveTo>
                    <a:pt x="62" y="0"/>
                  </a:moveTo>
                  <a:lnTo>
                    <a:pt x="2" y="60"/>
                  </a:lnTo>
                  <a:lnTo>
                    <a:pt x="0" y="73"/>
                  </a:lnTo>
                  <a:lnTo>
                    <a:pt x="13" y="70"/>
                  </a:lnTo>
                  <a:lnTo>
                    <a:pt x="73" y="11"/>
                  </a:lnTo>
                  <a:lnTo>
                    <a:pt x="6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>
                <a:solidFill>
                  <a:schemeClr val="bg1"/>
                </a:solidFill>
              </a:endParaRPr>
            </a:p>
          </p:txBody>
        </p:sp>
        <p:sp>
          <p:nvSpPr>
            <p:cNvPr id="13" name="Freeform 331"/>
            <p:cNvSpPr>
              <a:spLocks noEditPoints="1"/>
            </p:cNvSpPr>
            <p:nvPr/>
          </p:nvSpPr>
          <p:spPr bwMode="auto">
            <a:xfrm>
              <a:off x="3346450" y="4684713"/>
              <a:ext cx="381000" cy="382588"/>
            </a:xfrm>
            <a:custGeom>
              <a:avLst/>
              <a:gdLst>
                <a:gd name="T0" fmla="*/ 506 w 506"/>
                <a:gd name="T1" fmla="*/ 66 h 508"/>
                <a:gd name="T2" fmla="*/ 486 w 506"/>
                <a:gd name="T3" fmla="*/ 20 h 508"/>
                <a:gd name="T4" fmla="*/ 440 w 506"/>
                <a:gd name="T5" fmla="*/ 0 h 508"/>
                <a:gd name="T6" fmla="*/ 393 w 506"/>
                <a:gd name="T7" fmla="*/ 20 h 508"/>
                <a:gd name="T8" fmla="*/ 269 w 506"/>
                <a:gd name="T9" fmla="*/ 144 h 508"/>
                <a:gd name="T10" fmla="*/ 212 w 506"/>
                <a:gd name="T11" fmla="*/ 145 h 508"/>
                <a:gd name="T12" fmla="*/ 210 w 506"/>
                <a:gd name="T13" fmla="*/ 199 h 508"/>
                <a:gd name="T14" fmla="*/ 19 w 506"/>
                <a:gd name="T15" fmla="*/ 391 h 508"/>
                <a:gd name="T16" fmla="*/ 14 w 506"/>
                <a:gd name="T17" fmla="*/ 400 h 508"/>
                <a:gd name="T18" fmla="*/ 1 w 506"/>
                <a:gd name="T19" fmla="*/ 488 h 508"/>
                <a:gd name="T20" fmla="*/ 6 w 506"/>
                <a:gd name="T21" fmla="*/ 503 h 508"/>
                <a:gd name="T22" fmla="*/ 18 w 506"/>
                <a:gd name="T23" fmla="*/ 508 h 508"/>
                <a:gd name="T24" fmla="*/ 21 w 506"/>
                <a:gd name="T25" fmla="*/ 507 h 508"/>
                <a:gd name="T26" fmla="*/ 104 w 506"/>
                <a:gd name="T27" fmla="*/ 490 h 508"/>
                <a:gd name="T28" fmla="*/ 113 w 506"/>
                <a:gd name="T29" fmla="*/ 485 h 508"/>
                <a:gd name="T30" fmla="*/ 304 w 506"/>
                <a:gd name="T31" fmla="*/ 294 h 508"/>
                <a:gd name="T32" fmla="*/ 360 w 506"/>
                <a:gd name="T33" fmla="*/ 293 h 508"/>
                <a:gd name="T34" fmla="*/ 362 w 506"/>
                <a:gd name="T35" fmla="*/ 238 h 508"/>
                <a:gd name="T36" fmla="*/ 486 w 506"/>
                <a:gd name="T37" fmla="*/ 113 h 508"/>
                <a:gd name="T38" fmla="*/ 506 w 506"/>
                <a:gd name="T39" fmla="*/ 66 h 508"/>
                <a:gd name="T40" fmla="*/ 92 w 506"/>
                <a:gd name="T41" fmla="*/ 457 h 508"/>
                <a:gd name="T42" fmla="*/ 39 w 506"/>
                <a:gd name="T43" fmla="*/ 468 h 508"/>
                <a:gd name="T44" fmla="*/ 47 w 506"/>
                <a:gd name="T45" fmla="*/ 411 h 508"/>
                <a:gd name="T46" fmla="*/ 234 w 506"/>
                <a:gd name="T47" fmla="*/ 224 h 508"/>
                <a:gd name="T48" fmla="*/ 279 w 506"/>
                <a:gd name="T49" fmla="*/ 270 h 508"/>
                <a:gd name="T50" fmla="*/ 92 w 506"/>
                <a:gd name="T51" fmla="*/ 457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06" h="508">
                  <a:moveTo>
                    <a:pt x="506" y="66"/>
                  </a:moveTo>
                  <a:cubicBezTo>
                    <a:pt x="506" y="49"/>
                    <a:pt x="499" y="32"/>
                    <a:pt x="486" y="20"/>
                  </a:cubicBezTo>
                  <a:cubicBezTo>
                    <a:pt x="474" y="7"/>
                    <a:pt x="457" y="0"/>
                    <a:pt x="440" y="0"/>
                  </a:cubicBezTo>
                  <a:cubicBezTo>
                    <a:pt x="422" y="0"/>
                    <a:pt x="405" y="7"/>
                    <a:pt x="393" y="20"/>
                  </a:cubicBezTo>
                  <a:cubicBezTo>
                    <a:pt x="269" y="144"/>
                    <a:pt x="269" y="144"/>
                    <a:pt x="269" y="144"/>
                  </a:cubicBezTo>
                  <a:cubicBezTo>
                    <a:pt x="253" y="128"/>
                    <a:pt x="228" y="129"/>
                    <a:pt x="212" y="145"/>
                  </a:cubicBezTo>
                  <a:cubicBezTo>
                    <a:pt x="198" y="160"/>
                    <a:pt x="197" y="183"/>
                    <a:pt x="210" y="199"/>
                  </a:cubicBezTo>
                  <a:cubicBezTo>
                    <a:pt x="19" y="391"/>
                    <a:pt x="19" y="391"/>
                    <a:pt x="19" y="391"/>
                  </a:cubicBezTo>
                  <a:cubicBezTo>
                    <a:pt x="16" y="393"/>
                    <a:pt x="14" y="397"/>
                    <a:pt x="14" y="400"/>
                  </a:cubicBezTo>
                  <a:cubicBezTo>
                    <a:pt x="1" y="488"/>
                    <a:pt x="1" y="488"/>
                    <a:pt x="1" y="488"/>
                  </a:cubicBezTo>
                  <a:cubicBezTo>
                    <a:pt x="0" y="493"/>
                    <a:pt x="2" y="499"/>
                    <a:pt x="6" y="503"/>
                  </a:cubicBezTo>
                  <a:cubicBezTo>
                    <a:pt x="9" y="506"/>
                    <a:pt x="13" y="508"/>
                    <a:pt x="18" y="508"/>
                  </a:cubicBezTo>
                  <a:cubicBezTo>
                    <a:pt x="19" y="508"/>
                    <a:pt x="20" y="508"/>
                    <a:pt x="21" y="507"/>
                  </a:cubicBezTo>
                  <a:cubicBezTo>
                    <a:pt x="104" y="490"/>
                    <a:pt x="104" y="490"/>
                    <a:pt x="104" y="490"/>
                  </a:cubicBezTo>
                  <a:cubicBezTo>
                    <a:pt x="108" y="489"/>
                    <a:pt x="111" y="487"/>
                    <a:pt x="113" y="485"/>
                  </a:cubicBezTo>
                  <a:cubicBezTo>
                    <a:pt x="304" y="294"/>
                    <a:pt x="304" y="294"/>
                    <a:pt x="304" y="294"/>
                  </a:cubicBezTo>
                  <a:cubicBezTo>
                    <a:pt x="320" y="310"/>
                    <a:pt x="345" y="309"/>
                    <a:pt x="360" y="293"/>
                  </a:cubicBezTo>
                  <a:cubicBezTo>
                    <a:pt x="375" y="278"/>
                    <a:pt x="376" y="254"/>
                    <a:pt x="362" y="238"/>
                  </a:cubicBezTo>
                  <a:cubicBezTo>
                    <a:pt x="486" y="113"/>
                    <a:pt x="486" y="113"/>
                    <a:pt x="486" y="113"/>
                  </a:cubicBezTo>
                  <a:cubicBezTo>
                    <a:pt x="499" y="101"/>
                    <a:pt x="506" y="84"/>
                    <a:pt x="506" y="66"/>
                  </a:cubicBezTo>
                  <a:close/>
                  <a:moveTo>
                    <a:pt x="92" y="457"/>
                  </a:moveTo>
                  <a:cubicBezTo>
                    <a:pt x="39" y="468"/>
                    <a:pt x="39" y="468"/>
                    <a:pt x="39" y="468"/>
                  </a:cubicBezTo>
                  <a:cubicBezTo>
                    <a:pt x="47" y="411"/>
                    <a:pt x="47" y="411"/>
                    <a:pt x="47" y="411"/>
                  </a:cubicBezTo>
                  <a:cubicBezTo>
                    <a:pt x="234" y="224"/>
                    <a:pt x="234" y="224"/>
                    <a:pt x="234" y="224"/>
                  </a:cubicBezTo>
                  <a:cubicBezTo>
                    <a:pt x="279" y="270"/>
                    <a:pt x="279" y="270"/>
                    <a:pt x="279" y="270"/>
                  </a:cubicBezTo>
                  <a:lnTo>
                    <a:pt x="92" y="4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>
                <a:solidFill>
                  <a:schemeClr val="bg1"/>
                </a:solidFill>
              </a:endParaRPr>
            </a:p>
          </p:txBody>
        </p:sp>
      </p:grpSp>
      <p:sp>
        <p:nvSpPr>
          <p:cNvPr id="14" name="Retângulo 13"/>
          <p:cNvSpPr/>
          <p:nvPr/>
        </p:nvSpPr>
        <p:spPr>
          <a:xfrm>
            <a:off x="1103356" y="1663456"/>
            <a:ext cx="72152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b="1" dirty="0" smtClean="0"/>
              <a:t>Crianças menores de 9 meses de vida ( a partir da Nota Informativa nº 94, não se adota mais antecipação da dose de 6 a 8 meses, nem em situação de surto de FA. CTAI fez essa recomendação por não se identificar casos nem óbitos nessa faixa etária). </a:t>
            </a:r>
          </a:p>
          <a:p>
            <a:pPr algn="just"/>
            <a:endParaRPr lang="pt-BR" sz="2400" b="1" dirty="0" smtClean="0"/>
          </a:p>
          <a:p>
            <a:pPr algn="just"/>
            <a:endParaRPr lang="pt-BR" sz="2400" b="1" dirty="0" smtClean="0"/>
          </a:p>
        </p:txBody>
      </p:sp>
      <p:grpSp>
        <p:nvGrpSpPr>
          <p:cNvPr id="15" name="Group 1198"/>
          <p:cNvGrpSpPr/>
          <p:nvPr/>
        </p:nvGrpSpPr>
        <p:grpSpPr>
          <a:xfrm>
            <a:off x="714348" y="3071810"/>
            <a:ext cx="206512" cy="207373"/>
            <a:chOff x="3346450" y="4684713"/>
            <a:chExt cx="381000" cy="382588"/>
          </a:xfrm>
          <a:solidFill>
            <a:schemeClr val="bg1"/>
          </a:solidFill>
        </p:grpSpPr>
        <p:sp>
          <p:nvSpPr>
            <p:cNvPr id="16" name="Freeform 330"/>
            <p:cNvSpPr>
              <a:spLocks/>
            </p:cNvSpPr>
            <p:nvPr/>
          </p:nvSpPr>
          <p:spPr bwMode="auto">
            <a:xfrm>
              <a:off x="3389313" y="4905375"/>
              <a:ext cx="115888" cy="115888"/>
            </a:xfrm>
            <a:custGeom>
              <a:avLst/>
              <a:gdLst>
                <a:gd name="T0" fmla="*/ 62 w 73"/>
                <a:gd name="T1" fmla="*/ 0 h 73"/>
                <a:gd name="T2" fmla="*/ 2 w 73"/>
                <a:gd name="T3" fmla="*/ 60 h 73"/>
                <a:gd name="T4" fmla="*/ 0 w 73"/>
                <a:gd name="T5" fmla="*/ 73 h 73"/>
                <a:gd name="T6" fmla="*/ 13 w 73"/>
                <a:gd name="T7" fmla="*/ 70 h 73"/>
                <a:gd name="T8" fmla="*/ 73 w 73"/>
                <a:gd name="T9" fmla="*/ 11 h 73"/>
                <a:gd name="T10" fmla="*/ 62 w 73"/>
                <a:gd name="T11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" h="73">
                  <a:moveTo>
                    <a:pt x="62" y="0"/>
                  </a:moveTo>
                  <a:lnTo>
                    <a:pt x="2" y="60"/>
                  </a:lnTo>
                  <a:lnTo>
                    <a:pt x="0" y="73"/>
                  </a:lnTo>
                  <a:lnTo>
                    <a:pt x="13" y="70"/>
                  </a:lnTo>
                  <a:lnTo>
                    <a:pt x="73" y="11"/>
                  </a:lnTo>
                  <a:lnTo>
                    <a:pt x="6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>
                <a:solidFill>
                  <a:schemeClr val="bg1"/>
                </a:solidFill>
              </a:endParaRPr>
            </a:p>
          </p:txBody>
        </p:sp>
        <p:sp>
          <p:nvSpPr>
            <p:cNvPr id="17" name="Freeform 331"/>
            <p:cNvSpPr>
              <a:spLocks noEditPoints="1"/>
            </p:cNvSpPr>
            <p:nvPr/>
          </p:nvSpPr>
          <p:spPr bwMode="auto">
            <a:xfrm>
              <a:off x="3346450" y="4684713"/>
              <a:ext cx="381000" cy="382588"/>
            </a:xfrm>
            <a:custGeom>
              <a:avLst/>
              <a:gdLst>
                <a:gd name="T0" fmla="*/ 506 w 506"/>
                <a:gd name="T1" fmla="*/ 66 h 508"/>
                <a:gd name="T2" fmla="*/ 486 w 506"/>
                <a:gd name="T3" fmla="*/ 20 h 508"/>
                <a:gd name="T4" fmla="*/ 440 w 506"/>
                <a:gd name="T5" fmla="*/ 0 h 508"/>
                <a:gd name="T6" fmla="*/ 393 w 506"/>
                <a:gd name="T7" fmla="*/ 20 h 508"/>
                <a:gd name="T8" fmla="*/ 269 w 506"/>
                <a:gd name="T9" fmla="*/ 144 h 508"/>
                <a:gd name="T10" fmla="*/ 212 w 506"/>
                <a:gd name="T11" fmla="*/ 145 h 508"/>
                <a:gd name="T12" fmla="*/ 210 w 506"/>
                <a:gd name="T13" fmla="*/ 199 h 508"/>
                <a:gd name="T14" fmla="*/ 19 w 506"/>
                <a:gd name="T15" fmla="*/ 391 h 508"/>
                <a:gd name="T16" fmla="*/ 14 w 506"/>
                <a:gd name="T17" fmla="*/ 400 h 508"/>
                <a:gd name="T18" fmla="*/ 1 w 506"/>
                <a:gd name="T19" fmla="*/ 488 h 508"/>
                <a:gd name="T20" fmla="*/ 6 w 506"/>
                <a:gd name="T21" fmla="*/ 503 h 508"/>
                <a:gd name="T22" fmla="*/ 18 w 506"/>
                <a:gd name="T23" fmla="*/ 508 h 508"/>
                <a:gd name="T24" fmla="*/ 21 w 506"/>
                <a:gd name="T25" fmla="*/ 507 h 508"/>
                <a:gd name="T26" fmla="*/ 104 w 506"/>
                <a:gd name="T27" fmla="*/ 490 h 508"/>
                <a:gd name="T28" fmla="*/ 113 w 506"/>
                <a:gd name="T29" fmla="*/ 485 h 508"/>
                <a:gd name="T30" fmla="*/ 304 w 506"/>
                <a:gd name="T31" fmla="*/ 294 h 508"/>
                <a:gd name="T32" fmla="*/ 360 w 506"/>
                <a:gd name="T33" fmla="*/ 293 h 508"/>
                <a:gd name="T34" fmla="*/ 362 w 506"/>
                <a:gd name="T35" fmla="*/ 238 h 508"/>
                <a:gd name="T36" fmla="*/ 486 w 506"/>
                <a:gd name="T37" fmla="*/ 113 h 508"/>
                <a:gd name="T38" fmla="*/ 506 w 506"/>
                <a:gd name="T39" fmla="*/ 66 h 508"/>
                <a:gd name="T40" fmla="*/ 92 w 506"/>
                <a:gd name="T41" fmla="*/ 457 h 508"/>
                <a:gd name="T42" fmla="*/ 39 w 506"/>
                <a:gd name="T43" fmla="*/ 468 h 508"/>
                <a:gd name="T44" fmla="*/ 47 w 506"/>
                <a:gd name="T45" fmla="*/ 411 h 508"/>
                <a:gd name="T46" fmla="*/ 234 w 506"/>
                <a:gd name="T47" fmla="*/ 224 h 508"/>
                <a:gd name="T48" fmla="*/ 279 w 506"/>
                <a:gd name="T49" fmla="*/ 270 h 508"/>
                <a:gd name="T50" fmla="*/ 92 w 506"/>
                <a:gd name="T51" fmla="*/ 457 h 5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06" h="508">
                  <a:moveTo>
                    <a:pt x="506" y="66"/>
                  </a:moveTo>
                  <a:cubicBezTo>
                    <a:pt x="506" y="49"/>
                    <a:pt x="499" y="32"/>
                    <a:pt x="486" y="20"/>
                  </a:cubicBezTo>
                  <a:cubicBezTo>
                    <a:pt x="474" y="7"/>
                    <a:pt x="457" y="0"/>
                    <a:pt x="440" y="0"/>
                  </a:cubicBezTo>
                  <a:cubicBezTo>
                    <a:pt x="422" y="0"/>
                    <a:pt x="405" y="7"/>
                    <a:pt x="393" y="20"/>
                  </a:cubicBezTo>
                  <a:cubicBezTo>
                    <a:pt x="269" y="144"/>
                    <a:pt x="269" y="144"/>
                    <a:pt x="269" y="144"/>
                  </a:cubicBezTo>
                  <a:cubicBezTo>
                    <a:pt x="253" y="128"/>
                    <a:pt x="228" y="129"/>
                    <a:pt x="212" y="145"/>
                  </a:cubicBezTo>
                  <a:cubicBezTo>
                    <a:pt x="198" y="160"/>
                    <a:pt x="197" y="183"/>
                    <a:pt x="210" y="199"/>
                  </a:cubicBezTo>
                  <a:cubicBezTo>
                    <a:pt x="19" y="391"/>
                    <a:pt x="19" y="391"/>
                    <a:pt x="19" y="391"/>
                  </a:cubicBezTo>
                  <a:cubicBezTo>
                    <a:pt x="16" y="393"/>
                    <a:pt x="14" y="397"/>
                    <a:pt x="14" y="400"/>
                  </a:cubicBezTo>
                  <a:cubicBezTo>
                    <a:pt x="1" y="488"/>
                    <a:pt x="1" y="488"/>
                    <a:pt x="1" y="488"/>
                  </a:cubicBezTo>
                  <a:cubicBezTo>
                    <a:pt x="0" y="493"/>
                    <a:pt x="2" y="499"/>
                    <a:pt x="6" y="503"/>
                  </a:cubicBezTo>
                  <a:cubicBezTo>
                    <a:pt x="9" y="506"/>
                    <a:pt x="13" y="508"/>
                    <a:pt x="18" y="508"/>
                  </a:cubicBezTo>
                  <a:cubicBezTo>
                    <a:pt x="19" y="508"/>
                    <a:pt x="20" y="508"/>
                    <a:pt x="21" y="507"/>
                  </a:cubicBezTo>
                  <a:cubicBezTo>
                    <a:pt x="104" y="490"/>
                    <a:pt x="104" y="490"/>
                    <a:pt x="104" y="490"/>
                  </a:cubicBezTo>
                  <a:cubicBezTo>
                    <a:pt x="108" y="489"/>
                    <a:pt x="111" y="487"/>
                    <a:pt x="113" y="485"/>
                  </a:cubicBezTo>
                  <a:cubicBezTo>
                    <a:pt x="304" y="294"/>
                    <a:pt x="304" y="294"/>
                    <a:pt x="304" y="294"/>
                  </a:cubicBezTo>
                  <a:cubicBezTo>
                    <a:pt x="320" y="310"/>
                    <a:pt x="345" y="309"/>
                    <a:pt x="360" y="293"/>
                  </a:cubicBezTo>
                  <a:cubicBezTo>
                    <a:pt x="375" y="278"/>
                    <a:pt x="376" y="254"/>
                    <a:pt x="362" y="238"/>
                  </a:cubicBezTo>
                  <a:cubicBezTo>
                    <a:pt x="486" y="113"/>
                    <a:pt x="486" y="113"/>
                    <a:pt x="486" y="113"/>
                  </a:cubicBezTo>
                  <a:cubicBezTo>
                    <a:pt x="499" y="101"/>
                    <a:pt x="506" y="84"/>
                    <a:pt x="506" y="66"/>
                  </a:cubicBezTo>
                  <a:close/>
                  <a:moveTo>
                    <a:pt x="92" y="457"/>
                  </a:moveTo>
                  <a:cubicBezTo>
                    <a:pt x="39" y="468"/>
                    <a:pt x="39" y="468"/>
                    <a:pt x="39" y="468"/>
                  </a:cubicBezTo>
                  <a:cubicBezTo>
                    <a:pt x="47" y="411"/>
                    <a:pt x="47" y="411"/>
                    <a:pt x="47" y="411"/>
                  </a:cubicBezTo>
                  <a:cubicBezTo>
                    <a:pt x="234" y="224"/>
                    <a:pt x="234" y="224"/>
                    <a:pt x="234" y="224"/>
                  </a:cubicBezTo>
                  <a:cubicBezTo>
                    <a:pt x="279" y="270"/>
                    <a:pt x="279" y="270"/>
                    <a:pt x="279" y="270"/>
                  </a:cubicBezTo>
                  <a:lnTo>
                    <a:pt x="92" y="4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AU">
                <a:solidFill>
                  <a:schemeClr val="bg1"/>
                </a:solidFill>
              </a:endParaRPr>
            </a:p>
          </p:txBody>
        </p:sp>
      </p:grpSp>
      <p:sp>
        <p:nvSpPr>
          <p:cNvPr id="19" name="Freeform 330"/>
          <p:cNvSpPr>
            <a:spLocks/>
          </p:cNvSpPr>
          <p:nvPr/>
        </p:nvSpPr>
        <p:spPr bwMode="auto">
          <a:xfrm>
            <a:off x="603101" y="2841503"/>
            <a:ext cx="62814" cy="62814"/>
          </a:xfrm>
          <a:custGeom>
            <a:avLst/>
            <a:gdLst>
              <a:gd name="T0" fmla="*/ 62 w 73"/>
              <a:gd name="T1" fmla="*/ 0 h 73"/>
              <a:gd name="T2" fmla="*/ 2 w 73"/>
              <a:gd name="T3" fmla="*/ 60 h 73"/>
              <a:gd name="T4" fmla="*/ 0 w 73"/>
              <a:gd name="T5" fmla="*/ 73 h 73"/>
              <a:gd name="T6" fmla="*/ 13 w 73"/>
              <a:gd name="T7" fmla="*/ 70 h 73"/>
              <a:gd name="T8" fmla="*/ 73 w 73"/>
              <a:gd name="T9" fmla="*/ 11 h 73"/>
              <a:gd name="T10" fmla="*/ 62 w 73"/>
              <a:gd name="T11" fmla="*/ 0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3" h="73">
                <a:moveTo>
                  <a:pt x="62" y="0"/>
                </a:moveTo>
                <a:lnTo>
                  <a:pt x="2" y="60"/>
                </a:lnTo>
                <a:lnTo>
                  <a:pt x="0" y="73"/>
                </a:lnTo>
                <a:lnTo>
                  <a:pt x="13" y="70"/>
                </a:lnTo>
                <a:lnTo>
                  <a:pt x="73" y="11"/>
                </a:lnTo>
                <a:lnTo>
                  <a:pt x="62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U">
              <a:solidFill>
                <a:schemeClr val="bg1"/>
              </a:solidFill>
            </a:endParaRPr>
          </a:p>
        </p:txBody>
      </p:sp>
      <p:sp>
        <p:nvSpPr>
          <p:cNvPr id="21" name="Rounded Rectangle 30"/>
          <p:cNvSpPr/>
          <p:nvPr/>
        </p:nvSpPr>
        <p:spPr>
          <a:xfrm>
            <a:off x="571472" y="2143116"/>
            <a:ext cx="416540" cy="413198"/>
          </a:xfrm>
          <a:prstGeom prst="roundRect">
            <a:avLst/>
          </a:prstGeom>
          <a:solidFill>
            <a:srgbClr val="F6CD02">
              <a:alpha val="8274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2" name="Rounded Rectangle 30"/>
          <p:cNvSpPr/>
          <p:nvPr/>
        </p:nvSpPr>
        <p:spPr>
          <a:xfrm>
            <a:off x="571472" y="5286388"/>
            <a:ext cx="416540" cy="413198"/>
          </a:xfrm>
          <a:prstGeom prst="roundRect">
            <a:avLst/>
          </a:prstGeom>
          <a:solidFill>
            <a:srgbClr val="F6CD02">
              <a:alpha val="8274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3" name="Retângulo 22"/>
          <p:cNvSpPr/>
          <p:nvPr/>
        </p:nvSpPr>
        <p:spPr>
          <a:xfrm>
            <a:off x="1214414" y="4714884"/>
            <a:ext cx="69294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pt-BR" sz="2400" b="1" dirty="0" smtClean="0"/>
          </a:p>
          <a:p>
            <a:pPr algn="just"/>
            <a:r>
              <a:rPr lang="pt-BR" sz="2400" b="1" dirty="0" smtClean="0"/>
              <a:t>Pessoas com Alergia grave (anafilaxia) ao ovo ou outros componentes da vacina (</a:t>
            </a:r>
            <a:r>
              <a:rPr lang="pt-BR" sz="2400" b="1" dirty="0" err="1" smtClean="0"/>
              <a:t>eritromicina</a:t>
            </a:r>
            <a:r>
              <a:rPr lang="pt-BR" sz="2400" b="1" dirty="0" smtClean="0"/>
              <a:t>). </a:t>
            </a:r>
          </a:p>
        </p:txBody>
      </p:sp>
      <p:sp>
        <p:nvSpPr>
          <p:cNvPr id="24" name="Retângulo 23"/>
          <p:cNvSpPr/>
          <p:nvPr/>
        </p:nvSpPr>
        <p:spPr>
          <a:xfrm rot="10800000" flipV="1">
            <a:off x="1142976" y="3259451"/>
            <a:ext cx="7057753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pt-BR" sz="2800" b="1" dirty="0" smtClean="0">
              <a:solidFill>
                <a:schemeClr val="tx2"/>
              </a:solidFill>
              <a:cs typeface="Calibri" panose="020F0502020204030204" pitchFamily="34" charset="0"/>
            </a:endParaRPr>
          </a:p>
          <a:p>
            <a:pPr fontAlgn="base"/>
            <a:endParaRPr lang="pt-BR" sz="2800" b="1" dirty="0" smtClean="0">
              <a:solidFill>
                <a:schemeClr val="tx2"/>
              </a:solidFill>
              <a:cs typeface="Calibri" panose="020F0502020204030204" pitchFamily="34" charset="0"/>
            </a:endParaRPr>
          </a:p>
          <a:p>
            <a:pPr fontAlgn="base"/>
            <a:r>
              <a:rPr lang="pt-BR" sz="2600" b="1" dirty="0" smtClean="0">
                <a:solidFill>
                  <a:schemeClr val="accent1">
                    <a:lumMod val="50000"/>
                  </a:schemeClr>
                </a:solidFill>
                <a:cs typeface="Calibri" panose="020F0502020204030204" pitchFamily="34" charset="0"/>
              </a:rPr>
              <a:t>Entre os grupos que </a:t>
            </a:r>
            <a:r>
              <a:rPr lang="pt-BR" sz="2600" b="1" dirty="0" smtClean="0">
                <a:solidFill>
                  <a:schemeClr val="accent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devem</a:t>
            </a:r>
            <a:r>
              <a:rPr lang="pt-BR" sz="2600" b="1" dirty="0" smtClean="0">
                <a:solidFill>
                  <a:schemeClr val="accent1">
                    <a:lumMod val="50000"/>
                  </a:schemeClr>
                </a:solidFill>
                <a:cs typeface="Calibri" panose="020F0502020204030204" pitchFamily="34" charset="0"/>
              </a:rPr>
              <a:t> ser avaliados por profissionais de saúde estão:</a:t>
            </a:r>
          </a:p>
          <a:p>
            <a:pPr fontAlgn="base"/>
            <a:endParaRPr lang="pt-BR" sz="2800" b="1" dirty="0">
              <a:solidFill>
                <a:schemeClr val="tx2"/>
              </a:solidFill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85852" y="1071546"/>
            <a:ext cx="65722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 smtClean="0"/>
              <a:t>Pessoas com imunodeficiência primária ou adquirida, excetuando HIV positivo, assintomático e que apresente  LT-CD4&gt; ou igual a 350 células/</a:t>
            </a:r>
            <a:r>
              <a:rPr lang="pt-BR" sz="2800" b="1" dirty="0" err="1" smtClean="0"/>
              <a:t>mm³</a:t>
            </a:r>
            <a:endParaRPr lang="pt-BR" sz="2800" b="1" dirty="0" smtClean="0"/>
          </a:p>
        </p:txBody>
      </p:sp>
      <p:sp>
        <p:nvSpPr>
          <p:cNvPr id="3" name="Rounded Rectangle 30"/>
          <p:cNvSpPr/>
          <p:nvPr/>
        </p:nvSpPr>
        <p:spPr>
          <a:xfrm>
            <a:off x="785786" y="3929066"/>
            <a:ext cx="416540" cy="413198"/>
          </a:xfrm>
          <a:prstGeom prst="roundRect">
            <a:avLst/>
          </a:prstGeom>
          <a:solidFill>
            <a:srgbClr val="F6CD02">
              <a:alpha val="8274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428728" y="3500438"/>
            <a:ext cx="657229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 smtClean="0"/>
              <a:t>HIV/</a:t>
            </a:r>
            <a:r>
              <a:rPr lang="pt-BR" sz="2800" b="1" dirty="0" err="1" smtClean="0"/>
              <a:t>Aids</a:t>
            </a:r>
            <a:r>
              <a:rPr lang="pt-BR" sz="2800" b="1" dirty="0" smtClean="0"/>
              <a:t> que apresentem imunodeficiência grave ( contagem de LT-CD4 &lt; 350 células/ </a:t>
            </a:r>
            <a:r>
              <a:rPr lang="pt-BR" sz="2800" b="1" dirty="0" err="1" smtClean="0"/>
              <a:t>mm³</a:t>
            </a:r>
            <a:r>
              <a:rPr lang="pt-BR" sz="2800" b="1" dirty="0" smtClean="0"/>
              <a:t> ) adiar até que a imunidade se restabeleça</a:t>
            </a:r>
            <a:endParaRPr lang="pt-BR" sz="2800" dirty="0"/>
          </a:p>
        </p:txBody>
      </p:sp>
      <p:sp>
        <p:nvSpPr>
          <p:cNvPr id="5" name="Rounded Rectangle 30"/>
          <p:cNvSpPr/>
          <p:nvPr/>
        </p:nvSpPr>
        <p:spPr>
          <a:xfrm>
            <a:off x="642910" y="1500174"/>
            <a:ext cx="416540" cy="413198"/>
          </a:xfrm>
          <a:prstGeom prst="roundRect">
            <a:avLst>
              <a:gd name="adj" fmla="val 20072"/>
            </a:avLst>
          </a:prstGeom>
          <a:solidFill>
            <a:srgbClr val="F6CD02">
              <a:alpha val="8274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500166" y="928670"/>
            <a:ext cx="710428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600" b="1" dirty="0" smtClean="0"/>
              <a:t>Pessoas em terapias imunossupressoras                     </a:t>
            </a:r>
          </a:p>
          <a:p>
            <a:pPr algn="just"/>
            <a:r>
              <a:rPr lang="pt-BR" sz="2600" b="1" dirty="0" smtClean="0"/>
              <a:t>(quimioterapia, radioterapia, corticóides com dose de 2 </a:t>
            </a:r>
            <a:r>
              <a:rPr lang="pt-BR" sz="2600" b="1" dirty="0" err="1" smtClean="0"/>
              <a:t>mg</a:t>
            </a:r>
            <a:r>
              <a:rPr lang="pt-BR" sz="2600" b="1" dirty="0" smtClean="0"/>
              <a:t>/Kg/dia para crianças e acima de 20 </a:t>
            </a:r>
            <a:r>
              <a:rPr lang="pt-BR" sz="2600" b="1" dirty="0" err="1" smtClean="0"/>
              <a:t>mg</a:t>
            </a:r>
            <a:r>
              <a:rPr lang="pt-BR" sz="2600" b="1" dirty="0" smtClean="0"/>
              <a:t>/dia para adultos, por período superior a 14 dias). Após a interrupção do corticóide nas doses acima, aguardar 4 semanas antes de vacinar.</a:t>
            </a:r>
          </a:p>
        </p:txBody>
      </p:sp>
      <p:sp>
        <p:nvSpPr>
          <p:cNvPr id="4" name="Retângulo 3"/>
          <p:cNvSpPr/>
          <p:nvPr/>
        </p:nvSpPr>
        <p:spPr>
          <a:xfrm>
            <a:off x="1475988" y="4365104"/>
            <a:ext cx="703284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600" b="1" dirty="0" smtClean="0"/>
              <a:t>Pessoas com história pregressa de doença do timo  ( </a:t>
            </a:r>
            <a:r>
              <a:rPr lang="pt-BR" sz="2600" b="1" dirty="0" err="1" smtClean="0"/>
              <a:t>miastenia</a:t>
            </a:r>
            <a:r>
              <a:rPr lang="pt-BR" sz="2600" b="1" dirty="0" smtClean="0"/>
              <a:t> </a:t>
            </a:r>
            <a:r>
              <a:rPr lang="pt-BR" sz="2600" b="1" dirty="0" err="1" smtClean="0"/>
              <a:t>gravis</a:t>
            </a:r>
            <a:r>
              <a:rPr lang="pt-BR" sz="2600" b="1" dirty="0" smtClean="0"/>
              <a:t>, </a:t>
            </a:r>
            <a:r>
              <a:rPr lang="pt-BR" sz="2600" b="1" dirty="0" err="1" smtClean="0"/>
              <a:t>timona</a:t>
            </a:r>
            <a:r>
              <a:rPr lang="pt-BR" sz="2600" b="1" dirty="0" smtClean="0"/>
              <a:t>); lúpus; artrite reumatóide; doença de </a:t>
            </a:r>
            <a:r>
              <a:rPr lang="pt-BR" sz="2600" b="1" dirty="0" err="1" smtClean="0"/>
              <a:t>Addison</a:t>
            </a:r>
            <a:r>
              <a:rPr lang="pt-BR" sz="2600" b="1" dirty="0" smtClean="0"/>
              <a:t>.</a:t>
            </a:r>
          </a:p>
        </p:txBody>
      </p:sp>
      <p:sp>
        <p:nvSpPr>
          <p:cNvPr id="5" name="Rounded Rectangle 30"/>
          <p:cNvSpPr/>
          <p:nvPr/>
        </p:nvSpPr>
        <p:spPr>
          <a:xfrm>
            <a:off x="714348" y="5143512"/>
            <a:ext cx="416540" cy="413198"/>
          </a:xfrm>
          <a:prstGeom prst="roundRect">
            <a:avLst/>
          </a:prstGeom>
          <a:solidFill>
            <a:srgbClr val="F6CD02">
              <a:alpha val="8274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Rounded Rectangle 30"/>
          <p:cNvSpPr/>
          <p:nvPr/>
        </p:nvSpPr>
        <p:spPr>
          <a:xfrm>
            <a:off x="714348" y="1928802"/>
            <a:ext cx="416540" cy="413198"/>
          </a:xfrm>
          <a:prstGeom prst="roundRect">
            <a:avLst/>
          </a:prstGeom>
          <a:solidFill>
            <a:srgbClr val="F6CD02">
              <a:alpha val="82745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id-ID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bh final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bh final" id="{30700986-D284-47A6-BD49-DF1692E27F66}" vid="{DDC32EBC-FF9C-411E-A697-5EB0BE11334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pbh final</Template>
  <TotalTime>713</TotalTime>
  <Words>744</Words>
  <Application>Microsoft Office PowerPoint</Application>
  <PresentationFormat>Apresentação na tela (4:3)</PresentationFormat>
  <Paragraphs>85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Tahoma</vt:lpstr>
      <vt:lpstr>Wingdings</vt:lpstr>
      <vt:lpstr>pbh final</vt:lpstr>
      <vt:lpstr> por recomendação da OMS </vt:lpstr>
      <vt:lpstr>JULHO DE 2016 A JULHO DE 2017</vt:lpstr>
      <vt:lpstr>Apresentação do PowerPoint</vt:lpstr>
      <vt:lpstr>INDICAÇÃO DA VACINA </vt:lpstr>
      <vt:lpstr>Apresentação do PowerPoint</vt:lpstr>
      <vt:lpstr>Indicação da Vacina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pr036675</dc:creator>
  <cp:lastModifiedBy>MATEUS ARAUJO DO NASCIMENTO</cp:lastModifiedBy>
  <cp:revision>73</cp:revision>
  <dcterms:created xsi:type="dcterms:W3CDTF">2018-01-19T12:07:49Z</dcterms:created>
  <dcterms:modified xsi:type="dcterms:W3CDTF">2018-01-23T15:43:50Z</dcterms:modified>
</cp:coreProperties>
</file>