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1" r:id="rId3"/>
    <p:sldId id="272" r:id="rId4"/>
    <p:sldId id="273" r:id="rId5"/>
    <p:sldId id="259" r:id="rId6"/>
    <p:sldId id="258" r:id="rId7"/>
    <p:sldId id="262" r:id="rId8"/>
    <p:sldId id="270" r:id="rId9"/>
    <p:sldId id="274" r:id="rId10"/>
    <p:sldId id="267" r:id="rId11"/>
    <p:sldId id="266" r:id="rId12"/>
    <p:sldId id="268" r:id="rId13"/>
    <p:sldId id="264" r:id="rId14"/>
    <p:sldId id="269" r:id="rId15"/>
    <p:sldId id="276" r:id="rId16"/>
    <p:sldId id="260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Modern Love" charset="0"/>
      <p:regular r:id="rId27"/>
    </p:embeddedFont>
    <p:embeddedFont>
      <p:font typeface="Tahoma" pitchFamily="34" charset="0"/>
      <p:regular r:id="rId28"/>
      <p:bold r:id="rId29"/>
    </p:embeddedFont>
    <p:embeddedFont>
      <p:font typeface="Goudy Old Style" pitchFamily="18" charset="0"/>
      <p:regular r:id="rId30"/>
      <p:bold r:id="rId31"/>
      <p:italic r:id="rId32"/>
    </p:embeddedFont>
    <p:embeddedFont>
      <p:font typeface="Century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48"/>
    <a:srgbClr val="E71D5A"/>
    <a:srgbClr val="F8B87F"/>
    <a:srgbClr val="95AA76"/>
    <a:srgbClr val="F7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 snapToGrid="0">
      <p:cViewPr>
        <p:scale>
          <a:sx n="100" d="100"/>
          <a:sy n="100" d="100"/>
        </p:scale>
        <p:origin x="-5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8B22A-79BE-4C39-A27C-3540F5DB89B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18CDAF3-46B7-429C-AF66-C33F97EC172C}">
      <dgm:prSet phldrT="[Texto]" custT="1"/>
      <dgm:spPr/>
      <dgm:t>
        <a:bodyPr/>
        <a:lstStyle/>
        <a:p>
          <a:r>
            <a:rPr lang="pt-BR" sz="2000" dirty="0">
              <a:solidFill>
                <a:srgbClr val="346548"/>
              </a:solidFill>
            </a:rPr>
            <a:t>Comunicação assertiva </a:t>
          </a:r>
          <a:r>
            <a:rPr lang="pt-BR" sz="1600" dirty="0">
              <a:solidFill>
                <a:srgbClr val="346548"/>
              </a:solidFill>
            </a:rPr>
            <a:t>(31,1%)</a:t>
          </a:r>
          <a:endParaRPr lang="pt-BR" sz="2000" dirty="0">
            <a:solidFill>
              <a:srgbClr val="346548"/>
            </a:solidFill>
          </a:endParaRPr>
        </a:p>
      </dgm:t>
    </dgm:pt>
    <dgm:pt modelId="{0CE10312-F9F1-49E6-B745-F749326E4E97}" type="parTrans" cxnId="{0403F824-560F-421C-91F7-2437E81C26AC}">
      <dgm:prSet/>
      <dgm:spPr/>
      <dgm:t>
        <a:bodyPr/>
        <a:lstStyle/>
        <a:p>
          <a:endParaRPr lang="pt-BR">
            <a:solidFill>
              <a:srgbClr val="346548"/>
            </a:solidFill>
          </a:endParaRPr>
        </a:p>
      </dgm:t>
    </dgm:pt>
    <dgm:pt modelId="{004ADB3F-869C-460C-A660-E0CB6E7A1C32}" type="sibTrans" cxnId="{0403F824-560F-421C-91F7-2437E81C26AC}">
      <dgm:prSet/>
      <dgm:spPr/>
      <dgm:t>
        <a:bodyPr/>
        <a:lstStyle/>
        <a:p>
          <a:endParaRPr lang="pt-BR">
            <a:solidFill>
              <a:srgbClr val="346548"/>
            </a:solidFill>
          </a:endParaRPr>
        </a:p>
      </dgm:t>
    </dgm:pt>
    <dgm:pt modelId="{AED36F6C-6A3D-4BE6-AE94-4D49C300E4C1}">
      <dgm:prSet phldrT="[Texto]" custT="1"/>
      <dgm:spPr/>
      <dgm:t>
        <a:bodyPr/>
        <a:lstStyle/>
        <a:p>
          <a:r>
            <a:rPr lang="pt-BR" sz="2200" dirty="0">
              <a:solidFill>
                <a:srgbClr val="346548"/>
              </a:solidFill>
            </a:rPr>
            <a:t>Trabalho em equipe </a:t>
          </a:r>
          <a:r>
            <a:rPr lang="pt-BR" sz="1600" dirty="0">
              <a:solidFill>
                <a:srgbClr val="346548"/>
              </a:solidFill>
            </a:rPr>
            <a:t>(38,4%)</a:t>
          </a:r>
          <a:endParaRPr lang="pt-BR" sz="2200" dirty="0">
            <a:solidFill>
              <a:srgbClr val="346548"/>
            </a:solidFill>
          </a:endParaRPr>
        </a:p>
      </dgm:t>
    </dgm:pt>
    <dgm:pt modelId="{AE15EB38-C39C-4FA6-BBDF-573C56A9177A}" type="parTrans" cxnId="{4A28E1AD-DB3F-419E-A593-E4013048F6CD}">
      <dgm:prSet/>
      <dgm:spPr/>
      <dgm:t>
        <a:bodyPr/>
        <a:lstStyle/>
        <a:p>
          <a:endParaRPr lang="pt-BR">
            <a:solidFill>
              <a:srgbClr val="346548"/>
            </a:solidFill>
          </a:endParaRPr>
        </a:p>
      </dgm:t>
    </dgm:pt>
    <dgm:pt modelId="{49B8C380-A876-4D8B-8338-D0CE028B2A14}" type="sibTrans" cxnId="{4A28E1AD-DB3F-419E-A593-E4013048F6CD}">
      <dgm:prSet/>
      <dgm:spPr/>
      <dgm:t>
        <a:bodyPr/>
        <a:lstStyle/>
        <a:p>
          <a:endParaRPr lang="pt-BR">
            <a:solidFill>
              <a:srgbClr val="346548"/>
            </a:solidFill>
          </a:endParaRPr>
        </a:p>
      </dgm:t>
    </dgm:pt>
    <dgm:pt modelId="{2850CBD5-A124-4455-9D26-8F903FBCB085}">
      <dgm:prSet phldrT="[Texto]" custT="1"/>
      <dgm:spPr/>
      <dgm:t>
        <a:bodyPr/>
        <a:lstStyle/>
        <a:p>
          <a:r>
            <a:rPr lang="pt-BR" sz="2200" dirty="0">
              <a:solidFill>
                <a:srgbClr val="346548"/>
              </a:solidFill>
            </a:rPr>
            <a:t>Inteligência emocional </a:t>
          </a:r>
          <a:r>
            <a:rPr lang="pt-BR" sz="1600" dirty="0">
              <a:solidFill>
                <a:srgbClr val="346548"/>
              </a:solidFill>
            </a:rPr>
            <a:t>(42,9%)</a:t>
          </a:r>
        </a:p>
        <a:p>
          <a:endParaRPr lang="pt-BR" sz="2200" dirty="0">
            <a:solidFill>
              <a:srgbClr val="346548"/>
            </a:solidFill>
          </a:endParaRPr>
        </a:p>
      </dgm:t>
    </dgm:pt>
    <dgm:pt modelId="{45E595BC-B6D5-456C-AD64-08AF8DD251BB}" type="parTrans" cxnId="{E62CBD4D-B196-4BB8-B54F-4D48E9776C1B}">
      <dgm:prSet/>
      <dgm:spPr/>
      <dgm:t>
        <a:bodyPr/>
        <a:lstStyle/>
        <a:p>
          <a:endParaRPr lang="pt-BR">
            <a:solidFill>
              <a:srgbClr val="346548"/>
            </a:solidFill>
          </a:endParaRPr>
        </a:p>
      </dgm:t>
    </dgm:pt>
    <dgm:pt modelId="{D96941BE-A513-4CEF-9B8A-9533CC2126E7}" type="sibTrans" cxnId="{E62CBD4D-B196-4BB8-B54F-4D48E9776C1B}">
      <dgm:prSet/>
      <dgm:spPr/>
      <dgm:t>
        <a:bodyPr/>
        <a:lstStyle/>
        <a:p>
          <a:endParaRPr lang="pt-BR">
            <a:solidFill>
              <a:srgbClr val="346548"/>
            </a:solidFill>
          </a:endParaRPr>
        </a:p>
      </dgm:t>
    </dgm:pt>
    <dgm:pt modelId="{C26FBB93-A135-42ED-9633-205D7551F7E1}" type="pres">
      <dgm:prSet presAssocID="{4878B22A-79BE-4C39-A27C-3540F5DB89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FE5264C-B59D-4EE8-BE53-92FD7F80878F}" type="pres">
      <dgm:prSet presAssocID="{C18CDAF3-46B7-429C-AF66-C33F97EC172C}" presName="composite" presStyleCnt="0"/>
      <dgm:spPr/>
    </dgm:pt>
    <dgm:pt modelId="{1EEEF4EA-39A2-4236-98BE-C0F600FEA978}" type="pres">
      <dgm:prSet presAssocID="{C18CDAF3-46B7-429C-AF66-C33F97EC172C}" presName="LShape" presStyleLbl="alignNode1" presStyleIdx="0" presStyleCnt="5"/>
      <dgm:spPr/>
    </dgm:pt>
    <dgm:pt modelId="{613D4DC8-3C5B-4711-97A0-17538267AB67}" type="pres">
      <dgm:prSet presAssocID="{C18CDAF3-46B7-429C-AF66-C33F97EC172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2B4586-5506-4F4F-A2F1-EDDC3D96CACD}" type="pres">
      <dgm:prSet presAssocID="{C18CDAF3-46B7-429C-AF66-C33F97EC172C}" presName="Triangle" presStyleLbl="alignNode1" presStyleIdx="1" presStyleCnt="5"/>
      <dgm:spPr/>
    </dgm:pt>
    <dgm:pt modelId="{ED7169FA-83EE-4141-95D7-E478251DC7D2}" type="pres">
      <dgm:prSet presAssocID="{004ADB3F-869C-460C-A660-E0CB6E7A1C32}" presName="sibTrans" presStyleCnt="0"/>
      <dgm:spPr/>
    </dgm:pt>
    <dgm:pt modelId="{386A224C-6C3D-4B9F-BBE6-DA349F1C77A3}" type="pres">
      <dgm:prSet presAssocID="{004ADB3F-869C-460C-A660-E0CB6E7A1C32}" presName="space" presStyleCnt="0"/>
      <dgm:spPr/>
    </dgm:pt>
    <dgm:pt modelId="{2D1F38F9-88D8-42F6-8A00-7CA8FE4DE875}" type="pres">
      <dgm:prSet presAssocID="{AED36F6C-6A3D-4BE6-AE94-4D49C300E4C1}" presName="composite" presStyleCnt="0"/>
      <dgm:spPr/>
    </dgm:pt>
    <dgm:pt modelId="{510A78DB-1CDD-4443-A27B-CEC2499CD2C9}" type="pres">
      <dgm:prSet presAssocID="{AED36F6C-6A3D-4BE6-AE94-4D49C300E4C1}" presName="LShape" presStyleLbl="alignNode1" presStyleIdx="2" presStyleCnt="5"/>
      <dgm:spPr/>
    </dgm:pt>
    <dgm:pt modelId="{8664DE63-D8FA-4897-97B5-14168B87DACA}" type="pres">
      <dgm:prSet presAssocID="{AED36F6C-6A3D-4BE6-AE94-4D49C300E4C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80EB13-4BAB-4612-A29E-0494A89601A9}" type="pres">
      <dgm:prSet presAssocID="{AED36F6C-6A3D-4BE6-AE94-4D49C300E4C1}" presName="Triangle" presStyleLbl="alignNode1" presStyleIdx="3" presStyleCnt="5"/>
      <dgm:spPr/>
    </dgm:pt>
    <dgm:pt modelId="{867359EC-6A7E-445E-A30C-9DDFCB9227AE}" type="pres">
      <dgm:prSet presAssocID="{49B8C380-A876-4D8B-8338-D0CE028B2A14}" presName="sibTrans" presStyleCnt="0"/>
      <dgm:spPr/>
    </dgm:pt>
    <dgm:pt modelId="{CAD036AB-E511-432D-995C-8C8C9DFB8D47}" type="pres">
      <dgm:prSet presAssocID="{49B8C380-A876-4D8B-8338-D0CE028B2A14}" presName="space" presStyleCnt="0"/>
      <dgm:spPr/>
    </dgm:pt>
    <dgm:pt modelId="{3E1ACB6F-76B6-43D2-A61A-0A9902E2B190}" type="pres">
      <dgm:prSet presAssocID="{2850CBD5-A124-4455-9D26-8F903FBCB085}" presName="composite" presStyleCnt="0"/>
      <dgm:spPr/>
    </dgm:pt>
    <dgm:pt modelId="{EF3872D1-D1AD-4229-8FC5-9559D130955C}" type="pres">
      <dgm:prSet presAssocID="{2850CBD5-A124-4455-9D26-8F903FBCB085}" presName="LShape" presStyleLbl="alignNode1" presStyleIdx="4" presStyleCnt="5"/>
      <dgm:spPr/>
    </dgm:pt>
    <dgm:pt modelId="{A835E8A1-EF0C-4036-9A96-B130A11E1D75}" type="pres">
      <dgm:prSet presAssocID="{2850CBD5-A124-4455-9D26-8F903FBCB08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2CBD4D-B196-4BB8-B54F-4D48E9776C1B}" srcId="{4878B22A-79BE-4C39-A27C-3540F5DB89B9}" destId="{2850CBD5-A124-4455-9D26-8F903FBCB085}" srcOrd="2" destOrd="0" parTransId="{45E595BC-B6D5-456C-AD64-08AF8DD251BB}" sibTransId="{D96941BE-A513-4CEF-9B8A-9533CC2126E7}"/>
    <dgm:cxn modelId="{0403F824-560F-421C-91F7-2437E81C26AC}" srcId="{4878B22A-79BE-4C39-A27C-3540F5DB89B9}" destId="{C18CDAF3-46B7-429C-AF66-C33F97EC172C}" srcOrd="0" destOrd="0" parTransId="{0CE10312-F9F1-49E6-B745-F749326E4E97}" sibTransId="{004ADB3F-869C-460C-A660-E0CB6E7A1C32}"/>
    <dgm:cxn modelId="{89CECC4F-6F74-4B72-8C8F-4941CC3CBEDC}" type="presOf" srcId="{AED36F6C-6A3D-4BE6-AE94-4D49C300E4C1}" destId="{8664DE63-D8FA-4897-97B5-14168B87DACA}" srcOrd="0" destOrd="0" presId="urn:microsoft.com/office/officeart/2009/3/layout/StepUpProcess"/>
    <dgm:cxn modelId="{4A28E1AD-DB3F-419E-A593-E4013048F6CD}" srcId="{4878B22A-79BE-4C39-A27C-3540F5DB89B9}" destId="{AED36F6C-6A3D-4BE6-AE94-4D49C300E4C1}" srcOrd="1" destOrd="0" parTransId="{AE15EB38-C39C-4FA6-BBDF-573C56A9177A}" sibTransId="{49B8C380-A876-4D8B-8338-D0CE028B2A14}"/>
    <dgm:cxn modelId="{3EC6FD8C-A3AE-40DC-B746-5018DD909485}" type="presOf" srcId="{C18CDAF3-46B7-429C-AF66-C33F97EC172C}" destId="{613D4DC8-3C5B-4711-97A0-17538267AB67}" srcOrd="0" destOrd="0" presId="urn:microsoft.com/office/officeart/2009/3/layout/StepUpProcess"/>
    <dgm:cxn modelId="{13B7B77F-12C9-4122-8F8C-B42FD3F48667}" type="presOf" srcId="{2850CBD5-A124-4455-9D26-8F903FBCB085}" destId="{A835E8A1-EF0C-4036-9A96-B130A11E1D75}" srcOrd="0" destOrd="0" presId="urn:microsoft.com/office/officeart/2009/3/layout/StepUpProcess"/>
    <dgm:cxn modelId="{31BD724A-A631-43C3-9542-1DED8525BC50}" type="presOf" srcId="{4878B22A-79BE-4C39-A27C-3540F5DB89B9}" destId="{C26FBB93-A135-42ED-9633-205D7551F7E1}" srcOrd="0" destOrd="0" presId="urn:microsoft.com/office/officeart/2009/3/layout/StepUpProcess"/>
    <dgm:cxn modelId="{8CF88BED-E175-4A10-90EF-ED21F4BA377A}" type="presParOf" srcId="{C26FBB93-A135-42ED-9633-205D7551F7E1}" destId="{8FE5264C-B59D-4EE8-BE53-92FD7F80878F}" srcOrd="0" destOrd="0" presId="urn:microsoft.com/office/officeart/2009/3/layout/StepUpProcess"/>
    <dgm:cxn modelId="{42E9A0A5-E8A3-4692-A0BF-177166E35C56}" type="presParOf" srcId="{8FE5264C-B59D-4EE8-BE53-92FD7F80878F}" destId="{1EEEF4EA-39A2-4236-98BE-C0F600FEA978}" srcOrd="0" destOrd="0" presId="urn:microsoft.com/office/officeart/2009/3/layout/StepUpProcess"/>
    <dgm:cxn modelId="{7F501595-0AF0-4F1A-AB30-825C91C7C6FB}" type="presParOf" srcId="{8FE5264C-B59D-4EE8-BE53-92FD7F80878F}" destId="{613D4DC8-3C5B-4711-97A0-17538267AB67}" srcOrd="1" destOrd="0" presId="urn:microsoft.com/office/officeart/2009/3/layout/StepUpProcess"/>
    <dgm:cxn modelId="{272211D8-2287-4B23-A830-2E3A6AE16169}" type="presParOf" srcId="{8FE5264C-B59D-4EE8-BE53-92FD7F80878F}" destId="{EE2B4586-5506-4F4F-A2F1-EDDC3D96CACD}" srcOrd="2" destOrd="0" presId="urn:microsoft.com/office/officeart/2009/3/layout/StepUpProcess"/>
    <dgm:cxn modelId="{B6C646A3-EA7E-4FAC-A14C-DF5725DC9B1F}" type="presParOf" srcId="{C26FBB93-A135-42ED-9633-205D7551F7E1}" destId="{ED7169FA-83EE-4141-95D7-E478251DC7D2}" srcOrd="1" destOrd="0" presId="urn:microsoft.com/office/officeart/2009/3/layout/StepUpProcess"/>
    <dgm:cxn modelId="{3CFBE46E-F857-47DA-83B9-29450828A7EC}" type="presParOf" srcId="{ED7169FA-83EE-4141-95D7-E478251DC7D2}" destId="{386A224C-6C3D-4B9F-BBE6-DA349F1C77A3}" srcOrd="0" destOrd="0" presId="urn:microsoft.com/office/officeart/2009/3/layout/StepUpProcess"/>
    <dgm:cxn modelId="{450503B8-0137-403C-A6F0-4D3AC4DCA01A}" type="presParOf" srcId="{C26FBB93-A135-42ED-9633-205D7551F7E1}" destId="{2D1F38F9-88D8-42F6-8A00-7CA8FE4DE875}" srcOrd="2" destOrd="0" presId="urn:microsoft.com/office/officeart/2009/3/layout/StepUpProcess"/>
    <dgm:cxn modelId="{6049FAC5-F8C5-44E5-84AD-F6742C498009}" type="presParOf" srcId="{2D1F38F9-88D8-42F6-8A00-7CA8FE4DE875}" destId="{510A78DB-1CDD-4443-A27B-CEC2499CD2C9}" srcOrd="0" destOrd="0" presId="urn:microsoft.com/office/officeart/2009/3/layout/StepUpProcess"/>
    <dgm:cxn modelId="{A182FCDB-B255-4026-BEF0-DA709EA00E2E}" type="presParOf" srcId="{2D1F38F9-88D8-42F6-8A00-7CA8FE4DE875}" destId="{8664DE63-D8FA-4897-97B5-14168B87DACA}" srcOrd="1" destOrd="0" presId="urn:microsoft.com/office/officeart/2009/3/layout/StepUpProcess"/>
    <dgm:cxn modelId="{2E2CE482-4080-47FD-A61D-D0C5A5808991}" type="presParOf" srcId="{2D1F38F9-88D8-42F6-8A00-7CA8FE4DE875}" destId="{ED80EB13-4BAB-4612-A29E-0494A89601A9}" srcOrd="2" destOrd="0" presId="urn:microsoft.com/office/officeart/2009/3/layout/StepUpProcess"/>
    <dgm:cxn modelId="{0125EE1B-B5CD-4936-BD6F-8F5C53E64C85}" type="presParOf" srcId="{C26FBB93-A135-42ED-9633-205D7551F7E1}" destId="{867359EC-6A7E-445E-A30C-9DDFCB9227AE}" srcOrd="3" destOrd="0" presId="urn:microsoft.com/office/officeart/2009/3/layout/StepUpProcess"/>
    <dgm:cxn modelId="{E88E3DC4-CCBA-4542-94F6-F156EEDAA738}" type="presParOf" srcId="{867359EC-6A7E-445E-A30C-9DDFCB9227AE}" destId="{CAD036AB-E511-432D-995C-8C8C9DFB8D47}" srcOrd="0" destOrd="0" presId="urn:microsoft.com/office/officeart/2009/3/layout/StepUpProcess"/>
    <dgm:cxn modelId="{DDA33465-CE8F-4587-BDD8-64D3866E0CE0}" type="presParOf" srcId="{C26FBB93-A135-42ED-9633-205D7551F7E1}" destId="{3E1ACB6F-76B6-43D2-A61A-0A9902E2B190}" srcOrd="4" destOrd="0" presId="urn:microsoft.com/office/officeart/2009/3/layout/StepUpProcess"/>
    <dgm:cxn modelId="{B5C7B517-E772-4CA4-BC97-624BDDA6A637}" type="presParOf" srcId="{3E1ACB6F-76B6-43D2-A61A-0A9902E2B190}" destId="{EF3872D1-D1AD-4229-8FC5-9559D130955C}" srcOrd="0" destOrd="0" presId="urn:microsoft.com/office/officeart/2009/3/layout/StepUpProcess"/>
    <dgm:cxn modelId="{6EC66877-0C27-4484-B7A5-D9AF92FAE90F}" type="presParOf" srcId="{3E1ACB6F-76B6-43D2-A61A-0A9902E2B190}" destId="{A835E8A1-EF0C-4036-9A96-B130A11E1D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EB85D-CDA7-454D-845D-470918FE55A7}" type="doc">
      <dgm:prSet loTypeId="urn:microsoft.com/office/officeart/2005/8/layout/cycle2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16485FA-D56E-480B-8968-668617850515}">
      <dgm:prSet phldrT="[Texto]" custT="1"/>
      <dgm:spPr>
        <a:xfrm>
          <a:off x="3447691" y="1584"/>
          <a:ext cx="1591242" cy="159124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pt-BR" sz="1100" b="1">
              <a:latin typeface="Calibri"/>
              <a:ea typeface="+mn-ea"/>
              <a:cs typeface="+mn-cs"/>
            </a:rPr>
            <a:t>RESULTADOS</a:t>
          </a:r>
          <a:endParaRPr lang="pt-BR" sz="1100" b="1" dirty="0">
            <a:latin typeface="Calibri"/>
            <a:ea typeface="+mn-ea"/>
            <a:cs typeface="+mn-cs"/>
          </a:endParaRPr>
        </a:p>
      </dgm:t>
    </dgm:pt>
    <dgm:pt modelId="{8A27D6F9-69D6-4B84-B6B1-4C02FE2047E7}" type="parTrans" cxnId="{FD04C3AA-F5EF-400C-BAA5-2294B8909769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C1249DDD-D4E8-4FB3-BECE-01186785BA9D}" type="sibTrans" cxnId="{FD04C3AA-F5EF-400C-BAA5-2294B8909769}">
      <dgm:prSet custT="1"/>
      <dgm:spPr>
        <a:xfrm rot="2700000">
          <a:off x="4868115" y="1365000"/>
          <a:ext cx="423026" cy="5370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 sz="2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9AA0252-F85B-4838-9B37-AED4E188568B}">
      <dgm:prSet phldrT="[Texto]" custT="1"/>
      <dgm:spPr>
        <a:xfrm>
          <a:off x="5137256" y="1691149"/>
          <a:ext cx="1591242" cy="159124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pt-BR" sz="1100" b="1" dirty="0">
              <a:latin typeface="Calibri"/>
              <a:ea typeface="+mn-ea"/>
              <a:cs typeface="+mn-cs"/>
            </a:rPr>
            <a:t>REPERTÓRIO</a:t>
          </a:r>
        </a:p>
      </dgm:t>
    </dgm:pt>
    <dgm:pt modelId="{69CA5617-6684-4DF8-B72B-B0972D150854}" type="parTrans" cxnId="{7A68B078-3E91-4544-8BBD-6278B51A108D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CBA58DC1-261D-4DCE-99DF-4B8347E29B43}" type="sibTrans" cxnId="{7A68B078-3E91-4544-8BBD-6278B51A108D}">
      <dgm:prSet custT="1"/>
      <dgm:spPr>
        <a:xfrm rot="8100000">
          <a:off x="4885046" y="3054565"/>
          <a:ext cx="423026" cy="5370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 sz="2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E68AF6-3F49-42E1-AF62-319BD3DC5620}">
      <dgm:prSet phldrT="[Texto]" custT="1"/>
      <dgm:spPr>
        <a:xfrm>
          <a:off x="1758125" y="1691149"/>
          <a:ext cx="1591242" cy="159124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pt-BR" sz="1100" b="1" dirty="0">
              <a:solidFill>
                <a:srgbClr val="346548"/>
              </a:solidFill>
              <a:latin typeface="Calibri"/>
              <a:ea typeface="+mn-ea"/>
              <a:cs typeface="+mn-cs"/>
            </a:rPr>
            <a:t>ATITUDES</a:t>
          </a:r>
        </a:p>
      </dgm:t>
    </dgm:pt>
    <dgm:pt modelId="{C5E339EA-4B4A-42E8-A5BE-2294748A3C88}" type="parTrans" cxnId="{774C8C5D-A331-4165-8748-9E574E86EDAB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15939C34-4334-42DE-9BA3-65E4076B6B11}" type="sibTrans" cxnId="{774C8C5D-A331-4165-8748-9E574E86EDAB}">
      <dgm:prSet custT="1"/>
      <dgm:spPr>
        <a:xfrm rot="18900000">
          <a:off x="3178550" y="1381931"/>
          <a:ext cx="423026" cy="5370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 sz="2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1CB0D37-E608-4815-84FB-DC3D3D53AA94}">
      <dgm:prSet custT="1"/>
      <dgm:spPr>
        <a:xfrm>
          <a:off x="3447691" y="3380714"/>
          <a:ext cx="1591242" cy="159124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pt-BR" sz="1100" b="1">
              <a:latin typeface="Calibri"/>
              <a:ea typeface="+mn-ea"/>
              <a:cs typeface="+mn-cs"/>
            </a:rPr>
            <a:t>CRENÇAS</a:t>
          </a:r>
          <a:endParaRPr lang="pt-BR" sz="1100" b="1" dirty="0">
            <a:latin typeface="Calibri"/>
            <a:ea typeface="+mn-ea"/>
            <a:cs typeface="+mn-cs"/>
          </a:endParaRPr>
        </a:p>
      </dgm:t>
    </dgm:pt>
    <dgm:pt modelId="{D3235CAB-F0F1-490A-A1D9-AA3A8910D1BC}" type="parTrans" cxnId="{EEC6450C-1E5F-4A5D-9860-7EEE6C32EF95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4A6C4275-54EE-4B1E-987F-DFD61305D2F0}" type="sibTrans" cxnId="{EEC6450C-1E5F-4A5D-9860-7EEE6C32EF95}">
      <dgm:prSet custT="1"/>
      <dgm:spPr>
        <a:xfrm rot="13500000">
          <a:off x="3195481" y="3071496"/>
          <a:ext cx="423026" cy="53704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 sz="2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9057B-AE21-44C6-A44B-152C9457EA7B}" type="pres">
      <dgm:prSet presAssocID="{E53EB85D-CDA7-454D-845D-470918FE55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07E986-B1DB-4F16-BF6A-31D1EC23B73B}" type="pres">
      <dgm:prSet presAssocID="{B16485FA-D56E-480B-8968-6686178505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B86AA-9294-4392-9E01-EBF6FC621CA9}" type="pres">
      <dgm:prSet presAssocID="{C1249DDD-D4E8-4FB3-BECE-01186785BA9D}" presName="sibTrans" presStyleLbl="sibTrans2D1" presStyleIdx="0" presStyleCnt="4"/>
      <dgm:spPr/>
      <dgm:t>
        <a:bodyPr/>
        <a:lstStyle/>
        <a:p>
          <a:endParaRPr lang="pt-BR"/>
        </a:p>
      </dgm:t>
    </dgm:pt>
    <dgm:pt modelId="{2E098933-3A25-48A8-89E1-7F8FFA3BE0E3}" type="pres">
      <dgm:prSet presAssocID="{C1249DDD-D4E8-4FB3-BECE-01186785BA9D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3DD89B19-2DFF-4E46-9556-84FEFFB80008}" type="pres">
      <dgm:prSet presAssocID="{89AA0252-F85B-4838-9B37-AED4E18856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06674E-755C-497A-9A6B-489A3AFA511B}" type="pres">
      <dgm:prSet presAssocID="{CBA58DC1-261D-4DCE-99DF-4B8347E29B43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4AD47FF-952A-4C4C-BC7A-7BA5F8CC56F8}" type="pres">
      <dgm:prSet presAssocID="{CBA58DC1-261D-4DCE-99DF-4B8347E29B43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1DB8F05A-9FAC-44A9-B306-18CDE902D964}" type="pres">
      <dgm:prSet presAssocID="{11CB0D37-E608-4815-84FB-DC3D3D53AA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DA02D-D9DC-4268-A72C-63F6C88AAE87}" type="pres">
      <dgm:prSet presAssocID="{4A6C4275-54EE-4B1E-987F-DFD61305D2F0}" presName="sibTrans" presStyleLbl="sibTrans2D1" presStyleIdx="2" presStyleCnt="4"/>
      <dgm:spPr/>
      <dgm:t>
        <a:bodyPr/>
        <a:lstStyle/>
        <a:p>
          <a:endParaRPr lang="pt-BR"/>
        </a:p>
      </dgm:t>
    </dgm:pt>
    <dgm:pt modelId="{5FE3267D-9B75-4A0B-AFD2-19EFE68B71F7}" type="pres">
      <dgm:prSet presAssocID="{4A6C4275-54EE-4B1E-987F-DFD61305D2F0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70D6608D-379B-4060-8AFC-FDF2C24D2EBC}" type="pres">
      <dgm:prSet presAssocID="{1EE68AF6-3F49-42E1-AF62-319BD3DC56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56101F-0C6C-4781-A143-155D937D15A7}" type="pres">
      <dgm:prSet presAssocID="{15939C34-4334-42DE-9BA3-65E4076B6B11}" presName="sibTrans" presStyleLbl="sibTrans2D1" presStyleIdx="3" presStyleCnt="4"/>
      <dgm:spPr/>
      <dgm:t>
        <a:bodyPr/>
        <a:lstStyle/>
        <a:p>
          <a:endParaRPr lang="pt-BR"/>
        </a:p>
      </dgm:t>
    </dgm:pt>
    <dgm:pt modelId="{EE205309-AF09-44D9-B66F-1E0C7F175C2E}" type="pres">
      <dgm:prSet presAssocID="{15939C34-4334-42DE-9BA3-65E4076B6B11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0CDA13B-D1EF-47ED-83DD-9B73BCEDC452}" type="presOf" srcId="{4A6C4275-54EE-4B1E-987F-DFD61305D2F0}" destId="{B8BDA02D-D9DC-4268-A72C-63F6C88AAE87}" srcOrd="0" destOrd="0" presId="urn:microsoft.com/office/officeart/2005/8/layout/cycle2"/>
    <dgm:cxn modelId="{FD04C3AA-F5EF-400C-BAA5-2294B8909769}" srcId="{E53EB85D-CDA7-454D-845D-470918FE55A7}" destId="{B16485FA-D56E-480B-8968-668617850515}" srcOrd="0" destOrd="0" parTransId="{8A27D6F9-69D6-4B84-B6B1-4C02FE2047E7}" sibTransId="{C1249DDD-D4E8-4FB3-BECE-01186785BA9D}"/>
    <dgm:cxn modelId="{EEC6450C-1E5F-4A5D-9860-7EEE6C32EF95}" srcId="{E53EB85D-CDA7-454D-845D-470918FE55A7}" destId="{11CB0D37-E608-4815-84FB-DC3D3D53AA94}" srcOrd="2" destOrd="0" parTransId="{D3235CAB-F0F1-490A-A1D9-AA3A8910D1BC}" sibTransId="{4A6C4275-54EE-4B1E-987F-DFD61305D2F0}"/>
    <dgm:cxn modelId="{FA708EFF-FC32-4B8D-8B8A-04F66649A6A3}" type="presOf" srcId="{C1249DDD-D4E8-4FB3-BECE-01186785BA9D}" destId="{59DB86AA-9294-4392-9E01-EBF6FC621CA9}" srcOrd="0" destOrd="0" presId="urn:microsoft.com/office/officeart/2005/8/layout/cycle2"/>
    <dgm:cxn modelId="{94FBCBA7-3602-4507-ACD5-B514EC44D082}" type="presOf" srcId="{C1249DDD-D4E8-4FB3-BECE-01186785BA9D}" destId="{2E098933-3A25-48A8-89E1-7F8FFA3BE0E3}" srcOrd="1" destOrd="0" presId="urn:microsoft.com/office/officeart/2005/8/layout/cycle2"/>
    <dgm:cxn modelId="{E3D43B98-D985-4B91-BA1C-31DA6C8537B1}" type="presOf" srcId="{B16485FA-D56E-480B-8968-668617850515}" destId="{1007E986-B1DB-4F16-BF6A-31D1EC23B73B}" srcOrd="0" destOrd="0" presId="urn:microsoft.com/office/officeart/2005/8/layout/cycle2"/>
    <dgm:cxn modelId="{590D124B-4A4B-44F3-94F6-ADB2CEB56038}" type="presOf" srcId="{1EE68AF6-3F49-42E1-AF62-319BD3DC5620}" destId="{70D6608D-379B-4060-8AFC-FDF2C24D2EBC}" srcOrd="0" destOrd="0" presId="urn:microsoft.com/office/officeart/2005/8/layout/cycle2"/>
    <dgm:cxn modelId="{7A68B078-3E91-4544-8BBD-6278B51A108D}" srcId="{E53EB85D-CDA7-454D-845D-470918FE55A7}" destId="{89AA0252-F85B-4838-9B37-AED4E188568B}" srcOrd="1" destOrd="0" parTransId="{69CA5617-6684-4DF8-B72B-B0972D150854}" sibTransId="{CBA58DC1-261D-4DCE-99DF-4B8347E29B43}"/>
    <dgm:cxn modelId="{774C8C5D-A331-4165-8748-9E574E86EDAB}" srcId="{E53EB85D-CDA7-454D-845D-470918FE55A7}" destId="{1EE68AF6-3F49-42E1-AF62-319BD3DC5620}" srcOrd="3" destOrd="0" parTransId="{C5E339EA-4B4A-42E8-A5BE-2294748A3C88}" sibTransId="{15939C34-4334-42DE-9BA3-65E4076B6B11}"/>
    <dgm:cxn modelId="{B12160A9-BEA5-41B9-B6E4-C6B99B2504A4}" type="presOf" srcId="{89AA0252-F85B-4838-9B37-AED4E188568B}" destId="{3DD89B19-2DFF-4E46-9556-84FEFFB80008}" srcOrd="0" destOrd="0" presId="urn:microsoft.com/office/officeart/2005/8/layout/cycle2"/>
    <dgm:cxn modelId="{7FFC3C44-BF0F-49A5-B8D8-05F1F9394250}" type="presOf" srcId="{CBA58DC1-261D-4DCE-99DF-4B8347E29B43}" destId="{C906674E-755C-497A-9A6B-489A3AFA511B}" srcOrd="0" destOrd="0" presId="urn:microsoft.com/office/officeart/2005/8/layout/cycle2"/>
    <dgm:cxn modelId="{2BB99A19-B1FC-4C45-9621-8C1D658AFFFB}" type="presOf" srcId="{CBA58DC1-261D-4DCE-99DF-4B8347E29B43}" destId="{24AD47FF-952A-4C4C-BC7A-7BA5F8CC56F8}" srcOrd="1" destOrd="0" presId="urn:microsoft.com/office/officeart/2005/8/layout/cycle2"/>
    <dgm:cxn modelId="{0CADE10C-D977-4EBA-A235-5CA12E2FC694}" type="presOf" srcId="{E53EB85D-CDA7-454D-845D-470918FE55A7}" destId="{DD89057B-AE21-44C6-A44B-152C9457EA7B}" srcOrd="0" destOrd="0" presId="urn:microsoft.com/office/officeart/2005/8/layout/cycle2"/>
    <dgm:cxn modelId="{9E35C563-7EEE-4765-8777-4A66396F45F1}" type="presOf" srcId="{15939C34-4334-42DE-9BA3-65E4076B6B11}" destId="{EE205309-AF09-44D9-B66F-1E0C7F175C2E}" srcOrd="1" destOrd="0" presId="urn:microsoft.com/office/officeart/2005/8/layout/cycle2"/>
    <dgm:cxn modelId="{3C7C9103-536D-4FDA-A78F-25FADCCC50F0}" type="presOf" srcId="{11CB0D37-E608-4815-84FB-DC3D3D53AA94}" destId="{1DB8F05A-9FAC-44A9-B306-18CDE902D964}" srcOrd="0" destOrd="0" presId="urn:microsoft.com/office/officeart/2005/8/layout/cycle2"/>
    <dgm:cxn modelId="{F3F8ECAE-8790-4552-9AF4-2209D3C59CA1}" type="presOf" srcId="{15939C34-4334-42DE-9BA3-65E4076B6B11}" destId="{D256101F-0C6C-4781-A143-155D937D15A7}" srcOrd="0" destOrd="0" presId="urn:microsoft.com/office/officeart/2005/8/layout/cycle2"/>
    <dgm:cxn modelId="{2BE67179-EA12-49FE-9218-FA6C6C8D9D74}" type="presOf" srcId="{4A6C4275-54EE-4B1E-987F-DFD61305D2F0}" destId="{5FE3267D-9B75-4A0B-AFD2-19EFE68B71F7}" srcOrd="1" destOrd="0" presId="urn:microsoft.com/office/officeart/2005/8/layout/cycle2"/>
    <dgm:cxn modelId="{54782BB5-DCD9-4A22-B88B-4A21B077CC8C}" type="presParOf" srcId="{DD89057B-AE21-44C6-A44B-152C9457EA7B}" destId="{1007E986-B1DB-4F16-BF6A-31D1EC23B73B}" srcOrd="0" destOrd="0" presId="urn:microsoft.com/office/officeart/2005/8/layout/cycle2"/>
    <dgm:cxn modelId="{40EAF8A4-B5EF-48F5-AA81-49FDCAB644E8}" type="presParOf" srcId="{DD89057B-AE21-44C6-A44B-152C9457EA7B}" destId="{59DB86AA-9294-4392-9E01-EBF6FC621CA9}" srcOrd="1" destOrd="0" presId="urn:microsoft.com/office/officeart/2005/8/layout/cycle2"/>
    <dgm:cxn modelId="{281721E6-CD78-4276-A0ED-2C01C8C2BCCC}" type="presParOf" srcId="{59DB86AA-9294-4392-9E01-EBF6FC621CA9}" destId="{2E098933-3A25-48A8-89E1-7F8FFA3BE0E3}" srcOrd="0" destOrd="0" presId="urn:microsoft.com/office/officeart/2005/8/layout/cycle2"/>
    <dgm:cxn modelId="{20E71748-3FD2-48CF-A305-97F8294F522E}" type="presParOf" srcId="{DD89057B-AE21-44C6-A44B-152C9457EA7B}" destId="{3DD89B19-2DFF-4E46-9556-84FEFFB80008}" srcOrd="2" destOrd="0" presId="urn:microsoft.com/office/officeart/2005/8/layout/cycle2"/>
    <dgm:cxn modelId="{AA3A4550-E635-4143-B921-3604EE238BEC}" type="presParOf" srcId="{DD89057B-AE21-44C6-A44B-152C9457EA7B}" destId="{C906674E-755C-497A-9A6B-489A3AFA511B}" srcOrd="3" destOrd="0" presId="urn:microsoft.com/office/officeart/2005/8/layout/cycle2"/>
    <dgm:cxn modelId="{4F381406-98C8-4718-BA7F-2819F7A444EF}" type="presParOf" srcId="{C906674E-755C-497A-9A6B-489A3AFA511B}" destId="{24AD47FF-952A-4C4C-BC7A-7BA5F8CC56F8}" srcOrd="0" destOrd="0" presId="urn:microsoft.com/office/officeart/2005/8/layout/cycle2"/>
    <dgm:cxn modelId="{B6BC99BA-9567-4CA2-9AB3-7DDCE5E23D9C}" type="presParOf" srcId="{DD89057B-AE21-44C6-A44B-152C9457EA7B}" destId="{1DB8F05A-9FAC-44A9-B306-18CDE902D964}" srcOrd="4" destOrd="0" presId="urn:microsoft.com/office/officeart/2005/8/layout/cycle2"/>
    <dgm:cxn modelId="{9A8D2CC5-E908-487C-AC09-E1A8B8E3FFBA}" type="presParOf" srcId="{DD89057B-AE21-44C6-A44B-152C9457EA7B}" destId="{B8BDA02D-D9DC-4268-A72C-63F6C88AAE87}" srcOrd="5" destOrd="0" presId="urn:microsoft.com/office/officeart/2005/8/layout/cycle2"/>
    <dgm:cxn modelId="{F0DB5F35-3355-4D74-84FF-2D6CD3F8CB00}" type="presParOf" srcId="{B8BDA02D-D9DC-4268-A72C-63F6C88AAE87}" destId="{5FE3267D-9B75-4A0B-AFD2-19EFE68B71F7}" srcOrd="0" destOrd="0" presId="urn:microsoft.com/office/officeart/2005/8/layout/cycle2"/>
    <dgm:cxn modelId="{A3464DBD-36BB-46B5-B14C-34E3E52DBF07}" type="presParOf" srcId="{DD89057B-AE21-44C6-A44B-152C9457EA7B}" destId="{70D6608D-379B-4060-8AFC-FDF2C24D2EBC}" srcOrd="6" destOrd="0" presId="urn:microsoft.com/office/officeart/2005/8/layout/cycle2"/>
    <dgm:cxn modelId="{1B17FEAC-C26A-46FE-99D9-27BABF67542F}" type="presParOf" srcId="{DD89057B-AE21-44C6-A44B-152C9457EA7B}" destId="{D256101F-0C6C-4781-A143-155D937D15A7}" srcOrd="7" destOrd="0" presId="urn:microsoft.com/office/officeart/2005/8/layout/cycle2"/>
    <dgm:cxn modelId="{2A8390A2-A911-4C9F-9D2F-584927B5715C}" type="presParOf" srcId="{D256101F-0C6C-4781-A143-155D937D15A7}" destId="{EE205309-AF09-44D9-B66F-1E0C7F175C2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EF4EA-39A2-4236-98BE-C0F600FEA978}">
      <dsp:nvSpPr>
        <dsp:cNvPr id="0" name=""/>
        <dsp:cNvSpPr/>
      </dsp:nvSpPr>
      <dsp:spPr>
        <a:xfrm rot="5400000">
          <a:off x="381025" y="768813"/>
          <a:ext cx="1139385" cy="18959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D4DC8-3C5B-4711-97A0-17538267AB67}">
      <dsp:nvSpPr>
        <dsp:cNvPr id="0" name=""/>
        <dsp:cNvSpPr/>
      </dsp:nvSpPr>
      <dsp:spPr>
        <a:xfrm>
          <a:off x="190833" y="1335282"/>
          <a:ext cx="1711640" cy="150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346548"/>
              </a:solidFill>
            </a:rPr>
            <a:t>Comunicação assertiva </a:t>
          </a:r>
          <a:r>
            <a:rPr lang="pt-BR" sz="1600" kern="1200" dirty="0">
              <a:solidFill>
                <a:srgbClr val="346548"/>
              </a:solidFill>
            </a:rPr>
            <a:t>(31,1%)</a:t>
          </a:r>
          <a:endParaRPr lang="pt-BR" sz="2000" kern="1200" dirty="0">
            <a:solidFill>
              <a:srgbClr val="346548"/>
            </a:solidFill>
          </a:endParaRPr>
        </a:p>
      </dsp:txBody>
      <dsp:txXfrm>
        <a:off x="190833" y="1335282"/>
        <a:ext cx="1711640" cy="1500352"/>
      </dsp:txXfrm>
    </dsp:sp>
    <dsp:sp modelId="{EE2B4586-5506-4F4F-A2F1-EDDC3D96CACD}">
      <dsp:nvSpPr>
        <dsp:cNvPr id="0" name=""/>
        <dsp:cNvSpPr/>
      </dsp:nvSpPr>
      <dsp:spPr>
        <a:xfrm>
          <a:off x="1579522" y="629234"/>
          <a:ext cx="322950" cy="322950"/>
        </a:xfrm>
        <a:prstGeom prst="triangle">
          <a:avLst>
            <a:gd name="adj" fmla="val 100000"/>
          </a:avLst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accent3">
              <a:hueOff val="-2495830"/>
              <a:satOff val="21154"/>
              <a:lumOff val="2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A78DB-1CDD-4443-A27B-CEC2499CD2C9}">
      <dsp:nvSpPr>
        <dsp:cNvPr id="0" name=""/>
        <dsp:cNvSpPr/>
      </dsp:nvSpPr>
      <dsp:spPr>
        <a:xfrm rot="5400000">
          <a:off x="2476407" y="250309"/>
          <a:ext cx="1139385" cy="18959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4991661"/>
            <a:satOff val="42307"/>
            <a:lumOff val="4215"/>
            <a:alphaOff val="0"/>
          </a:schemeClr>
        </a:solidFill>
        <a:ln w="25400" cap="flat" cmpd="sng" algn="ctr">
          <a:solidFill>
            <a:schemeClr val="accent3">
              <a:hueOff val="-4991661"/>
              <a:satOff val="42307"/>
              <a:lumOff val="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4DE63-D8FA-4897-97B5-14168B87DACA}">
      <dsp:nvSpPr>
        <dsp:cNvPr id="0" name=""/>
        <dsp:cNvSpPr/>
      </dsp:nvSpPr>
      <dsp:spPr>
        <a:xfrm>
          <a:off x="2286215" y="816778"/>
          <a:ext cx="1711640" cy="150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rgbClr val="346548"/>
              </a:solidFill>
            </a:rPr>
            <a:t>Trabalho em equipe </a:t>
          </a:r>
          <a:r>
            <a:rPr lang="pt-BR" sz="1600" kern="1200" dirty="0">
              <a:solidFill>
                <a:srgbClr val="346548"/>
              </a:solidFill>
            </a:rPr>
            <a:t>(38,4%)</a:t>
          </a:r>
          <a:endParaRPr lang="pt-BR" sz="2200" kern="1200" dirty="0">
            <a:solidFill>
              <a:srgbClr val="346548"/>
            </a:solidFill>
          </a:endParaRPr>
        </a:p>
      </dsp:txBody>
      <dsp:txXfrm>
        <a:off x="2286215" y="816778"/>
        <a:ext cx="1711640" cy="1500352"/>
      </dsp:txXfrm>
    </dsp:sp>
    <dsp:sp modelId="{ED80EB13-4BAB-4612-A29E-0494A89601A9}">
      <dsp:nvSpPr>
        <dsp:cNvPr id="0" name=""/>
        <dsp:cNvSpPr/>
      </dsp:nvSpPr>
      <dsp:spPr>
        <a:xfrm>
          <a:off x="3674904" y="110730"/>
          <a:ext cx="322950" cy="322950"/>
        </a:xfrm>
        <a:prstGeom prst="triangle">
          <a:avLst>
            <a:gd name="adj" fmla="val 100000"/>
          </a:avLst>
        </a:prstGeom>
        <a:solidFill>
          <a:schemeClr val="accent3">
            <a:hueOff val="-7487491"/>
            <a:satOff val="63461"/>
            <a:lumOff val="6323"/>
            <a:alphaOff val="0"/>
          </a:schemeClr>
        </a:solidFill>
        <a:ln w="25400" cap="flat" cmpd="sng" algn="ctr">
          <a:solidFill>
            <a:schemeClr val="accent3">
              <a:hueOff val="-7487491"/>
              <a:satOff val="63461"/>
              <a:lumOff val="6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72D1-D1AD-4229-8FC5-9559D130955C}">
      <dsp:nvSpPr>
        <dsp:cNvPr id="0" name=""/>
        <dsp:cNvSpPr/>
      </dsp:nvSpPr>
      <dsp:spPr>
        <a:xfrm rot="5400000">
          <a:off x="4571789" y="-268195"/>
          <a:ext cx="1139385" cy="189591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9983321"/>
            <a:satOff val="84615"/>
            <a:lumOff val="8431"/>
            <a:alphaOff val="0"/>
          </a:schemeClr>
        </a:solidFill>
        <a:ln w="25400" cap="flat" cmpd="sng" algn="ctr">
          <a:solidFill>
            <a:schemeClr val="accent3">
              <a:hueOff val="-9983321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5E8A1-EF0C-4036-9A96-B130A11E1D75}">
      <dsp:nvSpPr>
        <dsp:cNvPr id="0" name=""/>
        <dsp:cNvSpPr/>
      </dsp:nvSpPr>
      <dsp:spPr>
        <a:xfrm>
          <a:off x="4381597" y="298274"/>
          <a:ext cx="1711640" cy="150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rgbClr val="346548"/>
              </a:solidFill>
            </a:rPr>
            <a:t>Inteligência emocional </a:t>
          </a:r>
          <a:r>
            <a:rPr lang="pt-BR" sz="1600" kern="1200" dirty="0">
              <a:solidFill>
                <a:srgbClr val="346548"/>
              </a:solidFill>
            </a:rPr>
            <a:t>(42,9%)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>
            <a:solidFill>
              <a:srgbClr val="346548"/>
            </a:solidFill>
          </a:endParaRPr>
        </a:p>
      </dsp:txBody>
      <dsp:txXfrm>
        <a:off x="4381597" y="298274"/>
        <a:ext cx="1711640" cy="1500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E986-B1DB-4F16-BF6A-31D1EC23B73B}">
      <dsp:nvSpPr>
        <dsp:cNvPr id="0" name=""/>
        <dsp:cNvSpPr/>
      </dsp:nvSpPr>
      <dsp:spPr>
        <a:xfrm>
          <a:off x="1532058" y="85"/>
          <a:ext cx="1130609" cy="11306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>
              <a:latin typeface="Calibri"/>
              <a:ea typeface="+mn-ea"/>
              <a:cs typeface="+mn-cs"/>
            </a:rPr>
            <a:t>RESULTADOS</a:t>
          </a:r>
          <a:endParaRPr lang="pt-BR" sz="1100" b="1" kern="1200" dirty="0">
            <a:latin typeface="Calibri"/>
            <a:ea typeface="+mn-ea"/>
            <a:cs typeface="+mn-cs"/>
          </a:endParaRPr>
        </a:p>
      </dsp:txBody>
      <dsp:txXfrm>
        <a:off x="1697632" y="165659"/>
        <a:ext cx="799461" cy="799461"/>
      </dsp:txXfrm>
    </dsp:sp>
    <dsp:sp modelId="{59DB86AA-9294-4392-9E01-EBF6FC621CA9}">
      <dsp:nvSpPr>
        <dsp:cNvPr id="0" name=""/>
        <dsp:cNvSpPr/>
      </dsp:nvSpPr>
      <dsp:spPr>
        <a:xfrm rot="2700000">
          <a:off x="2541189" y="968340"/>
          <a:ext cx="299828" cy="381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54362" y="1012855"/>
        <a:ext cx="209880" cy="228948"/>
      </dsp:txXfrm>
    </dsp:sp>
    <dsp:sp modelId="{3DD89B19-2DFF-4E46-9556-84FEFFB80008}">
      <dsp:nvSpPr>
        <dsp:cNvPr id="0" name=""/>
        <dsp:cNvSpPr/>
      </dsp:nvSpPr>
      <dsp:spPr>
        <a:xfrm>
          <a:off x="2731540" y="1199567"/>
          <a:ext cx="1130609" cy="1130609"/>
        </a:xfrm>
        <a:prstGeom prst="ellipse">
          <a:avLst/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alibri"/>
              <a:ea typeface="+mn-ea"/>
              <a:cs typeface="+mn-cs"/>
            </a:rPr>
            <a:t>REPERTÓRIO</a:t>
          </a:r>
        </a:p>
      </dsp:txBody>
      <dsp:txXfrm>
        <a:off x="2897114" y="1365141"/>
        <a:ext cx="799461" cy="799461"/>
      </dsp:txXfrm>
    </dsp:sp>
    <dsp:sp modelId="{C906674E-755C-497A-9A6B-489A3AFA511B}">
      <dsp:nvSpPr>
        <dsp:cNvPr id="0" name=""/>
        <dsp:cNvSpPr/>
      </dsp:nvSpPr>
      <dsp:spPr>
        <a:xfrm rot="8100000">
          <a:off x="2553190" y="2167822"/>
          <a:ext cx="299828" cy="381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629965" y="2212337"/>
        <a:ext cx="209880" cy="228948"/>
      </dsp:txXfrm>
    </dsp:sp>
    <dsp:sp modelId="{1DB8F05A-9FAC-44A9-B306-18CDE902D964}">
      <dsp:nvSpPr>
        <dsp:cNvPr id="0" name=""/>
        <dsp:cNvSpPr/>
      </dsp:nvSpPr>
      <dsp:spPr>
        <a:xfrm>
          <a:off x="1532058" y="2399049"/>
          <a:ext cx="1130609" cy="1130609"/>
        </a:xfrm>
        <a:prstGeom prst="ellipse">
          <a:avLst/>
        </a:prstGeom>
        <a:solidFill>
          <a:schemeClr val="accent5">
            <a:hueOff val="-4815199"/>
            <a:satOff val="0"/>
            <a:lumOff val="20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>
              <a:latin typeface="Calibri"/>
              <a:ea typeface="+mn-ea"/>
              <a:cs typeface="+mn-cs"/>
            </a:rPr>
            <a:t>CRENÇAS</a:t>
          </a:r>
          <a:endParaRPr lang="pt-BR" sz="1100" b="1" kern="1200" dirty="0">
            <a:latin typeface="Calibri"/>
            <a:ea typeface="+mn-ea"/>
            <a:cs typeface="+mn-cs"/>
          </a:endParaRPr>
        </a:p>
      </dsp:txBody>
      <dsp:txXfrm>
        <a:off x="1697632" y="2564623"/>
        <a:ext cx="799461" cy="799461"/>
      </dsp:txXfrm>
    </dsp:sp>
    <dsp:sp modelId="{B8BDA02D-D9DC-4268-A72C-63F6C88AAE87}">
      <dsp:nvSpPr>
        <dsp:cNvPr id="0" name=""/>
        <dsp:cNvSpPr/>
      </dsp:nvSpPr>
      <dsp:spPr>
        <a:xfrm rot="13500000">
          <a:off x="1353708" y="2179822"/>
          <a:ext cx="299828" cy="381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815199"/>
            <a:satOff val="0"/>
            <a:lumOff val="2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430483" y="2287939"/>
        <a:ext cx="209880" cy="228948"/>
      </dsp:txXfrm>
    </dsp:sp>
    <dsp:sp modelId="{70D6608D-379B-4060-8AFC-FDF2C24D2EBC}">
      <dsp:nvSpPr>
        <dsp:cNvPr id="0" name=""/>
        <dsp:cNvSpPr/>
      </dsp:nvSpPr>
      <dsp:spPr>
        <a:xfrm>
          <a:off x="332576" y="1199567"/>
          <a:ext cx="1130609" cy="1130609"/>
        </a:xfrm>
        <a:prstGeom prst="ellipse">
          <a:avLst/>
        </a:prstGeom>
        <a:solidFill>
          <a:schemeClr val="accent5">
            <a:hueOff val="-7222798"/>
            <a:satOff val="0"/>
            <a:lumOff val="30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rgbClr val="346548"/>
              </a:solidFill>
              <a:latin typeface="Calibri"/>
              <a:ea typeface="+mn-ea"/>
              <a:cs typeface="+mn-cs"/>
            </a:rPr>
            <a:t>ATITUDES</a:t>
          </a:r>
        </a:p>
      </dsp:txBody>
      <dsp:txXfrm>
        <a:off x="498150" y="1365141"/>
        <a:ext cx="799461" cy="799461"/>
      </dsp:txXfrm>
    </dsp:sp>
    <dsp:sp modelId="{D256101F-0C6C-4781-A143-155D937D15A7}">
      <dsp:nvSpPr>
        <dsp:cNvPr id="0" name=""/>
        <dsp:cNvSpPr/>
      </dsp:nvSpPr>
      <dsp:spPr>
        <a:xfrm rot="18900000">
          <a:off x="1341707" y="980340"/>
          <a:ext cx="299828" cy="381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222798"/>
            <a:satOff val="0"/>
            <a:lumOff val="3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4880" y="1088457"/>
        <a:ext cx="209880" cy="228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420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dirty="0">
                <a:solidFill>
                  <a:srgbClr val="505050"/>
                </a:solidFill>
                <a:effectLst/>
                <a:latin typeface="Muli"/>
              </a:rPr>
              <a:t>Na área de atendimento ao cliente, é possível entender claramente o quanto a inteligência emocional é valiosa. Os colaboradores desse setor são responsáveis por manter uma boa relação com os consumidores e precisam lidar diariamente com pessoas de diferentes personalidades, gostos e exigências. Muitas delas, inclusive, podem não ter desenvolvido as aptidões emocionais.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dirty="0"/>
              <a:t>4 pilares e 12 competências</a:t>
            </a:r>
          </a:p>
          <a:p>
            <a:pPr algn="l"/>
            <a:endParaRPr lang="pt-BR" dirty="0"/>
          </a:p>
          <a:p>
            <a:pPr algn="l">
              <a:buFont typeface="+mj-lt"/>
              <a:buAutoNum type="arabicPeriod"/>
            </a:pPr>
            <a:r>
              <a:rPr lang="pt-B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Autoconhecimento emocional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reconhecer as próprias emoções e sentimentos quando ocorrem;</a:t>
            </a:r>
          </a:p>
          <a:p>
            <a:pPr algn="l">
              <a:buFont typeface="+mj-lt"/>
              <a:buAutoNum type="arabicPeriod"/>
            </a:pPr>
            <a:r>
              <a:rPr lang="pt-B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Controle emocional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lidar com os próprios sentimentos, adequando-os a cada situação vivida;</a:t>
            </a:r>
          </a:p>
          <a:p>
            <a:pPr algn="l">
              <a:buFont typeface="+mj-lt"/>
              <a:buAutoNum type="arabicPeriod"/>
            </a:pPr>
            <a:r>
              <a:rPr lang="pt-B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Reconhecimento de emoções em outras pessoas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reconhecer emoções no outro e empatia de sentimentos; e</a:t>
            </a:r>
          </a:p>
          <a:p>
            <a:pPr algn="l">
              <a:buFont typeface="+mj-lt"/>
              <a:buAutoNum type="arabicPeriod"/>
            </a:pPr>
            <a:r>
              <a:rPr lang="pt-B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Habilidade em relacionamentos interpessoais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interação com outros indivíduos utilizando competências sociais.</a:t>
            </a:r>
          </a:p>
          <a:p>
            <a:pPr algn="l">
              <a:buFont typeface="+mj-lt"/>
              <a:buNone/>
            </a:pP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None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Vídeo: https://www.youtube.com/watch?v=Y7m9eNoB3NU&amp;list=RDLVpt74vK9pgIA&amp;start_radio=1</a:t>
            </a:r>
          </a:p>
          <a:p>
            <a:pPr algn="l">
              <a:buFont typeface="+mj-lt"/>
              <a:buNone/>
            </a:pP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0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56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dirty="0"/>
              <a:t>Referência: Curso </a:t>
            </a:r>
            <a:r>
              <a:rPr lang="pt-BR" dirty="0" err="1"/>
              <a:t>Conquer</a:t>
            </a:r>
            <a:r>
              <a:rPr lang="pt-BR" dirty="0"/>
              <a:t> de Inteligência Emocional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Vídeo: https://www.youtube.com/watch?v=n9h8fG1DKhA&amp;list=RDLVpt74vK9pgIA&amp;index=3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77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dirty="0"/>
              <a:t>No ciclo da ação entendemos que toda Observação que eu faço do outro é o RESULTADO. Esse resultado é baseado em um REPERTÓRIO , que é a visão de um acontecimento da vida, esse repertório leva a CRENÇAS como: “manda quem pode, obedece quem tem juízo”, e com isso, temos as ATITUDES, que são as ações.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751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Referência: Curso </a:t>
            </a:r>
            <a:r>
              <a:rPr lang="pt-BR" dirty="0" err="1"/>
              <a:t>Conquer</a:t>
            </a:r>
            <a:r>
              <a:rPr lang="pt-BR" dirty="0"/>
              <a:t> de Inteligência Emocional</a:t>
            </a:r>
          </a:p>
          <a:p>
            <a:r>
              <a:rPr lang="pt-BR" dirty="0"/>
              <a:t>As pessoas emocionalmente competentes – que conhecem e lidam bem com os próprios sentimentos, entendem e levam em consideração os sentimentos do outro – levam vantagem em qualquer setor da vida, seja nas relações amorosas e íntimas, seja assimilando as regras tácitas que governam o sucesso na política organizacional. Tem mais probabilidade de se sentirem satisfeitas e de serem eficientes em suas vidas, dominando os hábitos mentais que fomentam sua produtividade.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210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823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95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De acordo com o levantamento Habilidades 360°, produzido pelo </a:t>
            </a:r>
            <a:r>
              <a:rPr lang="pt-BR" dirty="0" err="1"/>
              <a:t>PageGroup</a:t>
            </a:r>
            <a:r>
              <a:rPr lang="pt-BR" dirty="0"/>
              <a:t> (empresa de recrutamento e pesquisa), em conjunto com todas as suas marcas, foram levantadas as competências mais valorizadas pelos países latino americanos. O Brasil surpreendeu com seus resultados. Confira as três habilidades emocionais mais votadas:</a:t>
            </a:r>
          </a:p>
          <a:p>
            <a:endParaRPr lang="pt-BR" dirty="0"/>
          </a:p>
          <a:p>
            <a:r>
              <a:rPr lang="pt-BR" dirty="0"/>
              <a:t>O levantamento foi realizado em 2020, com a participação de 3 mil executivos com cargos de gestão no Brasil, Argentina, Chile, Peru, Colômbia e México.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72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9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dirty="0"/>
              <a:t>Fala da criança retirada do artigo - https://www.scielo.br/j/prc/a/9HSgPhKSGBrDv6xN3GvrQ5w/?lang=pt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03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82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95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3" Type="http://schemas.openxmlformats.org/officeDocument/2006/relationships/image" Target="../media/image6.jpg"/><Relationship Id="rId7" Type="http://schemas.openxmlformats.org/officeDocument/2006/relationships/image" Target="../media/image18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3.png"/><Relationship Id="rId3" Type="http://schemas.openxmlformats.org/officeDocument/2006/relationships/image" Target="../media/image6.jpg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7.svg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38715" y="1705137"/>
            <a:ext cx="7598735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Inteligência emocional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Atendimento ao público 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77A18758-13E7-B0D5-3553-5A5FD0B3371E}"/>
              </a:ext>
            </a:extLst>
          </p:cNvPr>
          <p:cNvSpPr txBox="1">
            <a:spLocks/>
          </p:cNvSpPr>
          <p:nvPr/>
        </p:nvSpPr>
        <p:spPr>
          <a:xfrm>
            <a:off x="1874520" y="3650784"/>
            <a:ext cx="2125980" cy="54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ED7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sz="2000" b="1" dirty="0" smtClean="0">
                <a:solidFill>
                  <a:schemeClr val="bg1"/>
                </a:solidFill>
              </a:rPr>
              <a:t>Marcela Fernanda</a:t>
            </a:r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1500" b="1" dirty="0">
                <a:solidFill>
                  <a:schemeClr val="bg1"/>
                </a:solidFill>
              </a:rPr>
              <a:t>Psicóloga CRP </a:t>
            </a:r>
            <a:r>
              <a:rPr lang="pt-BR" sz="1500" b="1" dirty="0" smtClean="0">
                <a:solidFill>
                  <a:schemeClr val="bg1"/>
                </a:solidFill>
              </a:rPr>
              <a:t>04/30296</a:t>
            </a:r>
            <a:endParaRPr lang="pt-BR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86252" y="205302"/>
            <a:ext cx="59346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Inteligência Emocional</a:t>
            </a:r>
          </a:p>
        </p:txBody>
      </p:sp>
      <p:sp>
        <p:nvSpPr>
          <p:cNvPr id="38" name="Retângulo 10">
            <a:extLst>
              <a:ext uri="{FF2B5EF4-FFF2-40B4-BE49-F238E27FC236}">
                <a16:creationId xmlns="" xmlns:a16="http://schemas.microsoft.com/office/drawing/2014/main" id="{42060E0D-C447-397C-D828-8C318C8D8081}"/>
              </a:ext>
            </a:extLst>
          </p:cNvPr>
          <p:cNvSpPr/>
          <p:nvPr/>
        </p:nvSpPr>
        <p:spPr>
          <a:xfrm>
            <a:off x="4713839" y="1168450"/>
            <a:ext cx="1956046" cy="3530023"/>
          </a:xfrm>
          <a:prstGeom prst="snip1Rect">
            <a:avLst/>
          </a:prstGeom>
          <a:solidFill>
            <a:srgbClr val="44546A">
              <a:lumMod val="60000"/>
              <a:lumOff val="40000"/>
              <a:alpha val="6462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Gráfico 38" descr="Mão aberta">
            <a:extLst>
              <a:ext uri="{FF2B5EF4-FFF2-40B4-BE49-F238E27FC236}">
                <a16:creationId xmlns="" xmlns:a16="http://schemas.microsoft.com/office/drawing/2014/main" id="{1F6AA287-02D0-1DE2-D188-9EFEBDD14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3342" y="1481781"/>
            <a:ext cx="605461" cy="671521"/>
          </a:xfrm>
          <a:prstGeom prst="rect">
            <a:avLst/>
          </a:prstGeom>
        </p:spPr>
      </p:pic>
      <p:sp>
        <p:nvSpPr>
          <p:cNvPr id="40" name="Retângulo 9">
            <a:extLst>
              <a:ext uri="{FF2B5EF4-FFF2-40B4-BE49-F238E27FC236}">
                <a16:creationId xmlns="" xmlns:a16="http://schemas.microsoft.com/office/drawing/2014/main" id="{71C00104-E1BE-45F5-5FF2-99B4C6C3A128}"/>
              </a:ext>
            </a:extLst>
          </p:cNvPr>
          <p:cNvSpPr/>
          <p:nvPr/>
        </p:nvSpPr>
        <p:spPr>
          <a:xfrm>
            <a:off x="7027039" y="1168450"/>
            <a:ext cx="1819262" cy="3530023"/>
          </a:xfrm>
          <a:prstGeom prst="snip1Rect">
            <a:avLst/>
          </a:prstGeom>
          <a:solidFill>
            <a:srgbClr val="44546A">
              <a:lumMod val="60000"/>
              <a:lumOff val="40000"/>
              <a:alpha val="6462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tângulo 11">
            <a:extLst>
              <a:ext uri="{FF2B5EF4-FFF2-40B4-BE49-F238E27FC236}">
                <a16:creationId xmlns="" xmlns:a16="http://schemas.microsoft.com/office/drawing/2014/main" id="{582B350E-9FB0-FFA3-61FC-170E38034D5A}"/>
              </a:ext>
            </a:extLst>
          </p:cNvPr>
          <p:cNvSpPr/>
          <p:nvPr/>
        </p:nvSpPr>
        <p:spPr>
          <a:xfrm>
            <a:off x="2428653" y="1168456"/>
            <a:ext cx="1959353" cy="3530019"/>
          </a:xfrm>
          <a:prstGeom prst="snip1Rect">
            <a:avLst/>
          </a:prstGeom>
          <a:solidFill>
            <a:srgbClr val="44546A">
              <a:lumMod val="60000"/>
              <a:lumOff val="40000"/>
              <a:alpha val="6462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tângulo 12">
            <a:extLst>
              <a:ext uri="{FF2B5EF4-FFF2-40B4-BE49-F238E27FC236}">
                <a16:creationId xmlns="" xmlns:a16="http://schemas.microsoft.com/office/drawing/2014/main" id="{EB2643E2-4545-F02E-E9A0-1157AD895AEA}"/>
              </a:ext>
            </a:extLst>
          </p:cNvPr>
          <p:cNvSpPr/>
          <p:nvPr/>
        </p:nvSpPr>
        <p:spPr>
          <a:xfrm>
            <a:off x="86251" y="1168456"/>
            <a:ext cx="1960073" cy="3530019"/>
          </a:xfrm>
          <a:prstGeom prst="snip1Rect">
            <a:avLst/>
          </a:prstGeom>
          <a:solidFill>
            <a:srgbClr val="44546A">
              <a:lumMod val="60000"/>
              <a:lumOff val="40000"/>
              <a:alpha val="6462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="" xmlns:a16="http://schemas.microsoft.com/office/drawing/2014/main" id="{B2488E99-1A0A-05B9-42A6-ECB860688262}"/>
              </a:ext>
            </a:extLst>
          </p:cNvPr>
          <p:cNvSpPr/>
          <p:nvPr/>
        </p:nvSpPr>
        <p:spPr>
          <a:xfrm>
            <a:off x="120492" y="3668581"/>
            <a:ext cx="176121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Autoconhecimento emocional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="" xmlns:a16="http://schemas.microsoft.com/office/drawing/2014/main" id="{68B7E1FF-E670-A352-79C5-BBDF4F974006}"/>
              </a:ext>
            </a:extLst>
          </p:cNvPr>
          <p:cNvSpPr txBox="1"/>
          <p:nvPr/>
        </p:nvSpPr>
        <p:spPr>
          <a:xfrm>
            <a:off x="1121003" y="1170845"/>
            <a:ext cx="44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pt-BR" sz="6000" b="1" i="1" kern="1200" spc="600" dirty="0">
                <a:solidFill>
                  <a:srgbClr val="FFC000"/>
                </a:solidFill>
                <a:latin typeface="Calibri"/>
                <a:ea typeface="Lato Black" panose="020B0A02040204020203" pitchFamily="34" charset="0"/>
                <a:cs typeface="Lato" panose="020B0502040204020203" pitchFamily="34" charset="0"/>
              </a:rPr>
              <a:t>1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69F57867-CEEB-67A3-36AD-9365EDF17568}"/>
              </a:ext>
            </a:extLst>
          </p:cNvPr>
          <p:cNvSpPr txBox="1"/>
          <p:nvPr/>
        </p:nvSpPr>
        <p:spPr>
          <a:xfrm>
            <a:off x="3738670" y="1148861"/>
            <a:ext cx="44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pt-BR" sz="6000" b="1" i="1" kern="1200" spc="600" dirty="0">
                <a:solidFill>
                  <a:srgbClr val="FFC000"/>
                </a:solidFill>
                <a:latin typeface="Calibri"/>
                <a:ea typeface="Lato Black" panose="020B0A02040204020203" pitchFamily="34" charset="0"/>
                <a:cs typeface="Lato" panose="020B0502040204020203" pitchFamily="34" charset="0"/>
              </a:rPr>
              <a:t>2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AB4579BB-590D-043E-862D-63CF11B86246}"/>
              </a:ext>
            </a:extLst>
          </p:cNvPr>
          <p:cNvCxnSpPr>
            <a:cxnSpLocks/>
          </p:cNvCxnSpPr>
          <p:nvPr/>
        </p:nvCxnSpPr>
        <p:spPr>
          <a:xfrm>
            <a:off x="900635" y="2278600"/>
            <a:ext cx="280384" cy="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47" name="Conector reto 46">
            <a:extLst>
              <a:ext uri="{FF2B5EF4-FFF2-40B4-BE49-F238E27FC236}">
                <a16:creationId xmlns="" xmlns:a16="http://schemas.microsoft.com/office/drawing/2014/main" id="{24E726AB-D8D6-A224-E533-F47A93DDA895}"/>
              </a:ext>
            </a:extLst>
          </p:cNvPr>
          <p:cNvCxnSpPr>
            <a:cxnSpLocks/>
          </p:cNvCxnSpPr>
          <p:nvPr/>
        </p:nvCxnSpPr>
        <p:spPr>
          <a:xfrm>
            <a:off x="3335275" y="2279343"/>
            <a:ext cx="280384" cy="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48" name="Conector reto 47">
            <a:extLst>
              <a:ext uri="{FF2B5EF4-FFF2-40B4-BE49-F238E27FC236}">
                <a16:creationId xmlns="" xmlns:a16="http://schemas.microsoft.com/office/drawing/2014/main" id="{A04D2FE7-07DC-2501-75B1-9FFCB1BBFCF1}"/>
              </a:ext>
            </a:extLst>
          </p:cNvPr>
          <p:cNvCxnSpPr>
            <a:cxnSpLocks/>
          </p:cNvCxnSpPr>
          <p:nvPr/>
        </p:nvCxnSpPr>
        <p:spPr>
          <a:xfrm>
            <a:off x="5426060" y="2301327"/>
            <a:ext cx="280384" cy="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16FDDE17-777B-3EAB-30D2-783F71B4670D}"/>
              </a:ext>
            </a:extLst>
          </p:cNvPr>
          <p:cNvCxnSpPr>
            <a:cxnSpLocks/>
          </p:cNvCxnSpPr>
          <p:nvPr/>
        </p:nvCxnSpPr>
        <p:spPr>
          <a:xfrm>
            <a:off x="7880648" y="2301327"/>
            <a:ext cx="280384" cy="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8897E6D3-A462-96A5-CB37-8AF2F126959A}"/>
              </a:ext>
            </a:extLst>
          </p:cNvPr>
          <p:cNvSpPr txBox="1"/>
          <p:nvPr/>
        </p:nvSpPr>
        <p:spPr>
          <a:xfrm>
            <a:off x="5916107" y="1170845"/>
            <a:ext cx="44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pt-BR" sz="6000" b="1" i="1" kern="1200" spc="600" dirty="0">
                <a:solidFill>
                  <a:srgbClr val="FFC000"/>
                </a:solidFill>
                <a:latin typeface="Calibri"/>
                <a:ea typeface="Lato Black" panose="020B0A02040204020203" pitchFamily="34" charset="0"/>
                <a:cs typeface="Lato" panose="020B0502040204020203" pitchFamily="34" charset="0"/>
              </a:rPr>
              <a:t>3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26BA2DFE-C86D-A190-6333-D898C73B5542}"/>
              </a:ext>
            </a:extLst>
          </p:cNvPr>
          <p:cNvSpPr txBox="1"/>
          <p:nvPr/>
        </p:nvSpPr>
        <p:spPr>
          <a:xfrm>
            <a:off x="8126004" y="1170845"/>
            <a:ext cx="44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pt-BR" sz="6000" b="1" i="1" kern="1200" spc="600" dirty="0">
                <a:solidFill>
                  <a:srgbClr val="FFC000"/>
                </a:solidFill>
                <a:latin typeface="Calibri"/>
                <a:ea typeface="Lato Black" panose="020B0A02040204020203" pitchFamily="34" charset="0"/>
                <a:cs typeface="Lato" panose="020B0502040204020203" pitchFamily="34" charset="0"/>
              </a:rPr>
              <a:t>4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54E5F7CF-2859-EF14-8521-B50AB3CDD52E}"/>
              </a:ext>
            </a:extLst>
          </p:cNvPr>
          <p:cNvSpPr txBox="1"/>
          <p:nvPr/>
        </p:nvSpPr>
        <p:spPr>
          <a:xfrm>
            <a:off x="120492" y="2683900"/>
            <a:ext cx="1833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pt-BR" sz="11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AUTOCONHECIMENTO</a:t>
            </a:r>
            <a:r>
              <a:rPr lang="pt-BR" kern="1200" dirty="0">
                <a:solidFill>
                  <a:prstClr val="white"/>
                </a:solidFill>
                <a:latin typeface="Calibri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772035AA-5186-2784-D477-99C70674861A}"/>
              </a:ext>
            </a:extLst>
          </p:cNvPr>
          <p:cNvSpPr/>
          <p:nvPr/>
        </p:nvSpPr>
        <p:spPr>
          <a:xfrm>
            <a:off x="2580685" y="3363328"/>
            <a:ext cx="1663997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Gestão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das emoções</a:t>
            </a: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Adaptabilidade</a:t>
            </a:r>
            <a:endParaRPr lang="pt-BR" sz="1050" kern="1200" dirty="0">
              <a:solidFill>
                <a:prstClr val="white"/>
              </a:solidFill>
              <a:latin typeface="Calibri"/>
              <a:ea typeface="Roboto" panose="02000000000000000000" pitchFamily="2" charset="0"/>
              <a:cs typeface="Lato" panose="020B0502040204020203" pitchFamily="34" charset="0"/>
            </a:endParaRP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Orientação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para a realização</a:t>
            </a: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Otimismo</a:t>
            </a:r>
            <a:endParaRPr lang="pt-BR" sz="1050" kern="1200" dirty="0">
              <a:solidFill>
                <a:prstClr val="white"/>
              </a:solidFill>
              <a:latin typeface="Calibri"/>
              <a:ea typeface="Roboto" panose="02000000000000000000" pitchFamily="2" charset="0"/>
              <a:cs typeface="Lato" panose="020B0502040204020203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4A471164-B1A4-D14C-CCE5-CF8B125DE167}"/>
              </a:ext>
            </a:extLst>
          </p:cNvPr>
          <p:cNvSpPr txBox="1"/>
          <p:nvPr/>
        </p:nvSpPr>
        <p:spPr>
          <a:xfrm>
            <a:off x="2744691" y="2685591"/>
            <a:ext cx="147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pt-BR" sz="11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AUTOGESTÃO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="" xmlns:a16="http://schemas.microsoft.com/office/drawing/2014/main" id="{C555550F-AE6F-EEA6-FF7D-22EF16438779}"/>
              </a:ext>
            </a:extLst>
          </p:cNvPr>
          <p:cNvSpPr/>
          <p:nvPr/>
        </p:nvSpPr>
        <p:spPr>
          <a:xfrm>
            <a:off x="5007149" y="3559577"/>
            <a:ext cx="136942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Empatia</a:t>
            </a:r>
            <a:endParaRPr lang="pt-BR" sz="1050" kern="1200" dirty="0">
              <a:solidFill>
                <a:prstClr val="white"/>
              </a:solidFill>
              <a:latin typeface="Calibri"/>
              <a:ea typeface="Roboto" panose="02000000000000000000" pitchFamily="2" charset="0"/>
              <a:cs typeface="Lato" panose="020B0502040204020203" pitchFamily="34" charset="0"/>
            </a:endParaRP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Consciência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organizacional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="" xmlns:a16="http://schemas.microsoft.com/office/drawing/2014/main" id="{762F1CFB-86F5-E82A-D0D9-564AD2083445}"/>
              </a:ext>
            </a:extLst>
          </p:cNvPr>
          <p:cNvSpPr txBox="1"/>
          <p:nvPr/>
        </p:nvSpPr>
        <p:spPr>
          <a:xfrm>
            <a:off x="5118273" y="2662507"/>
            <a:ext cx="109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pt-BR" sz="11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EMPATIA</a:t>
            </a:r>
            <a:r>
              <a:rPr lang="pt-BR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="" xmlns:a16="http://schemas.microsoft.com/office/drawing/2014/main" id="{93453A74-0AFA-6707-95D8-E97761EAE1FD}"/>
              </a:ext>
            </a:extLst>
          </p:cNvPr>
          <p:cNvSpPr/>
          <p:nvPr/>
        </p:nvSpPr>
        <p:spPr>
          <a:xfrm>
            <a:off x="7167847" y="3235679"/>
            <a:ext cx="1552853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Influência</a:t>
            </a:r>
            <a:endParaRPr lang="pt-BR" sz="1050" kern="1200" dirty="0">
              <a:solidFill>
                <a:prstClr val="white"/>
              </a:solidFill>
              <a:latin typeface="Calibri"/>
              <a:ea typeface="Roboto" panose="02000000000000000000" pitchFamily="2" charset="0"/>
              <a:cs typeface="Lato" panose="020B0502040204020203" pitchFamily="34" charset="0"/>
            </a:endParaRP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err="1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Coach</a:t>
            </a: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e mentor</a:t>
            </a: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Gestão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de conflitos</a:t>
            </a: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Trabalho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em equipe</a:t>
            </a:r>
          </a:p>
          <a:p>
            <a:pPr algn="ctr">
              <a:lnSpc>
                <a:spcPts val="1680"/>
              </a:lnSpc>
              <a:buClrTx/>
              <a:buFontTx/>
              <a:buNone/>
              <a:defRPr/>
            </a:pPr>
            <a:r>
              <a:rPr lang="pt-BR" sz="1050" kern="1200" dirty="0" smtClean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Liderança </a:t>
            </a:r>
            <a:r>
              <a:rPr lang="pt-BR" sz="1050" kern="12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Lato" panose="020B0502040204020203" pitchFamily="34" charset="0"/>
              </a:rPr>
              <a:t>inspiracional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="" xmlns:a16="http://schemas.microsoft.com/office/drawing/2014/main" id="{142874E6-0052-3CF6-373E-79C2BCAF1829}"/>
              </a:ext>
            </a:extLst>
          </p:cNvPr>
          <p:cNvSpPr txBox="1"/>
          <p:nvPr/>
        </p:nvSpPr>
        <p:spPr>
          <a:xfrm>
            <a:off x="7027038" y="2515076"/>
            <a:ext cx="181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pt-BR" sz="12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 DE </a:t>
            </a:r>
          </a:p>
          <a:p>
            <a:pPr algn="ctr">
              <a:buClrTx/>
              <a:buFontTx/>
              <a:buNone/>
            </a:pPr>
            <a:r>
              <a:rPr lang="pt-BR" sz="12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RELACIONAMENTO</a:t>
            </a:r>
          </a:p>
        </p:txBody>
      </p:sp>
      <p:pic>
        <p:nvPicPr>
          <p:cNvPr id="59" name="Gráfico 58" descr="Conexões">
            <a:extLst>
              <a:ext uri="{FF2B5EF4-FFF2-40B4-BE49-F238E27FC236}">
                <a16:creationId xmlns="" xmlns:a16="http://schemas.microsoft.com/office/drawing/2014/main" id="{A629B2AE-3841-0F81-3CA8-22EB15593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5486" y="1353380"/>
            <a:ext cx="605461" cy="671521"/>
          </a:xfrm>
          <a:prstGeom prst="rect">
            <a:avLst/>
          </a:prstGeom>
        </p:spPr>
      </p:pic>
      <p:pic>
        <p:nvPicPr>
          <p:cNvPr id="60" name="Gráfico 59" descr="Usuário">
            <a:extLst>
              <a:ext uri="{FF2B5EF4-FFF2-40B4-BE49-F238E27FC236}">
                <a16:creationId xmlns="" xmlns:a16="http://schemas.microsoft.com/office/drawing/2014/main" id="{811B5847-95B1-869F-D97B-0E08DADA0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616" y="1233386"/>
            <a:ext cx="637477" cy="767589"/>
          </a:xfrm>
          <a:prstGeom prst="rect">
            <a:avLst/>
          </a:prstGeom>
        </p:spPr>
      </p:pic>
      <p:pic>
        <p:nvPicPr>
          <p:cNvPr id="61" name="Gráfico 60" descr="Coração">
            <a:extLst>
              <a:ext uri="{FF2B5EF4-FFF2-40B4-BE49-F238E27FC236}">
                <a16:creationId xmlns="" xmlns:a16="http://schemas.microsoft.com/office/drawing/2014/main" id="{22D10275-B4A4-541B-A894-379017F45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240" y="1233386"/>
            <a:ext cx="449393" cy="498425"/>
          </a:xfrm>
          <a:prstGeom prst="rect">
            <a:avLst/>
          </a:prstGeom>
        </p:spPr>
      </p:pic>
      <p:pic>
        <p:nvPicPr>
          <p:cNvPr id="62" name="Gráfico 61" descr="Olho">
            <a:extLst>
              <a:ext uri="{FF2B5EF4-FFF2-40B4-BE49-F238E27FC236}">
                <a16:creationId xmlns="" xmlns:a16="http://schemas.microsoft.com/office/drawing/2014/main" id="{7E765AD8-1AA7-E85F-7D57-03BD0AC262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1915" y="1617600"/>
            <a:ext cx="288104" cy="319538"/>
          </a:xfrm>
          <a:prstGeom prst="rect">
            <a:avLst/>
          </a:prstGeom>
        </p:spPr>
      </p:pic>
      <p:pic>
        <p:nvPicPr>
          <p:cNvPr id="63" name="Gráfico 62" descr="Usuário">
            <a:extLst>
              <a:ext uri="{FF2B5EF4-FFF2-40B4-BE49-F238E27FC236}">
                <a16:creationId xmlns="" xmlns:a16="http://schemas.microsoft.com/office/drawing/2014/main" id="{1C20F534-4056-0C6D-78B1-38996735D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3474" y="1254699"/>
            <a:ext cx="637477" cy="767589"/>
          </a:xfrm>
          <a:prstGeom prst="rect">
            <a:avLst/>
          </a:prstGeom>
        </p:spPr>
      </p:pic>
      <p:sp>
        <p:nvSpPr>
          <p:cNvPr id="64" name="Freeform 130">
            <a:extLst>
              <a:ext uri="{FF2B5EF4-FFF2-40B4-BE49-F238E27FC236}">
                <a16:creationId xmlns="" xmlns:a16="http://schemas.microsoft.com/office/drawing/2014/main" id="{6633D3B9-6137-A9A1-B4F0-58B4BC655AC7}"/>
              </a:ext>
            </a:extLst>
          </p:cNvPr>
          <p:cNvSpPr>
            <a:spLocks noEditPoints="1"/>
          </p:cNvSpPr>
          <p:nvPr/>
        </p:nvSpPr>
        <p:spPr bwMode="auto">
          <a:xfrm>
            <a:off x="3327295" y="1402519"/>
            <a:ext cx="205476" cy="190234"/>
          </a:xfrm>
          <a:custGeom>
            <a:avLst/>
            <a:gdLst>
              <a:gd name="T0" fmla="*/ 120 w 181"/>
              <a:gd name="T1" fmla="*/ 94 h 166"/>
              <a:gd name="T2" fmla="*/ 101 w 181"/>
              <a:gd name="T3" fmla="*/ 104 h 166"/>
              <a:gd name="T4" fmla="*/ 109 w 181"/>
              <a:gd name="T5" fmla="*/ 119 h 166"/>
              <a:gd name="T6" fmla="*/ 92 w 181"/>
              <a:gd name="T7" fmla="*/ 132 h 166"/>
              <a:gd name="T8" fmla="*/ 72 w 181"/>
              <a:gd name="T9" fmla="*/ 141 h 166"/>
              <a:gd name="T10" fmla="*/ 49 w 181"/>
              <a:gd name="T11" fmla="*/ 143 h 166"/>
              <a:gd name="T12" fmla="*/ 39 w 181"/>
              <a:gd name="T13" fmla="*/ 124 h 166"/>
              <a:gd name="T14" fmla="*/ 24 w 181"/>
              <a:gd name="T15" fmla="*/ 132 h 166"/>
              <a:gd name="T16" fmla="*/ 15 w 181"/>
              <a:gd name="T17" fmla="*/ 110 h 166"/>
              <a:gd name="T18" fmla="*/ 2 w 181"/>
              <a:gd name="T19" fmla="*/ 94 h 166"/>
              <a:gd name="T20" fmla="*/ 0 w 181"/>
              <a:gd name="T21" fmla="*/ 74 h 166"/>
              <a:gd name="T22" fmla="*/ 16 w 181"/>
              <a:gd name="T23" fmla="*/ 69 h 166"/>
              <a:gd name="T24" fmla="*/ 10 w 181"/>
              <a:gd name="T25" fmla="*/ 49 h 166"/>
              <a:gd name="T26" fmla="*/ 26 w 181"/>
              <a:gd name="T27" fmla="*/ 33 h 166"/>
              <a:gd name="T28" fmla="*/ 46 w 181"/>
              <a:gd name="T29" fmla="*/ 39 h 166"/>
              <a:gd name="T30" fmla="*/ 69 w 181"/>
              <a:gd name="T31" fmla="*/ 22 h 166"/>
              <a:gd name="T32" fmla="*/ 74 w 181"/>
              <a:gd name="T33" fmla="*/ 39 h 166"/>
              <a:gd name="T34" fmla="*/ 94 w 181"/>
              <a:gd name="T35" fmla="*/ 33 h 166"/>
              <a:gd name="T36" fmla="*/ 109 w 181"/>
              <a:gd name="T37" fmla="*/ 51 h 166"/>
              <a:gd name="T38" fmla="*/ 104 w 181"/>
              <a:gd name="T39" fmla="*/ 69 h 166"/>
              <a:gd name="T40" fmla="*/ 121 w 181"/>
              <a:gd name="T41" fmla="*/ 74 h 166"/>
              <a:gd name="T42" fmla="*/ 77 w 181"/>
              <a:gd name="T43" fmla="*/ 66 h 166"/>
              <a:gd name="T44" fmla="*/ 36 w 181"/>
              <a:gd name="T45" fmla="*/ 83 h 166"/>
              <a:gd name="T46" fmla="*/ 77 w 181"/>
              <a:gd name="T47" fmla="*/ 100 h 166"/>
              <a:gd name="T48" fmla="*/ 167 w 181"/>
              <a:gd name="T49" fmla="*/ 44 h 166"/>
              <a:gd name="T50" fmla="*/ 169 w 181"/>
              <a:gd name="T51" fmla="*/ 63 h 166"/>
              <a:gd name="T52" fmla="*/ 148 w 181"/>
              <a:gd name="T53" fmla="*/ 59 h 166"/>
              <a:gd name="T54" fmla="*/ 137 w 181"/>
              <a:gd name="T55" fmla="*/ 65 h 166"/>
              <a:gd name="T56" fmla="*/ 121 w 181"/>
              <a:gd name="T57" fmla="*/ 62 h 166"/>
              <a:gd name="T58" fmla="*/ 109 w 181"/>
              <a:gd name="T59" fmla="*/ 41 h 166"/>
              <a:gd name="T60" fmla="*/ 125 w 181"/>
              <a:gd name="T61" fmla="*/ 20 h 166"/>
              <a:gd name="T62" fmla="*/ 124 w 181"/>
              <a:gd name="T63" fmla="*/ 4 h 166"/>
              <a:gd name="T64" fmla="*/ 137 w 181"/>
              <a:gd name="T65" fmla="*/ 4 h 166"/>
              <a:gd name="T66" fmla="*/ 148 w 181"/>
              <a:gd name="T67" fmla="*/ 11 h 166"/>
              <a:gd name="T68" fmla="*/ 169 w 181"/>
              <a:gd name="T69" fmla="*/ 6 h 166"/>
              <a:gd name="T70" fmla="*/ 167 w 181"/>
              <a:gd name="T71" fmla="*/ 25 h 166"/>
              <a:gd name="T72" fmla="*/ 181 w 181"/>
              <a:gd name="T73" fmla="*/ 138 h 166"/>
              <a:gd name="T74" fmla="*/ 169 w 181"/>
              <a:gd name="T75" fmla="*/ 159 h 166"/>
              <a:gd name="T76" fmla="*/ 153 w 181"/>
              <a:gd name="T77" fmla="*/ 162 h 166"/>
              <a:gd name="T78" fmla="*/ 142 w 181"/>
              <a:gd name="T79" fmla="*/ 155 h 166"/>
              <a:gd name="T80" fmla="*/ 121 w 181"/>
              <a:gd name="T81" fmla="*/ 160 h 166"/>
              <a:gd name="T82" fmla="*/ 123 w 181"/>
              <a:gd name="T83" fmla="*/ 141 h 166"/>
              <a:gd name="T84" fmla="*/ 123 w 181"/>
              <a:gd name="T85" fmla="*/ 122 h 166"/>
              <a:gd name="T86" fmla="*/ 121 w 181"/>
              <a:gd name="T87" fmla="*/ 103 h 166"/>
              <a:gd name="T88" fmla="*/ 133 w 181"/>
              <a:gd name="T89" fmla="*/ 97 h 166"/>
              <a:gd name="T90" fmla="*/ 145 w 181"/>
              <a:gd name="T91" fmla="*/ 107 h 166"/>
              <a:gd name="T92" fmla="*/ 157 w 181"/>
              <a:gd name="T93" fmla="*/ 97 h 166"/>
              <a:gd name="T94" fmla="*/ 164 w 181"/>
              <a:gd name="T95" fmla="*/ 117 h 166"/>
              <a:gd name="T96" fmla="*/ 157 w 181"/>
              <a:gd name="T97" fmla="*/ 35 h 166"/>
              <a:gd name="T98" fmla="*/ 136 w 181"/>
              <a:gd name="T99" fmla="*/ 26 h 166"/>
              <a:gd name="T100" fmla="*/ 145 w 181"/>
              <a:gd name="T101" fmla="*/ 47 h 166"/>
              <a:gd name="T102" fmla="*/ 157 w 181"/>
              <a:gd name="T103" fmla="*/ 131 h 166"/>
              <a:gd name="T104" fmla="*/ 136 w 181"/>
              <a:gd name="T105" fmla="*/ 123 h 166"/>
              <a:gd name="T106" fmla="*/ 145 w 181"/>
              <a:gd name="T107" fmla="*/ 1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1" h="166">
                <a:moveTo>
                  <a:pt x="121" y="74"/>
                </a:moveTo>
                <a:cubicBezTo>
                  <a:pt x="121" y="92"/>
                  <a:pt x="121" y="92"/>
                  <a:pt x="121" y="92"/>
                </a:cubicBezTo>
                <a:cubicBezTo>
                  <a:pt x="121" y="92"/>
                  <a:pt x="120" y="93"/>
                  <a:pt x="120" y="94"/>
                </a:cubicBezTo>
                <a:cubicBezTo>
                  <a:pt x="120" y="94"/>
                  <a:pt x="119" y="95"/>
                  <a:pt x="118" y="95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3" y="99"/>
                  <a:pt x="102" y="102"/>
                  <a:pt x="101" y="104"/>
                </a:cubicBezTo>
                <a:cubicBezTo>
                  <a:pt x="103" y="107"/>
                  <a:pt x="106" y="111"/>
                  <a:pt x="109" y="115"/>
                </a:cubicBezTo>
                <a:cubicBezTo>
                  <a:pt x="110" y="116"/>
                  <a:pt x="110" y="116"/>
                  <a:pt x="110" y="117"/>
                </a:cubicBezTo>
                <a:cubicBezTo>
                  <a:pt x="110" y="118"/>
                  <a:pt x="110" y="118"/>
                  <a:pt x="109" y="119"/>
                </a:cubicBezTo>
                <a:cubicBezTo>
                  <a:pt x="108" y="121"/>
                  <a:pt x="105" y="123"/>
                  <a:pt x="101" y="127"/>
                </a:cubicBezTo>
                <a:cubicBezTo>
                  <a:pt x="98" y="131"/>
                  <a:pt x="95" y="133"/>
                  <a:pt x="94" y="133"/>
                </a:cubicBezTo>
                <a:cubicBezTo>
                  <a:pt x="93" y="133"/>
                  <a:pt x="93" y="133"/>
                  <a:pt x="92" y="132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79" y="125"/>
                  <a:pt x="76" y="126"/>
                  <a:pt x="74" y="127"/>
                </a:cubicBezTo>
                <a:cubicBezTo>
                  <a:pt x="73" y="133"/>
                  <a:pt x="72" y="138"/>
                  <a:pt x="72" y="141"/>
                </a:cubicBezTo>
                <a:cubicBezTo>
                  <a:pt x="71" y="143"/>
                  <a:pt x="70" y="143"/>
                  <a:pt x="69" y="143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3"/>
                  <a:pt x="50" y="143"/>
                  <a:pt x="49" y="143"/>
                </a:cubicBezTo>
                <a:cubicBezTo>
                  <a:pt x="49" y="142"/>
                  <a:pt x="49" y="142"/>
                  <a:pt x="48" y="141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4" y="126"/>
                  <a:pt x="42" y="125"/>
                  <a:pt x="39" y="124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8" y="133"/>
                  <a:pt x="27" y="133"/>
                  <a:pt x="26" y="133"/>
                </a:cubicBezTo>
                <a:cubicBezTo>
                  <a:pt x="25" y="133"/>
                  <a:pt x="25" y="133"/>
                  <a:pt x="24" y="132"/>
                </a:cubicBezTo>
                <a:cubicBezTo>
                  <a:pt x="15" y="124"/>
                  <a:pt x="11" y="119"/>
                  <a:pt x="11" y="117"/>
                </a:cubicBezTo>
                <a:cubicBezTo>
                  <a:pt x="11" y="116"/>
                  <a:pt x="11" y="116"/>
                  <a:pt x="11" y="115"/>
                </a:cubicBezTo>
                <a:cubicBezTo>
                  <a:pt x="12" y="114"/>
                  <a:pt x="13" y="113"/>
                  <a:pt x="15" y="110"/>
                </a:cubicBezTo>
                <a:cubicBezTo>
                  <a:pt x="17" y="108"/>
                  <a:pt x="19" y="106"/>
                  <a:pt x="20" y="104"/>
                </a:cubicBezTo>
                <a:cubicBezTo>
                  <a:pt x="18" y="102"/>
                  <a:pt x="17" y="99"/>
                  <a:pt x="16" y="97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0" y="93"/>
                </a:cubicBezTo>
                <a:cubicBezTo>
                  <a:pt x="0" y="93"/>
                  <a:pt x="0" y="92"/>
                  <a:pt x="0" y="9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3"/>
                  <a:pt x="0" y="72"/>
                </a:cubicBezTo>
                <a:cubicBezTo>
                  <a:pt x="1" y="72"/>
                  <a:pt x="1" y="71"/>
                  <a:pt x="2" y="71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7"/>
                  <a:pt x="18" y="64"/>
                  <a:pt x="19" y="62"/>
                </a:cubicBezTo>
                <a:cubicBezTo>
                  <a:pt x="17" y="59"/>
                  <a:pt x="14" y="55"/>
                  <a:pt x="11" y="51"/>
                </a:cubicBezTo>
                <a:cubicBezTo>
                  <a:pt x="10" y="50"/>
                  <a:pt x="10" y="50"/>
                  <a:pt x="10" y="49"/>
                </a:cubicBezTo>
                <a:cubicBezTo>
                  <a:pt x="10" y="48"/>
                  <a:pt x="10" y="48"/>
                  <a:pt x="11" y="47"/>
                </a:cubicBezTo>
                <a:cubicBezTo>
                  <a:pt x="12" y="45"/>
                  <a:pt x="15" y="42"/>
                  <a:pt x="19" y="39"/>
                </a:cubicBezTo>
                <a:cubicBezTo>
                  <a:pt x="22" y="35"/>
                  <a:pt x="25" y="33"/>
                  <a:pt x="26" y="33"/>
                </a:cubicBezTo>
                <a:cubicBezTo>
                  <a:pt x="27" y="33"/>
                  <a:pt x="28" y="33"/>
                  <a:pt x="28" y="34"/>
                </a:cubicBezTo>
                <a:cubicBezTo>
                  <a:pt x="39" y="42"/>
                  <a:pt x="39" y="42"/>
                  <a:pt x="39" y="42"/>
                </a:cubicBezTo>
                <a:cubicBezTo>
                  <a:pt x="41" y="41"/>
                  <a:pt x="44" y="40"/>
                  <a:pt x="46" y="39"/>
                </a:cubicBezTo>
                <a:cubicBezTo>
                  <a:pt x="47" y="32"/>
                  <a:pt x="48" y="28"/>
                  <a:pt x="48" y="25"/>
                </a:cubicBezTo>
                <a:cubicBezTo>
                  <a:pt x="49" y="23"/>
                  <a:pt x="50" y="22"/>
                  <a:pt x="51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0" y="22"/>
                  <a:pt x="70" y="23"/>
                  <a:pt x="71" y="23"/>
                </a:cubicBezTo>
                <a:cubicBezTo>
                  <a:pt x="71" y="24"/>
                  <a:pt x="72" y="24"/>
                  <a:pt x="72" y="25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0"/>
                  <a:pt x="78" y="41"/>
                  <a:pt x="81" y="42"/>
                </a:cubicBezTo>
                <a:cubicBezTo>
                  <a:pt x="92" y="34"/>
                  <a:pt x="92" y="34"/>
                  <a:pt x="92" y="34"/>
                </a:cubicBezTo>
                <a:cubicBezTo>
                  <a:pt x="93" y="33"/>
                  <a:pt x="93" y="33"/>
                  <a:pt x="94" y="33"/>
                </a:cubicBezTo>
                <a:cubicBezTo>
                  <a:pt x="95" y="33"/>
                  <a:pt x="95" y="33"/>
                  <a:pt x="96" y="34"/>
                </a:cubicBezTo>
                <a:cubicBezTo>
                  <a:pt x="105" y="42"/>
                  <a:pt x="110" y="47"/>
                  <a:pt x="110" y="49"/>
                </a:cubicBezTo>
                <a:cubicBezTo>
                  <a:pt x="110" y="50"/>
                  <a:pt x="109" y="50"/>
                  <a:pt x="109" y="51"/>
                </a:cubicBezTo>
                <a:cubicBezTo>
                  <a:pt x="108" y="52"/>
                  <a:pt x="107" y="54"/>
                  <a:pt x="105" y="56"/>
                </a:cubicBezTo>
                <a:cubicBezTo>
                  <a:pt x="103" y="58"/>
                  <a:pt x="102" y="60"/>
                  <a:pt x="101" y="62"/>
                </a:cubicBezTo>
                <a:cubicBezTo>
                  <a:pt x="102" y="65"/>
                  <a:pt x="103" y="67"/>
                  <a:pt x="104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9" y="72"/>
                  <a:pt x="120" y="72"/>
                  <a:pt x="120" y="73"/>
                </a:cubicBezTo>
                <a:cubicBezTo>
                  <a:pt x="120" y="73"/>
                  <a:pt x="121" y="74"/>
                  <a:pt x="121" y="74"/>
                </a:cubicBezTo>
                <a:close/>
                <a:moveTo>
                  <a:pt x="77" y="100"/>
                </a:moveTo>
                <a:cubicBezTo>
                  <a:pt x="82" y="95"/>
                  <a:pt x="84" y="90"/>
                  <a:pt x="84" y="83"/>
                </a:cubicBezTo>
                <a:cubicBezTo>
                  <a:pt x="84" y="76"/>
                  <a:pt x="82" y="71"/>
                  <a:pt x="77" y="66"/>
                </a:cubicBezTo>
                <a:cubicBezTo>
                  <a:pt x="72" y="61"/>
                  <a:pt x="67" y="59"/>
                  <a:pt x="60" y="59"/>
                </a:cubicBezTo>
                <a:cubicBezTo>
                  <a:pt x="53" y="59"/>
                  <a:pt x="48" y="61"/>
                  <a:pt x="43" y="66"/>
                </a:cubicBezTo>
                <a:cubicBezTo>
                  <a:pt x="38" y="71"/>
                  <a:pt x="36" y="76"/>
                  <a:pt x="36" y="83"/>
                </a:cubicBezTo>
                <a:cubicBezTo>
                  <a:pt x="36" y="90"/>
                  <a:pt x="38" y="95"/>
                  <a:pt x="43" y="100"/>
                </a:cubicBezTo>
                <a:cubicBezTo>
                  <a:pt x="48" y="105"/>
                  <a:pt x="53" y="107"/>
                  <a:pt x="60" y="107"/>
                </a:cubicBezTo>
                <a:cubicBezTo>
                  <a:pt x="67" y="107"/>
                  <a:pt x="72" y="105"/>
                  <a:pt x="77" y="100"/>
                </a:cubicBezTo>
                <a:close/>
                <a:moveTo>
                  <a:pt x="181" y="28"/>
                </a:moveTo>
                <a:cubicBezTo>
                  <a:pt x="181" y="41"/>
                  <a:pt x="181" y="41"/>
                  <a:pt x="181" y="41"/>
                </a:cubicBezTo>
                <a:cubicBezTo>
                  <a:pt x="181" y="42"/>
                  <a:pt x="176" y="43"/>
                  <a:pt x="167" y="44"/>
                </a:cubicBezTo>
                <a:cubicBezTo>
                  <a:pt x="166" y="46"/>
                  <a:pt x="165" y="47"/>
                  <a:pt x="164" y="49"/>
                </a:cubicBezTo>
                <a:cubicBezTo>
                  <a:pt x="167" y="56"/>
                  <a:pt x="169" y="60"/>
                  <a:pt x="169" y="62"/>
                </a:cubicBezTo>
                <a:cubicBezTo>
                  <a:pt x="169" y="62"/>
                  <a:pt x="169" y="63"/>
                  <a:pt x="169" y="63"/>
                </a:cubicBezTo>
                <a:cubicBezTo>
                  <a:pt x="161" y="67"/>
                  <a:pt x="157" y="69"/>
                  <a:pt x="157" y="69"/>
                </a:cubicBezTo>
                <a:cubicBezTo>
                  <a:pt x="156" y="69"/>
                  <a:pt x="155" y="68"/>
                  <a:pt x="153" y="65"/>
                </a:cubicBezTo>
                <a:cubicBezTo>
                  <a:pt x="150" y="62"/>
                  <a:pt x="149" y="60"/>
                  <a:pt x="148" y="59"/>
                </a:cubicBezTo>
                <a:cubicBezTo>
                  <a:pt x="146" y="59"/>
                  <a:pt x="145" y="59"/>
                  <a:pt x="145" y="59"/>
                </a:cubicBezTo>
                <a:cubicBezTo>
                  <a:pt x="144" y="59"/>
                  <a:pt x="143" y="59"/>
                  <a:pt x="142" y="59"/>
                </a:cubicBezTo>
                <a:cubicBezTo>
                  <a:pt x="141" y="60"/>
                  <a:pt x="139" y="62"/>
                  <a:pt x="137" y="65"/>
                </a:cubicBezTo>
                <a:cubicBezTo>
                  <a:pt x="135" y="68"/>
                  <a:pt x="133" y="69"/>
                  <a:pt x="133" y="69"/>
                </a:cubicBezTo>
                <a:cubicBezTo>
                  <a:pt x="133" y="69"/>
                  <a:pt x="129" y="67"/>
                  <a:pt x="121" y="63"/>
                </a:cubicBezTo>
                <a:cubicBezTo>
                  <a:pt x="121" y="63"/>
                  <a:pt x="121" y="62"/>
                  <a:pt x="121" y="62"/>
                </a:cubicBezTo>
                <a:cubicBezTo>
                  <a:pt x="121" y="60"/>
                  <a:pt x="122" y="56"/>
                  <a:pt x="125" y="49"/>
                </a:cubicBezTo>
                <a:cubicBezTo>
                  <a:pt x="124" y="47"/>
                  <a:pt x="123" y="46"/>
                  <a:pt x="123" y="44"/>
                </a:cubicBezTo>
                <a:cubicBezTo>
                  <a:pt x="113" y="43"/>
                  <a:pt x="109" y="42"/>
                  <a:pt x="109" y="4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9" y="27"/>
                  <a:pt x="113" y="26"/>
                  <a:pt x="123" y="25"/>
                </a:cubicBezTo>
                <a:cubicBezTo>
                  <a:pt x="123" y="23"/>
                  <a:pt x="124" y="22"/>
                  <a:pt x="125" y="20"/>
                </a:cubicBezTo>
                <a:cubicBezTo>
                  <a:pt x="122" y="13"/>
                  <a:pt x="121" y="9"/>
                  <a:pt x="121" y="7"/>
                </a:cubicBezTo>
                <a:cubicBezTo>
                  <a:pt x="121" y="7"/>
                  <a:pt x="121" y="7"/>
                  <a:pt x="121" y="6"/>
                </a:cubicBezTo>
                <a:cubicBezTo>
                  <a:pt x="121" y="6"/>
                  <a:pt x="122" y="6"/>
                  <a:pt x="124" y="4"/>
                </a:cubicBezTo>
                <a:cubicBezTo>
                  <a:pt x="126" y="3"/>
                  <a:pt x="128" y="2"/>
                  <a:pt x="130" y="1"/>
                </a:cubicBezTo>
                <a:cubicBezTo>
                  <a:pt x="132" y="0"/>
                  <a:pt x="133" y="0"/>
                  <a:pt x="133" y="0"/>
                </a:cubicBezTo>
                <a:cubicBezTo>
                  <a:pt x="133" y="0"/>
                  <a:pt x="135" y="1"/>
                  <a:pt x="137" y="4"/>
                </a:cubicBezTo>
                <a:cubicBezTo>
                  <a:pt x="139" y="7"/>
                  <a:pt x="141" y="9"/>
                  <a:pt x="142" y="11"/>
                </a:cubicBezTo>
                <a:cubicBezTo>
                  <a:pt x="143" y="10"/>
                  <a:pt x="144" y="10"/>
                  <a:pt x="145" y="10"/>
                </a:cubicBezTo>
                <a:cubicBezTo>
                  <a:pt x="145" y="10"/>
                  <a:pt x="146" y="10"/>
                  <a:pt x="148" y="11"/>
                </a:cubicBezTo>
                <a:cubicBezTo>
                  <a:pt x="151" y="6"/>
                  <a:pt x="154" y="3"/>
                  <a:pt x="156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61" y="2"/>
                  <a:pt x="169" y="6"/>
                </a:cubicBezTo>
                <a:cubicBezTo>
                  <a:pt x="169" y="7"/>
                  <a:pt x="169" y="7"/>
                  <a:pt x="169" y="7"/>
                </a:cubicBezTo>
                <a:cubicBezTo>
                  <a:pt x="169" y="9"/>
                  <a:pt x="167" y="13"/>
                  <a:pt x="164" y="20"/>
                </a:cubicBezTo>
                <a:cubicBezTo>
                  <a:pt x="165" y="22"/>
                  <a:pt x="166" y="23"/>
                  <a:pt x="167" y="25"/>
                </a:cubicBezTo>
                <a:cubicBezTo>
                  <a:pt x="176" y="26"/>
                  <a:pt x="181" y="27"/>
                  <a:pt x="181" y="28"/>
                </a:cubicBezTo>
                <a:close/>
                <a:moveTo>
                  <a:pt x="181" y="125"/>
                </a:moveTo>
                <a:cubicBezTo>
                  <a:pt x="181" y="138"/>
                  <a:pt x="181" y="138"/>
                  <a:pt x="181" y="138"/>
                </a:cubicBezTo>
                <a:cubicBezTo>
                  <a:pt x="181" y="139"/>
                  <a:pt x="176" y="140"/>
                  <a:pt x="167" y="141"/>
                </a:cubicBezTo>
                <a:cubicBezTo>
                  <a:pt x="166" y="143"/>
                  <a:pt x="165" y="144"/>
                  <a:pt x="164" y="146"/>
                </a:cubicBezTo>
                <a:cubicBezTo>
                  <a:pt x="167" y="153"/>
                  <a:pt x="169" y="157"/>
                  <a:pt x="169" y="159"/>
                </a:cubicBezTo>
                <a:cubicBezTo>
                  <a:pt x="169" y="159"/>
                  <a:pt x="169" y="159"/>
                  <a:pt x="169" y="160"/>
                </a:cubicBezTo>
                <a:cubicBezTo>
                  <a:pt x="161" y="164"/>
                  <a:pt x="157" y="166"/>
                  <a:pt x="157" y="166"/>
                </a:cubicBezTo>
                <a:cubicBezTo>
                  <a:pt x="156" y="166"/>
                  <a:pt x="155" y="165"/>
                  <a:pt x="153" y="162"/>
                </a:cubicBezTo>
                <a:cubicBezTo>
                  <a:pt x="150" y="159"/>
                  <a:pt x="149" y="157"/>
                  <a:pt x="148" y="155"/>
                </a:cubicBezTo>
                <a:cubicBezTo>
                  <a:pt x="146" y="155"/>
                  <a:pt x="145" y="156"/>
                  <a:pt x="145" y="156"/>
                </a:cubicBezTo>
                <a:cubicBezTo>
                  <a:pt x="144" y="156"/>
                  <a:pt x="143" y="155"/>
                  <a:pt x="142" y="155"/>
                </a:cubicBezTo>
                <a:cubicBezTo>
                  <a:pt x="141" y="157"/>
                  <a:pt x="139" y="159"/>
                  <a:pt x="137" y="162"/>
                </a:cubicBezTo>
                <a:cubicBezTo>
                  <a:pt x="135" y="165"/>
                  <a:pt x="133" y="166"/>
                  <a:pt x="133" y="166"/>
                </a:cubicBezTo>
                <a:cubicBezTo>
                  <a:pt x="133" y="166"/>
                  <a:pt x="129" y="164"/>
                  <a:pt x="121" y="160"/>
                </a:cubicBezTo>
                <a:cubicBezTo>
                  <a:pt x="121" y="159"/>
                  <a:pt x="121" y="159"/>
                  <a:pt x="121" y="159"/>
                </a:cubicBezTo>
                <a:cubicBezTo>
                  <a:pt x="121" y="157"/>
                  <a:pt x="122" y="153"/>
                  <a:pt x="125" y="146"/>
                </a:cubicBezTo>
                <a:cubicBezTo>
                  <a:pt x="124" y="144"/>
                  <a:pt x="123" y="143"/>
                  <a:pt x="123" y="141"/>
                </a:cubicBezTo>
                <a:cubicBezTo>
                  <a:pt x="113" y="140"/>
                  <a:pt x="109" y="139"/>
                  <a:pt x="109" y="138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9" y="124"/>
                  <a:pt x="113" y="123"/>
                  <a:pt x="123" y="122"/>
                </a:cubicBezTo>
                <a:cubicBezTo>
                  <a:pt x="123" y="120"/>
                  <a:pt x="124" y="118"/>
                  <a:pt x="125" y="117"/>
                </a:cubicBezTo>
                <a:cubicBezTo>
                  <a:pt x="122" y="110"/>
                  <a:pt x="121" y="105"/>
                  <a:pt x="121" y="104"/>
                </a:cubicBezTo>
                <a:cubicBezTo>
                  <a:pt x="121" y="104"/>
                  <a:pt x="121" y="103"/>
                  <a:pt x="121" y="103"/>
                </a:cubicBezTo>
                <a:cubicBezTo>
                  <a:pt x="121" y="103"/>
                  <a:pt x="122" y="102"/>
                  <a:pt x="124" y="101"/>
                </a:cubicBezTo>
                <a:cubicBezTo>
                  <a:pt x="126" y="100"/>
                  <a:pt x="128" y="99"/>
                  <a:pt x="130" y="98"/>
                </a:cubicBezTo>
                <a:cubicBezTo>
                  <a:pt x="132" y="97"/>
                  <a:pt x="133" y="97"/>
                  <a:pt x="133" y="97"/>
                </a:cubicBezTo>
                <a:cubicBezTo>
                  <a:pt x="133" y="97"/>
                  <a:pt x="135" y="98"/>
                  <a:pt x="137" y="101"/>
                </a:cubicBezTo>
                <a:cubicBezTo>
                  <a:pt x="139" y="104"/>
                  <a:pt x="141" y="106"/>
                  <a:pt x="142" y="107"/>
                </a:cubicBezTo>
                <a:cubicBezTo>
                  <a:pt x="143" y="107"/>
                  <a:pt x="144" y="107"/>
                  <a:pt x="145" y="107"/>
                </a:cubicBezTo>
                <a:cubicBezTo>
                  <a:pt x="145" y="107"/>
                  <a:pt x="146" y="107"/>
                  <a:pt x="148" y="107"/>
                </a:cubicBezTo>
                <a:cubicBezTo>
                  <a:pt x="151" y="103"/>
                  <a:pt x="154" y="99"/>
                  <a:pt x="156" y="97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57" y="97"/>
                  <a:pt x="161" y="99"/>
                  <a:pt x="169" y="103"/>
                </a:cubicBezTo>
                <a:cubicBezTo>
                  <a:pt x="169" y="103"/>
                  <a:pt x="169" y="104"/>
                  <a:pt x="169" y="104"/>
                </a:cubicBezTo>
                <a:cubicBezTo>
                  <a:pt x="169" y="105"/>
                  <a:pt x="167" y="110"/>
                  <a:pt x="164" y="117"/>
                </a:cubicBezTo>
                <a:cubicBezTo>
                  <a:pt x="165" y="118"/>
                  <a:pt x="166" y="120"/>
                  <a:pt x="167" y="122"/>
                </a:cubicBezTo>
                <a:cubicBezTo>
                  <a:pt x="176" y="123"/>
                  <a:pt x="181" y="124"/>
                  <a:pt x="181" y="125"/>
                </a:cubicBezTo>
                <a:close/>
                <a:moveTo>
                  <a:pt x="157" y="35"/>
                </a:moveTo>
                <a:cubicBezTo>
                  <a:pt x="157" y="31"/>
                  <a:pt x="156" y="28"/>
                  <a:pt x="153" y="26"/>
                </a:cubicBezTo>
                <a:cubicBezTo>
                  <a:pt x="151" y="24"/>
                  <a:pt x="148" y="22"/>
                  <a:pt x="145" y="22"/>
                </a:cubicBezTo>
                <a:cubicBezTo>
                  <a:pt x="142" y="22"/>
                  <a:pt x="139" y="24"/>
                  <a:pt x="136" y="26"/>
                </a:cubicBezTo>
                <a:cubicBezTo>
                  <a:pt x="134" y="28"/>
                  <a:pt x="133" y="31"/>
                  <a:pt x="133" y="35"/>
                </a:cubicBezTo>
                <a:cubicBezTo>
                  <a:pt x="133" y="38"/>
                  <a:pt x="134" y="41"/>
                  <a:pt x="136" y="43"/>
                </a:cubicBezTo>
                <a:cubicBezTo>
                  <a:pt x="139" y="45"/>
                  <a:pt x="141" y="47"/>
                  <a:pt x="145" y="47"/>
                </a:cubicBezTo>
                <a:cubicBezTo>
                  <a:pt x="148" y="47"/>
                  <a:pt x="151" y="45"/>
                  <a:pt x="153" y="43"/>
                </a:cubicBezTo>
                <a:cubicBezTo>
                  <a:pt x="156" y="41"/>
                  <a:pt x="157" y="38"/>
                  <a:pt x="157" y="35"/>
                </a:cubicBezTo>
                <a:close/>
                <a:moveTo>
                  <a:pt x="157" y="131"/>
                </a:moveTo>
                <a:cubicBezTo>
                  <a:pt x="157" y="128"/>
                  <a:pt x="156" y="125"/>
                  <a:pt x="153" y="123"/>
                </a:cubicBezTo>
                <a:cubicBezTo>
                  <a:pt x="151" y="120"/>
                  <a:pt x="148" y="119"/>
                  <a:pt x="145" y="119"/>
                </a:cubicBezTo>
                <a:cubicBezTo>
                  <a:pt x="142" y="119"/>
                  <a:pt x="139" y="120"/>
                  <a:pt x="136" y="123"/>
                </a:cubicBezTo>
                <a:cubicBezTo>
                  <a:pt x="134" y="125"/>
                  <a:pt x="133" y="128"/>
                  <a:pt x="133" y="131"/>
                </a:cubicBezTo>
                <a:cubicBezTo>
                  <a:pt x="133" y="135"/>
                  <a:pt x="134" y="138"/>
                  <a:pt x="136" y="140"/>
                </a:cubicBezTo>
                <a:cubicBezTo>
                  <a:pt x="139" y="142"/>
                  <a:pt x="141" y="143"/>
                  <a:pt x="145" y="143"/>
                </a:cubicBezTo>
                <a:cubicBezTo>
                  <a:pt x="148" y="143"/>
                  <a:pt x="151" y="142"/>
                  <a:pt x="153" y="140"/>
                </a:cubicBezTo>
                <a:cubicBezTo>
                  <a:pt x="156" y="138"/>
                  <a:pt x="157" y="135"/>
                  <a:pt x="157" y="131"/>
                </a:cubicBezTo>
                <a:close/>
              </a:path>
            </a:pathLst>
          </a:cu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6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86252" y="205302"/>
            <a:ext cx="59346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Inteligência Emocional</a:t>
            </a:r>
          </a:p>
        </p:txBody>
      </p:sp>
      <p:pic>
        <p:nvPicPr>
          <p:cNvPr id="15" name="Picture 2" descr="Livro: INTELIGÊNCIA EMOCIONAL | Livraria Cultura - Livraria Cultura">
            <a:extLst>
              <a:ext uri="{FF2B5EF4-FFF2-40B4-BE49-F238E27FC236}">
                <a16:creationId xmlns="" xmlns:a16="http://schemas.microsoft.com/office/drawing/2014/main" id="{55B13783-CC5E-B89F-DCEF-E6960CFE3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14555"/>
          <a:stretch/>
        </p:blipFill>
        <p:spPr bwMode="auto">
          <a:xfrm>
            <a:off x="86252" y="1594895"/>
            <a:ext cx="1413402" cy="195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aniel Goleman: &amp;quot;Temos de ensinar nossas crianças a ter empatia pelos  outros e pelo mundo&amp;quot; - ÉPOCA | Ideias">
            <a:extLst>
              <a:ext uri="{FF2B5EF4-FFF2-40B4-BE49-F238E27FC236}">
                <a16:creationId xmlns="" xmlns:a16="http://schemas.microsoft.com/office/drawing/2014/main" id="{772A27A9-0AFB-AEB5-AE28-9C4BA7DF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79" y="1594895"/>
            <a:ext cx="1509399" cy="195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EE10A04-F32E-8690-2E61-1A23CE2B8B12}"/>
              </a:ext>
            </a:extLst>
          </p:cNvPr>
          <p:cNvSpPr txBox="1"/>
          <p:nvPr/>
        </p:nvSpPr>
        <p:spPr>
          <a:xfrm>
            <a:off x="3392668" y="1512531"/>
            <a:ext cx="5751332" cy="256480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16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Criar motivações para si </a:t>
            </a:r>
            <a:r>
              <a:rPr kumimoji="0" lang="pt-BR" i="0" u="none" strike="noStrike" kern="1200" cap="none" spc="16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próprio.</a:t>
            </a: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16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Persistir em um objetivo apesar dos </a:t>
            </a:r>
            <a:r>
              <a:rPr kumimoji="0" lang="pt-BR" i="0" u="none" strike="noStrike" kern="1200" cap="none" spc="16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percalços.</a:t>
            </a: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16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Controlar impulsos e saber aguardar pela satisfação de seus </a:t>
            </a:r>
            <a:r>
              <a:rPr kumimoji="0" lang="pt-BR" i="0" u="none" strike="noStrike" kern="1200" cap="none" spc="16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desejos.</a:t>
            </a: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16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Manter-se em bom estado de </a:t>
            </a:r>
            <a:r>
              <a:rPr kumimoji="0" lang="pt-BR" i="0" u="none" strike="noStrike" kern="1200" cap="none" spc="16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espírito.</a:t>
            </a: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i="0" u="none" strike="noStrike" kern="1200" cap="none" spc="16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Impedir que a ansiedade interfira na capacidade de raciocinar, de ser empático e </a:t>
            </a:r>
            <a:r>
              <a:rPr kumimoji="0" lang="pt-BR" i="0" u="none" strike="noStrike" kern="1200" cap="none" spc="16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confiante.</a:t>
            </a:r>
            <a:endParaRPr kumimoji="0" lang="pt-BR" i="0" u="none" strike="noStrike" kern="1200" cap="none" spc="16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0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-39228" y="268267"/>
            <a:ext cx="8029935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Respondendo com Inteligência Emocional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8C45B560-8B46-1469-B911-A52AEBC494CB}"/>
              </a:ext>
            </a:extLst>
          </p:cNvPr>
          <p:cNvSpPr txBox="1"/>
          <p:nvPr/>
        </p:nvSpPr>
        <p:spPr>
          <a:xfrm>
            <a:off x="311700" y="968591"/>
            <a:ext cx="467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  <a:buClrTx/>
              <a:buFontTx/>
              <a:buNone/>
              <a:defRPr/>
            </a:pPr>
            <a:r>
              <a:rPr lang="pt-BR" sz="6000" b="1" kern="1200" spc="165" dirty="0">
                <a:solidFill>
                  <a:srgbClr val="7030A0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P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4B5F747F-12B6-4EAC-7F4B-90BF7F5DA9B9}"/>
              </a:ext>
            </a:extLst>
          </p:cNvPr>
          <p:cNvSpPr txBox="1"/>
          <p:nvPr/>
        </p:nvSpPr>
        <p:spPr>
          <a:xfrm>
            <a:off x="2539509" y="989921"/>
            <a:ext cx="467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  <a:buClrTx/>
              <a:buFontTx/>
              <a:buNone/>
              <a:defRPr/>
            </a:pPr>
            <a:r>
              <a:rPr lang="pt-BR" sz="6000" b="1" kern="1200" spc="165" dirty="0">
                <a:solidFill>
                  <a:srgbClr val="7030A0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3F0F0B9A-5226-D132-9903-D49BD6D30AD5}"/>
              </a:ext>
            </a:extLst>
          </p:cNvPr>
          <p:cNvSpPr txBox="1"/>
          <p:nvPr/>
        </p:nvSpPr>
        <p:spPr>
          <a:xfrm>
            <a:off x="4871227" y="993633"/>
            <a:ext cx="870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  <a:buClrTx/>
              <a:buFontTx/>
              <a:buNone/>
              <a:defRPr/>
            </a:pPr>
            <a:r>
              <a:rPr lang="pt-BR" sz="6000" b="1" kern="1200" spc="165" dirty="0">
                <a:solidFill>
                  <a:srgbClr val="7030A0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B0458F13-693B-740D-7A7D-CB16F326CDDB}"/>
              </a:ext>
            </a:extLst>
          </p:cNvPr>
          <p:cNvSpPr txBox="1"/>
          <p:nvPr/>
        </p:nvSpPr>
        <p:spPr>
          <a:xfrm>
            <a:off x="7544240" y="968591"/>
            <a:ext cx="870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  <a:buClrTx/>
              <a:buFontTx/>
              <a:buNone/>
              <a:defRPr/>
            </a:pPr>
            <a:r>
              <a:rPr lang="pt-BR" sz="6000" b="1" kern="1200" spc="165" dirty="0">
                <a:solidFill>
                  <a:srgbClr val="7030A0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R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0BB48FDD-F6CF-0585-BE25-44D7A0DC6C7E}"/>
              </a:ext>
            </a:extLst>
          </p:cNvPr>
          <p:cNvSpPr txBox="1"/>
          <p:nvPr/>
        </p:nvSpPr>
        <p:spPr>
          <a:xfrm>
            <a:off x="72709" y="2075895"/>
            <a:ext cx="1090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2000" b="1" kern="1200" spc="165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40BD4D86-ED1C-72E3-F91B-4A5D77F42D97}"/>
              </a:ext>
            </a:extLst>
          </p:cNvPr>
          <p:cNvSpPr txBox="1"/>
          <p:nvPr/>
        </p:nvSpPr>
        <p:spPr>
          <a:xfrm>
            <a:off x="2107847" y="2074536"/>
            <a:ext cx="1755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2000" b="1" kern="1200" spc="165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REFLITA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="" xmlns:a16="http://schemas.microsoft.com/office/drawing/2014/main" id="{38B73674-9AA5-4A81-B43C-C762C0BBA852}"/>
              </a:ext>
            </a:extLst>
          </p:cNvPr>
          <p:cNvSpPr txBox="1"/>
          <p:nvPr/>
        </p:nvSpPr>
        <p:spPr>
          <a:xfrm>
            <a:off x="4478342" y="2089548"/>
            <a:ext cx="1814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2000" b="1" kern="1200" spc="165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OBSERVE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="" xmlns:a16="http://schemas.microsoft.com/office/drawing/2014/main" id="{ABE60D1B-A001-93C2-4742-C1D70A4E5E75}"/>
              </a:ext>
            </a:extLst>
          </p:cNvPr>
          <p:cNvSpPr txBox="1"/>
          <p:nvPr/>
        </p:nvSpPr>
        <p:spPr>
          <a:xfrm>
            <a:off x="6969830" y="2089548"/>
            <a:ext cx="2041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2000" b="1" kern="1200" spc="165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RESPONDA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="" xmlns:a16="http://schemas.microsoft.com/office/drawing/2014/main" id="{B43710D2-5C04-5F62-480A-C1F65A9A4BD4}"/>
              </a:ext>
            </a:extLst>
          </p:cNvPr>
          <p:cNvSpPr txBox="1"/>
          <p:nvPr/>
        </p:nvSpPr>
        <p:spPr>
          <a:xfrm>
            <a:off x="2336883" y="3388889"/>
            <a:ext cx="1363334" cy="129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Se faça algumas perguntas: vale a pena? Luto essa guerra agora?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Isso é meu?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="" xmlns:a16="http://schemas.microsoft.com/office/drawing/2014/main" id="{1289BFA7-019A-43BC-8087-7B0F3765284C}"/>
              </a:ext>
            </a:extLst>
          </p:cNvPr>
          <p:cNvSpPr txBox="1"/>
          <p:nvPr/>
        </p:nvSpPr>
        <p:spPr>
          <a:xfrm>
            <a:off x="4759211" y="3206788"/>
            <a:ext cx="1471833" cy="147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O que você está sentindo? Qual a sensação física? Qual a necessidade?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100" kern="1200" spc="165" dirty="0">
              <a:solidFill>
                <a:srgbClr val="5B9BD5">
                  <a:lumMod val="50000"/>
                </a:srgbClr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Nomeie seus sentimentos.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="" xmlns:a16="http://schemas.microsoft.com/office/drawing/2014/main" id="{3794AD49-FE14-6093-D133-7AB81DDB0AB3}"/>
              </a:ext>
            </a:extLst>
          </p:cNvPr>
          <p:cNvSpPr txBox="1"/>
          <p:nvPr/>
        </p:nvSpPr>
        <p:spPr>
          <a:xfrm>
            <a:off x="72708" y="3250868"/>
            <a:ext cx="1698941" cy="147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Dê tempo para o </a:t>
            </a:r>
            <a:r>
              <a:rPr lang="pt-BR" sz="1100" kern="1200" spc="165" dirty="0" err="1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neocórtex</a:t>
            </a: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 se dar conta do que está acontecendo.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100" kern="1200" spc="165" dirty="0">
              <a:solidFill>
                <a:srgbClr val="5B9BD5">
                  <a:lumMod val="50000"/>
                </a:srgbClr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10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Contagem regressiva pode ajudar</a:t>
            </a:r>
          </a:p>
        </p:txBody>
      </p:sp>
      <p:pic>
        <p:nvPicPr>
          <p:cNvPr id="73" name="Imagem 72">
            <a:extLst>
              <a:ext uri="{FF2B5EF4-FFF2-40B4-BE49-F238E27FC236}">
                <a16:creationId xmlns="" xmlns:a16="http://schemas.microsoft.com/office/drawing/2014/main" id="{113BFEA3-4445-5BE8-D6CB-BA277D0AF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0064" t="53652" r="28324" b="21466"/>
          <a:stretch/>
        </p:blipFill>
        <p:spPr>
          <a:xfrm>
            <a:off x="6700661" y="3301631"/>
            <a:ext cx="2343262" cy="1284612"/>
          </a:xfrm>
          <a:prstGeom prst="rect">
            <a:avLst/>
          </a:prstGeom>
        </p:spPr>
      </p:pic>
      <p:pic>
        <p:nvPicPr>
          <p:cNvPr id="74" name="Gráfico 73" descr="Mão levantada">
            <a:extLst>
              <a:ext uri="{FF2B5EF4-FFF2-40B4-BE49-F238E27FC236}">
                <a16:creationId xmlns="" xmlns:a16="http://schemas.microsoft.com/office/drawing/2014/main" id="{09A1B8A6-554F-BD26-34DD-FA232B191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174" y="2583637"/>
            <a:ext cx="531075" cy="531075"/>
          </a:xfrm>
          <a:prstGeom prst="rect">
            <a:avLst/>
          </a:prstGeom>
        </p:spPr>
      </p:pic>
      <p:sp>
        <p:nvSpPr>
          <p:cNvPr id="75" name="Círculo: Vazio 74">
            <a:extLst>
              <a:ext uri="{FF2B5EF4-FFF2-40B4-BE49-F238E27FC236}">
                <a16:creationId xmlns="" xmlns:a16="http://schemas.microsoft.com/office/drawing/2014/main" id="{8FB9ABFC-93A4-EF7D-9788-BCB6E921B335}"/>
              </a:ext>
            </a:extLst>
          </p:cNvPr>
          <p:cNvSpPr/>
          <p:nvPr/>
        </p:nvSpPr>
        <p:spPr>
          <a:xfrm>
            <a:off x="272850" y="2550403"/>
            <a:ext cx="621049" cy="629187"/>
          </a:xfrm>
          <a:prstGeom prst="donut">
            <a:avLst>
              <a:gd name="adj" fmla="val 3521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Gráfico 75" descr="Balão de pensamento">
            <a:extLst>
              <a:ext uri="{FF2B5EF4-FFF2-40B4-BE49-F238E27FC236}">
                <a16:creationId xmlns="" xmlns:a16="http://schemas.microsoft.com/office/drawing/2014/main" id="{DCFE0574-AEAF-8997-CE7E-A209358BD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3013" y="2401017"/>
            <a:ext cx="531074" cy="531074"/>
          </a:xfrm>
          <a:prstGeom prst="rect">
            <a:avLst/>
          </a:prstGeom>
        </p:spPr>
      </p:pic>
      <p:pic>
        <p:nvPicPr>
          <p:cNvPr id="77" name="Gráfico 76" descr="Usuário">
            <a:extLst>
              <a:ext uri="{FF2B5EF4-FFF2-40B4-BE49-F238E27FC236}">
                <a16:creationId xmlns="" xmlns:a16="http://schemas.microsoft.com/office/drawing/2014/main" id="{355E2A83-A210-3C99-F3A2-D870003F89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8775" y="2598150"/>
            <a:ext cx="629188" cy="629188"/>
          </a:xfrm>
          <a:prstGeom prst="rect">
            <a:avLst/>
          </a:prstGeom>
        </p:spPr>
      </p:pic>
      <p:pic>
        <p:nvPicPr>
          <p:cNvPr id="78" name="Gráfico 77" descr="Olho">
            <a:extLst>
              <a:ext uri="{FF2B5EF4-FFF2-40B4-BE49-F238E27FC236}">
                <a16:creationId xmlns="" xmlns:a16="http://schemas.microsoft.com/office/drawing/2014/main" id="{F2A0AD5F-9C9A-DCDF-67E2-DF4DEF9E60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27391" y="2513852"/>
            <a:ext cx="673045" cy="673045"/>
          </a:xfrm>
          <a:prstGeom prst="rect">
            <a:avLst/>
          </a:prstGeom>
        </p:spPr>
      </p:pic>
      <p:pic>
        <p:nvPicPr>
          <p:cNvPr id="79" name="Gráfico 78" descr="Chat">
            <a:extLst>
              <a:ext uri="{FF2B5EF4-FFF2-40B4-BE49-F238E27FC236}">
                <a16:creationId xmlns="" xmlns:a16="http://schemas.microsoft.com/office/drawing/2014/main" id="{18377E46-256C-C6E0-AFD6-E8C26430D6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37311" y="2489658"/>
            <a:ext cx="811973" cy="8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: Canto Dobrado 5">
            <a:extLst>
              <a:ext uri="{FF2B5EF4-FFF2-40B4-BE49-F238E27FC236}">
                <a16:creationId xmlns="" xmlns:a16="http://schemas.microsoft.com/office/drawing/2014/main" id="{3AA091C4-EEB4-C6DB-9F68-4F7E41082569}"/>
              </a:ext>
            </a:extLst>
          </p:cNvPr>
          <p:cNvSpPr/>
          <p:nvPr/>
        </p:nvSpPr>
        <p:spPr>
          <a:xfrm>
            <a:off x="5124224" y="285590"/>
            <a:ext cx="3638134" cy="4254183"/>
          </a:xfrm>
          <a:prstGeom prst="foldedCorner">
            <a:avLst>
              <a:gd name="adj" fmla="val 29772"/>
            </a:avLst>
          </a:prstGeom>
          <a:solidFill>
            <a:srgbClr val="00B0F0"/>
          </a:solidFill>
          <a:ln w="12700" cap="flat" cmpd="sng" algn="ctr">
            <a:solidFill>
              <a:srgbClr val="005CA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AFE9EA32-5A57-BF2D-AF31-3A1E7A508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459458"/>
              </p:ext>
            </p:extLst>
          </p:nvPr>
        </p:nvGraphicFramePr>
        <p:xfrm>
          <a:off x="-68580" y="918658"/>
          <a:ext cx="4194726" cy="352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0106507-EE91-34C3-A594-DD95DA7C88CC}"/>
              </a:ext>
            </a:extLst>
          </p:cNvPr>
          <p:cNvSpPr txBox="1"/>
          <p:nvPr/>
        </p:nvSpPr>
        <p:spPr>
          <a:xfrm>
            <a:off x="-199620" y="51337"/>
            <a:ext cx="4194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4000" b="1" kern="1200" spc="165" dirty="0">
                <a:solidFill>
                  <a:schemeClr val="bg1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Ciclo da 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C42757D-0762-935B-09A1-ACB5CB3ADC92}"/>
              </a:ext>
            </a:extLst>
          </p:cNvPr>
          <p:cNvSpPr txBox="1"/>
          <p:nvPr/>
        </p:nvSpPr>
        <p:spPr>
          <a:xfrm>
            <a:off x="5433374" y="382526"/>
            <a:ext cx="3328984" cy="3359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200" b="1" kern="1200" spc="165" dirty="0">
                <a:solidFill>
                  <a:prstClr val="white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Feedback dos pares e dos líderes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200" b="1" kern="1200" spc="165" dirty="0">
              <a:solidFill>
                <a:prstClr val="white"/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200" b="1" kern="1200" spc="165" dirty="0">
                <a:solidFill>
                  <a:prstClr val="white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Praticar a empatia: fazer perguntas genuínas e praticar a escuta ativa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200" b="1" kern="1200" spc="165" dirty="0">
              <a:solidFill>
                <a:prstClr val="white"/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200" b="1" kern="1200" spc="165" dirty="0">
                <a:solidFill>
                  <a:prstClr val="white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Reconheça seus padrões e as mudanças que você quer ter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200" b="1" kern="1200" spc="165" dirty="0">
              <a:solidFill>
                <a:prstClr val="white"/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200" b="1" kern="1200" spc="165" dirty="0">
                <a:solidFill>
                  <a:prstClr val="white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Entenda o que você vai fazer de diferente para mudar e o que te impede disso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200" b="1" kern="1200" spc="165" dirty="0">
              <a:solidFill>
                <a:prstClr val="white"/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200" b="1" kern="1200" spc="165" dirty="0">
                <a:solidFill>
                  <a:prstClr val="white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Investigue os ganhos e perdas dessa mudança</a:t>
            </a: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endParaRPr lang="pt-BR" sz="1200" b="1" kern="1200" spc="165" dirty="0">
              <a:solidFill>
                <a:prstClr val="white"/>
              </a:solidFill>
              <a:latin typeface="Goudy Old Style" panose="02020502050305020303" pitchFamily="18" charset="0"/>
              <a:ea typeface="+mn-ea"/>
              <a:cs typeface="Trebuchet MS"/>
            </a:endParaRPr>
          </a:p>
          <a:p>
            <a:pPr marL="12700">
              <a:spcBef>
                <a:spcPts val="100"/>
              </a:spcBef>
              <a:buClrTx/>
              <a:buFontTx/>
              <a:buNone/>
              <a:defRPr/>
            </a:pPr>
            <a:r>
              <a:rPr lang="pt-BR" sz="1200" b="1" kern="1200" spc="165" dirty="0">
                <a:solidFill>
                  <a:prstClr val="white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Negocie conflitos internos chegando em opções ponderadas</a:t>
            </a:r>
          </a:p>
        </p:txBody>
      </p:sp>
      <p:pic>
        <p:nvPicPr>
          <p:cNvPr id="11" name="Gráfico 10" descr="Clipe de papel">
            <a:extLst>
              <a:ext uri="{FF2B5EF4-FFF2-40B4-BE49-F238E27FC236}">
                <a16:creationId xmlns="" xmlns:a16="http://schemas.microsoft.com/office/drawing/2014/main" id="{86053423-1C6A-96D3-60A2-CF33CA730D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81658" y="-6392"/>
            <a:ext cx="684369" cy="684369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A32945F8-E39B-15FC-9B2E-96DC1CDD9E94}"/>
              </a:ext>
            </a:extLst>
          </p:cNvPr>
          <p:cNvCxnSpPr>
            <a:cxnSpLocks/>
          </p:cNvCxnSpPr>
          <p:nvPr/>
        </p:nvCxnSpPr>
        <p:spPr>
          <a:xfrm>
            <a:off x="5208044" y="1296927"/>
            <a:ext cx="3402915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Dot"/>
            <a:miter lim="800000"/>
          </a:ln>
          <a:effectLst/>
        </p:spPr>
      </p:cxn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9C2AA700-976F-2173-56E9-24EACA2BD3B4}"/>
              </a:ext>
            </a:extLst>
          </p:cNvPr>
          <p:cNvSpPr txBox="1"/>
          <p:nvPr/>
        </p:nvSpPr>
        <p:spPr>
          <a:xfrm>
            <a:off x="5327806" y="3893442"/>
            <a:ext cx="2162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3600" b="1" kern="1200" spc="165" dirty="0">
                <a:solidFill>
                  <a:srgbClr val="FFFF00"/>
                </a:solidFill>
                <a:latin typeface="Goudy Old Style" panose="02020502050305020303" pitchFamily="18" charset="0"/>
                <a:ea typeface="+mn-ea"/>
                <a:cs typeface="Trebuchet MS"/>
              </a:rPr>
              <a:t>Escreva!</a:t>
            </a:r>
          </a:p>
        </p:txBody>
      </p:sp>
      <p:pic>
        <p:nvPicPr>
          <p:cNvPr id="14" name="Gráfico 13" descr="Seta de linha: curva no sentido horário">
            <a:extLst>
              <a:ext uri="{FF2B5EF4-FFF2-40B4-BE49-F238E27FC236}">
                <a16:creationId xmlns="" xmlns:a16="http://schemas.microsoft.com/office/drawing/2014/main" id="{D4B21DFA-0819-FB65-F202-F931D4C1AF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6562953">
            <a:off x="3817617" y="1101298"/>
            <a:ext cx="914400" cy="121822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289DC05F-77FB-4A51-7FD8-3EDC9A91504F}"/>
              </a:ext>
            </a:extLst>
          </p:cNvPr>
          <p:cNvSpPr txBox="1"/>
          <p:nvPr/>
        </p:nvSpPr>
        <p:spPr>
          <a:xfrm>
            <a:off x="3304069" y="677204"/>
            <a:ext cx="16775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165" normalizeH="0" baseline="0" noProof="0" dirty="0">
                <a:ln>
                  <a:noFill/>
                </a:ln>
                <a:solidFill>
                  <a:srgbClr val="346548"/>
                </a:solidFill>
                <a:uLnTx/>
                <a:uFillTx/>
                <a:latin typeface="Goudy Old Style" panose="02020502050305020303" pitchFamily="18" charset="0"/>
                <a:cs typeface="Trebuchet MS"/>
              </a:rPr>
              <a:t>Como você pode mudar o ciclo da ação?</a:t>
            </a:r>
          </a:p>
        </p:txBody>
      </p:sp>
    </p:spTree>
    <p:extLst>
      <p:ext uri="{BB962C8B-B14F-4D97-AF65-F5344CB8AC3E}">
        <p14:creationId xmlns:p14="http://schemas.microsoft.com/office/powerpoint/2010/main" val="39993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5">
            <a:extLst>
              <a:ext uri="{FF2B5EF4-FFF2-40B4-BE49-F238E27FC236}">
                <a16:creationId xmlns="" xmlns:a16="http://schemas.microsoft.com/office/drawing/2014/main" id="{A9626EA1-E12E-06F8-8AA4-FC208CE4925F}"/>
              </a:ext>
            </a:extLst>
          </p:cNvPr>
          <p:cNvSpPr txBox="1"/>
          <p:nvPr/>
        </p:nvSpPr>
        <p:spPr>
          <a:xfrm>
            <a:off x="2673493" y="445025"/>
            <a:ext cx="3353928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Tipos de relações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E42735B-3D98-6D8D-1F1A-8822A10F2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77" y="2088452"/>
            <a:ext cx="1911160" cy="1274661"/>
          </a:xfrm>
          <a:prstGeom prst="rect">
            <a:avLst/>
          </a:prstGeom>
          <a:ln w="88900" cap="sq" cmpd="thickThin">
            <a:solidFill>
              <a:srgbClr val="F8B8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A77CB79-D38A-5B1B-8ADD-659C0759B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63852" y="2049619"/>
            <a:ext cx="1704731" cy="1279860"/>
          </a:xfrm>
          <a:prstGeom prst="rect">
            <a:avLst/>
          </a:prstGeom>
          <a:ln w="88900" cap="sq" cmpd="thickThin">
            <a:solidFill>
              <a:srgbClr val="F8B8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ADF4843-2C72-6D97-E933-B9C7376D11E2}"/>
              </a:ext>
            </a:extLst>
          </p:cNvPr>
          <p:cNvSpPr txBox="1"/>
          <p:nvPr/>
        </p:nvSpPr>
        <p:spPr>
          <a:xfrm>
            <a:off x="653766" y="3618523"/>
            <a:ext cx="2699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1800" b="1" kern="1200" spc="165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JOGO DE TÊNIS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CAD828D-5BC5-C986-0E02-5B55816495BE}"/>
              </a:ext>
            </a:extLst>
          </p:cNvPr>
          <p:cNvSpPr txBox="1"/>
          <p:nvPr/>
        </p:nvSpPr>
        <p:spPr>
          <a:xfrm>
            <a:off x="5229969" y="3645545"/>
            <a:ext cx="3485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1800" b="1" kern="1200" spc="165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JOGO DE FRESCOBOL</a:t>
            </a:r>
          </a:p>
        </p:txBody>
      </p:sp>
      <p:pic>
        <p:nvPicPr>
          <p:cNvPr id="12" name="Gráfico 11" descr="Fechar">
            <a:extLst>
              <a:ext uri="{FF2B5EF4-FFF2-40B4-BE49-F238E27FC236}">
                <a16:creationId xmlns="" xmlns:a16="http://schemas.microsoft.com/office/drawing/2014/main" id="{92829F68-6A83-598C-DDDC-82AE8EA3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0595" y="2696363"/>
            <a:ext cx="508746" cy="50874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1B56B097-105C-00A6-6E00-0F0838A5DD81}"/>
              </a:ext>
            </a:extLst>
          </p:cNvPr>
          <p:cNvSpPr txBox="1"/>
          <p:nvPr/>
        </p:nvSpPr>
        <p:spPr>
          <a:xfrm>
            <a:off x="857234" y="3959811"/>
            <a:ext cx="20704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105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Relações focadas no erro do outro e não na busca de elevação do nível da conversa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DE742C5-EBA1-DC1A-6574-1DBB0D3B24AB}"/>
              </a:ext>
            </a:extLst>
          </p:cNvPr>
          <p:cNvSpPr txBox="1"/>
          <p:nvPr/>
        </p:nvSpPr>
        <p:spPr>
          <a:xfrm>
            <a:off x="5469461" y="3938984"/>
            <a:ext cx="3006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buClrTx/>
              <a:buFontTx/>
              <a:buNone/>
              <a:defRPr/>
            </a:pPr>
            <a:r>
              <a:rPr lang="pt-BR" sz="1050" kern="1200" spc="165" dirty="0">
                <a:solidFill>
                  <a:srgbClr val="5B9BD5">
                    <a:lumMod val="50000"/>
                  </a:srgbClr>
                </a:solidFill>
                <a:latin typeface="Goudy Old Style" panose="02020502050305020303" pitchFamily="18" charset="0"/>
                <a:ea typeface="+mn-ea"/>
                <a:cs typeface="Trebuchet MS"/>
              </a:rPr>
              <a:t>Relações focadas na resolução e na continuação do jogo, e o conflito  vem para elevação do nível da conversa</a:t>
            </a:r>
          </a:p>
        </p:txBody>
      </p:sp>
    </p:spTree>
    <p:extLst>
      <p:ext uri="{BB962C8B-B14F-4D97-AF65-F5344CB8AC3E}">
        <p14:creationId xmlns:p14="http://schemas.microsoft.com/office/powerpoint/2010/main" val="77850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3808757-59C5-A000-0644-A180F615D41F}"/>
              </a:ext>
            </a:extLst>
          </p:cNvPr>
          <p:cNvSpPr txBox="1"/>
          <p:nvPr/>
        </p:nvSpPr>
        <p:spPr>
          <a:xfrm>
            <a:off x="4191926" y="1092866"/>
            <a:ext cx="4898065" cy="198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rgbClr val="000A1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Inteligência emocional não é sobre suprimir nossas emoções. É sobre aprender como reconhece-las, processa-las e canaliza-las de uma forma que beneficie você e os demais.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Boa jornada!</a:t>
            </a:r>
          </a:p>
        </p:txBody>
      </p:sp>
      <p:pic>
        <p:nvPicPr>
          <p:cNvPr id="9" name="Picture 2" descr="O OUTRO LADO DA INTELIGÊNCIA EMOCIONAL">
            <a:extLst>
              <a:ext uri="{FF2B5EF4-FFF2-40B4-BE49-F238E27FC236}">
                <a16:creationId xmlns="" xmlns:a16="http://schemas.microsoft.com/office/drawing/2014/main" id="{A3E75426-0D7E-3466-D206-A4BC84E2C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r="16123"/>
          <a:stretch/>
        </p:blipFill>
        <p:spPr bwMode="auto">
          <a:xfrm>
            <a:off x="361505" y="196932"/>
            <a:ext cx="3468916" cy="428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06E06C5B-FA61-AC6B-38D5-31A63C247D4E}"/>
              </a:ext>
            </a:extLst>
          </p:cNvPr>
          <p:cNvSpPr txBox="1">
            <a:spLocks/>
          </p:cNvSpPr>
          <p:nvPr/>
        </p:nvSpPr>
        <p:spPr>
          <a:xfrm>
            <a:off x="676124" y="3286120"/>
            <a:ext cx="56886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ED7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Obrigada pela atenção</a:t>
            </a:r>
            <a:b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: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contato@recursar.com.br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EEBE0B0-ABE3-1BF3-DFE5-FA28EE0CAE50}"/>
              </a:ext>
            </a:extLst>
          </p:cNvPr>
          <p:cNvSpPr txBox="1"/>
          <p:nvPr/>
        </p:nvSpPr>
        <p:spPr>
          <a:xfrm>
            <a:off x="1383817" y="525036"/>
            <a:ext cx="6521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165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Atendimento ao cliente</a:t>
            </a:r>
            <a:endParaRPr kumimoji="0" lang="pt-BR" sz="3600" b="1" i="0" u="none" strike="noStrike" kern="1200" cap="none" spc="165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6323" y="1775847"/>
            <a:ext cx="6991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46548"/>
                </a:solidFill>
              </a:rPr>
              <a:t>O atendimento ao cliente influencia diretamente na forma como o público se relaciona com a </a:t>
            </a:r>
            <a:r>
              <a:rPr lang="pt-BR" dirty="0" smtClean="0">
                <a:solidFill>
                  <a:srgbClr val="346548"/>
                </a:solidFill>
              </a:rPr>
              <a:t>organização. </a:t>
            </a:r>
            <a:r>
              <a:rPr lang="pt-BR" dirty="0">
                <a:solidFill>
                  <a:srgbClr val="346548"/>
                </a:solidFill>
              </a:rPr>
              <a:t>Afinal, prestar atenção, escutar e responder são partes importantíssimas para resolver e antecipar problemas.</a:t>
            </a:r>
          </a:p>
          <a:p>
            <a:endParaRPr lang="pt-BR" dirty="0">
              <a:solidFill>
                <a:srgbClr val="346548"/>
              </a:solidFill>
            </a:endParaRPr>
          </a:p>
          <a:p>
            <a:r>
              <a:rPr lang="pt-BR" dirty="0">
                <a:solidFill>
                  <a:srgbClr val="346548"/>
                </a:solidFill>
              </a:rPr>
              <a:t>Cada vez mais os </a:t>
            </a:r>
            <a:r>
              <a:rPr lang="pt-BR" dirty="0" smtClean="0">
                <a:solidFill>
                  <a:srgbClr val="346548"/>
                </a:solidFill>
              </a:rPr>
              <a:t>usuários </a:t>
            </a:r>
            <a:r>
              <a:rPr lang="pt-BR" dirty="0">
                <a:solidFill>
                  <a:srgbClr val="346548"/>
                </a:solidFill>
              </a:rPr>
              <a:t>desejam um tratamento especial, no qual sejam atendidos de maneira fácil, </a:t>
            </a:r>
            <a:r>
              <a:rPr lang="pt-BR" dirty="0" smtClean="0">
                <a:solidFill>
                  <a:srgbClr val="346548"/>
                </a:solidFill>
              </a:rPr>
              <a:t>intuitiva, gentil </a:t>
            </a:r>
            <a:r>
              <a:rPr lang="pt-BR" dirty="0">
                <a:solidFill>
                  <a:srgbClr val="346548"/>
                </a:solidFill>
              </a:rPr>
              <a:t>e, principalmente, ágil. Muitas vezes, não é somente o resultado positivo da ação que o cliente busca, mas também uma relação de confiança e transparência, que o valorize e dê o suporte que ele precisa</a:t>
            </a:r>
            <a:r>
              <a:rPr lang="pt-BR" dirty="0" smtClean="0">
                <a:solidFill>
                  <a:srgbClr val="346548"/>
                </a:solidFill>
              </a:rPr>
              <a:t>.</a:t>
            </a:r>
          </a:p>
          <a:p>
            <a:endParaRPr lang="pt-BR" dirty="0">
              <a:solidFill>
                <a:srgbClr val="346548"/>
              </a:solidFill>
            </a:endParaRPr>
          </a:p>
          <a:p>
            <a:r>
              <a:rPr lang="pt-BR" dirty="0" smtClean="0">
                <a:solidFill>
                  <a:srgbClr val="346548"/>
                </a:solidFill>
              </a:rPr>
              <a:t>Mas como é possível?</a:t>
            </a:r>
            <a:endParaRPr lang="pt-BR" dirty="0">
              <a:solidFill>
                <a:srgbClr val="346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9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34715" y="404944"/>
            <a:ext cx="762762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Importância da Inteligência Emocional</a:t>
            </a:r>
            <a:endParaRPr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9976A3A9-AE31-5996-2545-88752B980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492101"/>
              </p:ext>
            </p:extLst>
          </p:nvPr>
        </p:nvGraphicFramePr>
        <p:xfrm>
          <a:off x="1500525" y="1694876"/>
          <a:ext cx="6096000" cy="294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6EAD83C-BF9F-0FE2-3B7C-AAA860FAA086}"/>
              </a:ext>
            </a:extLst>
          </p:cNvPr>
          <p:cNvSpPr txBox="1"/>
          <p:nvPr/>
        </p:nvSpPr>
        <p:spPr>
          <a:xfrm>
            <a:off x="7499607" y="4358670"/>
            <a:ext cx="14157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rgbClr val="346548"/>
                </a:solidFill>
              </a:rPr>
              <a:t>PageGroup</a:t>
            </a:r>
            <a:r>
              <a:rPr lang="pt-BR" sz="1200" dirty="0">
                <a:solidFill>
                  <a:srgbClr val="346548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67186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34715" y="404944"/>
            <a:ext cx="762762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Importância da Inteligência Emocional</a:t>
            </a:r>
            <a:endParaRPr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6EAD83C-BF9F-0FE2-3B7C-AAA860FAA086}"/>
              </a:ext>
            </a:extLst>
          </p:cNvPr>
          <p:cNvSpPr txBox="1"/>
          <p:nvPr/>
        </p:nvSpPr>
        <p:spPr>
          <a:xfrm>
            <a:off x="182417" y="1868523"/>
            <a:ext cx="509875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346548"/>
                </a:solidFill>
              </a:rPr>
              <a:t>Imagine a seguinte situação: </a:t>
            </a:r>
          </a:p>
          <a:p>
            <a:endParaRPr lang="pt-BR" sz="1200" dirty="0">
              <a:solidFill>
                <a:srgbClr val="346548"/>
              </a:solidFill>
            </a:endParaRPr>
          </a:p>
          <a:p>
            <a:r>
              <a:rPr lang="pt-BR" sz="1200" dirty="0">
                <a:solidFill>
                  <a:srgbClr val="346548"/>
                </a:solidFill>
              </a:rPr>
              <a:t>Um cliente (exaltado) está na fila para atendimento. </a:t>
            </a:r>
          </a:p>
          <a:p>
            <a:endParaRPr lang="pt-BR" sz="1200" dirty="0">
              <a:solidFill>
                <a:srgbClr val="346548"/>
              </a:solidFill>
            </a:endParaRPr>
          </a:p>
          <a:p>
            <a:r>
              <a:rPr lang="pt-BR" sz="1200" dirty="0">
                <a:solidFill>
                  <a:srgbClr val="346548"/>
                </a:solidFill>
              </a:rPr>
              <a:t>Do outro lado da mesa está o servidor, que infelizmente não estava em um dia bom, para fazer o atendimento.</a:t>
            </a:r>
          </a:p>
          <a:p>
            <a:endParaRPr lang="pt-BR" sz="1200" dirty="0">
              <a:solidFill>
                <a:srgbClr val="346548"/>
              </a:solidFill>
            </a:endParaRPr>
          </a:p>
          <a:p>
            <a:r>
              <a:rPr lang="pt-BR" sz="1200" dirty="0">
                <a:solidFill>
                  <a:srgbClr val="346548"/>
                </a:solidFill>
              </a:rPr>
              <a:t>O estado emocional do cliente não permite que ele explique com clareza qual a necessidade dele. </a:t>
            </a:r>
          </a:p>
          <a:p>
            <a:r>
              <a:rPr lang="pt-BR" sz="1200" dirty="0">
                <a:solidFill>
                  <a:srgbClr val="346548"/>
                </a:solidFill>
              </a:rPr>
              <a:t>O servidor, por sua vez, não consegue encontrar o equilíbrio necessário para acalmar a si e ao cliente. </a:t>
            </a:r>
          </a:p>
          <a:p>
            <a:endParaRPr lang="pt-BR" sz="1200" dirty="0">
              <a:solidFill>
                <a:srgbClr val="346548"/>
              </a:solidFill>
            </a:endParaRPr>
          </a:p>
          <a:p>
            <a:r>
              <a:rPr lang="pt-BR" sz="1200" dirty="0">
                <a:solidFill>
                  <a:srgbClr val="346548"/>
                </a:solidFill>
              </a:rPr>
              <a:t>Consegue deduzir qual será o final desse atendimento?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1344DF1-FDF6-E568-6FBB-6DBE7765A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175" y="1661161"/>
            <a:ext cx="3862825" cy="29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8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3808757-59C5-A000-0644-A180F615D41F}"/>
              </a:ext>
            </a:extLst>
          </p:cNvPr>
          <p:cNvSpPr txBox="1"/>
          <p:nvPr/>
        </p:nvSpPr>
        <p:spPr>
          <a:xfrm>
            <a:off x="4191924" y="371968"/>
            <a:ext cx="4898065" cy="428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rgbClr val="000A1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“Qualquer um pode zangar-se – isso é fácil. Mas zangar-se com a pessoa certa, na medida certa, na hora certa, pelo motivo certo e da maneira certa – não é fácil.”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Aristóteles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Ética a </a:t>
            </a:r>
            <a:r>
              <a:rPr lang="pt-BR" sz="105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Nicômaco</a:t>
            </a:r>
            <a:endParaRPr lang="pt-BR" sz="105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" panose="02040604050505020304" pitchFamily="18" charset="0"/>
            </a:endParaRPr>
          </a:p>
          <a:p>
            <a:pPr lvl="0" algn="l">
              <a:lnSpc>
                <a:spcPct val="150000"/>
              </a:lnSpc>
              <a:buClrTx/>
              <a:defRPr/>
            </a:pPr>
            <a:r>
              <a:rPr lang="pt-BR" b="1" kern="1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b="1" kern="1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é inteligência emocional?</a:t>
            </a:r>
          </a:p>
          <a:p>
            <a:pPr lvl="0" algn="r">
              <a:lnSpc>
                <a:spcPct val="150000"/>
              </a:lnSpc>
              <a:buClrTx/>
              <a:defRPr/>
            </a:pPr>
            <a:endParaRPr lang="pt-BR" sz="1100" b="1" kern="12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>
              <a:lnSpc>
                <a:spcPct val="150000"/>
              </a:lnSpc>
              <a:buClrTx/>
              <a:defRPr/>
            </a:pPr>
            <a:r>
              <a:rPr lang="pt-BR" b="1" kern="1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 </a:t>
            </a:r>
            <a:r>
              <a:rPr lang="pt-BR" b="1" kern="1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capacidade de identificar nossos próprios sentimentos e dos outros, de nos motivarmos e gerirmos os impulsos dentro de nós e em nossos relacionamentos</a:t>
            </a:r>
            <a:r>
              <a:rPr lang="pt-BR" b="1" kern="1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pt-BR" sz="1600" b="1" kern="1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 algn="r"/>
            <a:r>
              <a:rPr lang="pt-BR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Daniel </a:t>
            </a:r>
            <a:r>
              <a:rPr lang="pt-BR" sz="105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Goleman</a:t>
            </a:r>
            <a:endParaRPr lang="pt-BR" sz="10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pt-BR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Inteligência Emocional</a:t>
            </a:r>
          </a:p>
          <a:p>
            <a:pPr lvl="0" algn="r">
              <a:lnSpc>
                <a:spcPct val="150000"/>
              </a:lnSpc>
              <a:buClrTx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O OUTRO LADO DA INTELIGÊNCIA EMOCIONAL">
            <a:extLst>
              <a:ext uri="{FF2B5EF4-FFF2-40B4-BE49-F238E27FC236}">
                <a16:creationId xmlns="" xmlns:a16="http://schemas.microsoft.com/office/drawing/2014/main" id="{A3E75426-0D7E-3466-D206-A4BC84E2C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r="16123"/>
          <a:stretch/>
        </p:blipFill>
        <p:spPr bwMode="auto">
          <a:xfrm>
            <a:off x="361505" y="196932"/>
            <a:ext cx="3468916" cy="428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86252" y="205302"/>
            <a:ext cx="59346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que são as emoções</a:t>
            </a:r>
            <a:endParaRPr sz="1050" dirty="0"/>
          </a:p>
        </p:txBody>
      </p:sp>
      <p:pic>
        <p:nvPicPr>
          <p:cNvPr id="6" name="Picture 2" descr="Emoções negativas? Aprenda a lição que elas trazem e modifique a sua vida!  - EvoluCoaching - Amir Ha… | Divertida mente, Filme divertida mente, Filme  divertidamente">
            <a:extLst>
              <a:ext uri="{FF2B5EF4-FFF2-40B4-BE49-F238E27FC236}">
                <a16:creationId xmlns="" xmlns:a16="http://schemas.microsoft.com/office/drawing/2014/main" id="{40C44F82-0CC8-6CD9-8BF4-04C14489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6665"/>
            <a:ext cx="4311469" cy="20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1BDD8E5-B047-C949-917A-C2021D2B775D}"/>
              </a:ext>
            </a:extLst>
          </p:cNvPr>
          <p:cNvSpPr txBox="1"/>
          <p:nvPr/>
        </p:nvSpPr>
        <p:spPr>
          <a:xfrm>
            <a:off x="1233855" y="1330374"/>
            <a:ext cx="61410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rgbClr val="E71D5A"/>
                </a:solidFill>
                <a:effectLst/>
                <a:latin typeface="Modern Love" panose="04090805081005020601" pitchFamily="82" charset="0"/>
              </a:rPr>
              <a:t>"É difícil dizer. . . Emoção é alguma coisa que a gente sente quando tá sentindo alguma coisa, né"?</a:t>
            </a:r>
          </a:p>
          <a:p>
            <a:pPr algn="r"/>
            <a:r>
              <a:rPr lang="pt-BR" i="0" dirty="0">
                <a:solidFill>
                  <a:srgbClr val="E71D5A"/>
                </a:solidFill>
                <a:effectLst/>
                <a:latin typeface="Modern Love" panose="04090805081005020601" pitchFamily="82" charset="0"/>
              </a:rPr>
              <a:t> </a:t>
            </a:r>
            <a:r>
              <a:rPr lang="pt-BR" sz="1200" dirty="0">
                <a:solidFill>
                  <a:srgbClr val="E71D5A"/>
                </a:solidFill>
                <a:latin typeface="Modern Love" panose="04090805081005020601" pitchFamily="82" charset="0"/>
              </a:rPr>
              <a:t>Criança de </a:t>
            </a:r>
            <a:r>
              <a:rPr lang="pt-BR" sz="1200" i="0" dirty="0">
                <a:solidFill>
                  <a:srgbClr val="E71D5A"/>
                </a:solidFill>
                <a:effectLst/>
                <a:latin typeface="Modern Love" panose="04090805081005020601" pitchFamily="82" charset="0"/>
              </a:rPr>
              <a:t>11 anos</a:t>
            </a:r>
            <a:endParaRPr lang="pt-BR" dirty="0">
              <a:solidFill>
                <a:srgbClr val="E71D5A"/>
              </a:solidFill>
              <a:latin typeface="Modern Love" panose="04090805081005020601" pitchFamily="8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82ED0C7-51F2-3DA7-90C4-3493DB44F694}"/>
              </a:ext>
            </a:extLst>
          </p:cNvPr>
          <p:cNvSpPr txBox="1"/>
          <p:nvPr/>
        </p:nvSpPr>
        <p:spPr>
          <a:xfrm>
            <a:off x="-3" y="2985418"/>
            <a:ext cx="4396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46548"/>
                </a:solidFill>
                <a:effectLst/>
                <a:latin typeface="Goudy Old Style" panose="02020502050305020303" pitchFamily="18" charset="0"/>
              </a:rPr>
              <a:t>Todas as emoções são, em essência, impulsos, legados pela evolução, para uma ação imediata, para planejamentos instantâneos que visam a lidar com a vida.</a:t>
            </a:r>
          </a:p>
          <a:p>
            <a:pPr algn="r"/>
            <a:endParaRPr lang="pt-BR" b="1" dirty="0">
              <a:solidFill>
                <a:srgbClr val="346548"/>
              </a:solidFill>
              <a:effectLst/>
              <a:latin typeface="Goudy Old Style" panose="02020502050305020303" pitchFamily="18" charset="0"/>
            </a:endParaRPr>
          </a:p>
          <a:p>
            <a:pPr algn="r"/>
            <a:r>
              <a:rPr lang="pt-BR" b="1" dirty="0">
                <a:solidFill>
                  <a:srgbClr val="34654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pt-BR" sz="1200" b="1" dirty="0">
                <a:solidFill>
                  <a:srgbClr val="346548"/>
                </a:solidFill>
                <a:latin typeface="Goudy Old Style" panose="02020502050305020303" pitchFamily="18" charset="0"/>
              </a:rPr>
              <a:t>Daniel Goleman</a:t>
            </a:r>
          </a:p>
          <a:p>
            <a:pPr algn="r"/>
            <a:r>
              <a:rPr lang="pt-BR" sz="1200" b="1" dirty="0">
                <a:solidFill>
                  <a:srgbClr val="346548"/>
                </a:solidFill>
                <a:latin typeface="Goudy Old Style" panose="02020502050305020303" pitchFamily="18" charset="0"/>
              </a:rPr>
              <a:t>Inteligência Emocional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86252" y="205302"/>
            <a:ext cx="59346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 nosso cérebro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DE27B7B0-36FC-800B-5260-434AB5917E56}"/>
              </a:ext>
            </a:extLst>
          </p:cNvPr>
          <p:cNvSpPr txBox="1"/>
          <p:nvPr/>
        </p:nvSpPr>
        <p:spPr>
          <a:xfrm>
            <a:off x="6124576" y="1715468"/>
            <a:ext cx="2844636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165" normalizeH="0" baseline="0" noProof="0" dirty="0">
                <a:ln>
                  <a:noFill/>
                </a:ln>
                <a:solidFill>
                  <a:srgbClr val="E71D5A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É alguma coisa que eu odeio?</a:t>
            </a: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1" spc="165" dirty="0">
                <a:solidFill>
                  <a:srgbClr val="E71D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165" normalizeH="0" baseline="0" noProof="0" dirty="0">
                <a:ln>
                  <a:noFill/>
                </a:ln>
                <a:solidFill>
                  <a:srgbClr val="E71D5A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Isso me fere?</a:t>
            </a: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900" b="1" spc="165" dirty="0">
              <a:solidFill>
                <a:srgbClr val="E71D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165" normalizeH="0" baseline="0" noProof="0" dirty="0">
                <a:ln>
                  <a:noFill/>
                </a:ln>
                <a:solidFill>
                  <a:srgbClr val="E71D5A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Alguma coisa que eu temo?</a:t>
            </a:r>
          </a:p>
        </p:txBody>
      </p:sp>
      <p:pic>
        <p:nvPicPr>
          <p:cNvPr id="18" name="Picture 4" descr="Você usa o seu cérebro com eficácia? | FranklinCovey Brasil">
            <a:extLst>
              <a:ext uri="{FF2B5EF4-FFF2-40B4-BE49-F238E27FC236}">
                <a16:creationId xmlns="" xmlns:a16="http://schemas.microsoft.com/office/drawing/2014/main" id="{B58FD6BE-B6BD-0D4B-2ED6-113C089AB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1625" r="2831" b="2650"/>
          <a:stretch/>
        </p:blipFill>
        <p:spPr bwMode="auto">
          <a:xfrm>
            <a:off x="1833167" y="1152475"/>
            <a:ext cx="3876222" cy="3416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 Explicativo: Seta para a Direita 18">
            <a:extLst>
              <a:ext uri="{FF2B5EF4-FFF2-40B4-BE49-F238E27FC236}">
                <a16:creationId xmlns="" xmlns:a16="http://schemas.microsoft.com/office/drawing/2014/main" id="{3B4F7D2E-E409-0CE3-AF9A-071E477E96F7}"/>
              </a:ext>
            </a:extLst>
          </p:cNvPr>
          <p:cNvSpPr/>
          <p:nvPr/>
        </p:nvSpPr>
        <p:spPr>
          <a:xfrm>
            <a:off x="133660" y="1588940"/>
            <a:ext cx="1612664" cy="866060"/>
          </a:xfrm>
          <a:prstGeom prst="right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Córtex </a:t>
            </a:r>
          </a:p>
          <a:p>
            <a:pPr algn="ctr"/>
            <a:r>
              <a:rPr lang="pt-BR" dirty="0"/>
              <a:t>Pré-frontal</a:t>
            </a:r>
          </a:p>
        </p:txBody>
      </p:sp>
      <p:sp>
        <p:nvSpPr>
          <p:cNvPr id="20" name="Texto Explicativo: Seta para a Esquerda 19">
            <a:extLst>
              <a:ext uri="{FF2B5EF4-FFF2-40B4-BE49-F238E27FC236}">
                <a16:creationId xmlns="" xmlns:a16="http://schemas.microsoft.com/office/drawing/2014/main" id="{2F51FA12-0883-AB07-3786-1D5C30759F06}"/>
              </a:ext>
            </a:extLst>
          </p:cNvPr>
          <p:cNvSpPr/>
          <p:nvPr/>
        </p:nvSpPr>
        <p:spPr>
          <a:xfrm>
            <a:off x="5737057" y="3027419"/>
            <a:ext cx="1641810" cy="869044"/>
          </a:xfrm>
          <a:prstGeom prst="lef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Cerebelo</a:t>
            </a:r>
          </a:p>
          <a:p>
            <a:pPr algn="ctr"/>
            <a:r>
              <a:rPr lang="pt-BR" dirty="0"/>
              <a:t>(Amígdala)</a:t>
            </a:r>
          </a:p>
        </p:txBody>
      </p:sp>
      <p:pic>
        <p:nvPicPr>
          <p:cNvPr id="21" name="Gráfico 20" descr="Seta de linha: curva no sentido horário">
            <a:extLst>
              <a:ext uri="{FF2B5EF4-FFF2-40B4-BE49-F238E27FC236}">
                <a16:creationId xmlns="" xmlns:a16="http://schemas.microsoft.com/office/drawing/2014/main" id="{014A30CF-8C0F-946A-6A54-33D64186A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943024">
            <a:off x="4990100" y="822687"/>
            <a:ext cx="745558" cy="1119060"/>
          </a:xfrm>
          <a:prstGeom prst="rect">
            <a:avLst/>
          </a:prstGeom>
        </p:spPr>
      </p:pic>
      <p:pic>
        <p:nvPicPr>
          <p:cNvPr id="22" name="Gráfico 21" descr="Seta de linha: curva no sentido anti-horário">
            <a:extLst>
              <a:ext uri="{FF2B5EF4-FFF2-40B4-BE49-F238E27FC236}">
                <a16:creationId xmlns="" xmlns:a16="http://schemas.microsoft.com/office/drawing/2014/main" id="{519605FD-C7C3-FD84-ACDB-3CADFD017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05971">
            <a:off x="3256204" y="1475825"/>
            <a:ext cx="1220513" cy="2160973"/>
          </a:xfrm>
          <a:prstGeom prst="rect">
            <a:avLst/>
          </a:prstGeom>
        </p:spPr>
      </p:pic>
      <p:pic>
        <p:nvPicPr>
          <p:cNvPr id="23" name="Gráfico 22" descr="Seta de linha: curva no sentido anti-horário">
            <a:extLst>
              <a:ext uri="{FF2B5EF4-FFF2-40B4-BE49-F238E27FC236}">
                <a16:creationId xmlns="" xmlns:a16="http://schemas.microsoft.com/office/drawing/2014/main" id="{4513DA18-010E-C673-209B-9483CA7B4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05776">
            <a:off x="3757719" y="1233280"/>
            <a:ext cx="1220513" cy="195043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A138DFF8-50D8-081C-DBDA-45DF7C2B2CAC}"/>
              </a:ext>
            </a:extLst>
          </p:cNvPr>
          <p:cNvSpPr txBox="1"/>
          <p:nvPr/>
        </p:nvSpPr>
        <p:spPr>
          <a:xfrm>
            <a:off x="5547029" y="1069137"/>
            <a:ext cx="1770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E71D5A"/>
                </a:solidFill>
              </a:rPr>
              <a:t>Sequestro Emocional</a:t>
            </a:r>
          </a:p>
        </p:txBody>
      </p:sp>
      <p:pic>
        <p:nvPicPr>
          <p:cNvPr id="25" name="Gráfico 24" descr="Seta de linha: curva no sentido anti-horário">
            <a:extLst>
              <a:ext uri="{FF2B5EF4-FFF2-40B4-BE49-F238E27FC236}">
                <a16:creationId xmlns="" xmlns:a16="http://schemas.microsoft.com/office/drawing/2014/main" id="{7888DFAF-DB08-3CF0-F576-F15B43B9D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05776">
            <a:off x="4360696" y="1188681"/>
            <a:ext cx="1134230" cy="18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3808757-59C5-A000-0644-A180F615D41F}"/>
              </a:ext>
            </a:extLst>
          </p:cNvPr>
          <p:cNvSpPr txBox="1"/>
          <p:nvPr/>
        </p:nvSpPr>
        <p:spPr>
          <a:xfrm>
            <a:off x="4191926" y="1092866"/>
            <a:ext cx="48980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rgbClr val="000A1E"/>
                </a:solidFill>
              </a:defRPr>
            </a:lvl1pPr>
          </a:lstStyle>
          <a:p>
            <a:pPr lvl="0">
              <a:lnSpc>
                <a:spcPct val="150000"/>
              </a:lnSpc>
              <a:buClrTx/>
              <a:defRPr/>
            </a:pPr>
            <a:r>
              <a:rPr lang="pt-BR" b="1" kern="1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“Um </a:t>
            </a:r>
            <a:r>
              <a:rPr lang="pt-BR" b="1" kern="1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problema não pode ser resolvido no mesmo estado emocional que ele foi criado ou descoberto”.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pt-BR" b="1" kern="12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                                                 </a:t>
            </a:r>
            <a:r>
              <a:rPr lang="pt-BR" b="1" kern="12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Eisten</a:t>
            </a:r>
            <a:r>
              <a:rPr lang="pt-BR" b="1" kern="12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pt-BR" b="1" kern="12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, já </a:t>
            </a:r>
            <a:r>
              <a:rPr lang="pt-BR" b="1" kern="12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dizia...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" panose="02040604050505020304" pitchFamily="18" charset="0"/>
            </a:endParaRPr>
          </a:p>
        </p:txBody>
      </p:sp>
      <p:pic>
        <p:nvPicPr>
          <p:cNvPr id="9" name="Picture 2" descr="O OUTRO LADO DA INTELIGÊNCIA EMOCIONAL">
            <a:extLst>
              <a:ext uri="{FF2B5EF4-FFF2-40B4-BE49-F238E27FC236}">
                <a16:creationId xmlns="" xmlns:a16="http://schemas.microsoft.com/office/drawing/2014/main" id="{A3E75426-0D7E-3466-D206-A4BC84E2C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r="16123"/>
          <a:stretch/>
        </p:blipFill>
        <p:spPr bwMode="auto">
          <a:xfrm>
            <a:off x="361505" y="196932"/>
            <a:ext cx="3468916" cy="428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6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EEBE0B0-ABE3-1BF3-DFE5-FA28EE0CAE50}"/>
              </a:ext>
            </a:extLst>
          </p:cNvPr>
          <p:cNvSpPr txBox="1"/>
          <p:nvPr/>
        </p:nvSpPr>
        <p:spPr>
          <a:xfrm>
            <a:off x="1383817" y="1702482"/>
            <a:ext cx="65213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165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Você consegue identificar quais são as situações que mais te geram sequestro emocional?</a:t>
            </a:r>
          </a:p>
        </p:txBody>
      </p:sp>
    </p:spTree>
    <p:extLst>
      <p:ext uri="{BB962C8B-B14F-4D97-AF65-F5344CB8AC3E}">
        <p14:creationId xmlns:p14="http://schemas.microsoft.com/office/powerpoint/2010/main" val="27308245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1066</Words>
  <Application>Microsoft Office PowerPoint</Application>
  <PresentationFormat>Apresentação na tela (16:9)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Arial</vt:lpstr>
      <vt:lpstr>Calibri</vt:lpstr>
      <vt:lpstr>Lato Black</vt:lpstr>
      <vt:lpstr>Trebuchet MS</vt:lpstr>
      <vt:lpstr>Modern Love</vt:lpstr>
      <vt:lpstr>Lato</vt:lpstr>
      <vt:lpstr>Futura-Black</vt:lpstr>
      <vt:lpstr>Tahoma</vt:lpstr>
      <vt:lpstr>Muli</vt:lpstr>
      <vt:lpstr>Goudy Old Style</vt:lpstr>
      <vt:lpstr>Century</vt:lpstr>
      <vt:lpstr>Roboto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Marcela</cp:lastModifiedBy>
  <cp:revision>19</cp:revision>
  <dcterms:modified xsi:type="dcterms:W3CDTF">2022-05-24T14:25:05Z</dcterms:modified>
</cp:coreProperties>
</file>