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69" r:id="rId3"/>
    <p:sldId id="270" r:id="rId4"/>
    <p:sldId id="271" r:id="rId5"/>
    <p:sldId id="280" r:id="rId6"/>
    <p:sldId id="272" r:id="rId7"/>
    <p:sldId id="281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60" r:id="rId1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00"/>
    <a:srgbClr val="006969"/>
    <a:srgbClr val="BED700"/>
    <a:srgbClr val="00040C"/>
    <a:srgbClr val="F578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Estilo Médio 4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8EC20E35-A176-4012-BC5E-935CFFF8708E}" styleName="Estilo Mé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7853C-536D-4A76-A0AE-DD22124D55A5}" styleName="Estilo com Tema 1 - Ênfas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C083E6E3-FA7D-4D7B-A595-EF9225AFEA82}" styleName="Estilo Claro 1 - Ênfas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2833802-FEF1-4C79-8D5D-14CF1EAF98D9}" styleName="Estilo Claro 2 - Ênfas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FECB4D8-DB02-4DC6-A0A2-4F2EBAE1DC90}" styleName="Estilo Médio 1 - Ênfas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Estilo Claro 3 - Ênfas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04" autoAdjust="0"/>
    <p:restoredTop sz="83542" autoAdjust="0"/>
  </p:normalViewPr>
  <p:slideViewPr>
    <p:cSldViewPr>
      <p:cViewPr varScale="1">
        <p:scale>
          <a:sx n="62" d="100"/>
          <a:sy n="62" d="100"/>
        </p:scale>
        <p:origin x="154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-261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AA76E2-9DEC-4463-9DCD-7D548F43281C}" type="datetimeFigureOut">
              <a:rPr lang="pt-BR" smtClean="0"/>
              <a:pPr/>
              <a:t>20/10/2021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3FB507-53C4-4197-9665-F6F5CC99642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89149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0DDA98-B0AF-4A76-A6ED-3E5359826329}" type="datetimeFigureOut">
              <a:rPr lang="pt-BR" smtClean="0"/>
              <a:t>20/10/2021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179638-55DD-46EC-951F-417A324445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4334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:\MKT\ÚTEIS\TEMPLATES 2014\OPCAO_3\PPT_3\PPT3-0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75656" y="1628800"/>
            <a:ext cx="6120680" cy="1584175"/>
          </a:xfrm>
        </p:spPr>
        <p:txBody>
          <a:bodyPr/>
          <a:lstStyle>
            <a:lvl1pPr>
              <a:defRPr>
                <a:solidFill>
                  <a:srgbClr val="BED700"/>
                </a:solidFill>
                <a:latin typeface="Trebuchet MS" pitchFamily="34" charset="0"/>
              </a:defRPr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75656" y="3212976"/>
            <a:ext cx="6120680" cy="648072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Trebuchet MS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pic>
        <p:nvPicPr>
          <p:cNvPr id="5" name="Imagem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805264"/>
            <a:ext cx="1728192" cy="8056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:\MKT\ÚTEIS\TEMPLATES 2014\OPCAO_3\PPT_3\PPT3-02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7560840" cy="648072"/>
          </a:xfrm>
        </p:spPr>
        <p:txBody>
          <a:bodyPr>
            <a:noAutofit/>
          </a:bodyPr>
          <a:lstStyle>
            <a:lvl1pPr algn="l">
              <a:defRPr sz="3200">
                <a:solidFill>
                  <a:srgbClr val="006969"/>
                </a:solidFill>
                <a:latin typeface="Trebuchet MS" pitchFamily="34" charset="0"/>
              </a:defRPr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412776"/>
            <a:ext cx="8352928" cy="4104456"/>
          </a:xfrm>
        </p:spPr>
        <p:txBody>
          <a:bodyPr/>
          <a:lstStyle>
            <a:lvl1pPr>
              <a:defRPr>
                <a:solidFill>
                  <a:srgbClr val="006969"/>
                </a:solidFill>
                <a:latin typeface="Trebuchet MS" pitchFamily="34" charset="0"/>
              </a:defRPr>
            </a:lvl1pPr>
            <a:lvl2pPr>
              <a:defRPr>
                <a:solidFill>
                  <a:srgbClr val="006969"/>
                </a:solidFill>
                <a:latin typeface="Trebuchet MS" pitchFamily="34" charset="0"/>
              </a:defRPr>
            </a:lvl2pPr>
            <a:lvl3pPr>
              <a:defRPr>
                <a:solidFill>
                  <a:srgbClr val="006969"/>
                </a:solidFill>
                <a:latin typeface="Trebuchet MS" pitchFamily="34" charset="0"/>
              </a:defRPr>
            </a:lvl3pPr>
            <a:lvl4pPr>
              <a:defRPr>
                <a:solidFill>
                  <a:srgbClr val="006969"/>
                </a:solidFill>
                <a:latin typeface="Trebuchet MS" pitchFamily="34" charset="0"/>
              </a:defRPr>
            </a:lvl4pPr>
            <a:lvl5pPr>
              <a:defRPr>
                <a:solidFill>
                  <a:srgbClr val="006969"/>
                </a:solidFill>
                <a:latin typeface="Trebuchet MS" pitchFamily="34" charset="0"/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pic>
        <p:nvPicPr>
          <p:cNvPr id="5" name="Imagem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805264"/>
            <a:ext cx="1728192" cy="8056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:\MKT\ÚTEIS\TEMPLATES 2014\OPCAO_3\PPT_3\PPT3-0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7560840" cy="648072"/>
          </a:xfrm>
        </p:spPr>
        <p:txBody>
          <a:bodyPr>
            <a:noAutofit/>
          </a:bodyPr>
          <a:lstStyle>
            <a:lvl1pPr algn="l">
              <a:defRPr sz="3200">
                <a:solidFill>
                  <a:srgbClr val="006600"/>
                </a:solidFill>
                <a:latin typeface="Trebuchet MS" pitchFamily="34" charset="0"/>
              </a:defRPr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412776"/>
            <a:ext cx="8352928" cy="4104456"/>
          </a:xfrm>
        </p:spPr>
        <p:txBody>
          <a:bodyPr/>
          <a:lstStyle>
            <a:lvl1pPr>
              <a:defRPr>
                <a:solidFill>
                  <a:srgbClr val="006600"/>
                </a:solidFill>
                <a:latin typeface="Trebuchet MS" pitchFamily="34" charset="0"/>
              </a:defRPr>
            </a:lvl1pPr>
            <a:lvl2pPr>
              <a:defRPr>
                <a:solidFill>
                  <a:srgbClr val="006600"/>
                </a:solidFill>
                <a:latin typeface="Trebuchet MS" pitchFamily="34" charset="0"/>
              </a:defRPr>
            </a:lvl2pPr>
            <a:lvl3pPr>
              <a:defRPr>
                <a:solidFill>
                  <a:srgbClr val="006600"/>
                </a:solidFill>
                <a:latin typeface="Trebuchet MS" pitchFamily="34" charset="0"/>
              </a:defRPr>
            </a:lvl3pPr>
            <a:lvl4pPr>
              <a:defRPr>
                <a:solidFill>
                  <a:srgbClr val="006600"/>
                </a:solidFill>
                <a:latin typeface="Trebuchet MS" pitchFamily="34" charset="0"/>
              </a:defRPr>
            </a:lvl4pPr>
            <a:lvl5pPr>
              <a:defRPr>
                <a:solidFill>
                  <a:srgbClr val="006600"/>
                </a:solidFill>
                <a:latin typeface="Trebuchet MS" pitchFamily="34" charset="0"/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pic>
        <p:nvPicPr>
          <p:cNvPr id="5" name="Imagem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805264"/>
            <a:ext cx="1728192" cy="8056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:\MKT\ÚTEIS\TEMPLATES 2014\OPCAO_3\PPT_3\PPT3-04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7560840" cy="648072"/>
          </a:xfrm>
        </p:spPr>
        <p:txBody>
          <a:bodyPr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412776"/>
            <a:ext cx="8352928" cy="4104456"/>
          </a:xfrm>
        </p:spPr>
        <p:txBody>
          <a:bodyPr/>
          <a:lstStyle>
            <a:lvl1pPr>
              <a:defRPr>
                <a:solidFill>
                  <a:srgbClr val="006969"/>
                </a:solidFill>
                <a:latin typeface="Trebuchet MS" pitchFamily="34" charset="0"/>
              </a:defRPr>
            </a:lvl1pPr>
            <a:lvl2pPr>
              <a:defRPr>
                <a:solidFill>
                  <a:srgbClr val="006969"/>
                </a:solidFill>
                <a:latin typeface="Trebuchet MS" pitchFamily="34" charset="0"/>
              </a:defRPr>
            </a:lvl2pPr>
            <a:lvl3pPr>
              <a:defRPr>
                <a:solidFill>
                  <a:srgbClr val="006969"/>
                </a:solidFill>
                <a:latin typeface="Trebuchet MS" pitchFamily="34" charset="0"/>
              </a:defRPr>
            </a:lvl3pPr>
            <a:lvl4pPr>
              <a:defRPr>
                <a:solidFill>
                  <a:srgbClr val="006969"/>
                </a:solidFill>
                <a:latin typeface="Trebuchet MS" pitchFamily="34" charset="0"/>
              </a:defRPr>
            </a:lvl4pPr>
            <a:lvl5pPr>
              <a:defRPr>
                <a:solidFill>
                  <a:srgbClr val="006969"/>
                </a:solidFill>
                <a:latin typeface="Trebuchet MS" pitchFamily="34" charset="0"/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pic>
        <p:nvPicPr>
          <p:cNvPr id="5" name="Imagem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805264"/>
            <a:ext cx="1728192" cy="8056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:\MKT\ÚTEIS\TEMPLATES 2014\OPCAO_3\PPT_3\PPT3-05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51720" y="3356992"/>
            <a:ext cx="5112568" cy="936104"/>
          </a:xfrm>
        </p:spPr>
        <p:txBody>
          <a:bodyPr/>
          <a:lstStyle>
            <a:lvl1pPr>
              <a:defRPr>
                <a:solidFill>
                  <a:srgbClr val="BED700"/>
                </a:solidFill>
                <a:latin typeface="Trebuchet MS" pitchFamily="34" charset="0"/>
              </a:defRPr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pic>
        <p:nvPicPr>
          <p:cNvPr id="4" name="Imagem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5402436"/>
            <a:ext cx="2592288" cy="1208481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073D3-BE16-45D7-882B-0BB5FFDB8B44}" type="datetimeFigureOut">
              <a:rPr lang="pt-BR" smtClean="0"/>
              <a:pPr/>
              <a:t>20/10/2021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0D3A6-9C26-45FC-A2EF-A667BE863F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6" r:id="rId4"/>
    <p:sldLayoutId id="2147483654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Inteligência Emocional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É possível desenvolver inteligência emocional?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412776"/>
            <a:ext cx="8352928" cy="4896544"/>
          </a:xfrm>
        </p:spPr>
        <p:txBody>
          <a:bodyPr>
            <a:normAutofit/>
          </a:bodyPr>
          <a:lstStyle/>
          <a:p>
            <a:r>
              <a:rPr lang="pt-BR" dirty="0" smtClean="0"/>
              <a:t>Exercícios físicos</a:t>
            </a:r>
          </a:p>
          <a:p>
            <a:r>
              <a:rPr lang="pt-BR" dirty="0" smtClean="0"/>
              <a:t>Filtrar os estímulos a que se expõe</a:t>
            </a:r>
          </a:p>
          <a:p>
            <a:r>
              <a:rPr lang="pt-BR" dirty="0" smtClean="0"/>
              <a:t>Contato físico com afeto</a:t>
            </a:r>
            <a:endParaRPr lang="pt-BR" dirty="0"/>
          </a:p>
          <a:p>
            <a:r>
              <a:rPr lang="pt-BR" dirty="0" smtClean="0"/>
              <a:t>Ficar atento à postura corporal</a:t>
            </a:r>
          </a:p>
          <a:p>
            <a:r>
              <a:rPr lang="pt-BR" dirty="0" smtClean="0"/>
              <a:t>Atividades de ajuda ao próximo</a:t>
            </a:r>
          </a:p>
          <a:p>
            <a:r>
              <a:rPr lang="pt-BR" dirty="0" smtClean="0"/>
              <a:t>Diário de gratidão</a:t>
            </a:r>
          </a:p>
          <a:p>
            <a:r>
              <a:rPr lang="pt-BR" dirty="0" smtClean="0"/>
              <a:t>Ter objetivos claros e específicos</a:t>
            </a:r>
          </a:p>
          <a:p>
            <a:r>
              <a:rPr lang="pt-BR" dirty="0" err="1" smtClean="0"/>
              <a:t>Mindfulness</a:t>
            </a:r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6665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Impactos da inteligência emocional</a:t>
            </a:r>
            <a:endParaRPr lang="pt-BR" dirty="0"/>
          </a:p>
        </p:txBody>
      </p:sp>
      <p:pic>
        <p:nvPicPr>
          <p:cNvPr id="4098" name="Picture 2" descr="O valor da inteligência emocional para as empresas | Contemporânea Recursos  Humano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89" y="1412875"/>
            <a:ext cx="7852159" cy="410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893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Impactos da inteligência </a:t>
            </a:r>
            <a:r>
              <a:rPr lang="pt-BR" dirty="0"/>
              <a:t>emocional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Melhora da autoestima</a:t>
            </a:r>
          </a:p>
          <a:p>
            <a:r>
              <a:rPr lang="pt-BR" dirty="0" smtClean="0"/>
              <a:t>Mais saúde física e mental</a:t>
            </a:r>
          </a:p>
          <a:p>
            <a:r>
              <a:rPr lang="pt-BR" dirty="0"/>
              <a:t>Decisões mais conscientes e </a:t>
            </a:r>
            <a:r>
              <a:rPr lang="pt-BR" dirty="0" smtClean="0"/>
              <a:t>equilibradas</a:t>
            </a:r>
          </a:p>
          <a:p>
            <a:r>
              <a:rPr lang="pt-BR" dirty="0" smtClean="0"/>
              <a:t>Relacionamentos mais saudáveis e harmônicos</a:t>
            </a:r>
          </a:p>
          <a:p>
            <a:r>
              <a:rPr lang="pt-BR" dirty="0" smtClean="0"/>
              <a:t>Melhora performance profissional</a:t>
            </a:r>
          </a:p>
          <a:p>
            <a:r>
              <a:rPr lang="pt-BR" dirty="0" smtClean="0"/>
              <a:t>Lidar melhor com desafios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7024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Aristóteles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“Qualquer um pode zangar-se – isso é fácil. Mas zangar-se com a pessoa certa, na medida certa, na hora certa, pelo motivo certo e da maneira certa – não é fácil.”</a:t>
            </a:r>
          </a:p>
        </p:txBody>
      </p:sp>
    </p:spTree>
    <p:extLst>
      <p:ext uri="{BB962C8B-B14F-4D97-AF65-F5344CB8AC3E}">
        <p14:creationId xmlns:p14="http://schemas.microsoft.com/office/powerpoint/2010/main" val="356896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Dúvidas</a:t>
            </a:r>
            <a:endParaRPr lang="pt-BR" dirty="0"/>
          </a:p>
        </p:txBody>
      </p:sp>
      <p:pic>
        <p:nvPicPr>
          <p:cNvPr id="6146" name="Picture 2" descr="Dúvidas - Da&amp;#39;Liliza: Roupa Infantil - Meninas | Meninos |Brinquedos  |Acessório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483834"/>
            <a:ext cx="8351838" cy="3961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605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Muita paz, amor e serenidade a todos!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Luiz Kind</a:t>
            </a:r>
            <a:endParaRPr lang="pt-BR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925" y="1412875"/>
            <a:ext cx="4103688" cy="4103688"/>
          </a:xfrm>
        </p:spPr>
      </p:pic>
    </p:spTree>
    <p:extLst>
      <p:ext uri="{BB962C8B-B14F-4D97-AF65-F5344CB8AC3E}">
        <p14:creationId xmlns:p14="http://schemas.microsoft.com/office/powerpoint/2010/main" val="338859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que é inteligência emocional?</a:t>
            </a:r>
            <a:endParaRPr lang="pt-BR" dirty="0"/>
          </a:p>
        </p:txBody>
      </p:sp>
      <p:pic>
        <p:nvPicPr>
          <p:cNvPr id="4" name="Picture 2" descr="8 dicas para desenvolver sua inteligência emociona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06" y="1521619"/>
            <a:ext cx="7858125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204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que é emoção?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/>
              <a:t>Reação</a:t>
            </a:r>
            <a:r>
              <a:rPr lang="pt-BR" dirty="0"/>
              <a:t> moral, psíquica ou física, geralmente causada por uma </a:t>
            </a:r>
            <a:r>
              <a:rPr lang="pt-BR" b="1" dirty="0"/>
              <a:t>confusão de sentimentos</a:t>
            </a:r>
            <a:r>
              <a:rPr lang="pt-BR" dirty="0"/>
              <a:t> que, diante de algum fato, situação, notícia etc., </a:t>
            </a:r>
            <a:r>
              <a:rPr lang="pt-BR" b="1" dirty="0"/>
              <a:t>faz com que o corpo se comporte tendo em conta essa reação</a:t>
            </a:r>
            <a:r>
              <a:rPr lang="pt-BR" dirty="0"/>
              <a:t>, expressando alterações respiratórias, circulatórias; comoção.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3649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Inteligência emocional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Capacidade de um indivíduo de reconhecer e lidar com as suas emoções, sendo capaz de utilizá-las em benefício próprio. Além disso, também está diretamente relacionada à compreensão dos sentimentos alheios e conseguir criar relacionamentos saudáveis com quem te cerca</a:t>
            </a:r>
            <a:r>
              <a:rPr lang="pt-BR" dirty="0" smtClean="0"/>
              <a:t>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8330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Razão e emoção</a:t>
            </a:r>
            <a:endParaRPr lang="pt-BR" dirty="0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="" xmlns:a16="http://schemas.microsoft.com/office/drawing/2014/main" id="{03EB28BE-D1AA-41BF-B20F-A48E9BCB0A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816" y="1412875"/>
            <a:ext cx="6931905" cy="4103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42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Pilares da inteligência emocional</a:t>
            </a:r>
            <a:endParaRPr lang="pt-BR" dirty="0"/>
          </a:p>
        </p:txBody>
      </p:sp>
      <p:pic>
        <p:nvPicPr>
          <p:cNvPr id="4" name="Picture 2" descr="Inteligência emocional ganha destaque para produtividade - Jornal Correi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769" y="1801019"/>
            <a:ext cx="5334000" cy="332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525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Pilares da inteligência emocional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412776"/>
            <a:ext cx="8352928" cy="4248472"/>
          </a:xfrm>
        </p:spPr>
        <p:txBody>
          <a:bodyPr>
            <a:normAutofit/>
          </a:bodyPr>
          <a:lstStyle/>
          <a:p>
            <a:r>
              <a:rPr lang="pt-BR" dirty="0" smtClean="0"/>
              <a:t>Sentir</a:t>
            </a:r>
          </a:p>
          <a:p>
            <a:r>
              <a:rPr lang="pt-BR" dirty="0" smtClean="0"/>
              <a:t>Entender</a:t>
            </a:r>
          </a:p>
          <a:p>
            <a:r>
              <a:rPr lang="pt-BR" dirty="0" smtClean="0"/>
              <a:t>Controlar </a:t>
            </a:r>
          </a:p>
          <a:p>
            <a:r>
              <a:rPr lang="pt-BR" dirty="0" smtClean="0"/>
              <a:t>Modificar</a:t>
            </a:r>
          </a:p>
          <a:p>
            <a:r>
              <a:rPr lang="pt-BR" dirty="0" smtClean="0"/>
              <a:t>Empatia</a:t>
            </a:r>
          </a:p>
          <a:p>
            <a:r>
              <a:rPr lang="pt-BR" dirty="0" smtClean="0"/>
              <a:t>Compaixão</a:t>
            </a:r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2847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É possível desenvolver inteligência emocional?</a:t>
            </a:r>
            <a:endParaRPr lang="pt-BR" dirty="0"/>
          </a:p>
        </p:txBody>
      </p:sp>
      <p:pic>
        <p:nvPicPr>
          <p:cNvPr id="4" name="Picture 2" descr="GPS Lifetime | Exercício físico melhora a saúde mental na quarentena?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50504"/>
            <a:ext cx="4072910" cy="410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Exercício físico = Saúde de ferro – themeronicomplex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" r="5310"/>
          <a:stretch/>
        </p:blipFill>
        <p:spPr bwMode="auto">
          <a:xfrm>
            <a:off x="3711942" y="1707972"/>
            <a:ext cx="5400601" cy="388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441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UNIMED">
      <a:dk1>
        <a:srgbClr val="006969"/>
      </a:dk1>
      <a:lt1>
        <a:srgbClr val="FFFFFF"/>
      </a:lt1>
      <a:dk2>
        <a:srgbClr val="410050"/>
      </a:dk2>
      <a:lt2>
        <a:srgbClr val="EBDCB9"/>
      </a:lt2>
      <a:accent1>
        <a:srgbClr val="BED700"/>
      </a:accent1>
      <a:accent2>
        <a:srgbClr val="EB0A64"/>
      </a:accent2>
      <a:accent3>
        <a:srgbClr val="006600"/>
      </a:accent3>
      <a:accent4>
        <a:srgbClr val="F5781E"/>
      </a:accent4>
      <a:accent5>
        <a:srgbClr val="A0238C"/>
      </a:accent5>
      <a:accent6>
        <a:srgbClr val="FFC30F"/>
      </a:accent6>
      <a:hlink>
        <a:srgbClr val="693C0F"/>
      </a:hlink>
      <a:folHlink>
        <a:srgbClr val="005028"/>
      </a:folHlink>
    </a:clrScheme>
    <a:fontScheme name="Personalizada 1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1645</TotalTime>
  <Words>249</Words>
  <Application>Microsoft Office PowerPoint</Application>
  <PresentationFormat>Apresentação na tela (4:3)</PresentationFormat>
  <Paragraphs>41</Paragraphs>
  <Slides>15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9" baseType="lpstr">
      <vt:lpstr>Arial</vt:lpstr>
      <vt:lpstr>Calibri</vt:lpstr>
      <vt:lpstr>Trebuchet MS</vt:lpstr>
      <vt:lpstr>Tema do Office</vt:lpstr>
      <vt:lpstr>Inteligência Emocional</vt:lpstr>
      <vt:lpstr>Luiz Kind</vt:lpstr>
      <vt:lpstr>O que é inteligência emocional?</vt:lpstr>
      <vt:lpstr>O que é emoção?</vt:lpstr>
      <vt:lpstr>Inteligência emocional</vt:lpstr>
      <vt:lpstr>Razão e emoção</vt:lpstr>
      <vt:lpstr>Pilares da inteligência emocional</vt:lpstr>
      <vt:lpstr>Pilares da inteligência emocional</vt:lpstr>
      <vt:lpstr>É possível desenvolver inteligência emocional?</vt:lpstr>
      <vt:lpstr>É possível desenvolver inteligência emocional?</vt:lpstr>
      <vt:lpstr>Impactos da inteligência emocional</vt:lpstr>
      <vt:lpstr>Impactos da inteligência emocional</vt:lpstr>
      <vt:lpstr>Aristóteles</vt:lpstr>
      <vt:lpstr>Dúvidas</vt:lpstr>
      <vt:lpstr>Muita paz, amor e serenidade a todos!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Julia Fernandes Di Fraia</dc:creator>
  <cp:lastModifiedBy>Luiz Kind</cp:lastModifiedBy>
  <cp:revision>117</cp:revision>
  <dcterms:created xsi:type="dcterms:W3CDTF">2014-02-13T16:35:54Z</dcterms:created>
  <dcterms:modified xsi:type="dcterms:W3CDTF">2021-10-20T21:56:54Z</dcterms:modified>
  <cp:contentStatus/>
</cp:coreProperties>
</file>