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84" r:id="rId3"/>
    <p:sldId id="285" r:id="rId4"/>
    <p:sldId id="287" r:id="rId5"/>
    <p:sldId id="288" r:id="rId6"/>
    <p:sldId id="290" r:id="rId7"/>
    <p:sldId id="272" r:id="rId8"/>
    <p:sldId id="258" r:id="rId9"/>
    <p:sldId id="261" r:id="rId10"/>
    <p:sldId id="277" r:id="rId11"/>
    <p:sldId id="264" r:id="rId12"/>
    <p:sldId id="273" r:id="rId13"/>
    <p:sldId id="291" r:id="rId14"/>
    <p:sldId id="278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280" r:id="rId23"/>
    <p:sldId id="300" r:id="rId24"/>
    <p:sldId id="276" r:id="rId25"/>
    <p:sldId id="292" r:id="rId26"/>
    <p:sldId id="281" r:id="rId27"/>
    <p:sldId id="301" r:id="rId28"/>
    <p:sldId id="260" r:id="rId29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9"/>
  </p:normalViewPr>
  <p:slideViewPr>
    <p:cSldViewPr snapToGrid="0">
      <p:cViewPr varScale="1">
        <p:scale>
          <a:sx n="109" d="100"/>
          <a:sy n="109" d="100"/>
        </p:scale>
        <p:origin x="706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Falar pra quem tem deficiência visual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03f8c1501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03f8c1501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Como se fosse doar sangue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6120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0052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03f8c1501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03f8c1501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354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03f8c1501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03f8c1501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2557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1910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6573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8143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1791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601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1038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03f8c1501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03f8c1501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9854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68070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0724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58165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03f8c1501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03f8c1501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445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03f8c1501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03f8c1501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3074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03f8c1501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03f8c1501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7309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Fazer mais um slide com as conclusões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75660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Fazer mais um slide com as conclusões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38318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03f8c1501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03f8c1501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03f8c1501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03f8c1501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6055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03f8c1501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03f8c1501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0431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03f8c1501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03f8c1501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2796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Lembrar que hipertensão arterial = </a:t>
            </a:r>
            <a:r>
              <a:rPr lang="pt-BR" dirty="0" err="1"/>
              <a:t>preesão</a:t>
            </a:r>
            <a:r>
              <a:rPr lang="pt-BR" dirty="0"/>
              <a:t> alta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2675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03f8c1501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03f8c1501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7685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03f8c1501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03f8c1501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180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4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1611401" y="1863874"/>
            <a:ext cx="557280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Hipertensão em foco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CARDIOLOGISTA</a:t>
            </a:r>
            <a:endParaRPr sz="40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350225" y="445025"/>
            <a:ext cx="5934600" cy="1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Hipertensão arterial</a:t>
            </a:r>
            <a:b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pt-BR" sz="21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Como medir?</a:t>
            </a:r>
            <a:endParaRPr lang="pt-BR" sz="30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4ABC8FAF-D282-F8C1-3DD6-3A65A50682D1}"/>
              </a:ext>
            </a:extLst>
          </p:cNvPr>
          <p:cNvSpPr txBox="1">
            <a:spLocks/>
          </p:cNvSpPr>
          <p:nvPr/>
        </p:nvSpPr>
        <p:spPr>
          <a:xfrm>
            <a:off x="596431" y="1792775"/>
            <a:ext cx="7197344" cy="3040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O diagnóstico da Hipertensão Arterial deve ser feito por um médico</a:t>
            </a:r>
          </a:p>
          <a:p>
            <a:r>
              <a:rPr lang="pt-BR" dirty="0">
                <a:solidFill>
                  <a:schemeClr val="tx1"/>
                </a:solidFill>
              </a:rPr>
              <a:t>O paciente deve se sentar confortavelmente em um ambiente silencioso por 5 minutos</a:t>
            </a:r>
          </a:p>
          <a:p>
            <a:r>
              <a:rPr lang="pt-BR" dirty="0">
                <a:solidFill>
                  <a:schemeClr val="tx1"/>
                </a:solidFill>
              </a:rPr>
              <a:t>O paciente não deve:</a:t>
            </a:r>
          </a:p>
          <a:p>
            <a:pPr lvl="1"/>
            <a:r>
              <a:rPr lang="pt-BR" dirty="0">
                <a:solidFill>
                  <a:schemeClr val="tx1"/>
                </a:solidFill>
              </a:rPr>
              <a:t>Estar com a bexiga cheia</a:t>
            </a:r>
          </a:p>
          <a:p>
            <a:pPr lvl="1"/>
            <a:r>
              <a:rPr lang="pt-BR" dirty="0">
                <a:solidFill>
                  <a:schemeClr val="tx1"/>
                </a:solidFill>
              </a:rPr>
              <a:t>Ter praticado atividade física nos últimos 60 minutos</a:t>
            </a:r>
          </a:p>
          <a:p>
            <a:pPr lvl="1"/>
            <a:r>
              <a:rPr lang="pt-BR" dirty="0">
                <a:solidFill>
                  <a:schemeClr val="tx1"/>
                </a:solidFill>
              </a:rPr>
              <a:t>Ter ingerido bebidas alcoólicas, café ou alimentos</a:t>
            </a:r>
          </a:p>
          <a:p>
            <a:pPr lvl="1"/>
            <a:r>
              <a:rPr lang="pt-BR" dirty="0">
                <a:solidFill>
                  <a:schemeClr val="tx1"/>
                </a:solidFill>
              </a:rPr>
              <a:t>Ter fumado nos últimos 60 minutos</a:t>
            </a:r>
          </a:p>
          <a:p>
            <a:r>
              <a:rPr lang="pt-BR" dirty="0">
                <a:solidFill>
                  <a:schemeClr val="tx1"/>
                </a:solidFill>
              </a:rPr>
              <a:t>Medir 3 vezes com intervalo de 1 a 2 minutos e registrar a média das últimas duas medidas</a:t>
            </a:r>
          </a:p>
          <a:p>
            <a:r>
              <a:rPr lang="pt-BR" dirty="0">
                <a:solidFill>
                  <a:schemeClr val="tx1"/>
                </a:solidFill>
              </a:rPr>
              <a:t>Esse processo deve ser realizado em pelo menos duas consultas diferentes</a:t>
            </a:r>
          </a:p>
        </p:txBody>
      </p:sp>
    </p:spTree>
    <p:extLst>
      <p:ext uri="{BB962C8B-B14F-4D97-AF65-F5344CB8AC3E}">
        <p14:creationId xmlns:p14="http://schemas.microsoft.com/office/powerpoint/2010/main" val="3072270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627899" y="252425"/>
            <a:ext cx="6850929" cy="1072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Valores de pressão arterial</a:t>
            </a:r>
            <a:endParaRPr sz="1500" b="1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Espaço Reservado para Conteúdo 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DBABDDE9-9126-9865-A5DC-84AFD047FA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86" t="39767" r="30073" b="29770"/>
          <a:stretch/>
        </p:blipFill>
        <p:spPr>
          <a:xfrm>
            <a:off x="372123" y="1325225"/>
            <a:ext cx="8143977" cy="3219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6144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350225" y="445025"/>
            <a:ext cx="5934600" cy="1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Hipertensão arterial</a:t>
            </a:r>
            <a:b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pt-BR" sz="21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Variações</a:t>
            </a:r>
            <a:endParaRPr lang="pt-BR" sz="30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  <p:pic>
        <p:nvPicPr>
          <p:cNvPr id="2" name="Espaço Reservado para Conteúdo 4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14F69978-CD41-0EE7-32CC-7EAB8DAF93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63" t="36848" r="25138" b="20873"/>
          <a:stretch/>
        </p:blipFill>
        <p:spPr>
          <a:xfrm>
            <a:off x="1647264" y="1651708"/>
            <a:ext cx="5849472" cy="31549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1890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350225" y="445025"/>
            <a:ext cx="5934600" cy="1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Hipertensão Arterial</a:t>
            </a:r>
            <a:b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pt-BR" sz="21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Outros exames</a:t>
            </a:r>
            <a:endParaRPr lang="pt-BR" sz="30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785B4DD-B591-6967-7900-933D408FF64A}"/>
              </a:ext>
            </a:extLst>
          </p:cNvPr>
          <p:cNvSpPr txBox="1"/>
          <p:nvPr/>
        </p:nvSpPr>
        <p:spPr>
          <a:xfrm>
            <a:off x="587828" y="1937657"/>
            <a:ext cx="78921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/>
              <a:t>Exames de sangue: Hemograma completo, função renal (ureia e creatinina), íons (sódio, potássio, magnésio), colesterol total e frações, triglicérides, glicemia em jejum, função </a:t>
            </a:r>
            <a:r>
              <a:rPr lang="pt-BR" dirty="0" err="1"/>
              <a:t>tireioidiana</a:t>
            </a: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Eletrocardiograma</a:t>
            </a:r>
          </a:p>
          <a:p>
            <a:pPr marL="285750" indent="-285750">
              <a:buFontTx/>
              <a:buChar char="-"/>
            </a:pPr>
            <a:r>
              <a:rPr lang="pt-BR" dirty="0"/>
              <a:t>Radiografia de tórax</a:t>
            </a:r>
          </a:p>
          <a:p>
            <a:pPr marL="285750" indent="-285750">
              <a:buFontTx/>
              <a:buChar char="-"/>
            </a:pPr>
            <a:r>
              <a:rPr lang="pt-BR" dirty="0"/>
              <a:t>Ecocardiograma</a:t>
            </a:r>
          </a:p>
          <a:p>
            <a:pPr marL="285750" indent="-285750">
              <a:buFontTx/>
              <a:buChar char="-"/>
            </a:pPr>
            <a:r>
              <a:rPr lang="pt-BR" dirty="0"/>
              <a:t>Avalição oftalmológica</a:t>
            </a:r>
          </a:p>
          <a:p>
            <a:pPr marL="285750" indent="-285750">
              <a:buFontTx/>
              <a:buChar char="-"/>
            </a:pPr>
            <a:r>
              <a:rPr lang="pt-BR" dirty="0"/>
              <a:t>Outros exames conforme a clínica do paciente: teste ergométrico, cintilografia</a:t>
            </a:r>
          </a:p>
        </p:txBody>
      </p:sp>
    </p:spTree>
    <p:extLst>
      <p:ext uri="{BB962C8B-B14F-4D97-AF65-F5344CB8AC3E}">
        <p14:creationId xmlns:p14="http://schemas.microsoft.com/office/powerpoint/2010/main" val="536145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627900" y="252425"/>
            <a:ext cx="59346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Prevenção primária</a:t>
            </a:r>
            <a:endParaRPr sz="1500" b="1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A99210E1-B877-E967-8D36-6B4B663D0AE7}"/>
              </a:ext>
            </a:extLst>
          </p:cNvPr>
          <p:cNvSpPr txBox="1">
            <a:spLocks/>
          </p:cNvSpPr>
          <p:nvPr/>
        </p:nvSpPr>
        <p:spPr>
          <a:xfrm>
            <a:off x="627900" y="1334700"/>
            <a:ext cx="700298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Controle de peso</a:t>
            </a:r>
          </a:p>
          <a:p>
            <a:r>
              <a:rPr lang="pt-BR" dirty="0">
                <a:solidFill>
                  <a:schemeClr val="tx1"/>
                </a:solidFill>
              </a:rPr>
              <a:t>Dieta saudável</a:t>
            </a:r>
          </a:p>
          <a:p>
            <a:r>
              <a:rPr lang="pt-BR" dirty="0">
                <a:solidFill>
                  <a:schemeClr val="tx1"/>
                </a:solidFill>
              </a:rPr>
              <a:t>Redução no consumo de sódio</a:t>
            </a:r>
          </a:p>
          <a:p>
            <a:r>
              <a:rPr lang="pt-BR" dirty="0">
                <a:solidFill>
                  <a:schemeClr val="tx1"/>
                </a:solidFill>
              </a:rPr>
              <a:t>Realização de atividade física</a:t>
            </a:r>
          </a:p>
          <a:p>
            <a:r>
              <a:rPr lang="pt-BR" dirty="0">
                <a:solidFill>
                  <a:schemeClr val="tx1"/>
                </a:solidFill>
              </a:rPr>
              <a:t>Redução da ingesta de álcool</a:t>
            </a:r>
          </a:p>
          <a:p>
            <a:r>
              <a:rPr lang="pt-BR" dirty="0">
                <a:solidFill>
                  <a:schemeClr val="tx1"/>
                </a:solidFill>
              </a:rPr>
              <a:t>Fatores psicossociais (estresse)</a:t>
            </a:r>
          </a:p>
          <a:p>
            <a:r>
              <a:rPr lang="pt-BR" dirty="0">
                <a:solidFill>
                  <a:schemeClr val="tx1"/>
                </a:solidFill>
              </a:rPr>
              <a:t>Cessação do tabagismo</a:t>
            </a:r>
          </a:p>
        </p:txBody>
      </p:sp>
    </p:spTree>
    <p:extLst>
      <p:ext uri="{BB962C8B-B14F-4D97-AF65-F5344CB8AC3E}">
        <p14:creationId xmlns:p14="http://schemas.microsoft.com/office/powerpoint/2010/main" val="1916423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627900" y="252425"/>
            <a:ext cx="59346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Prevenção primária</a:t>
            </a:r>
            <a:endParaRPr sz="1500" b="1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A99210E1-B877-E967-8D36-6B4B663D0AE7}"/>
              </a:ext>
            </a:extLst>
          </p:cNvPr>
          <p:cNvSpPr txBox="1">
            <a:spLocks/>
          </p:cNvSpPr>
          <p:nvPr/>
        </p:nvSpPr>
        <p:spPr>
          <a:xfrm>
            <a:off x="627900" y="1334700"/>
            <a:ext cx="700298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Controle de peso</a:t>
            </a:r>
          </a:p>
          <a:p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3" name="Espaço Reservado para Conteúdo 4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2D5456E5-34C2-3BE9-AF1A-B319285A5F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68" t="40841" r="19525" b="55060"/>
          <a:stretch/>
        </p:blipFill>
        <p:spPr>
          <a:xfrm>
            <a:off x="939600" y="1770250"/>
            <a:ext cx="7002986" cy="289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Especialistas afirmam que alimentação saudável é fundamental para controle  do peso; atenção deve ser tomada já nos primeiros meses de vida - Notícia |  Rádio Sintonia FM 94,7 - Sua Melhor Companhia">
            <a:extLst>
              <a:ext uri="{FF2B5EF4-FFF2-40B4-BE49-F238E27FC236}">
                <a16:creationId xmlns:a16="http://schemas.microsoft.com/office/drawing/2014/main" id="{D4FD3141-14D1-E247-CB4A-53F364E1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238" y="2145260"/>
            <a:ext cx="4639275" cy="233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329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627900" y="252425"/>
            <a:ext cx="59346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Prevenção primária</a:t>
            </a:r>
            <a:endParaRPr sz="1500" b="1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A99210E1-B877-E967-8D36-6B4B663D0AE7}"/>
              </a:ext>
            </a:extLst>
          </p:cNvPr>
          <p:cNvSpPr txBox="1">
            <a:spLocks/>
          </p:cNvSpPr>
          <p:nvPr/>
        </p:nvSpPr>
        <p:spPr>
          <a:xfrm>
            <a:off x="627900" y="1152475"/>
            <a:ext cx="700298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Dieta saudável</a:t>
            </a:r>
          </a:p>
        </p:txBody>
      </p:sp>
      <p:pic>
        <p:nvPicPr>
          <p:cNvPr id="2050" name="Picture 2" descr="Alimentação saudável: o que é, benefícios e dicas">
            <a:extLst>
              <a:ext uri="{FF2B5EF4-FFF2-40B4-BE49-F238E27FC236}">
                <a16:creationId xmlns:a16="http://schemas.microsoft.com/office/drawing/2014/main" id="{7A4DF616-64F6-B0BF-6AA4-A0F9D3C40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168" y="2015798"/>
            <a:ext cx="3858418" cy="257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spaço Reservado para Conteúdo 4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6F71729D-95FC-CE93-C42D-D48810B900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04" t="45076" r="19258" b="51109"/>
          <a:stretch/>
        </p:blipFill>
        <p:spPr>
          <a:xfrm>
            <a:off x="762139" y="1572320"/>
            <a:ext cx="7180447" cy="26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Dieta DASH: a dieta com foco na saúde do coração. | Portal WeMEDS">
            <a:extLst>
              <a:ext uri="{FF2B5EF4-FFF2-40B4-BE49-F238E27FC236}">
                <a16:creationId xmlns:a16="http://schemas.microsoft.com/office/drawing/2014/main" id="{E77EA995-3873-C7B9-414D-7DA505A984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7"/>
          <a:stretch/>
        </p:blipFill>
        <p:spPr bwMode="auto">
          <a:xfrm>
            <a:off x="1324182" y="1822422"/>
            <a:ext cx="2540191" cy="331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58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627900" y="252425"/>
            <a:ext cx="59346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Prevenção primária</a:t>
            </a:r>
            <a:endParaRPr sz="1500" b="1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A99210E1-B877-E967-8D36-6B4B663D0AE7}"/>
              </a:ext>
            </a:extLst>
          </p:cNvPr>
          <p:cNvSpPr txBox="1">
            <a:spLocks/>
          </p:cNvSpPr>
          <p:nvPr/>
        </p:nvSpPr>
        <p:spPr>
          <a:xfrm>
            <a:off x="627900" y="1334700"/>
            <a:ext cx="700298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Redução no consumo de sódio</a:t>
            </a:r>
          </a:p>
        </p:txBody>
      </p:sp>
      <p:pic>
        <p:nvPicPr>
          <p:cNvPr id="3" name="Espaço Reservado para Conteúdo 4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C7995C14-8DCC-8236-43F1-2399E04423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82" t="49028" r="16977" b="46748"/>
          <a:stretch/>
        </p:blipFill>
        <p:spPr>
          <a:xfrm>
            <a:off x="813961" y="1770250"/>
            <a:ext cx="7516078" cy="298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Alimentos ricos em sódio que você precisa conhecer (e como incluir na  dieta) | Dicas de Saúde">
            <a:extLst>
              <a:ext uri="{FF2B5EF4-FFF2-40B4-BE49-F238E27FC236}">
                <a16:creationId xmlns:a16="http://schemas.microsoft.com/office/drawing/2014/main" id="{8B48F7A0-DAD0-64CB-C93C-E73E4562C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8"/>
          <a:stretch/>
        </p:blipFill>
        <p:spPr bwMode="auto">
          <a:xfrm>
            <a:off x="1643680" y="2114303"/>
            <a:ext cx="2857500" cy="253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inícius Alves - A coca cola sem açúcar (antes nomeada como Zero) é  comercializado como uma versão mais saudável da tradicional, e vista com  bons olhos por aqueles que buscam -principalmente- emagrecer.">
            <a:extLst>
              <a:ext uri="{FF2B5EF4-FFF2-40B4-BE49-F238E27FC236}">
                <a16:creationId xmlns:a16="http://schemas.microsoft.com/office/drawing/2014/main" id="{DE8140BD-B8F8-826E-D0D4-35575DD92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1"/>
          <a:stretch/>
        </p:blipFill>
        <p:spPr bwMode="auto">
          <a:xfrm>
            <a:off x="4815130" y="2114303"/>
            <a:ext cx="2679492" cy="253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443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627900" y="252425"/>
            <a:ext cx="59346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Prevenção primária</a:t>
            </a:r>
            <a:endParaRPr sz="1500" b="1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A99210E1-B877-E967-8D36-6B4B663D0AE7}"/>
              </a:ext>
            </a:extLst>
          </p:cNvPr>
          <p:cNvSpPr txBox="1">
            <a:spLocks/>
          </p:cNvSpPr>
          <p:nvPr/>
        </p:nvSpPr>
        <p:spPr>
          <a:xfrm>
            <a:off x="627900" y="1334700"/>
            <a:ext cx="700298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Realização de atividade física</a:t>
            </a:r>
          </a:p>
          <a:p>
            <a:pPr lvl="1"/>
            <a:r>
              <a:rPr lang="pt-BR" dirty="0">
                <a:solidFill>
                  <a:schemeClr val="tx1"/>
                </a:solidFill>
              </a:rPr>
              <a:t>150 minutos de atividade física moderada por semana ou 75 minutos de atividade física intensa</a:t>
            </a:r>
          </a:p>
          <a:p>
            <a:pPr lvl="1"/>
            <a:r>
              <a:rPr lang="pt-BR" dirty="0">
                <a:solidFill>
                  <a:schemeClr val="tx1"/>
                </a:solidFill>
              </a:rPr>
              <a:t>Exercícios aeróbicos (caminhada, corrida, ciclismo, natação) podem ser realizados em 30 minutos de 5 a 7x na semana</a:t>
            </a:r>
          </a:p>
          <a:p>
            <a:endParaRPr lang="pt-BR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098" name="Picture 2" descr="Dia mundial da atividade física - Escola Paulista de Medicina - EPM">
            <a:extLst>
              <a:ext uri="{FF2B5EF4-FFF2-40B4-BE49-F238E27FC236}">
                <a16:creationId xmlns:a16="http://schemas.microsoft.com/office/drawing/2014/main" id="{0F8ACBB7-7AEC-5F68-7113-66A484496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093" y="2820844"/>
            <a:ext cx="40386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323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627900" y="252425"/>
            <a:ext cx="59346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Prevenção primária</a:t>
            </a:r>
            <a:endParaRPr sz="1500" b="1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A99210E1-B877-E967-8D36-6B4B663D0AE7}"/>
              </a:ext>
            </a:extLst>
          </p:cNvPr>
          <p:cNvSpPr txBox="1">
            <a:spLocks/>
          </p:cNvSpPr>
          <p:nvPr/>
        </p:nvSpPr>
        <p:spPr>
          <a:xfrm>
            <a:off x="627900" y="1334700"/>
            <a:ext cx="700298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Redução da ingesta de álcool</a:t>
            </a:r>
          </a:p>
        </p:txBody>
      </p:sp>
      <p:pic>
        <p:nvPicPr>
          <p:cNvPr id="3" name="Espaço Reservado para Conteúdo 4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89B2C1B8-61BE-1757-8CA9-25641060A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29" t="71104" r="20097" b="22423"/>
          <a:stretch/>
        </p:blipFill>
        <p:spPr>
          <a:xfrm>
            <a:off x="823886" y="1770250"/>
            <a:ext cx="7060843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Pesquisa reúne dados sobre o consumo de álcool | Futuro On-line">
            <a:extLst>
              <a:ext uri="{FF2B5EF4-FFF2-40B4-BE49-F238E27FC236}">
                <a16:creationId xmlns:a16="http://schemas.microsoft.com/office/drawing/2014/main" id="{6E1F282F-1EA0-C2D2-1011-130659638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026" y="2304601"/>
            <a:ext cx="4963886" cy="279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505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603275" y="367325"/>
            <a:ext cx="30495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Introdução</a:t>
            </a:r>
            <a:endParaRPr sz="1500" b="1" dirty="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80;p16"/>
          <p:cNvSpPr txBox="1"/>
          <p:nvPr/>
        </p:nvSpPr>
        <p:spPr>
          <a:xfrm>
            <a:off x="125128" y="1152475"/>
            <a:ext cx="4023360" cy="189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chemeClr val="tx1"/>
                </a:solidFill>
              </a:rPr>
              <a:t>- O corpo humano possui uma extensa rede de vasos sanguíneos (cerca de cem mil quilômetros)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chemeClr val="tx1"/>
                </a:solidFill>
              </a:rPr>
              <a:t>- Através desses vasos, o sangue transporta nutrientes e oxigênio para todas as partes do corpo</a:t>
            </a: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105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100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26" name="Picture 2" descr="CirculacaoSistemica">
            <a:extLst>
              <a:ext uri="{FF2B5EF4-FFF2-40B4-BE49-F238E27FC236}">
                <a16:creationId xmlns:a16="http://schemas.microsoft.com/office/drawing/2014/main" id="{63A63406-751B-D1AD-D931-B33C7FFC8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724" y="129600"/>
            <a:ext cx="3134756" cy="45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656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627900" y="252425"/>
            <a:ext cx="59346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Prevenção primária</a:t>
            </a:r>
            <a:endParaRPr sz="1500" b="1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A99210E1-B877-E967-8D36-6B4B663D0AE7}"/>
              </a:ext>
            </a:extLst>
          </p:cNvPr>
          <p:cNvSpPr txBox="1">
            <a:spLocks/>
          </p:cNvSpPr>
          <p:nvPr/>
        </p:nvSpPr>
        <p:spPr>
          <a:xfrm>
            <a:off x="627900" y="1334700"/>
            <a:ext cx="700298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Fatores psicossociais (estresse)</a:t>
            </a:r>
          </a:p>
        </p:txBody>
      </p:sp>
      <p:pic>
        <p:nvPicPr>
          <p:cNvPr id="6146" name="Picture 2" descr="Dealing with Stress: Know the Hidden Symptoms | Cedars-Sinai">
            <a:extLst>
              <a:ext uri="{FF2B5EF4-FFF2-40B4-BE49-F238E27FC236}">
                <a16:creationId xmlns:a16="http://schemas.microsoft.com/office/drawing/2014/main" id="{177E2948-834C-D2BE-7359-8FDD1F45A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115" y="1770250"/>
            <a:ext cx="5159829" cy="322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47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627900" y="252425"/>
            <a:ext cx="59346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Prevenção primária</a:t>
            </a:r>
            <a:endParaRPr sz="1500" b="1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A99210E1-B877-E967-8D36-6B4B663D0AE7}"/>
              </a:ext>
            </a:extLst>
          </p:cNvPr>
          <p:cNvSpPr txBox="1">
            <a:spLocks/>
          </p:cNvSpPr>
          <p:nvPr/>
        </p:nvSpPr>
        <p:spPr>
          <a:xfrm>
            <a:off x="627900" y="1334700"/>
            <a:ext cx="700298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Cessação do tabagismo</a:t>
            </a:r>
          </a:p>
          <a:p>
            <a:pPr lvl="1"/>
            <a:r>
              <a:rPr lang="pt-BR" dirty="0">
                <a:solidFill>
                  <a:schemeClr val="tx1"/>
                </a:solidFill>
              </a:rPr>
              <a:t>É um dos principais fatores de risco para morte cardiovascular e também resulta em hipertensão arterial</a:t>
            </a:r>
          </a:p>
          <a:p>
            <a:pPr lvl="1"/>
            <a:r>
              <a:rPr lang="pt-BR" dirty="0">
                <a:solidFill>
                  <a:schemeClr val="tx1"/>
                </a:solidFill>
              </a:rPr>
              <a:t>Também está envolvido em outras doenças como câncer de pulmão, enfisema pulmonar </a:t>
            </a:r>
            <a:r>
              <a:rPr lang="pt-BR" dirty="0" err="1">
                <a:solidFill>
                  <a:schemeClr val="tx1"/>
                </a:solidFill>
              </a:rPr>
              <a:t>etc</a:t>
            </a:r>
            <a:endParaRPr lang="pt-BR" dirty="0">
              <a:solidFill>
                <a:schemeClr val="tx1"/>
              </a:solidFill>
            </a:endParaRPr>
          </a:p>
          <a:p>
            <a:pPr lvl="1"/>
            <a:r>
              <a:rPr lang="pt-BR" dirty="0">
                <a:solidFill>
                  <a:schemeClr val="tx1"/>
                </a:solidFill>
              </a:rPr>
              <a:t>Seu tratamento pode ser feito com auxílio do médico: adesivos, gomas e pastilhas de nicotina, além do tratamento com </a:t>
            </a:r>
            <a:r>
              <a:rPr lang="pt-BR" dirty="0" err="1">
                <a:solidFill>
                  <a:schemeClr val="tx1"/>
                </a:solidFill>
              </a:rPr>
              <a:t>bupropiona</a:t>
            </a:r>
            <a:r>
              <a:rPr lang="pt-BR" dirty="0">
                <a:solidFill>
                  <a:schemeClr val="tx1"/>
                </a:solidFill>
              </a:rPr>
              <a:t> e </a:t>
            </a:r>
            <a:r>
              <a:rPr lang="pt-BR" dirty="0" err="1">
                <a:solidFill>
                  <a:schemeClr val="tx1"/>
                </a:solidFill>
              </a:rPr>
              <a:t>varenicilina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7170" name="Picture 2" descr="Tabagismo: Existe algum tratamento? - Clínica de Cirurgia Torácica em Belo  Horizonte | BH Tórax BH Tórax">
            <a:extLst>
              <a:ext uri="{FF2B5EF4-FFF2-40B4-BE49-F238E27FC236}">
                <a16:creationId xmlns:a16="http://schemas.microsoft.com/office/drawing/2014/main" id="{46308ED9-40BA-99B0-4376-CCA9549E9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618" y="3265376"/>
            <a:ext cx="2776764" cy="185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563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627900" y="252425"/>
            <a:ext cx="59346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Prevenção primária</a:t>
            </a:r>
            <a:endParaRPr sz="1500" b="1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Espaço Reservado para Conteúdo 4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35FE6251-625D-F38E-46CD-414095C63F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82" t="32095" r="16977" b="19539"/>
          <a:stretch/>
        </p:blipFill>
        <p:spPr>
          <a:xfrm>
            <a:off x="813961" y="1152475"/>
            <a:ext cx="7516078" cy="341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3532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350225" y="445025"/>
            <a:ext cx="5934600" cy="1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Hipertensão arterial</a:t>
            </a:r>
            <a:b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pt-BR" sz="21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Tratamento não farmacológico</a:t>
            </a:r>
            <a:endParaRPr lang="pt-BR" sz="30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AAECE4-8B8F-0C9D-F347-5CC5D3072DE1}"/>
              </a:ext>
            </a:extLst>
          </p:cNvPr>
          <p:cNvSpPr txBox="1"/>
          <p:nvPr/>
        </p:nvSpPr>
        <p:spPr>
          <a:xfrm>
            <a:off x="770021" y="1790299"/>
            <a:ext cx="7594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/>
              <a:t>Envolve o controle dos fatores de risco que falamos há pouco</a:t>
            </a:r>
          </a:p>
          <a:p>
            <a:pPr marL="285750" indent="-285750">
              <a:buFontTx/>
              <a:buChar char="-"/>
            </a:pPr>
            <a:r>
              <a:rPr lang="pt-BR" dirty="0"/>
              <a:t>Alguns pacientes conseguem controle adequado da pressão só com essas Mudanças de Estilo de Vida (MEV)</a:t>
            </a:r>
          </a:p>
        </p:txBody>
      </p:sp>
      <p:pic>
        <p:nvPicPr>
          <p:cNvPr id="8194" name="Picture 2" descr="Rotinas para um estilo de vida saudável – Bem Estar na Essência">
            <a:extLst>
              <a:ext uri="{FF2B5EF4-FFF2-40B4-BE49-F238E27FC236}">
                <a16:creationId xmlns:a16="http://schemas.microsoft.com/office/drawing/2014/main" id="{636FCCAD-EF24-AC3D-37B1-19814648A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11171" r="9788" b="6667"/>
          <a:stretch/>
        </p:blipFill>
        <p:spPr bwMode="auto">
          <a:xfrm>
            <a:off x="3215543" y="2333594"/>
            <a:ext cx="2703287" cy="27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789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350225" y="445025"/>
            <a:ext cx="5934600" cy="1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Hipertensão arterial</a:t>
            </a:r>
            <a:b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pt-BR" sz="21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Tratamento farmacológico</a:t>
            </a:r>
            <a:endParaRPr lang="pt-BR" sz="30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  <p:pic>
        <p:nvPicPr>
          <p:cNvPr id="2" name="Espaço Reservado para Conteúdo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556BECA8-E769-1AEE-EF29-814AF2740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29" t="27508" r="19445" b="19664"/>
          <a:stretch/>
        </p:blipFill>
        <p:spPr>
          <a:xfrm>
            <a:off x="1660941" y="1847677"/>
            <a:ext cx="5822118" cy="3090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7649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350225" y="445025"/>
            <a:ext cx="5934600" cy="1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Hipertensão arterial</a:t>
            </a:r>
            <a:b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pt-BR" sz="21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Tratamento farmacológico</a:t>
            </a:r>
            <a:endParaRPr lang="pt-BR" sz="30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AAECE4-8B8F-0C9D-F347-5CC5D3072DE1}"/>
              </a:ext>
            </a:extLst>
          </p:cNvPr>
          <p:cNvSpPr txBox="1"/>
          <p:nvPr/>
        </p:nvSpPr>
        <p:spPr>
          <a:xfrm>
            <a:off x="770021" y="1790299"/>
            <a:ext cx="759433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/>
              <a:t>Atualmente o tratamento preconizado na maioria dos casos envolve associação de classes de medicamentos</a:t>
            </a:r>
          </a:p>
          <a:p>
            <a:pPr marL="285750" indent="-285750">
              <a:buFontTx/>
              <a:buChar char="-"/>
            </a:pPr>
            <a:r>
              <a:rPr lang="pt-BR" dirty="0"/>
              <a:t>Os horários das tomadas e as doses dos remédios devem ser respeitados</a:t>
            </a:r>
          </a:p>
          <a:p>
            <a:pPr marL="285750" indent="-285750">
              <a:buFontTx/>
              <a:buChar char="-"/>
            </a:pPr>
            <a:r>
              <a:rPr lang="pt-BR" dirty="0"/>
              <a:t>O acompanhamento deve ser feito para que se possa comprovar o resultado do tratamento</a:t>
            </a:r>
          </a:p>
          <a:p>
            <a:pPr marL="285750" indent="-285750">
              <a:buFontTx/>
              <a:buChar char="-"/>
            </a:pPr>
            <a:r>
              <a:rPr lang="pt-BR" dirty="0"/>
              <a:t>No caso de dúvidas, o médico pode solicitar um MAPA para avaliar o comportamento da pressão em 24 horas</a:t>
            </a:r>
          </a:p>
          <a:p>
            <a:pPr marL="285750" indent="-285750">
              <a:buFontTx/>
              <a:buChar char="-"/>
            </a:pPr>
            <a:r>
              <a:rPr lang="pt-BR" dirty="0"/>
              <a:t>Possíveis efeitos colaterais dos anti-hipertensivos: </a:t>
            </a:r>
            <a:r>
              <a:rPr lang="pt-BR" dirty="0" err="1"/>
              <a:t>cefaléia</a:t>
            </a:r>
            <a:r>
              <a:rPr lang="pt-BR" dirty="0"/>
              <a:t>, tonturas, impotência sexual, hipocalemia, ginecomastia, alterações na frequência cardíaca...</a:t>
            </a:r>
          </a:p>
          <a:p>
            <a:pPr marL="285750" indent="-285750">
              <a:buFontTx/>
              <a:buChar char="-"/>
            </a:pPr>
            <a:r>
              <a:rPr lang="pt-BR" dirty="0"/>
              <a:t>Portanto, na presença de um efeito colateral, é orientado o retorno com o médico para troca da classe do medicamento</a:t>
            </a:r>
          </a:p>
        </p:txBody>
      </p:sp>
    </p:spTree>
    <p:extLst>
      <p:ext uri="{BB962C8B-B14F-4D97-AF65-F5344CB8AC3E}">
        <p14:creationId xmlns:p14="http://schemas.microsoft.com/office/powerpoint/2010/main" val="179733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627900" y="252425"/>
            <a:ext cx="6230100" cy="1072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Conclusão </a:t>
            </a:r>
            <a:r>
              <a:rPr lang="pt-BR" sz="21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Informações importantes</a:t>
            </a:r>
            <a:endParaRPr sz="1500" b="1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B720E345-F221-CA52-B8AB-82418D9938DD}"/>
              </a:ext>
            </a:extLst>
          </p:cNvPr>
          <p:cNvSpPr txBox="1">
            <a:spLocks/>
          </p:cNvSpPr>
          <p:nvPr/>
        </p:nvSpPr>
        <p:spPr>
          <a:xfrm>
            <a:off x="-3" y="1152475"/>
            <a:ext cx="827712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A Hipertensão Arterial é uma doença bastante prevalente na nossa população</a:t>
            </a:r>
          </a:p>
          <a:p>
            <a:r>
              <a:rPr lang="pt-BR" dirty="0">
                <a:solidFill>
                  <a:schemeClr val="tx1"/>
                </a:solidFill>
              </a:rPr>
              <a:t>É uma doença de grande impacto nos Sistemas de Saúde</a:t>
            </a:r>
          </a:p>
          <a:p>
            <a:r>
              <a:rPr lang="pt-BR" dirty="0">
                <a:solidFill>
                  <a:schemeClr val="tx1"/>
                </a:solidFill>
              </a:rPr>
              <a:t>Existem formas de se prevenir seu desenvolvimento</a:t>
            </a:r>
          </a:p>
          <a:p>
            <a:r>
              <a:rPr lang="pt-BR" dirty="0">
                <a:solidFill>
                  <a:schemeClr val="tx1"/>
                </a:solidFill>
              </a:rPr>
              <a:t>Seu tratamento requer cuidados especiais incluindo mudanças no estilo de vida e tratamento farmacológico</a:t>
            </a:r>
          </a:p>
          <a:p>
            <a:r>
              <a:rPr lang="pt-BR" dirty="0">
                <a:solidFill>
                  <a:schemeClr val="tx1"/>
                </a:solidFill>
              </a:rPr>
              <a:t>O acompanhamento médico regular é de grande importância para seu controle adequado</a:t>
            </a:r>
          </a:p>
        </p:txBody>
      </p:sp>
    </p:spTree>
    <p:extLst>
      <p:ext uri="{BB962C8B-B14F-4D97-AF65-F5344CB8AC3E}">
        <p14:creationId xmlns:p14="http://schemas.microsoft.com/office/powerpoint/2010/main" val="1189598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627900" y="252425"/>
            <a:ext cx="6230100" cy="1072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Conclusão </a:t>
            </a:r>
            <a:r>
              <a:rPr lang="pt-BR" sz="21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Informações importantes</a:t>
            </a:r>
            <a:endParaRPr sz="1500" b="1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B720E345-F221-CA52-B8AB-82418D9938DD}"/>
              </a:ext>
            </a:extLst>
          </p:cNvPr>
          <p:cNvSpPr txBox="1">
            <a:spLocks/>
          </p:cNvSpPr>
          <p:nvPr/>
        </p:nvSpPr>
        <p:spPr>
          <a:xfrm>
            <a:off x="-3" y="1152475"/>
            <a:ext cx="827712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Manter o uso dos medicamentos conforme a prescrição médica</a:t>
            </a:r>
          </a:p>
          <a:p>
            <a:r>
              <a:rPr lang="pt-BR" dirty="0">
                <a:solidFill>
                  <a:schemeClr val="tx1"/>
                </a:solidFill>
              </a:rPr>
              <a:t>Retorno com o médico na data determinada por ele para ajuste das medicações</a:t>
            </a:r>
          </a:p>
          <a:p>
            <a:r>
              <a:rPr lang="pt-BR" dirty="0">
                <a:solidFill>
                  <a:schemeClr val="tx1"/>
                </a:solidFill>
              </a:rPr>
              <a:t>Não interromper o tratamento por conta própria</a:t>
            </a:r>
          </a:p>
          <a:p>
            <a:r>
              <a:rPr lang="pt-BR" dirty="0">
                <a:solidFill>
                  <a:schemeClr val="tx1"/>
                </a:solidFill>
              </a:rPr>
              <a:t>Seguir as orientações do seu médico quanto aos remédios e mudanças do estilo de vida</a:t>
            </a:r>
          </a:p>
        </p:txBody>
      </p:sp>
    </p:spTree>
    <p:extLst>
      <p:ext uri="{BB962C8B-B14F-4D97-AF65-F5344CB8AC3E}">
        <p14:creationId xmlns:p14="http://schemas.microsoft.com/office/powerpoint/2010/main" val="1518754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603275" y="367325"/>
            <a:ext cx="30495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Introdução</a:t>
            </a:r>
            <a:endParaRPr sz="1500" b="1" dirty="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80;p16"/>
          <p:cNvSpPr txBox="1"/>
          <p:nvPr/>
        </p:nvSpPr>
        <p:spPr>
          <a:xfrm>
            <a:off x="174170" y="1152475"/>
            <a:ext cx="3929743" cy="189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tx1"/>
                </a:solidFill>
              </a:rPr>
              <a:t>- A circulação sanguínea é constante e mantida pela atividade incessante do coração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tx1"/>
                </a:solidFill>
              </a:rPr>
              <a:t>- O coração normal bombeia cerca de 9500 litros de sangue diariamente</a:t>
            </a: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lang="pt-BR" sz="105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100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B443663-6C5B-FA36-E0A2-4422FB1A34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55" t="35613" r="38764" b="28052"/>
          <a:stretch/>
        </p:blipFill>
        <p:spPr>
          <a:xfrm>
            <a:off x="4308062" y="1359129"/>
            <a:ext cx="4800090" cy="18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60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603275" y="367325"/>
            <a:ext cx="3049500" cy="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Pressão arterial</a:t>
            </a:r>
            <a:endParaRPr sz="1100" b="1" dirty="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80;p16"/>
          <p:cNvSpPr txBox="1"/>
          <p:nvPr/>
        </p:nvSpPr>
        <p:spPr>
          <a:xfrm>
            <a:off x="141514" y="1152475"/>
            <a:ext cx="3679261" cy="2706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1200" dirty="0">
                <a:solidFill>
                  <a:schemeClr val="tx1"/>
                </a:solidFill>
              </a:rPr>
              <a:t>Para garantir o fluxo sanguíneo, o músculo cardíaco alterna entre ciclos de contração (sístole) e relaxamento (diástole)</a:t>
            </a:r>
          </a:p>
          <a:p>
            <a:pPr marL="285750" indent="-285750">
              <a:buFontTx/>
              <a:buChar char="-"/>
            </a:pPr>
            <a:r>
              <a:rPr lang="pt-BR" sz="1200" dirty="0">
                <a:solidFill>
                  <a:schemeClr val="tx1"/>
                </a:solidFill>
              </a:rPr>
              <a:t>Dessa forma, uma pressão surge dentro dos vasos sanguíneos</a:t>
            </a:r>
          </a:p>
          <a:p>
            <a:pPr marL="285750" indent="-285750">
              <a:buFontTx/>
              <a:buChar char="-"/>
            </a:pPr>
            <a:r>
              <a:rPr lang="pt-BR" sz="1200" dirty="0">
                <a:solidFill>
                  <a:schemeClr val="tx1"/>
                </a:solidFill>
              </a:rPr>
              <a:t>Essa pressão é conhecida como pressão arterial</a:t>
            </a:r>
          </a:p>
          <a:p>
            <a:pPr marL="285750" indent="-285750">
              <a:buFontTx/>
              <a:buChar char="-"/>
            </a:pPr>
            <a:r>
              <a:rPr lang="pt-BR" sz="1200" dirty="0">
                <a:solidFill>
                  <a:schemeClr val="tx1"/>
                </a:solidFill>
              </a:rPr>
              <a:t>Ela quem garante que o sangue possa circular pelos tecidos do corpo</a:t>
            </a:r>
          </a:p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105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100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074" name="Picture 2" descr="Nenhuma descrição de foto disponível.">
            <a:extLst>
              <a:ext uri="{FF2B5EF4-FFF2-40B4-BE49-F238E27FC236}">
                <a16:creationId xmlns:a16="http://schemas.microsoft.com/office/drawing/2014/main" id="{2D8B3CB4-003B-4360-D950-F74443752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3878"/>
            <a:ext cx="4143829" cy="441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011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350225" y="445025"/>
            <a:ext cx="5934600" cy="1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Hipertensão arterial</a:t>
            </a:r>
            <a:br>
              <a:rPr lang="pt-BR" sz="3800" b="1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pt-BR" sz="21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Definição</a:t>
            </a:r>
            <a:endParaRPr lang="pt-BR" sz="300" dirty="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336282A-249C-92B3-A006-B5B3AF3EDF90}"/>
              </a:ext>
            </a:extLst>
          </p:cNvPr>
          <p:cNvSpPr txBox="1"/>
          <p:nvPr/>
        </p:nvSpPr>
        <p:spPr>
          <a:xfrm>
            <a:off x="576941" y="1781331"/>
            <a:ext cx="79901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/>
              <a:t>Os valores ideais de pressão arterial são &lt; 120x80 mmHg</a:t>
            </a:r>
          </a:p>
          <a:p>
            <a:pPr marL="285750" indent="-285750">
              <a:buFontTx/>
              <a:buChar char="-"/>
            </a:pPr>
            <a:r>
              <a:rPr lang="pt-BR" dirty="0"/>
              <a:t>A Hipertensão Arterial ocorre quando esses valores são &gt; 140x90 mmHg</a:t>
            </a:r>
          </a:p>
          <a:p>
            <a:pPr marL="285750" indent="-285750">
              <a:buFontTx/>
              <a:buChar char="-"/>
            </a:pPr>
            <a:r>
              <a:rPr lang="pt-BR" dirty="0"/>
              <a:t>Isso ocorre de maneira constante no indivíduo, ou predomina ao longo do dia</a:t>
            </a:r>
          </a:p>
        </p:txBody>
      </p:sp>
      <p:pic>
        <p:nvPicPr>
          <p:cNvPr id="4" name="Imagem 3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15866715-D3AD-55C6-7F79-4917D2316C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76" t="35447" r="36663" b="28860"/>
          <a:stretch/>
        </p:blipFill>
        <p:spPr>
          <a:xfrm>
            <a:off x="1736271" y="2544556"/>
            <a:ext cx="5671457" cy="207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66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627900" y="252425"/>
            <a:ext cx="59346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HAS </a:t>
            </a:r>
            <a:r>
              <a:rPr lang="pt-BR" sz="21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Epidemiologia</a:t>
            </a: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1500" b="1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1186E4D-3B7B-DED5-AF76-9DA4E50C3275}"/>
              </a:ext>
            </a:extLst>
          </p:cNvPr>
          <p:cNvSpPr txBox="1"/>
          <p:nvPr/>
        </p:nvSpPr>
        <p:spPr>
          <a:xfrm>
            <a:off x="424543" y="1138724"/>
            <a:ext cx="71192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/>
              <a:t>Segundo a Organização Mundial de Saúde (OMS), 1 a cada 4 pessoas sofre de Hipertensão Arterial</a:t>
            </a:r>
          </a:p>
          <a:p>
            <a:pPr marL="285750" indent="-285750">
              <a:buFontTx/>
              <a:buChar char="-"/>
            </a:pPr>
            <a:r>
              <a:rPr lang="pt-BR" dirty="0"/>
              <a:t>São decorrentes da Hipertensão Arterial:</a:t>
            </a:r>
          </a:p>
          <a:p>
            <a:pPr marL="285750" indent="-285750">
              <a:buFontTx/>
              <a:buChar char="-"/>
            </a:pPr>
            <a:r>
              <a:rPr lang="pt-BR" dirty="0"/>
              <a:t>40% das mortes por Acidente Vascular Cerebral</a:t>
            </a:r>
          </a:p>
          <a:p>
            <a:pPr marL="285750" indent="-285750">
              <a:buFontTx/>
              <a:buChar char="-"/>
            </a:pPr>
            <a:r>
              <a:rPr lang="pt-BR" dirty="0"/>
              <a:t>25% das mortes por Doença Arterial Coronariana </a:t>
            </a:r>
          </a:p>
        </p:txBody>
      </p:sp>
      <p:pic>
        <p:nvPicPr>
          <p:cNvPr id="4098" name="Picture 2" descr="Infarto Agudo do Miocárdio: Sintomas e Tratamentos | CEPIC">
            <a:extLst>
              <a:ext uri="{FF2B5EF4-FFF2-40B4-BE49-F238E27FC236}">
                <a16:creationId xmlns:a16="http://schemas.microsoft.com/office/drawing/2014/main" id="{69A8557B-2D87-A4D2-6092-3925029FE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96" y="2335889"/>
            <a:ext cx="3682001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12C6663-6953-40C1-4E25-8044E738D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000" y="2335889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282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350225" y="445025"/>
            <a:ext cx="5934600" cy="1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Hipertensão arterial</a:t>
            </a:r>
            <a:b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pt-BR" sz="21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Consequências</a:t>
            </a:r>
            <a:endParaRPr lang="pt-BR" sz="30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  <p:pic>
        <p:nvPicPr>
          <p:cNvPr id="2" name="Espaço Reservado para Conteúdo 4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58B1799D-5818-D76C-C4E0-EB611BA55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71" t="30093" r="17168" b="23208"/>
          <a:stretch/>
        </p:blipFill>
        <p:spPr>
          <a:xfrm>
            <a:off x="888037" y="1706645"/>
            <a:ext cx="7367925" cy="3253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0271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627900" y="252425"/>
            <a:ext cx="5934600" cy="1072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HAS  </a:t>
            </a:r>
            <a:r>
              <a:rPr kumimoji="0" lang="pt-BR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Fatores </a:t>
            </a:r>
            <a:r>
              <a:rPr kumimoji="0" lang="pt-BR" sz="2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d</a:t>
            </a:r>
            <a:r>
              <a:rPr lang="pt-BR" sz="21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e risco</a:t>
            </a:r>
            <a:endParaRPr kumimoji="0" lang="pt-BR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298B9242-9098-25F9-9F21-1DD772E9CEFF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Fatores genéticos (predisposição)</a:t>
            </a:r>
          </a:p>
          <a:p>
            <a:r>
              <a:rPr lang="pt-BR" dirty="0">
                <a:solidFill>
                  <a:schemeClr val="tx1"/>
                </a:solidFill>
              </a:rPr>
              <a:t>Idade</a:t>
            </a:r>
          </a:p>
          <a:p>
            <a:r>
              <a:rPr lang="pt-BR" dirty="0">
                <a:solidFill>
                  <a:schemeClr val="tx1"/>
                </a:solidFill>
              </a:rPr>
              <a:t>Sexo	</a:t>
            </a:r>
          </a:p>
          <a:p>
            <a:r>
              <a:rPr lang="pt-BR" dirty="0">
                <a:solidFill>
                  <a:schemeClr val="tx1"/>
                </a:solidFill>
              </a:rPr>
              <a:t>Etnia</a:t>
            </a:r>
          </a:p>
          <a:p>
            <a:r>
              <a:rPr lang="pt-BR" dirty="0">
                <a:solidFill>
                  <a:schemeClr val="tx1"/>
                </a:solidFill>
              </a:rPr>
              <a:t>Sobrepeso/obesidade</a:t>
            </a:r>
          </a:p>
          <a:p>
            <a:r>
              <a:rPr lang="pt-BR" dirty="0">
                <a:solidFill>
                  <a:schemeClr val="tx1"/>
                </a:solidFill>
              </a:rPr>
              <a:t>Dieta rica em sódio</a:t>
            </a:r>
          </a:p>
          <a:p>
            <a:r>
              <a:rPr lang="pt-BR" dirty="0" err="1">
                <a:solidFill>
                  <a:schemeClr val="tx1"/>
                </a:solidFill>
              </a:rPr>
              <a:t>Sedentearismo</a:t>
            </a:r>
            <a:endParaRPr lang="pt-BR" dirty="0">
              <a:solidFill>
                <a:schemeClr val="tx1"/>
              </a:solidFill>
            </a:endParaRPr>
          </a:p>
          <a:p>
            <a:r>
              <a:rPr lang="pt-BR" dirty="0">
                <a:solidFill>
                  <a:schemeClr val="tx1"/>
                </a:solidFill>
              </a:rPr>
              <a:t>Álcool</a:t>
            </a:r>
          </a:p>
          <a:p>
            <a:r>
              <a:rPr lang="pt-BR" dirty="0">
                <a:solidFill>
                  <a:schemeClr val="tx1"/>
                </a:solidFill>
              </a:rPr>
              <a:t>Fatores socioeconômicos</a:t>
            </a:r>
          </a:p>
          <a:p>
            <a:r>
              <a:rPr lang="pt-BR" dirty="0">
                <a:solidFill>
                  <a:schemeClr val="tx1"/>
                </a:solidFill>
              </a:rPr>
              <a:t>Apneia obstrutiva do sono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350225" y="445025"/>
            <a:ext cx="5934600" cy="1497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Hipertensão arterial</a:t>
            </a:r>
            <a:br>
              <a:rPr kumimoji="0" lang="pt-BR" sz="3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</a:br>
            <a:r>
              <a:rPr kumimoji="0" lang="pt-BR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Sintomas</a:t>
            </a:r>
            <a:endParaRPr kumimoji="0" lang="pt-BR" sz="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>
              <a:lnSpc>
                <a:spcPct val="115000"/>
              </a:lnSpc>
            </a:pPr>
            <a:endParaRPr lang="pt-BR" sz="30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65C6D88B-2A16-B145-7B73-2928F955806F}"/>
              </a:ext>
            </a:extLst>
          </p:cNvPr>
          <p:cNvSpPr txBox="1">
            <a:spLocks/>
          </p:cNvSpPr>
          <p:nvPr/>
        </p:nvSpPr>
        <p:spPr>
          <a:xfrm>
            <a:off x="574950" y="1815356"/>
            <a:ext cx="7994100" cy="21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A hipertensão arterial é uma doença essencialmente assintomática!</a:t>
            </a:r>
          </a:p>
          <a:p>
            <a:r>
              <a:rPr lang="pt-BR" dirty="0">
                <a:solidFill>
                  <a:schemeClr val="tx1"/>
                </a:solidFill>
              </a:rPr>
              <a:t>Você normalmente não percebe que sua pressão está alta</a:t>
            </a:r>
          </a:p>
          <a:p>
            <a:r>
              <a:rPr lang="pt-BR" dirty="0">
                <a:solidFill>
                  <a:schemeClr val="tx1"/>
                </a:solidFill>
              </a:rPr>
              <a:t>Sintomas comumente associados a hipertensão: dor de cabeça, dor na nuca</a:t>
            </a:r>
          </a:p>
          <a:p>
            <a:r>
              <a:rPr lang="pt-BR" dirty="0">
                <a:solidFill>
                  <a:schemeClr val="tx1"/>
                </a:solidFill>
              </a:rPr>
              <a:t>Geralmente são causados por outros motivos e tem como consequência o aumento da pressão arterial</a:t>
            </a:r>
          </a:p>
        </p:txBody>
      </p:sp>
    </p:spTree>
    <p:extLst>
      <p:ext uri="{BB962C8B-B14F-4D97-AF65-F5344CB8AC3E}">
        <p14:creationId xmlns:p14="http://schemas.microsoft.com/office/powerpoint/2010/main" val="155554594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890</Words>
  <Application>Microsoft Office PowerPoint</Application>
  <PresentationFormat>Apresentação na tela (16:9)</PresentationFormat>
  <Paragraphs>116</Paragraphs>
  <Slides>28</Slides>
  <Notes>28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1" baseType="lpstr">
      <vt:lpstr>Tahoma</vt:lpstr>
      <vt:lpstr>Arial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Gabriela</dc:creator>
  <cp:lastModifiedBy>Gabriela MindSe</cp:lastModifiedBy>
  <cp:revision>32</cp:revision>
  <dcterms:modified xsi:type="dcterms:W3CDTF">2023-02-24T14:31:11Z</dcterms:modified>
</cp:coreProperties>
</file>