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8" y="1106125"/>
            <a:ext cx="8520603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311698" y="3152225"/>
            <a:ext cx="8520603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xfrm>
            <a:off x="311698" y="2150848"/>
            <a:ext cx="8520603" cy="841802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Texto do Título</a:t>
            </a:r>
          </a:p>
        </p:txBody>
      </p:sp>
      <p:sp>
        <p:nvSpPr>
          <p:cNvPr id="2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9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8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311698" y="1152475"/>
            <a:ext cx="3999903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8" y="1152475"/>
            <a:ext cx="3999903" cy="3416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o do Título"/>
          <p:cNvSpPr txBox="1">
            <a:spLocks noGrp="1"/>
          </p:cNvSpPr>
          <p:nvPr>
            <p:ph type="title"/>
          </p:nvPr>
        </p:nvSpPr>
        <p:spPr>
          <a:xfrm>
            <a:off x="311698" y="555600"/>
            <a:ext cx="2808003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do Título</a:t>
            </a:r>
          </a:p>
        </p:txBody>
      </p:sp>
      <p:sp>
        <p:nvSpPr>
          <p:cNvPr id="56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11698" y="1389598"/>
            <a:ext cx="2808003" cy="3179403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o do Título"/>
          <p:cNvSpPr txBox="1">
            <a:spLocks noGrp="1"/>
          </p:cNvSpPr>
          <p:nvPr>
            <p:ph type="title"/>
          </p:nvPr>
        </p:nvSpPr>
        <p:spPr>
          <a:xfrm>
            <a:off x="490250" y="450148"/>
            <a:ext cx="6367801" cy="4090803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Texto do Título</a:t>
            </a:r>
          </a:p>
        </p:txBody>
      </p:sp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6"/>
            <a:ext cx="4572000" cy="51435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10510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73" name="Texto do Título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Texto do Título</a:t>
            </a:r>
          </a:p>
        </p:txBody>
      </p:sp>
      <p:sp>
        <p:nvSpPr>
          <p:cNvPr id="7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3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11698" y="4230575"/>
            <a:ext cx="5998804" cy="605102"/>
          </a:xfrm>
          <a:prstGeom prst="rect">
            <a:avLst/>
          </a:prstGeom>
        </p:spPr>
        <p:txBody>
          <a:bodyPr anchor="ctr"/>
          <a:lstStyle>
            <a:lvl1pPr marL="0" indent="2286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3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8520603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684347" y="4700820"/>
            <a:ext cx="336812" cy="318394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normAutofit/>
          </a:bodyPr>
          <a:lstStyle>
            <a:lvl1pPr algn="r">
              <a:defRPr sz="1000">
                <a:solidFill>
                  <a:srgbClr val="585858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6pPr>
      <a:lvl7pPr marL="3291113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7pPr>
      <a:lvl8pPr marL="37483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8pPr>
      <a:lvl9pPr marL="42055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30.jpeg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png"/><Relationship Id="rId7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.png"/><Relationship Id="rId7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laramachados@hotmail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54;p13" descr="Google Shape;54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6" y="8"/>
            <a:ext cx="9091285" cy="5113839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55;p13"/>
          <p:cNvSpPr txBox="1"/>
          <p:nvPr/>
        </p:nvSpPr>
        <p:spPr>
          <a:xfrm>
            <a:off x="1462160" y="1728845"/>
            <a:ext cx="5897012" cy="1656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algn="ctr">
              <a:defRPr sz="4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CUIDADOS COM OS OLHOS</a:t>
            </a:r>
          </a:p>
        </p:txBody>
      </p:sp>
      <p:pic>
        <p:nvPicPr>
          <p:cNvPr id="111" name="Imagem 3" descr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972" y="3906982"/>
            <a:ext cx="1785200" cy="72034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Dra Lara Seixas…"/>
          <p:cNvSpPr txBox="1"/>
          <p:nvPr/>
        </p:nvSpPr>
        <p:spPr>
          <a:xfrm>
            <a:off x="62639" y="4045987"/>
            <a:ext cx="3848286" cy="1013553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Dra Lara Seixas</a:t>
            </a:r>
          </a:p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Oftalmologista pela Santa Casa de Misericórdia de BH</a:t>
            </a:r>
          </a:p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Rede Mater Dei de Saúde</a:t>
            </a:r>
          </a:p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Oftalmoclínica BH / Instituto Mineiro de Olhos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51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52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Google Shape;71;p15"/>
          <p:cNvSpPr txBox="1"/>
          <p:nvPr/>
        </p:nvSpPr>
        <p:spPr>
          <a:xfrm>
            <a:off x="369229" y="127687"/>
            <a:ext cx="5934601" cy="783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QUAIS SÃO OS ACIDENTES OCULARES MAIS COMUNS?</a:t>
            </a:r>
          </a:p>
        </p:txBody>
      </p:sp>
      <p:pic>
        <p:nvPicPr>
          <p:cNvPr id="254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" name="TRAUMA OCULAR"/>
          <p:cNvGrpSpPr/>
          <p:nvPr/>
        </p:nvGrpSpPr>
        <p:grpSpPr>
          <a:xfrm>
            <a:off x="283013" y="1293260"/>
            <a:ext cx="2228364" cy="487683"/>
            <a:chOff x="0" y="0"/>
            <a:chExt cx="2228363" cy="487682"/>
          </a:xfrm>
        </p:grpSpPr>
        <p:sp>
          <p:nvSpPr>
            <p:cNvPr id="255" name="TRAUMA OCULAR"/>
            <p:cNvSpPr txBox="1"/>
            <p:nvPr/>
          </p:nvSpPr>
          <p:spPr>
            <a:xfrm>
              <a:off x="38100" y="38099"/>
              <a:ext cx="2152164" cy="3352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1600">
                  <a:solidFill>
                    <a:srgbClr val="C01830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 </a:t>
              </a:r>
              <a:r>
                <a:rPr>
                  <a:latin typeface="Phosphate Inline"/>
                  <a:ea typeface="Phosphate Inline"/>
                  <a:cs typeface="Phosphate Inline"/>
                  <a:sym typeface="Phosphate Inline"/>
                </a:rPr>
                <a:t>TRAUMA OCULAR</a:t>
              </a:r>
              <a:r>
                <a:t> </a:t>
              </a:r>
            </a:p>
          </p:txBody>
        </p:sp>
        <p:pic>
          <p:nvPicPr>
            <p:cNvPr id="256" name="TRAUMA OCULAR  TRAUMA OCULAR " descr="TRAUMA OCULAR  TRAUMA OCULAR 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2228364" cy="4876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8" name="Seta Seta" descr="Seta Set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051" y="1158853"/>
            <a:ext cx="938956" cy="80539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grpSp>
        <p:nvGrpSpPr>
          <p:cNvPr id="261" name="SEMPRE PROCURAR ATENDIMENTO OFTALMOLÓGICO !!!"/>
          <p:cNvGrpSpPr/>
          <p:nvPr/>
        </p:nvGrpSpPr>
        <p:grpSpPr>
          <a:xfrm>
            <a:off x="3946569" y="1293260"/>
            <a:ext cx="5124838" cy="487683"/>
            <a:chOff x="0" y="0"/>
            <a:chExt cx="5124836" cy="487682"/>
          </a:xfrm>
        </p:grpSpPr>
        <p:sp>
          <p:nvSpPr>
            <p:cNvPr id="259" name="SEMPRE PROCURAR ATENDIMENTO OFTALMOLÓGICO !!!"/>
            <p:cNvSpPr txBox="1"/>
            <p:nvPr/>
          </p:nvSpPr>
          <p:spPr>
            <a:xfrm>
              <a:off x="38100" y="38099"/>
              <a:ext cx="5048638" cy="3352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1600">
                  <a:solidFill>
                    <a:srgbClr val="C33F4B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 </a:t>
              </a:r>
              <a:r>
                <a:rPr>
                  <a:latin typeface="Phosphate Inline"/>
                  <a:ea typeface="Phosphate Inline"/>
                  <a:cs typeface="Phosphate Inline"/>
                  <a:sym typeface="Phosphate Inline"/>
                </a:rPr>
                <a:t>SEMPRE PROCURAR ATENDIMENTO OFTALMOLÓGICO !!!</a:t>
              </a:r>
            </a:p>
          </p:txBody>
        </p:sp>
        <p:pic>
          <p:nvPicPr>
            <p:cNvPr id="260" name="SEMPRE PROCURAR ATENDIMENTO OFTALMOLÓGICO !!!  SEMPRE PROCURAR ATENDIMENTO OFTALMOLÓGICO !!!" descr="SEMPRE PROCURAR ATENDIMENTO OFTALMOLÓGICO !!!  SEMPRE PROCURAR ATENDIMENTO OFTALMOLÓGICO !!!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"/>
              <a:ext cx="5124837" cy="4876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4" name="TRAUMA OCULAR PENETRANTE"/>
          <p:cNvGrpSpPr/>
          <p:nvPr/>
        </p:nvGrpSpPr>
        <p:grpSpPr>
          <a:xfrm>
            <a:off x="283013" y="2162953"/>
            <a:ext cx="2228364" cy="741682"/>
            <a:chOff x="0" y="0"/>
            <a:chExt cx="2228363" cy="741681"/>
          </a:xfrm>
        </p:grpSpPr>
        <p:sp>
          <p:nvSpPr>
            <p:cNvPr id="262" name="TRAUMA OCULAR PENETRANTE"/>
            <p:cNvSpPr txBox="1"/>
            <p:nvPr/>
          </p:nvSpPr>
          <p:spPr>
            <a:xfrm>
              <a:off x="38100" y="38099"/>
              <a:ext cx="2152164" cy="5892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1600">
                  <a:solidFill>
                    <a:srgbClr val="C01830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 </a:t>
              </a:r>
              <a:r>
                <a:rPr>
                  <a:latin typeface="Phosphate Inline"/>
                  <a:ea typeface="Phosphate Inline"/>
                  <a:cs typeface="Phosphate Inline"/>
                  <a:sym typeface="Phosphate Inline"/>
                </a:rPr>
                <a:t>TRAUMA OCULAR PENETRANTE</a:t>
              </a:r>
              <a:r>
                <a:t> </a:t>
              </a:r>
            </a:p>
          </p:txBody>
        </p:sp>
        <p:pic>
          <p:nvPicPr>
            <p:cNvPr id="263" name="TRAUMA OCULAR PENETRANTE  TRAUMA OCULAR PENETRANTE " descr="TRAUMA OCULAR PENETRANTE  TRAUMA OCULAR PENETRANTE 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-1"/>
              <a:ext cx="2228364" cy="7416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5" name="Seta Seta" descr="Seta Set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051" y="2131098"/>
            <a:ext cx="938956" cy="80539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grpSp>
        <p:nvGrpSpPr>
          <p:cNvPr id="268" name="CURATIVO COM TAPA OLHO OU COPO PLÁSTICO…"/>
          <p:cNvGrpSpPr/>
          <p:nvPr/>
        </p:nvGrpSpPr>
        <p:grpSpPr>
          <a:xfrm>
            <a:off x="3946569" y="2289953"/>
            <a:ext cx="5124838" cy="741682"/>
            <a:chOff x="0" y="0"/>
            <a:chExt cx="5124836" cy="741681"/>
          </a:xfrm>
        </p:grpSpPr>
        <p:sp>
          <p:nvSpPr>
            <p:cNvPr id="266" name="CURATIVO COM TAPA OLHO OU COPO PLÁSTICO…"/>
            <p:cNvSpPr txBox="1"/>
            <p:nvPr/>
          </p:nvSpPr>
          <p:spPr>
            <a:xfrm>
              <a:off x="38100" y="38099"/>
              <a:ext cx="5048638" cy="5892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1600">
                  <a:solidFill>
                    <a:srgbClr val="C33F4B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 </a:t>
              </a:r>
              <a:r>
                <a:rPr>
                  <a:latin typeface="Phosphate Inline"/>
                  <a:ea typeface="Phosphate Inline"/>
                  <a:cs typeface="Phosphate Inline"/>
                  <a:sym typeface="Phosphate Inline"/>
                </a:rPr>
                <a:t>CURATIVO COM TAPA OLHO OU COPO PLÁSTICO </a:t>
              </a:r>
            </a:p>
            <a:p>
              <a:pPr>
                <a:defRPr sz="1600">
                  <a:solidFill>
                    <a:srgbClr val="C33F4B"/>
                  </a:solidFill>
                  <a:latin typeface="Phosphate Inline"/>
                  <a:ea typeface="Phosphate Inline"/>
                  <a:cs typeface="Phosphate Inline"/>
                  <a:sym typeface="Phosphate Inline"/>
                </a:defRPr>
              </a:pPr>
              <a:r>
                <a:t>  NÃO COMPRESSIVO</a:t>
              </a:r>
            </a:p>
          </p:txBody>
        </p:sp>
        <p:pic>
          <p:nvPicPr>
            <p:cNvPr id="267" name="CURATIVO COM TAPA OLHO OU COPO PLÁSTICO…  CURATIVO COM TAPA OLHO OU COPO PLÁSTICO   NÃO COMPRESSIVO" descr="CURATIVO COM TAPA OLHO OU COPO PLÁSTICO…  CURATIVO COM TAPA OLHO OU COPO PLÁSTICO   NÃO COMPRESSIVO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-1"/>
              <a:ext cx="5124837" cy="7416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9" name="download (16).jpeg" descr="download (16)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0375" y="3402172"/>
            <a:ext cx="1990848" cy="149121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Cancelar"/>
          <p:cNvSpPr/>
          <p:nvPr/>
        </p:nvSpPr>
        <p:spPr>
          <a:xfrm>
            <a:off x="568700" y="3299345"/>
            <a:ext cx="974267" cy="974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1" y="3016"/>
                </a:cubicBezTo>
                <a:cubicBezTo>
                  <a:pt x="-961" y="7037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7"/>
                  <a:pt x="16797" y="3016"/>
                </a:cubicBezTo>
                <a:cubicBezTo>
                  <a:pt x="14875" y="1006"/>
                  <a:pt x="12357" y="0"/>
                  <a:pt x="9839" y="0"/>
                </a:cubicBezTo>
                <a:close/>
                <a:moveTo>
                  <a:pt x="6165" y="4684"/>
                </a:moveTo>
                <a:cubicBezTo>
                  <a:pt x="6180" y="4684"/>
                  <a:pt x="6194" y="4690"/>
                  <a:pt x="6205" y="4702"/>
                </a:cubicBezTo>
                <a:lnTo>
                  <a:pt x="9799" y="8462"/>
                </a:lnTo>
                <a:cubicBezTo>
                  <a:pt x="9822" y="8486"/>
                  <a:pt x="9858" y="8486"/>
                  <a:pt x="9881" y="8462"/>
                </a:cubicBezTo>
                <a:lnTo>
                  <a:pt x="13474" y="4702"/>
                </a:lnTo>
                <a:cubicBezTo>
                  <a:pt x="13497" y="4678"/>
                  <a:pt x="13533" y="4678"/>
                  <a:pt x="13556" y="4702"/>
                </a:cubicBezTo>
                <a:lnTo>
                  <a:pt x="15186" y="6408"/>
                </a:lnTo>
                <a:cubicBezTo>
                  <a:pt x="15209" y="6432"/>
                  <a:pt x="15209" y="6471"/>
                  <a:pt x="15186" y="6495"/>
                </a:cubicBezTo>
                <a:lnTo>
                  <a:pt x="11593" y="10254"/>
                </a:lnTo>
                <a:cubicBezTo>
                  <a:pt x="11570" y="10278"/>
                  <a:pt x="11570" y="10317"/>
                  <a:pt x="11593" y="10341"/>
                </a:cubicBezTo>
                <a:lnTo>
                  <a:pt x="15186" y="14100"/>
                </a:lnTo>
                <a:cubicBezTo>
                  <a:pt x="15209" y="14124"/>
                  <a:pt x="15209" y="14162"/>
                  <a:pt x="15186" y="14186"/>
                </a:cubicBezTo>
                <a:lnTo>
                  <a:pt x="13556" y="15892"/>
                </a:lnTo>
                <a:cubicBezTo>
                  <a:pt x="13533" y="15916"/>
                  <a:pt x="13497" y="15916"/>
                  <a:pt x="13474" y="15892"/>
                </a:cubicBezTo>
                <a:lnTo>
                  <a:pt x="9881" y="12133"/>
                </a:lnTo>
                <a:cubicBezTo>
                  <a:pt x="9858" y="12109"/>
                  <a:pt x="9822" y="12109"/>
                  <a:pt x="9799" y="12133"/>
                </a:cubicBezTo>
                <a:lnTo>
                  <a:pt x="6205" y="15892"/>
                </a:lnTo>
                <a:cubicBezTo>
                  <a:pt x="6183" y="15916"/>
                  <a:pt x="6147" y="15916"/>
                  <a:pt x="6124" y="15892"/>
                </a:cubicBezTo>
                <a:lnTo>
                  <a:pt x="4493" y="14186"/>
                </a:lnTo>
                <a:cubicBezTo>
                  <a:pt x="4471" y="14162"/>
                  <a:pt x="4471" y="14124"/>
                  <a:pt x="4493" y="14100"/>
                </a:cubicBezTo>
                <a:lnTo>
                  <a:pt x="8085" y="10341"/>
                </a:lnTo>
                <a:cubicBezTo>
                  <a:pt x="8108" y="10317"/>
                  <a:pt x="8108" y="10278"/>
                  <a:pt x="8085" y="10254"/>
                </a:cubicBezTo>
                <a:lnTo>
                  <a:pt x="4493" y="6495"/>
                </a:lnTo>
                <a:cubicBezTo>
                  <a:pt x="4471" y="6471"/>
                  <a:pt x="4471" y="6432"/>
                  <a:pt x="4493" y="6408"/>
                </a:cubicBezTo>
                <a:lnTo>
                  <a:pt x="6124" y="4702"/>
                </a:lnTo>
                <a:cubicBezTo>
                  <a:pt x="6135" y="4690"/>
                  <a:pt x="6151" y="4684"/>
                  <a:pt x="6165" y="4684"/>
                </a:cubicBezTo>
                <a:close/>
              </a:path>
            </a:pathLst>
          </a:custGeom>
          <a:ln w="25400">
            <a:solidFill>
              <a:srgbClr val="1818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271" name="images (1).jpeg" descr="images (1)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2605" y="3402172"/>
            <a:ext cx="1491215" cy="1491215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Aprovado"/>
          <p:cNvSpPr/>
          <p:nvPr/>
        </p:nvSpPr>
        <p:spPr>
          <a:xfrm>
            <a:off x="4229879" y="3256989"/>
            <a:ext cx="974267" cy="974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ln w="25400">
            <a:solidFill>
              <a:srgbClr val="181818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75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76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Google Shape;71;p15"/>
          <p:cNvSpPr txBox="1"/>
          <p:nvPr/>
        </p:nvSpPr>
        <p:spPr>
          <a:xfrm>
            <a:off x="369229" y="127687"/>
            <a:ext cx="5934601" cy="92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2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LISTA DE PRONTO ATENDIMNETOS OFTALMOLÓGICOS EM BH</a:t>
            </a:r>
          </a:p>
        </p:txBody>
      </p:sp>
      <p:pic>
        <p:nvPicPr>
          <p:cNvPr id="278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Clínica de Olhos da Santa Casa…"/>
          <p:cNvSpPr txBox="1"/>
          <p:nvPr/>
        </p:nvSpPr>
        <p:spPr>
          <a:xfrm>
            <a:off x="99585" y="1275734"/>
            <a:ext cx="4651232" cy="3435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40367" indent="-140367">
              <a:buSzPct val="100000"/>
              <a:buChar char="-"/>
              <a:defRPr sz="2100">
                <a:latin typeface="+mj-lt"/>
                <a:ea typeface="+mj-ea"/>
                <a:cs typeface="+mj-cs"/>
                <a:sym typeface="Arial"/>
              </a:defRPr>
            </a:pPr>
            <a:r>
              <a:t>Clínica de Olhos da Santa Casa</a:t>
            </a:r>
          </a:p>
          <a:p>
            <a:pPr>
              <a:defRPr sz="2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140367" indent="-140367">
              <a:buSzPct val="100000"/>
              <a:buChar char="-"/>
              <a:defRPr sz="2100">
                <a:latin typeface="+mj-lt"/>
                <a:ea typeface="+mj-ea"/>
                <a:cs typeface="+mj-cs"/>
                <a:sym typeface="Arial"/>
              </a:defRPr>
            </a:pPr>
            <a:r>
              <a:t>Hospital São Geraldo</a:t>
            </a:r>
          </a:p>
          <a:p>
            <a:pPr marL="140367" indent="-140367">
              <a:buSzPct val="100000"/>
              <a:buChar char="-"/>
              <a:defRPr sz="2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140367" indent="-140367">
              <a:buSzPct val="100000"/>
              <a:buChar char="-"/>
              <a:defRPr sz="2100">
                <a:latin typeface="+mj-lt"/>
                <a:ea typeface="+mj-ea"/>
                <a:cs typeface="+mj-cs"/>
                <a:sym typeface="Arial"/>
              </a:defRPr>
            </a:pPr>
            <a:r>
              <a:t>Hospital Mater Dei Santo Agostinho</a:t>
            </a:r>
          </a:p>
          <a:p>
            <a:pPr>
              <a:defRPr sz="2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140367" indent="-140367">
              <a:buSzPct val="100000"/>
              <a:buChar char="-"/>
              <a:defRPr sz="2100">
                <a:latin typeface="+mj-lt"/>
                <a:ea typeface="+mj-ea"/>
                <a:cs typeface="+mj-cs"/>
                <a:sym typeface="Arial"/>
              </a:defRPr>
            </a:pPr>
            <a:r>
              <a:t>COMG</a:t>
            </a:r>
          </a:p>
          <a:p>
            <a:pPr>
              <a:defRPr sz="2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140367" indent="-140367">
              <a:buSzPct val="100000"/>
              <a:buChar char="-"/>
              <a:defRPr sz="2100">
                <a:latin typeface="+mj-lt"/>
                <a:ea typeface="+mj-ea"/>
                <a:cs typeface="+mj-cs"/>
                <a:sym typeface="Arial"/>
              </a:defRPr>
            </a:pPr>
            <a:r>
              <a:t>IOBH</a:t>
            </a:r>
          </a:p>
          <a:p>
            <a:pPr>
              <a:defRPr sz="2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140367" indent="-140367">
              <a:buSzPct val="100000"/>
              <a:buChar char="-"/>
              <a:defRPr sz="2100">
                <a:latin typeface="+mj-lt"/>
                <a:ea typeface="+mj-ea"/>
                <a:cs typeface="+mj-cs"/>
                <a:sym typeface="Arial"/>
              </a:defRPr>
            </a:pPr>
            <a:r>
              <a:t>Oculare</a:t>
            </a:r>
          </a:p>
        </p:txBody>
      </p:sp>
      <p:pic>
        <p:nvPicPr>
          <p:cNvPr id="280" name="IMG_1845.jpeg" descr="IMG_18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310" y="1121526"/>
            <a:ext cx="3955377" cy="3511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83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84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Google Shape;71;p15"/>
          <p:cNvSpPr txBox="1"/>
          <p:nvPr/>
        </p:nvSpPr>
        <p:spPr>
          <a:xfrm>
            <a:off x="152803" y="127687"/>
            <a:ext cx="6935318" cy="92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2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DICAS PRÁTICAS PARA PREVENÇÃO DE LESÕES, CONTAMINAÇÕES E FADIGA OCULAR</a:t>
            </a:r>
          </a:p>
        </p:txBody>
      </p:sp>
      <p:pic>
        <p:nvPicPr>
          <p:cNvPr id="286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—&gt; PREVENÇÃO DE ACIDENTES DOMÉSTICOS &lt;—"/>
          <p:cNvSpPr txBox="1"/>
          <p:nvPr/>
        </p:nvSpPr>
        <p:spPr>
          <a:xfrm>
            <a:off x="1475233" y="1213284"/>
            <a:ext cx="5426719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05106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—&gt; PREVENÇÃO DE ACIDENTES DOMÉSTICOS &lt;—</a:t>
            </a:r>
          </a:p>
        </p:txBody>
      </p:sp>
      <p:sp>
        <p:nvSpPr>
          <p:cNvPr id="288" name="!!! Atenção aos mais vulneráveis"/>
          <p:cNvSpPr txBox="1"/>
          <p:nvPr/>
        </p:nvSpPr>
        <p:spPr>
          <a:xfrm>
            <a:off x="2810618" y="1557088"/>
            <a:ext cx="2755947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>
                <a:solidFill>
                  <a:srgbClr val="A32613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 !!! Atenção aos mais vulneráveis </a:t>
            </a:r>
          </a:p>
        </p:txBody>
      </p:sp>
      <p:sp>
        <p:nvSpPr>
          <p:cNvPr id="289" name="Mantenha produto químico fora do alcance…"/>
          <p:cNvSpPr txBox="1"/>
          <p:nvPr/>
        </p:nvSpPr>
        <p:spPr>
          <a:xfrm>
            <a:off x="150010" y="2016731"/>
            <a:ext cx="8596697" cy="169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87156" indent="-187156">
              <a:buSzPct val="100000"/>
              <a:buAutoNum type="arabicPeriod"/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Mantenha produto químico fora do alcance</a:t>
            </a:r>
          </a:p>
          <a:p>
            <a:pPr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marL="187156" indent="-187156">
              <a:buSzPct val="100000"/>
              <a:buAutoNum type="arabicPeriod" startAt="2"/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Use óculos de proteção para atividades de jardinagem, manusear produtos químicos, consertos domésticos</a:t>
            </a:r>
          </a:p>
          <a:p>
            <a:pPr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marL="187156" indent="-187156">
              <a:buSzPct val="100000"/>
              <a:buAutoNum type="arabicPeriod" startAt="3"/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Mantenha objetos pontiagudos longe dos olhos</a:t>
            </a:r>
          </a:p>
          <a:p>
            <a:pPr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marL="187156" indent="-187156">
              <a:buSzPct val="100000"/>
              <a:buAutoNum type="arabicPeriod" startAt="4"/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Iluminação adequada</a:t>
            </a:r>
          </a:p>
        </p:txBody>
      </p:sp>
      <p:pic>
        <p:nvPicPr>
          <p:cNvPr id="290" name="download (17).jpeg" descr="download (17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811" y="2923968"/>
            <a:ext cx="1647599" cy="1647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download (18).jpeg" descr="download (18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560" y="3088177"/>
            <a:ext cx="2363527" cy="1319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94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95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Google Shape;71;p15"/>
          <p:cNvSpPr txBox="1"/>
          <p:nvPr/>
        </p:nvSpPr>
        <p:spPr>
          <a:xfrm>
            <a:off x="152803" y="127687"/>
            <a:ext cx="6935318" cy="92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2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DICAS PRÁTICAS PARA PREVENÇÃO DE LESÕES, CONTAMINAÇÕES E FADIGA OCULAR</a:t>
            </a:r>
          </a:p>
        </p:txBody>
      </p:sp>
      <p:pic>
        <p:nvPicPr>
          <p:cNvPr id="297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—&gt; PREVENÇÃO DE ACIDENTES DOMÉSTICOS &lt;—"/>
          <p:cNvSpPr txBox="1"/>
          <p:nvPr/>
        </p:nvSpPr>
        <p:spPr>
          <a:xfrm>
            <a:off x="1475233" y="1213284"/>
            <a:ext cx="5426719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05106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—&gt; PREVENÇÃO DE ACIDENTES DOMÉSTICOS &lt;—</a:t>
            </a:r>
          </a:p>
        </p:txBody>
      </p:sp>
      <p:sp>
        <p:nvSpPr>
          <p:cNvPr id="299" name="!!! Atenção aos mais vulneráveis"/>
          <p:cNvSpPr txBox="1"/>
          <p:nvPr/>
        </p:nvSpPr>
        <p:spPr>
          <a:xfrm>
            <a:off x="2810618" y="1557088"/>
            <a:ext cx="2755947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>
                <a:solidFill>
                  <a:srgbClr val="A32613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 !!! Atenção aos mais vulneráveis </a:t>
            </a:r>
          </a:p>
        </p:txBody>
      </p:sp>
      <p:sp>
        <p:nvSpPr>
          <p:cNvPr id="300" name="5. Proteja os olhos durante atividades ao ar livre…"/>
          <p:cNvSpPr txBox="1"/>
          <p:nvPr/>
        </p:nvSpPr>
        <p:spPr>
          <a:xfrm>
            <a:off x="273651" y="1919339"/>
            <a:ext cx="8596698" cy="859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5</a:t>
            </a:r>
            <a:r>
              <a:rPr sz="1700">
                <a:latin typeface="Arial Narrow"/>
                <a:ea typeface="Arial Narrow"/>
                <a:cs typeface="Arial Narrow"/>
                <a:sym typeface="Arial Narrow"/>
              </a:rPr>
              <a:t>. Proteja os olhos durante atividades ao ar livre</a:t>
            </a:r>
          </a:p>
          <a:p>
            <a:pPr>
              <a:defRPr sz="1700">
                <a:latin typeface="Arial Narrow"/>
                <a:ea typeface="Arial Narrow"/>
                <a:cs typeface="Arial Narrow"/>
                <a:sym typeface="Arial Narrow"/>
              </a:defRPr>
            </a:pPr>
            <a:endParaRPr sz="1700"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defRPr sz="17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6. Certifique-se que brinquedos e jogos estão adequados para faixa etária e em bom estado</a:t>
            </a:r>
          </a:p>
        </p:txBody>
      </p:sp>
      <p:pic>
        <p:nvPicPr>
          <p:cNvPr id="301" name="download (19).jpeg" descr="download (19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51" y="2873093"/>
            <a:ext cx="2412836" cy="1677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download (20).jpeg" descr="download (20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813" y="2873093"/>
            <a:ext cx="1256375" cy="1677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download (21).jpeg" descr="download (21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336" y="2873093"/>
            <a:ext cx="1677325" cy="1677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06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07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Google Shape;71;p15"/>
          <p:cNvSpPr txBox="1"/>
          <p:nvPr/>
        </p:nvSpPr>
        <p:spPr>
          <a:xfrm>
            <a:off x="152803" y="127687"/>
            <a:ext cx="6935318" cy="92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2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DICAS PRÁTICAS PARA PREVENÇÃO DE LESÕES, CONTAMINAÇÕES E FADIGA OCULAR</a:t>
            </a:r>
          </a:p>
        </p:txBody>
      </p:sp>
      <p:pic>
        <p:nvPicPr>
          <p:cNvPr id="309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—&gt; PREVENÇÃO DE ACIDENTES NO TRABALHO &lt;—"/>
          <p:cNvSpPr txBox="1"/>
          <p:nvPr/>
        </p:nvSpPr>
        <p:spPr>
          <a:xfrm>
            <a:off x="1475233" y="1213284"/>
            <a:ext cx="5426719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05106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—&gt; PREVENÇÃO DE ACIDENTES NO TRABALHO &lt;—</a:t>
            </a:r>
          </a:p>
        </p:txBody>
      </p:sp>
      <p:sp>
        <p:nvSpPr>
          <p:cNvPr id="311" name="USE OCULOS ESPECÍFICO PARA CADA TIPO DE ATIVIDADE"/>
          <p:cNvSpPr txBox="1"/>
          <p:nvPr/>
        </p:nvSpPr>
        <p:spPr>
          <a:xfrm>
            <a:off x="1858976" y="2427338"/>
            <a:ext cx="5188245" cy="314222"/>
          </a:xfrm>
          <a:prstGeom prst="rect">
            <a:avLst/>
          </a:prstGeom>
          <a:solidFill>
            <a:schemeClr val="accent2"/>
          </a:solidFill>
          <a:ln w="25400">
            <a:solidFill>
              <a:srgbClr val="1818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USE OCULOS ESPECÍFICO PARA CADA TIPO DE ATIVIDADE</a:t>
            </a:r>
          </a:p>
        </p:txBody>
      </p:sp>
      <p:sp>
        <p:nvSpPr>
          <p:cNvPr id="312" name="AJUSTE NA ILUMINAÇÃO"/>
          <p:cNvSpPr txBox="1"/>
          <p:nvPr/>
        </p:nvSpPr>
        <p:spPr>
          <a:xfrm>
            <a:off x="3233281" y="3039605"/>
            <a:ext cx="2253676" cy="314223"/>
          </a:xfrm>
          <a:prstGeom prst="rect">
            <a:avLst/>
          </a:prstGeom>
          <a:solidFill>
            <a:schemeClr val="accent2"/>
          </a:solidFill>
          <a:ln w="25400">
            <a:solidFill>
              <a:srgbClr val="1818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AJUSTE NA ILUMINAÇÃO</a:t>
            </a:r>
          </a:p>
        </p:txBody>
      </p:sp>
      <p:sp>
        <p:nvSpPr>
          <p:cNvPr id="313" name="PROTEÇÃO ADEQUADA CONTRA RADIAÇÃO UV QUANDO NECESSÁRIO"/>
          <p:cNvSpPr txBox="1"/>
          <p:nvPr/>
        </p:nvSpPr>
        <p:spPr>
          <a:xfrm>
            <a:off x="1227736" y="3738624"/>
            <a:ext cx="6264767" cy="314222"/>
          </a:xfrm>
          <a:prstGeom prst="rect">
            <a:avLst/>
          </a:prstGeom>
          <a:solidFill>
            <a:schemeClr val="accent2"/>
          </a:solidFill>
          <a:ln w="25400">
            <a:solidFill>
              <a:srgbClr val="1818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PROTEÇÃO ADEQUADA CONTRA RADIAÇÃO UV QUANDO NECESSÁRIO</a:t>
            </a:r>
          </a:p>
        </p:txBody>
      </p:sp>
      <p:sp>
        <p:nvSpPr>
          <p:cNvPr id="314" name="EDUCAÇÃO E TREINAMENTO"/>
          <p:cNvSpPr txBox="1"/>
          <p:nvPr/>
        </p:nvSpPr>
        <p:spPr>
          <a:xfrm>
            <a:off x="2880201" y="1884253"/>
            <a:ext cx="2642180" cy="314222"/>
          </a:xfrm>
          <a:prstGeom prst="rect">
            <a:avLst/>
          </a:prstGeom>
          <a:solidFill>
            <a:schemeClr val="accent2">
              <a:lumOff val="-2588"/>
            </a:schemeClr>
          </a:solidFill>
          <a:ln w="25400">
            <a:solidFill>
              <a:srgbClr val="1818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EDUCAÇÃO E TREINAMENTO</a:t>
            </a:r>
          </a:p>
        </p:txBody>
      </p:sp>
      <p:pic>
        <p:nvPicPr>
          <p:cNvPr id="315" name="download (22).jpeg" descr="download (22).jpeg"/>
          <p:cNvPicPr>
            <a:picLocks noChangeAspect="1"/>
          </p:cNvPicPr>
          <p:nvPr/>
        </p:nvPicPr>
        <p:blipFill>
          <a:blip r:embed="rId4">
            <a:alphaModFix amt="27071"/>
          </a:blip>
          <a:stretch>
            <a:fillRect/>
          </a:stretch>
        </p:blipFill>
        <p:spPr>
          <a:xfrm>
            <a:off x="5889626" y="1085186"/>
            <a:ext cx="2684863" cy="3584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s (2).jpeg" descr="images (2).jpeg"/>
          <p:cNvPicPr>
            <a:picLocks noChangeAspect="1"/>
          </p:cNvPicPr>
          <p:nvPr/>
        </p:nvPicPr>
        <p:blipFill>
          <a:blip r:embed="rId5">
            <a:alphaModFix amt="28575"/>
          </a:blip>
          <a:stretch>
            <a:fillRect/>
          </a:stretch>
        </p:blipFill>
        <p:spPr>
          <a:xfrm>
            <a:off x="506705" y="1085186"/>
            <a:ext cx="5386660" cy="3584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1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20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Google Shape;71;p15"/>
          <p:cNvSpPr txBox="1"/>
          <p:nvPr/>
        </p:nvSpPr>
        <p:spPr>
          <a:xfrm>
            <a:off x="152803" y="127687"/>
            <a:ext cx="6935318" cy="92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2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DICAS PRÁTICAS PARA PREVENÇÃO DE LESÕES, CONTAMINAÇÕES E FADIGA OCULAR</a:t>
            </a:r>
          </a:p>
        </p:txBody>
      </p:sp>
      <p:pic>
        <p:nvPicPr>
          <p:cNvPr id="322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—&gt; EVITAR INFECÇÃO NOS OLHOS &lt;—"/>
          <p:cNvSpPr txBox="1"/>
          <p:nvPr/>
        </p:nvSpPr>
        <p:spPr>
          <a:xfrm>
            <a:off x="2194862" y="1163516"/>
            <a:ext cx="4290458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05106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—&gt; EVITAR INFECÇÃO NOS OLHOS &lt;—</a:t>
            </a:r>
          </a:p>
        </p:txBody>
      </p:sp>
      <p:sp>
        <p:nvSpPr>
          <p:cNvPr id="324" name="!!! Podem ser potencialmente graves"/>
          <p:cNvSpPr txBox="1"/>
          <p:nvPr/>
        </p:nvSpPr>
        <p:spPr>
          <a:xfrm>
            <a:off x="2810618" y="1557088"/>
            <a:ext cx="3049212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>
                <a:solidFill>
                  <a:srgbClr val="A32613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 !!! Podem ser potencialmente graves</a:t>
            </a:r>
          </a:p>
        </p:txBody>
      </p:sp>
      <p:pic>
        <p:nvPicPr>
          <p:cNvPr id="325" name="Quais-os-tipos-de-Infeccoes-nos-Olhos.jpg.jpeg" descr="Quais-os-tipos-de-Infeccoes-nos-Olhos.jp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3" y="2380602"/>
            <a:ext cx="2642036" cy="1981527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EVITE TOCAR NOS OLHOS COM AS MÃOS NÃO HIGIENIZADAS"/>
          <p:cNvSpPr txBox="1"/>
          <p:nvPr/>
        </p:nvSpPr>
        <p:spPr>
          <a:xfrm>
            <a:off x="614526" y="1981131"/>
            <a:ext cx="4744154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EVITE TOCAR NOS OLHOS COM AS MÃOS NÃO HIGIENIZADAS</a:t>
            </a:r>
          </a:p>
        </p:txBody>
      </p:sp>
      <p:sp>
        <p:nvSpPr>
          <p:cNvPr id="327" name="UTILIZAR MATERIAIS DESCARTÁVEIS PARA LIMPAR OS OLHOS"/>
          <p:cNvSpPr txBox="1"/>
          <p:nvPr/>
        </p:nvSpPr>
        <p:spPr>
          <a:xfrm>
            <a:off x="4344917" y="4012425"/>
            <a:ext cx="4821262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UTILIZAR MATERIAIS DESCARTÁVEIS PARA LIMPAR OS OLHOS</a:t>
            </a:r>
          </a:p>
        </p:txBody>
      </p:sp>
      <p:pic>
        <p:nvPicPr>
          <p:cNvPr id="328" name="download (26).jpeg" descr="download (26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578" y="2069711"/>
            <a:ext cx="1869183" cy="1869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download (24).jpeg" descr="download (24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684" y="2430004"/>
            <a:ext cx="1508889" cy="1508890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Marca de Seleção"/>
          <p:cNvSpPr/>
          <p:nvPr/>
        </p:nvSpPr>
        <p:spPr>
          <a:xfrm>
            <a:off x="248574" y="1993830"/>
            <a:ext cx="311139" cy="238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85" extrusionOk="0">
                <a:moveTo>
                  <a:pt x="19124" y="0"/>
                </a:moveTo>
                <a:cubicBezTo>
                  <a:pt x="19093" y="0"/>
                  <a:pt x="19062" y="15"/>
                  <a:pt x="19038" y="46"/>
                </a:cubicBezTo>
                <a:lnTo>
                  <a:pt x="7550" y="15019"/>
                </a:lnTo>
                <a:cubicBezTo>
                  <a:pt x="7502" y="15081"/>
                  <a:pt x="7426" y="15081"/>
                  <a:pt x="7379" y="15019"/>
                </a:cubicBezTo>
                <a:lnTo>
                  <a:pt x="2536" y="8708"/>
                </a:lnTo>
                <a:cubicBezTo>
                  <a:pt x="2489" y="8646"/>
                  <a:pt x="2413" y="8646"/>
                  <a:pt x="2365" y="8708"/>
                </a:cubicBezTo>
                <a:lnTo>
                  <a:pt x="35" y="11744"/>
                </a:lnTo>
                <a:cubicBezTo>
                  <a:pt x="-12" y="11806"/>
                  <a:pt x="-12" y="11907"/>
                  <a:pt x="35" y="11969"/>
                </a:cubicBezTo>
                <a:lnTo>
                  <a:pt x="4963" y="18390"/>
                </a:lnTo>
                <a:lnTo>
                  <a:pt x="6654" y="20594"/>
                </a:lnTo>
                <a:lnTo>
                  <a:pt x="7379" y="21538"/>
                </a:lnTo>
                <a:cubicBezTo>
                  <a:pt x="7426" y="21600"/>
                  <a:pt x="7502" y="21600"/>
                  <a:pt x="7550" y="21538"/>
                </a:cubicBezTo>
                <a:lnTo>
                  <a:pt x="21541" y="3307"/>
                </a:lnTo>
                <a:cubicBezTo>
                  <a:pt x="21588" y="3245"/>
                  <a:pt x="21588" y="3146"/>
                  <a:pt x="21541" y="3085"/>
                </a:cubicBezTo>
                <a:lnTo>
                  <a:pt x="19211" y="48"/>
                </a:lnTo>
                <a:cubicBezTo>
                  <a:pt x="19186" y="17"/>
                  <a:pt x="19156" y="0"/>
                  <a:pt x="19124" y="0"/>
                </a:cubicBezTo>
                <a:close/>
              </a:path>
            </a:pathLst>
          </a:custGeom>
          <a:solidFill>
            <a:schemeClr val="accent5">
              <a:satOff val="-50445"/>
              <a:lumOff val="16813"/>
            </a:schemeClr>
          </a:solidFill>
          <a:ln w="25400">
            <a:solidFill>
              <a:schemeClr val="accent2">
                <a:lumOff val="-2588"/>
              </a:scheme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10510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31" name="Marca de Seleção"/>
          <p:cNvSpPr/>
          <p:nvPr/>
        </p:nvSpPr>
        <p:spPr>
          <a:xfrm>
            <a:off x="3989889" y="4025124"/>
            <a:ext cx="311138" cy="238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85" extrusionOk="0">
                <a:moveTo>
                  <a:pt x="19124" y="0"/>
                </a:moveTo>
                <a:cubicBezTo>
                  <a:pt x="19093" y="0"/>
                  <a:pt x="19062" y="15"/>
                  <a:pt x="19038" y="46"/>
                </a:cubicBezTo>
                <a:lnTo>
                  <a:pt x="7550" y="15019"/>
                </a:lnTo>
                <a:cubicBezTo>
                  <a:pt x="7502" y="15081"/>
                  <a:pt x="7426" y="15081"/>
                  <a:pt x="7379" y="15019"/>
                </a:cubicBezTo>
                <a:lnTo>
                  <a:pt x="2536" y="8708"/>
                </a:lnTo>
                <a:cubicBezTo>
                  <a:pt x="2489" y="8646"/>
                  <a:pt x="2413" y="8646"/>
                  <a:pt x="2365" y="8708"/>
                </a:cubicBezTo>
                <a:lnTo>
                  <a:pt x="35" y="11744"/>
                </a:lnTo>
                <a:cubicBezTo>
                  <a:pt x="-12" y="11806"/>
                  <a:pt x="-12" y="11907"/>
                  <a:pt x="35" y="11969"/>
                </a:cubicBezTo>
                <a:lnTo>
                  <a:pt x="4963" y="18390"/>
                </a:lnTo>
                <a:lnTo>
                  <a:pt x="6654" y="20594"/>
                </a:lnTo>
                <a:lnTo>
                  <a:pt x="7379" y="21538"/>
                </a:lnTo>
                <a:cubicBezTo>
                  <a:pt x="7426" y="21600"/>
                  <a:pt x="7502" y="21600"/>
                  <a:pt x="7550" y="21538"/>
                </a:cubicBezTo>
                <a:lnTo>
                  <a:pt x="21541" y="3307"/>
                </a:lnTo>
                <a:cubicBezTo>
                  <a:pt x="21588" y="3245"/>
                  <a:pt x="21588" y="3146"/>
                  <a:pt x="21541" y="3085"/>
                </a:cubicBezTo>
                <a:lnTo>
                  <a:pt x="19211" y="48"/>
                </a:lnTo>
                <a:cubicBezTo>
                  <a:pt x="19186" y="17"/>
                  <a:pt x="19156" y="0"/>
                  <a:pt x="19124" y="0"/>
                </a:cubicBezTo>
                <a:close/>
              </a:path>
            </a:pathLst>
          </a:custGeom>
          <a:solidFill>
            <a:schemeClr val="accent5">
              <a:satOff val="-50445"/>
              <a:lumOff val="16813"/>
            </a:schemeClr>
          </a:solidFill>
          <a:ln w="25400">
            <a:solidFill>
              <a:schemeClr val="accent2">
                <a:lumOff val="-2588"/>
              </a:scheme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10510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34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35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108213"/>
            <a:ext cx="9144005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Google Shape;71;p15"/>
          <p:cNvSpPr txBox="1"/>
          <p:nvPr/>
        </p:nvSpPr>
        <p:spPr>
          <a:xfrm>
            <a:off x="152803" y="127687"/>
            <a:ext cx="6935318" cy="92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2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DICAS PRÁTICAS PARA PREVENÇÃO DE LESÕES, CONTAMINAÇÕES E FADIGA OCULAR</a:t>
            </a:r>
          </a:p>
        </p:txBody>
      </p:sp>
      <p:pic>
        <p:nvPicPr>
          <p:cNvPr id="337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—&gt; EVITAR INFECÇÃO NOS OLHOS &lt;—"/>
          <p:cNvSpPr txBox="1"/>
          <p:nvPr/>
        </p:nvSpPr>
        <p:spPr>
          <a:xfrm>
            <a:off x="2194862" y="1163516"/>
            <a:ext cx="4290458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05106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—&gt; EVITAR INFECÇÃO NOS OLHOS &lt;—</a:t>
            </a:r>
          </a:p>
        </p:txBody>
      </p:sp>
      <p:sp>
        <p:nvSpPr>
          <p:cNvPr id="339" name="!!! Podem ser potencialmente graves"/>
          <p:cNvSpPr txBox="1"/>
          <p:nvPr/>
        </p:nvSpPr>
        <p:spPr>
          <a:xfrm>
            <a:off x="2810618" y="1557088"/>
            <a:ext cx="3049212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>
                <a:solidFill>
                  <a:srgbClr val="A32613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 !!! Podem ser potencialmente graves</a:t>
            </a:r>
          </a:p>
        </p:txBody>
      </p:sp>
      <p:sp>
        <p:nvSpPr>
          <p:cNvPr id="340" name="CUIDADOS ADEQUADOS COM LENTES DE CONTATO"/>
          <p:cNvSpPr txBox="1"/>
          <p:nvPr/>
        </p:nvSpPr>
        <p:spPr>
          <a:xfrm>
            <a:off x="636170" y="1974988"/>
            <a:ext cx="4335713" cy="27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300"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CUIDADOS ADEQUADOS COM LENTES DE CONTATO</a:t>
            </a:r>
          </a:p>
        </p:txBody>
      </p:sp>
      <p:sp>
        <p:nvSpPr>
          <p:cNvPr id="341" name="NÃO UTILIZAR COLÍRIOS SEM PRESCRIÇÃO MÉDICA"/>
          <p:cNvSpPr txBox="1"/>
          <p:nvPr/>
        </p:nvSpPr>
        <p:spPr>
          <a:xfrm>
            <a:off x="4780727" y="4185007"/>
            <a:ext cx="4360140" cy="276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300"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NÃO UTILIZAR COLÍRIOS SEM PRESCRIÇÃO MÉDICA</a:t>
            </a:r>
          </a:p>
        </p:txBody>
      </p:sp>
      <p:sp>
        <p:nvSpPr>
          <p:cNvPr id="342" name="Marca de Seleção"/>
          <p:cNvSpPr/>
          <p:nvPr/>
        </p:nvSpPr>
        <p:spPr>
          <a:xfrm>
            <a:off x="248574" y="1993830"/>
            <a:ext cx="311139" cy="238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85" extrusionOk="0">
                <a:moveTo>
                  <a:pt x="19124" y="0"/>
                </a:moveTo>
                <a:cubicBezTo>
                  <a:pt x="19093" y="0"/>
                  <a:pt x="19062" y="15"/>
                  <a:pt x="19038" y="46"/>
                </a:cubicBezTo>
                <a:lnTo>
                  <a:pt x="7550" y="15019"/>
                </a:lnTo>
                <a:cubicBezTo>
                  <a:pt x="7502" y="15081"/>
                  <a:pt x="7426" y="15081"/>
                  <a:pt x="7379" y="15019"/>
                </a:cubicBezTo>
                <a:lnTo>
                  <a:pt x="2536" y="8708"/>
                </a:lnTo>
                <a:cubicBezTo>
                  <a:pt x="2489" y="8646"/>
                  <a:pt x="2413" y="8646"/>
                  <a:pt x="2365" y="8708"/>
                </a:cubicBezTo>
                <a:lnTo>
                  <a:pt x="35" y="11744"/>
                </a:lnTo>
                <a:cubicBezTo>
                  <a:pt x="-12" y="11806"/>
                  <a:pt x="-12" y="11907"/>
                  <a:pt x="35" y="11969"/>
                </a:cubicBezTo>
                <a:lnTo>
                  <a:pt x="4963" y="18390"/>
                </a:lnTo>
                <a:lnTo>
                  <a:pt x="6654" y="20594"/>
                </a:lnTo>
                <a:lnTo>
                  <a:pt x="7379" y="21538"/>
                </a:lnTo>
                <a:cubicBezTo>
                  <a:pt x="7426" y="21600"/>
                  <a:pt x="7502" y="21600"/>
                  <a:pt x="7550" y="21538"/>
                </a:cubicBezTo>
                <a:lnTo>
                  <a:pt x="21541" y="3307"/>
                </a:lnTo>
                <a:cubicBezTo>
                  <a:pt x="21588" y="3245"/>
                  <a:pt x="21588" y="3146"/>
                  <a:pt x="21541" y="3085"/>
                </a:cubicBezTo>
                <a:lnTo>
                  <a:pt x="19211" y="48"/>
                </a:lnTo>
                <a:cubicBezTo>
                  <a:pt x="19186" y="17"/>
                  <a:pt x="19156" y="0"/>
                  <a:pt x="19124" y="0"/>
                </a:cubicBezTo>
                <a:close/>
              </a:path>
            </a:pathLst>
          </a:custGeom>
          <a:solidFill>
            <a:schemeClr val="accent5">
              <a:satOff val="-50445"/>
              <a:lumOff val="16813"/>
            </a:schemeClr>
          </a:solidFill>
          <a:ln w="25400">
            <a:solidFill>
              <a:schemeClr val="accent2">
                <a:lumOff val="-2588"/>
              </a:scheme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10510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43" name="Marca de Seleção"/>
          <p:cNvSpPr/>
          <p:nvPr/>
        </p:nvSpPr>
        <p:spPr>
          <a:xfrm>
            <a:off x="4416431" y="4203848"/>
            <a:ext cx="311138" cy="238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85" extrusionOk="0">
                <a:moveTo>
                  <a:pt x="19124" y="0"/>
                </a:moveTo>
                <a:cubicBezTo>
                  <a:pt x="19093" y="0"/>
                  <a:pt x="19062" y="15"/>
                  <a:pt x="19038" y="46"/>
                </a:cubicBezTo>
                <a:lnTo>
                  <a:pt x="7550" y="15019"/>
                </a:lnTo>
                <a:cubicBezTo>
                  <a:pt x="7502" y="15081"/>
                  <a:pt x="7426" y="15081"/>
                  <a:pt x="7379" y="15019"/>
                </a:cubicBezTo>
                <a:lnTo>
                  <a:pt x="2536" y="8708"/>
                </a:lnTo>
                <a:cubicBezTo>
                  <a:pt x="2489" y="8646"/>
                  <a:pt x="2413" y="8646"/>
                  <a:pt x="2365" y="8708"/>
                </a:cubicBezTo>
                <a:lnTo>
                  <a:pt x="35" y="11744"/>
                </a:lnTo>
                <a:cubicBezTo>
                  <a:pt x="-12" y="11806"/>
                  <a:pt x="-12" y="11907"/>
                  <a:pt x="35" y="11969"/>
                </a:cubicBezTo>
                <a:lnTo>
                  <a:pt x="4963" y="18390"/>
                </a:lnTo>
                <a:lnTo>
                  <a:pt x="6654" y="20594"/>
                </a:lnTo>
                <a:lnTo>
                  <a:pt x="7379" y="21538"/>
                </a:lnTo>
                <a:cubicBezTo>
                  <a:pt x="7426" y="21600"/>
                  <a:pt x="7502" y="21600"/>
                  <a:pt x="7550" y="21538"/>
                </a:cubicBezTo>
                <a:lnTo>
                  <a:pt x="21541" y="3307"/>
                </a:lnTo>
                <a:cubicBezTo>
                  <a:pt x="21588" y="3245"/>
                  <a:pt x="21588" y="3146"/>
                  <a:pt x="21541" y="3085"/>
                </a:cubicBezTo>
                <a:lnTo>
                  <a:pt x="19211" y="48"/>
                </a:lnTo>
                <a:cubicBezTo>
                  <a:pt x="19186" y="17"/>
                  <a:pt x="19156" y="0"/>
                  <a:pt x="19124" y="0"/>
                </a:cubicBezTo>
                <a:close/>
              </a:path>
            </a:pathLst>
          </a:custGeom>
          <a:solidFill>
            <a:schemeClr val="accent5">
              <a:satOff val="-50445"/>
              <a:lumOff val="16813"/>
            </a:schemeClr>
          </a:solidFill>
          <a:ln w="25400">
            <a:solidFill>
              <a:schemeClr val="accent2">
                <a:lumOff val="-2588"/>
              </a:scheme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10510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44" name="download (27).jpeg" descr="download (27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86" y="2302845"/>
            <a:ext cx="1341760" cy="1341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download (29).jpeg" descr="download (29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54" y="2467279"/>
            <a:ext cx="1808737" cy="1012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download (30).jpeg" descr="download (30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999" y="2243379"/>
            <a:ext cx="1234590" cy="1234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download (28).jpeg" descr="download (28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196" y="2731038"/>
            <a:ext cx="1341761" cy="1341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s (3).jpeg" descr="images (3)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5611" y="2398005"/>
            <a:ext cx="1674795" cy="167479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VASOCONSTRITOR"/>
          <p:cNvSpPr txBox="1"/>
          <p:nvPr/>
        </p:nvSpPr>
        <p:spPr>
          <a:xfrm rot="19924876">
            <a:off x="7073062" y="2953235"/>
            <a:ext cx="1930891" cy="326507"/>
          </a:xfrm>
          <a:prstGeom prst="rect">
            <a:avLst/>
          </a:prstGeom>
          <a:solidFill>
            <a:schemeClr val="accent2"/>
          </a:solidFill>
          <a:ln w="25400">
            <a:solidFill>
              <a:srgbClr val="BE192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5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VASOCONSTRITOR</a:t>
            </a:r>
          </a:p>
        </p:txBody>
      </p:sp>
      <p:sp>
        <p:nvSpPr>
          <p:cNvPr id="350" name="Cancelar"/>
          <p:cNvSpPr/>
          <p:nvPr/>
        </p:nvSpPr>
        <p:spPr>
          <a:xfrm>
            <a:off x="5300469" y="2276869"/>
            <a:ext cx="806172" cy="806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4" y="1006"/>
                  <a:pt x="2882" y="3016"/>
                </a:cubicBezTo>
                <a:cubicBezTo>
                  <a:pt x="-960" y="7037"/>
                  <a:pt x="-960" y="13558"/>
                  <a:pt x="2882" y="17579"/>
                </a:cubicBezTo>
                <a:cubicBezTo>
                  <a:pt x="6725" y="21600"/>
                  <a:pt x="12955" y="21600"/>
                  <a:pt x="16798" y="17579"/>
                </a:cubicBezTo>
                <a:cubicBezTo>
                  <a:pt x="20640" y="13558"/>
                  <a:pt x="20640" y="7037"/>
                  <a:pt x="16798" y="3016"/>
                </a:cubicBezTo>
                <a:cubicBezTo>
                  <a:pt x="14876" y="1006"/>
                  <a:pt x="12358" y="0"/>
                  <a:pt x="9840" y="0"/>
                </a:cubicBezTo>
                <a:close/>
                <a:moveTo>
                  <a:pt x="6166" y="4684"/>
                </a:moveTo>
                <a:cubicBezTo>
                  <a:pt x="6181" y="4684"/>
                  <a:pt x="6195" y="4690"/>
                  <a:pt x="6206" y="4702"/>
                </a:cubicBezTo>
                <a:lnTo>
                  <a:pt x="9800" y="8462"/>
                </a:lnTo>
                <a:cubicBezTo>
                  <a:pt x="9823" y="8486"/>
                  <a:pt x="9859" y="8486"/>
                  <a:pt x="9882" y="8462"/>
                </a:cubicBezTo>
                <a:lnTo>
                  <a:pt x="13475" y="4702"/>
                </a:lnTo>
                <a:cubicBezTo>
                  <a:pt x="13498" y="4678"/>
                  <a:pt x="13534" y="4678"/>
                  <a:pt x="13557" y="4702"/>
                </a:cubicBezTo>
                <a:lnTo>
                  <a:pt x="15187" y="6408"/>
                </a:lnTo>
                <a:cubicBezTo>
                  <a:pt x="15210" y="6432"/>
                  <a:pt x="15210" y="6471"/>
                  <a:pt x="15187" y="6495"/>
                </a:cubicBezTo>
                <a:lnTo>
                  <a:pt x="11594" y="10254"/>
                </a:lnTo>
                <a:cubicBezTo>
                  <a:pt x="11571" y="10278"/>
                  <a:pt x="11571" y="10317"/>
                  <a:pt x="11594" y="10341"/>
                </a:cubicBezTo>
                <a:lnTo>
                  <a:pt x="15187" y="14100"/>
                </a:lnTo>
                <a:cubicBezTo>
                  <a:pt x="15210" y="14124"/>
                  <a:pt x="15210" y="14162"/>
                  <a:pt x="15187" y="14186"/>
                </a:cubicBezTo>
                <a:lnTo>
                  <a:pt x="13557" y="15892"/>
                </a:lnTo>
                <a:cubicBezTo>
                  <a:pt x="13534" y="15916"/>
                  <a:pt x="13498" y="15916"/>
                  <a:pt x="13475" y="15892"/>
                </a:cubicBezTo>
                <a:lnTo>
                  <a:pt x="9882" y="12133"/>
                </a:lnTo>
                <a:cubicBezTo>
                  <a:pt x="9859" y="12109"/>
                  <a:pt x="9823" y="12109"/>
                  <a:pt x="9800" y="12133"/>
                </a:cubicBezTo>
                <a:lnTo>
                  <a:pt x="6206" y="15892"/>
                </a:lnTo>
                <a:cubicBezTo>
                  <a:pt x="6184" y="15916"/>
                  <a:pt x="6148" y="15916"/>
                  <a:pt x="6125" y="15892"/>
                </a:cubicBezTo>
                <a:lnTo>
                  <a:pt x="4494" y="14186"/>
                </a:lnTo>
                <a:cubicBezTo>
                  <a:pt x="4472" y="14162"/>
                  <a:pt x="4472" y="14124"/>
                  <a:pt x="4494" y="14100"/>
                </a:cubicBezTo>
                <a:lnTo>
                  <a:pt x="8086" y="10341"/>
                </a:lnTo>
                <a:cubicBezTo>
                  <a:pt x="8109" y="10317"/>
                  <a:pt x="8109" y="10278"/>
                  <a:pt x="8086" y="10254"/>
                </a:cubicBezTo>
                <a:lnTo>
                  <a:pt x="4494" y="6495"/>
                </a:lnTo>
                <a:cubicBezTo>
                  <a:pt x="4472" y="6471"/>
                  <a:pt x="4472" y="6432"/>
                  <a:pt x="4494" y="6408"/>
                </a:cubicBezTo>
                <a:lnTo>
                  <a:pt x="6125" y="4702"/>
                </a:lnTo>
                <a:cubicBezTo>
                  <a:pt x="6136" y="4690"/>
                  <a:pt x="6152" y="4684"/>
                  <a:pt x="6166" y="4684"/>
                </a:cubicBezTo>
                <a:close/>
              </a:path>
            </a:pathLst>
          </a:custGeom>
          <a:solidFill>
            <a:srgbClr val="BD002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10510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51" name="Cancelar"/>
          <p:cNvSpPr/>
          <p:nvPr/>
        </p:nvSpPr>
        <p:spPr>
          <a:xfrm>
            <a:off x="6829173" y="2014303"/>
            <a:ext cx="806173" cy="806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4" y="1006"/>
                  <a:pt x="2882" y="3016"/>
                </a:cubicBezTo>
                <a:cubicBezTo>
                  <a:pt x="-960" y="7037"/>
                  <a:pt x="-960" y="13558"/>
                  <a:pt x="2882" y="17579"/>
                </a:cubicBezTo>
                <a:cubicBezTo>
                  <a:pt x="6725" y="21600"/>
                  <a:pt x="12955" y="21600"/>
                  <a:pt x="16798" y="17579"/>
                </a:cubicBezTo>
                <a:cubicBezTo>
                  <a:pt x="20640" y="13558"/>
                  <a:pt x="20640" y="7037"/>
                  <a:pt x="16798" y="3016"/>
                </a:cubicBezTo>
                <a:cubicBezTo>
                  <a:pt x="14876" y="1006"/>
                  <a:pt x="12358" y="0"/>
                  <a:pt x="9840" y="0"/>
                </a:cubicBezTo>
                <a:close/>
                <a:moveTo>
                  <a:pt x="6166" y="4684"/>
                </a:moveTo>
                <a:cubicBezTo>
                  <a:pt x="6181" y="4684"/>
                  <a:pt x="6195" y="4690"/>
                  <a:pt x="6206" y="4702"/>
                </a:cubicBezTo>
                <a:lnTo>
                  <a:pt x="9800" y="8462"/>
                </a:lnTo>
                <a:cubicBezTo>
                  <a:pt x="9823" y="8486"/>
                  <a:pt x="9859" y="8486"/>
                  <a:pt x="9882" y="8462"/>
                </a:cubicBezTo>
                <a:lnTo>
                  <a:pt x="13475" y="4702"/>
                </a:lnTo>
                <a:cubicBezTo>
                  <a:pt x="13498" y="4678"/>
                  <a:pt x="13534" y="4678"/>
                  <a:pt x="13557" y="4702"/>
                </a:cubicBezTo>
                <a:lnTo>
                  <a:pt x="15187" y="6408"/>
                </a:lnTo>
                <a:cubicBezTo>
                  <a:pt x="15210" y="6432"/>
                  <a:pt x="15210" y="6471"/>
                  <a:pt x="15187" y="6495"/>
                </a:cubicBezTo>
                <a:lnTo>
                  <a:pt x="11594" y="10254"/>
                </a:lnTo>
                <a:cubicBezTo>
                  <a:pt x="11571" y="10278"/>
                  <a:pt x="11571" y="10317"/>
                  <a:pt x="11594" y="10341"/>
                </a:cubicBezTo>
                <a:lnTo>
                  <a:pt x="15187" y="14100"/>
                </a:lnTo>
                <a:cubicBezTo>
                  <a:pt x="15210" y="14124"/>
                  <a:pt x="15210" y="14162"/>
                  <a:pt x="15187" y="14186"/>
                </a:cubicBezTo>
                <a:lnTo>
                  <a:pt x="13557" y="15892"/>
                </a:lnTo>
                <a:cubicBezTo>
                  <a:pt x="13534" y="15916"/>
                  <a:pt x="13498" y="15916"/>
                  <a:pt x="13475" y="15892"/>
                </a:cubicBezTo>
                <a:lnTo>
                  <a:pt x="9882" y="12133"/>
                </a:lnTo>
                <a:cubicBezTo>
                  <a:pt x="9859" y="12109"/>
                  <a:pt x="9823" y="12109"/>
                  <a:pt x="9800" y="12133"/>
                </a:cubicBezTo>
                <a:lnTo>
                  <a:pt x="6206" y="15892"/>
                </a:lnTo>
                <a:cubicBezTo>
                  <a:pt x="6184" y="15916"/>
                  <a:pt x="6148" y="15916"/>
                  <a:pt x="6125" y="15892"/>
                </a:cubicBezTo>
                <a:lnTo>
                  <a:pt x="4494" y="14186"/>
                </a:lnTo>
                <a:cubicBezTo>
                  <a:pt x="4472" y="14162"/>
                  <a:pt x="4472" y="14124"/>
                  <a:pt x="4494" y="14100"/>
                </a:cubicBezTo>
                <a:lnTo>
                  <a:pt x="8086" y="10341"/>
                </a:lnTo>
                <a:cubicBezTo>
                  <a:pt x="8109" y="10317"/>
                  <a:pt x="8109" y="10278"/>
                  <a:pt x="8086" y="10254"/>
                </a:cubicBezTo>
                <a:lnTo>
                  <a:pt x="4494" y="6495"/>
                </a:lnTo>
                <a:cubicBezTo>
                  <a:pt x="4472" y="6471"/>
                  <a:pt x="4472" y="6432"/>
                  <a:pt x="4494" y="6408"/>
                </a:cubicBezTo>
                <a:lnTo>
                  <a:pt x="6125" y="4702"/>
                </a:lnTo>
                <a:cubicBezTo>
                  <a:pt x="6136" y="4690"/>
                  <a:pt x="6152" y="4684"/>
                  <a:pt x="6166" y="4684"/>
                </a:cubicBezTo>
                <a:close/>
              </a:path>
            </a:pathLst>
          </a:custGeom>
          <a:solidFill>
            <a:srgbClr val="BD002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10510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54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55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Google Shape;71;p15"/>
          <p:cNvSpPr txBox="1"/>
          <p:nvPr/>
        </p:nvSpPr>
        <p:spPr>
          <a:xfrm>
            <a:off x="152803" y="127686"/>
            <a:ext cx="6935318" cy="865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21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 USO EXCESSIVO DE TELAS E O IMPACTO DOS DISPOSITIVOS DIGITAIS NA SAÚDE DOS OLHOS</a:t>
            </a:r>
          </a:p>
        </p:txBody>
      </p:sp>
      <p:pic>
        <p:nvPicPr>
          <p:cNvPr id="357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Dados:…"/>
          <p:cNvSpPr txBox="1"/>
          <p:nvPr/>
        </p:nvSpPr>
        <p:spPr>
          <a:xfrm>
            <a:off x="404659" y="1946592"/>
            <a:ext cx="8118256" cy="1828164"/>
          </a:xfrm>
          <a:prstGeom prst="rect">
            <a:avLst/>
          </a:prstGeom>
          <a:solidFill>
            <a:srgbClr val="585858"/>
          </a:solidFill>
          <a:ln>
            <a:solidFill>
              <a:srgbClr val="0094A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Dados:</a:t>
            </a:r>
          </a:p>
          <a:p>
            <a:pPr>
              <a:defRPr b="1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Brasileiros passam mais da metade do tempo que estão acordados usando celular ou computador</a:t>
            </a:r>
          </a:p>
          <a:p>
            <a:pPr>
              <a:defRPr b="1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Brasil é o segundo país que mais gasta tempo com telas no mundo</a:t>
            </a:r>
          </a:p>
          <a:p>
            <a:pPr>
              <a:defRPr b="1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Estima-se que até 2050 metade da população mundial seja míope</a:t>
            </a:r>
          </a:p>
        </p:txBody>
      </p:sp>
      <p:pic>
        <p:nvPicPr>
          <p:cNvPr id="359" name="download (31).jpeg" descr="download (31).jpeg"/>
          <p:cNvPicPr>
            <a:picLocks noChangeAspect="1"/>
          </p:cNvPicPr>
          <p:nvPr/>
        </p:nvPicPr>
        <p:blipFill>
          <a:blip r:embed="rId4">
            <a:alphaModFix amt="18546"/>
          </a:blip>
          <a:stretch>
            <a:fillRect/>
          </a:stretch>
        </p:blipFill>
        <p:spPr>
          <a:xfrm>
            <a:off x="-2784" y="1201934"/>
            <a:ext cx="4985185" cy="3317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download (32).jpeg" descr="download (32).jpeg"/>
          <p:cNvPicPr>
            <a:picLocks noChangeAspect="1"/>
          </p:cNvPicPr>
          <p:nvPr/>
        </p:nvPicPr>
        <p:blipFill>
          <a:blip r:embed="rId5">
            <a:alphaModFix amt="27929"/>
          </a:blip>
          <a:stretch>
            <a:fillRect/>
          </a:stretch>
        </p:blipFill>
        <p:spPr>
          <a:xfrm>
            <a:off x="5162157" y="1264161"/>
            <a:ext cx="4459634" cy="3226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63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64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Google Shape;71;p15"/>
          <p:cNvSpPr txBox="1"/>
          <p:nvPr/>
        </p:nvSpPr>
        <p:spPr>
          <a:xfrm>
            <a:off x="206908" y="380105"/>
            <a:ext cx="7624375" cy="70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 USO EXCESSIVO DE TELAS E O IMPACTO DOS DISPOSITIVOS DIGITAIS NA SAÚDE DOS OLHOS - </a:t>
            </a:r>
            <a:r>
              <a:rPr b="0">
                <a:solidFill>
                  <a:schemeClr val="accent4">
                    <a:satOff val="-40031"/>
                    <a:lumOff val="-12509"/>
                  </a:schemeClr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CONSEQUÊNCIAS</a:t>
            </a:r>
            <a:r>
              <a:t>:</a:t>
            </a:r>
          </a:p>
        </p:txBody>
      </p:sp>
      <p:pic>
        <p:nvPicPr>
          <p:cNvPr id="366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9" name="FADIGA OCULAR"/>
          <p:cNvGrpSpPr/>
          <p:nvPr/>
        </p:nvGrpSpPr>
        <p:grpSpPr>
          <a:xfrm>
            <a:off x="284252" y="1488180"/>
            <a:ext cx="1998724" cy="465795"/>
            <a:chOff x="0" y="0"/>
            <a:chExt cx="1998723" cy="465794"/>
          </a:xfrm>
        </p:grpSpPr>
        <p:sp>
          <p:nvSpPr>
            <p:cNvPr id="367" name="FADIGA OCULAR"/>
            <p:cNvSpPr txBox="1"/>
            <p:nvPr/>
          </p:nvSpPr>
          <p:spPr>
            <a:xfrm>
              <a:off x="38099" y="38099"/>
              <a:ext cx="1846321" cy="313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chemeClr val="accent4">
                      <a:satOff val="-40031"/>
                      <a:lumOff val="-12509"/>
                    </a:schemeClr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FADIGA OCULAR </a:t>
              </a:r>
            </a:p>
          </p:txBody>
        </p:sp>
        <p:pic>
          <p:nvPicPr>
            <p:cNvPr id="368" name="FADIGA OCULAR FADIGA OCULAR " descr="FADIGA OCULAR FADIGA OCULAR 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998724" cy="465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70" name="Linha Linha" descr="Linha Lin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038" y="1670276"/>
            <a:ext cx="359868" cy="101602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371" name="DORES DE CABEÇA, LACRIMEJAMENTO, ARDÊNCIA, VISÃO EMBAÇADA"/>
          <p:cNvSpPr txBox="1"/>
          <p:nvPr/>
        </p:nvSpPr>
        <p:spPr>
          <a:xfrm>
            <a:off x="2713119" y="1573758"/>
            <a:ext cx="6420641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DORES DE CABEÇA, LACRIMEJAMENTO, ARDÊNCIA, VISÃO EMBAÇADA</a:t>
            </a:r>
          </a:p>
        </p:txBody>
      </p:sp>
      <p:pic>
        <p:nvPicPr>
          <p:cNvPr id="372" name="Linha Linha" descr="Linha Linh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38016" y="2169533"/>
            <a:ext cx="491194" cy="101602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373" name="COMO EVITAR OU REDUZIR OS SINTOMAS?"/>
          <p:cNvSpPr txBox="1"/>
          <p:nvPr/>
        </p:nvSpPr>
        <p:spPr>
          <a:xfrm>
            <a:off x="441385" y="2424429"/>
            <a:ext cx="3986743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COMO EVITAR OU REDUZIR OS SINTOMAS? </a:t>
            </a:r>
          </a:p>
        </p:txBody>
      </p:sp>
      <p:sp>
        <p:nvSpPr>
          <p:cNvPr id="374" name="Manter a tela do dispositivo a 40 cm do rosto…"/>
          <p:cNvSpPr txBox="1"/>
          <p:nvPr/>
        </p:nvSpPr>
        <p:spPr>
          <a:xfrm>
            <a:off x="346849" y="2771930"/>
            <a:ext cx="6779636" cy="1913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317500" defTabSz="457200">
              <a:buClr>
                <a:srgbClr val="636363"/>
              </a:buClr>
              <a:buSzPct val="100000"/>
              <a:buFont typeface="Helvetica"/>
              <a:buChar char="•"/>
              <a:defRPr sz="1600">
                <a:solidFill>
                  <a:srgbClr val="63636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Manter a tela do dispositivo a 40 cm do rosto</a:t>
            </a:r>
          </a:p>
          <a:p>
            <a:pPr marL="457200" indent="-317500" defTabSz="457200">
              <a:buClr>
                <a:srgbClr val="636363"/>
              </a:buClr>
              <a:buSzPct val="100000"/>
              <a:buFont typeface="Helvetica"/>
              <a:buChar char="•"/>
              <a:defRPr sz="1600">
                <a:solidFill>
                  <a:srgbClr val="63636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Fazer pausas de 60 segundos a cada 60 minutos minutos de atividades</a:t>
            </a:r>
          </a:p>
          <a:p>
            <a:pPr marL="457200" indent="-317500" defTabSz="457200">
              <a:buClr>
                <a:srgbClr val="636363"/>
              </a:buClr>
              <a:buSzPct val="100000"/>
              <a:buFont typeface="Helvetica"/>
              <a:buChar char="•"/>
              <a:defRPr sz="1600">
                <a:solidFill>
                  <a:srgbClr val="63636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Piscar os olhos várias vezes para manter a lubrificação</a:t>
            </a:r>
          </a:p>
          <a:p>
            <a:pPr marL="457200" indent="-317500" defTabSz="457200">
              <a:buClr>
                <a:srgbClr val="636363"/>
              </a:buClr>
              <a:buSzPct val="100000"/>
              <a:buFont typeface="Helvetica"/>
              <a:buChar char="•"/>
              <a:defRPr sz="1600">
                <a:solidFill>
                  <a:srgbClr val="63636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Evitar o uso de equipamentos eletrônicos à noite, principalmente antes de dormir</a:t>
            </a:r>
          </a:p>
          <a:p>
            <a:pPr marL="457200" indent="-317500" defTabSz="457200">
              <a:buClr>
                <a:srgbClr val="636363"/>
              </a:buClr>
              <a:buSzPct val="100000"/>
              <a:buFont typeface="Helvetica"/>
              <a:buChar char="•"/>
              <a:defRPr sz="1600">
                <a:solidFill>
                  <a:srgbClr val="63636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Evitar ambientes com baixa luminosidade</a:t>
            </a:r>
          </a:p>
          <a:p>
            <a:pPr marL="457200" indent="-317500" defTabSz="457200">
              <a:buClr>
                <a:srgbClr val="636363"/>
              </a:buClr>
              <a:buSzPct val="100000"/>
              <a:buFont typeface="Helvetica"/>
              <a:buChar char="•"/>
              <a:defRPr sz="1600">
                <a:solidFill>
                  <a:srgbClr val="63636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Ajustar o grau dos óculos para minimizar o esforço visual</a:t>
            </a:r>
          </a:p>
        </p:txBody>
      </p:sp>
      <p:pic>
        <p:nvPicPr>
          <p:cNvPr id="375" name="download (33).jpeg" descr="download (33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4150" y="1908701"/>
            <a:ext cx="2368029" cy="1326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s (4).jpeg" descr="images (4)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2212" y="3229101"/>
            <a:ext cx="2277910" cy="1515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7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80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Google Shape;71;p15"/>
          <p:cNvSpPr txBox="1"/>
          <p:nvPr/>
        </p:nvSpPr>
        <p:spPr>
          <a:xfrm>
            <a:off x="206908" y="380105"/>
            <a:ext cx="7624375" cy="70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 USO EXCESSIVO DE TELAS E O IMPACTO DOS DISPOSITIVOS DIGITAIS NA SAÚDE DOS OLHOS - </a:t>
            </a:r>
            <a:r>
              <a:rPr b="0">
                <a:solidFill>
                  <a:schemeClr val="accent4">
                    <a:satOff val="-40031"/>
                    <a:lumOff val="-12509"/>
                  </a:schemeClr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CONSEQUÊNCIAS</a:t>
            </a:r>
            <a:r>
              <a:t>:</a:t>
            </a:r>
          </a:p>
        </p:txBody>
      </p:sp>
      <p:pic>
        <p:nvPicPr>
          <p:cNvPr id="382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5" name="TRANSTORNO DO SONO"/>
          <p:cNvGrpSpPr/>
          <p:nvPr/>
        </p:nvGrpSpPr>
        <p:grpSpPr>
          <a:xfrm>
            <a:off x="251788" y="2032791"/>
            <a:ext cx="2691447" cy="465795"/>
            <a:chOff x="0" y="0"/>
            <a:chExt cx="2691445" cy="465794"/>
          </a:xfrm>
        </p:grpSpPr>
        <p:sp>
          <p:nvSpPr>
            <p:cNvPr id="383" name="TRANSTORNO DO SONO"/>
            <p:cNvSpPr txBox="1"/>
            <p:nvPr/>
          </p:nvSpPr>
          <p:spPr>
            <a:xfrm>
              <a:off x="38100" y="38099"/>
              <a:ext cx="2615247" cy="313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chemeClr val="accent4">
                      <a:satOff val="-40031"/>
                      <a:lumOff val="-12509"/>
                    </a:schemeClr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TRANSTORNO DO SONO </a:t>
              </a:r>
            </a:p>
          </p:txBody>
        </p:sp>
        <p:pic>
          <p:nvPicPr>
            <p:cNvPr id="384" name="TRANSTORNO DO SONO TRANSTORNO DO SONO " descr="TRANSTORNO DO SONO TRANSTORNO DO SONO 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2691447" cy="465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6" name="Linha Linha" descr="Linha Lin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316" y="2084538"/>
            <a:ext cx="539781" cy="101602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387" name="EVITAR O USO PRÓXIMO DA HORA DE DORMIR"/>
          <p:cNvSpPr txBox="1"/>
          <p:nvPr/>
        </p:nvSpPr>
        <p:spPr>
          <a:xfrm>
            <a:off x="3580768" y="1951492"/>
            <a:ext cx="5574638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EVITAR O USO PRÓXIMO DA HORA DE DORMIR</a:t>
            </a:r>
          </a:p>
        </p:txBody>
      </p:sp>
      <p:pic>
        <p:nvPicPr>
          <p:cNvPr id="388" name="Linha Linha" descr="Linha Lin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316" y="2306124"/>
            <a:ext cx="539781" cy="101602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389" name="EVITAR UTILIZAR EM AMBIENTES MUITO ESCUROS"/>
          <p:cNvSpPr txBox="1"/>
          <p:nvPr/>
        </p:nvSpPr>
        <p:spPr>
          <a:xfrm>
            <a:off x="3580768" y="2205989"/>
            <a:ext cx="5574638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EVITAR UTILIZAR EM AMBIENTES MUITO ESCUROS</a:t>
            </a:r>
          </a:p>
        </p:txBody>
      </p:sp>
      <p:grpSp>
        <p:nvGrpSpPr>
          <p:cNvPr id="392" name="OLHO SECO"/>
          <p:cNvGrpSpPr/>
          <p:nvPr/>
        </p:nvGrpSpPr>
        <p:grpSpPr>
          <a:xfrm>
            <a:off x="1305387" y="2975927"/>
            <a:ext cx="1532297" cy="465795"/>
            <a:chOff x="0" y="0"/>
            <a:chExt cx="1532296" cy="465794"/>
          </a:xfrm>
        </p:grpSpPr>
        <p:sp>
          <p:nvSpPr>
            <p:cNvPr id="390" name="OLHO SECO"/>
            <p:cNvSpPr txBox="1"/>
            <p:nvPr/>
          </p:nvSpPr>
          <p:spPr>
            <a:xfrm>
              <a:off x="38100" y="38099"/>
              <a:ext cx="1379893" cy="313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chemeClr val="accent4">
                      <a:satOff val="-40031"/>
                      <a:lumOff val="-12509"/>
                    </a:schemeClr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OLHO SECO </a:t>
              </a:r>
            </a:p>
          </p:txBody>
        </p:sp>
        <p:pic>
          <p:nvPicPr>
            <p:cNvPr id="391" name="OLHO SECO OLHO SECO " descr="OLHO SECO OLHO SECO 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"/>
              <a:ext cx="1532297" cy="465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93" name="Linha Linha" descr="Linha Lin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8996" y="3051193"/>
            <a:ext cx="539782" cy="101602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394" name="Linha Linha" descr="Linha Lin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8996" y="3284553"/>
            <a:ext cx="539782" cy="101602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395" name="PISCAR DE FORMA VOLUNTÁRIA"/>
          <p:cNvSpPr txBox="1"/>
          <p:nvPr/>
        </p:nvSpPr>
        <p:spPr>
          <a:xfrm>
            <a:off x="3440091" y="2954673"/>
            <a:ext cx="5574638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PISCAR DE FORMA VOLUNTÁRIA</a:t>
            </a:r>
          </a:p>
        </p:txBody>
      </p:sp>
      <p:sp>
        <p:nvSpPr>
          <p:cNvPr id="396" name="COLÍRIOS LUBRIFICANTES"/>
          <p:cNvSpPr txBox="1"/>
          <p:nvPr/>
        </p:nvSpPr>
        <p:spPr>
          <a:xfrm>
            <a:off x="3418449" y="3188032"/>
            <a:ext cx="5574637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COLÍRIOS LUBRIFICANTES</a:t>
            </a:r>
          </a:p>
        </p:txBody>
      </p:sp>
      <p:grpSp>
        <p:nvGrpSpPr>
          <p:cNvPr id="399" name="LESÕES DE RETINA"/>
          <p:cNvGrpSpPr/>
          <p:nvPr/>
        </p:nvGrpSpPr>
        <p:grpSpPr>
          <a:xfrm>
            <a:off x="623646" y="3914523"/>
            <a:ext cx="2232384" cy="465795"/>
            <a:chOff x="0" y="0"/>
            <a:chExt cx="2232383" cy="465794"/>
          </a:xfrm>
        </p:grpSpPr>
        <p:sp>
          <p:nvSpPr>
            <p:cNvPr id="397" name="LESÕES DE RETINA"/>
            <p:cNvSpPr txBox="1"/>
            <p:nvPr/>
          </p:nvSpPr>
          <p:spPr>
            <a:xfrm>
              <a:off x="38100" y="38099"/>
              <a:ext cx="2079981" cy="313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chemeClr val="accent4">
                      <a:satOff val="-40031"/>
                      <a:lumOff val="-12509"/>
                    </a:schemeClr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LESÕES DE RETINA</a:t>
              </a:r>
            </a:p>
          </p:txBody>
        </p:sp>
        <p:pic>
          <p:nvPicPr>
            <p:cNvPr id="398" name="LESÕES DE RETINA LESÕES DE RETINA" descr="LESÕES DE RETINA LESÕES DE RETINA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-1"/>
              <a:ext cx="2232384" cy="465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0" name="Linha Linha" descr="Linha Lin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8996" y="4048156"/>
            <a:ext cx="539782" cy="101602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401" name="AINDA SÃO NECESSÁRIOS MAIS ESTUDOS"/>
          <p:cNvSpPr txBox="1"/>
          <p:nvPr/>
        </p:nvSpPr>
        <p:spPr>
          <a:xfrm>
            <a:off x="3418449" y="3951636"/>
            <a:ext cx="5574637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AINDA SÃO NECESSÁRIOS MAIS ESTUDOS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22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23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Google Shape;71;p15"/>
          <p:cNvSpPr txBox="1"/>
          <p:nvPr/>
        </p:nvSpPr>
        <p:spPr>
          <a:xfrm>
            <a:off x="369229" y="127687"/>
            <a:ext cx="5934601" cy="856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sz="2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ACIDENTES COM OS OLHOS? </a:t>
            </a:r>
          </a:p>
          <a:p>
            <a:pPr>
              <a:lnSpc>
                <a:spcPct val="115000"/>
              </a:lnSpc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Aprenda o que fazer em situações de emergência</a:t>
            </a:r>
          </a:p>
        </p:txBody>
      </p:sp>
      <p:pic>
        <p:nvPicPr>
          <p:cNvPr id="125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PRIMEIROS SOCORROS OCULARES = REDUÇÃO DE DANOS PARA VISÃO"/>
          <p:cNvSpPr txBox="1"/>
          <p:nvPr/>
        </p:nvSpPr>
        <p:spPr>
          <a:xfrm>
            <a:off x="528920" y="1340698"/>
            <a:ext cx="7882343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7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PRIMEIROS SOCORROS OCULARES = REDUÇÃO DE DANOS PARA VISÃO</a:t>
            </a:r>
          </a:p>
        </p:txBody>
      </p:sp>
      <p:pic>
        <p:nvPicPr>
          <p:cNvPr id="127" name="CORPO ESTRANHO.jpeg" descr="CORPO ESTRANH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316" y="1932156"/>
            <a:ext cx="2996744" cy="1961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download (1).jpeg" descr="download (1).jpeg"/>
          <p:cNvPicPr>
            <a:picLocks noChangeAspect="1"/>
          </p:cNvPicPr>
          <p:nvPr/>
        </p:nvPicPr>
        <p:blipFill>
          <a:blip r:embed="rId5">
            <a:alphaModFix amt="85722"/>
          </a:blip>
          <a:stretch>
            <a:fillRect/>
          </a:stretch>
        </p:blipFill>
        <p:spPr>
          <a:xfrm>
            <a:off x="3913344" y="1932156"/>
            <a:ext cx="2262284" cy="1961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download (2).jpeg" descr="download (2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3000" y="1932156"/>
            <a:ext cx="2006084" cy="1961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04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05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Google Shape;71;p15"/>
          <p:cNvSpPr txBox="1"/>
          <p:nvPr/>
        </p:nvSpPr>
        <p:spPr>
          <a:xfrm>
            <a:off x="206908" y="380105"/>
            <a:ext cx="7624375" cy="70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 USO EXCESSIVO DE TELAS E O IMPACTO DOS DISPOSITIVOS DIGITAIS NA SAÚDE DOS OLHOS - </a:t>
            </a:r>
            <a:r>
              <a:rPr b="0">
                <a:solidFill>
                  <a:schemeClr val="accent4">
                    <a:satOff val="-40031"/>
                    <a:lumOff val="-12509"/>
                  </a:schemeClr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CONSEQUÊNCIAS</a:t>
            </a:r>
            <a:r>
              <a:t>:</a:t>
            </a:r>
          </a:p>
        </p:txBody>
      </p:sp>
      <p:pic>
        <p:nvPicPr>
          <p:cNvPr id="407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0" name="MIOPIA"/>
          <p:cNvGrpSpPr/>
          <p:nvPr/>
        </p:nvGrpSpPr>
        <p:grpSpPr>
          <a:xfrm>
            <a:off x="446571" y="1621582"/>
            <a:ext cx="1003494" cy="465795"/>
            <a:chOff x="0" y="0"/>
            <a:chExt cx="1003493" cy="465794"/>
          </a:xfrm>
        </p:grpSpPr>
        <p:sp>
          <p:nvSpPr>
            <p:cNvPr id="408" name="MIOPIA"/>
            <p:cNvSpPr txBox="1"/>
            <p:nvPr/>
          </p:nvSpPr>
          <p:spPr>
            <a:xfrm>
              <a:off x="38100" y="38099"/>
              <a:ext cx="927293" cy="313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chemeClr val="accent4">
                      <a:satOff val="-40031"/>
                      <a:lumOff val="-12509"/>
                    </a:schemeClr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MIOPIA</a:t>
              </a:r>
            </a:p>
          </p:txBody>
        </p:sp>
        <p:pic>
          <p:nvPicPr>
            <p:cNvPr id="409" name="MIOPIA MIOPIA" descr="MIOPIA MIOPI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003494" cy="465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11" name="Linha Linha" descr="Linha Lin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692" y="1785749"/>
            <a:ext cx="539782" cy="101602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412" name="O USO EXCESSIVO DE VISÃO PARA PERTO AUMENTA O DIÂMENTRO ANTEROPOSTEROR DO OLHO"/>
          <p:cNvSpPr txBox="1"/>
          <p:nvPr/>
        </p:nvSpPr>
        <p:spPr>
          <a:xfrm>
            <a:off x="2079101" y="1587631"/>
            <a:ext cx="557463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O USO EXCESSIVO DE VISÃO PARA PERTO AUMENTA O DIÂMENTRO ANTEROPOSTEROR DO OLHO</a:t>
            </a:r>
          </a:p>
        </p:txBody>
      </p:sp>
      <p:pic>
        <p:nvPicPr>
          <p:cNvPr id="413" name="Linha Linha" descr="Linha Linh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09913" y="2299784"/>
            <a:ext cx="491194" cy="101602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414" name="DISTÂNCIA MÍNIMA DE 40 CM…"/>
          <p:cNvSpPr txBox="1"/>
          <p:nvPr/>
        </p:nvSpPr>
        <p:spPr>
          <a:xfrm>
            <a:off x="855451" y="2655375"/>
            <a:ext cx="5312409" cy="171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87156" indent="-187156">
              <a:buSzPct val="100000"/>
              <a:buAutoNum type="arabicPeriod"/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DISTÂNCIA MÍNIMA DE 40 CM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187156" indent="-187156">
              <a:buSzPct val="100000"/>
              <a:buAutoNum type="arabicPeriod" startAt="2"/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PAUSA DE 20 SEGUNDOS A CADA 20 MINUTOS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187156" indent="-187156">
              <a:buSzPct val="100000"/>
              <a:buAutoNum type="arabicPeriod" startAt="3"/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AMBIENTE COM ILUMINAÇÃO ADEQUADA</a:t>
            </a:r>
          </a:p>
          <a:p>
            <a: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/>
          </a:p>
          <a:p>
            <a:pPr marL="187156" indent="-187156">
              <a:buSzPct val="100000"/>
              <a:buAutoNum type="arabicPeriod" startAt="4"/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ESTIMULO A ATIVIDADES COM EXPOSIÇÃO A LUZ SOLAR</a:t>
            </a:r>
          </a:p>
        </p:txBody>
      </p:sp>
      <p:pic>
        <p:nvPicPr>
          <p:cNvPr id="415" name="uma-barra-de-ferro-de-cor-laranja-e-responsavel-por-manter-a-cabeca-dos-estudantes-na-distancia-mais-saudavel-dos-livros-com-isso-o-diretor-da-escola-zhanglin-zhang-jianming-espera-prevenir-a-miopia-1394631336725_300x300.jpg.jpeg" descr="uma-barra-de-ferro-de-cor-laranja-e-responsavel-por-manter-a-cabeca-dos-estudantes-na-distancia-mais-saudavel-dos-livros-com-isso-o-diretor-da-escola-zhanglin-zhang-jianming-espera-prevenir-a-miopia-1394631336725_300x300.jpg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2136" y="2039364"/>
            <a:ext cx="2572019" cy="2572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18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19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3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Google Shape;71;p15"/>
          <p:cNvSpPr txBox="1"/>
          <p:nvPr/>
        </p:nvSpPr>
        <p:spPr>
          <a:xfrm>
            <a:off x="395109" y="218270"/>
            <a:ext cx="7624375" cy="70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 USO EXCESSIVO DE TELAS E O IMPACTO DOS DISPOSITIVOS DIGITAIS NA SAÚDE DOS OLHOS - </a:t>
            </a:r>
            <a:r>
              <a:rPr b="0">
                <a:solidFill>
                  <a:schemeClr val="accent4">
                    <a:satOff val="-40031"/>
                    <a:lumOff val="-12509"/>
                  </a:schemeClr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CONSEQUÊNCIAS</a:t>
            </a:r>
            <a:r>
              <a:t>:</a:t>
            </a:r>
          </a:p>
        </p:txBody>
      </p:sp>
      <p:pic>
        <p:nvPicPr>
          <p:cNvPr id="421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4" name="MIOPIA"/>
          <p:cNvGrpSpPr/>
          <p:nvPr/>
        </p:nvGrpSpPr>
        <p:grpSpPr>
          <a:xfrm>
            <a:off x="634772" y="1254134"/>
            <a:ext cx="1003494" cy="465795"/>
            <a:chOff x="0" y="0"/>
            <a:chExt cx="1003493" cy="465794"/>
          </a:xfrm>
        </p:grpSpPr>
        <p:sp>
          <p:nvSpPr>
            <p:cNvPr id="422" name="MIOPIA"/>
            <p:cNvSpPr txBox="1"/>
            <p:nvPr/>
          </p:nvSpPr>
          <p:spPr>
            <a:xfrm>
              <a:off x="38100" y="38099"/>
              <a:ext cx="927293" cy="313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chemeClr val="accent4">
                      <a:satOff val="-40031"/>
                      <a:lumOff val="-12509"/>
                    </a:schemeClr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MIOPIA</a:t>
              </a:r>
            </a:p>
          </p:txBody>
        </p:sp>
        <p:pic>
          <p:nvPicPr>
            <p:cNvPr id="423" name="MIOPIA MIOPIA" descr="MIOPIA MIOPI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003494" cy="465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25" name="Linha Linha" descr="Linha Lin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893" y="1418301"/>
            <a:ext cx="539782" cy="101602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426" name="O USO EXCESSIVO DE VISÃO PARA PERTO AUMENTA O DIÂMENTRO ANTEROPOSTEROR DO OLHO"/>
          <p:cNvSpPr txBox="1"/>
          <p:nvPr/>
        </p:nvSpPr>
        <p:spPr>
          <a:xfrm>
            <a:off x="2267302" y="1220183"/>
            <a:ext cx="557463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O USO EXCESSIVO DE VISÃO PARA PERTO AUMENTA O DIÂMENTRO ANTEROPOSTEROR DO OLHO</a:t>
            </a:r>
          </a:p>
        </p:txBody>
      </p:sp>
      <p:pic>
        <p:nvPicPr>
          <p:cNvPr id="427" name="Linha Linha" descr="Linha Linh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98114" y="1932336"/>
            <a:ext cx="491194" cy="101602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428" name="4. RECOMENDAÇÕES ESPECÍFICAS PARA CRIANÇAS:"/>
          <p:cNvSpPr txBox="1"/>
          <p:nvPr/>
        </p:nvSpPr>
        <p:spPr>
          <a:xfrm>
            <a:off x="1065295" y="2017395"/>
            <a:ext cx="4827472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87156" indent="-187156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4. RECOMENDAÇÕES ESPECÍFICAS PARA CRIANÇAS:</a:t>
            </a:r>
          </a:p>
        </p:txBody>
      </p:sp>
      <p:sp>
        <p:nvSpPr>
          <p:cNvPr id="429" name="Evitar a exposição de crianças menores de 2 anos"/>
          <p:cNvSpPr txBox="1"/>
          <p:nvPr/>
        </p:nvSpPr>
        <p:spPr>
          <a:xfrm>
            <a:off x="1139478" y="2624875"/>
            <a:ext cx="4623454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800">
                <a:solidFill>
                  <a:srgbClr val="5F5F5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Evitar a exposição de crianças menores de 2 anos</a:t>
            </a:r>
          </a:p>
        </p:txBody>
      </p:sp>
      <p:sp>
        <p:nvSpPr>
          <p:cNvPr id="430" name="Crianças com idades entre 2 e 5 anos: limitar o tempo de telas ao máximo de 1 hora/dia"/>
          <p:cNvSpPr txBox="1"/>
          <p:nvPr/>
        </p:nvSpPr>
        <p:spPr>
          <a:xfrm>
            <a:off x="460294" y="3111834"/>
            <a:ext cx="8096321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800">
                <a:solidFill>
                  <a:srgbClr val="5F5F5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Crianças com idades entre 2 e 5 anos: limitar o tempo de telas ao máximo de 1 hora/dia</a:t>
            </a:r>
          </a:p>
        </p:txBody>
      </p:sp>
      <p:sp>
        <p:nvSpPr>
          <p:cNvPr id="431" name="Crianças com idades entre 6 e 10 anos: limitar o tempo de telas ao máximo de 2 horas/dia"/>
          <p:cNvSpPr txBox="1"/>
          <p:nvPr/>
        </p:nvSpPr>
        <p:spPr>
          <a:xfrm>
            <a:off x="449393" y="3485611"/>
            <a:ext cx="8299583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800">
                <a:solidFill>
                  <a:srgbClr val="5F5F5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dirty="0"/>
              <a:t>Crianças com </a:t>
            </a:r>
            <a:r>
              <a:rPr dirty="0" err="1"/>
              <a:t>idades</a:t>
            </a:r>
            <a:r>
              <a:rPr dirty="0"/>
              <a:t> entre 6 e 10 anos: limitar o tempo de </a:t>
            </a:r>
            <a:r>
              <a:rPr dirty="0" err="1"/>
              <a:t>telas</a:t>
            </a:r>
            <a:r>
              <a:rPr dirty="0"/>
              <a:t>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máximo</a:t>
            </a:r>
            <a:r>
              <a:rPr dirty="0"/>
              <a:t> de 2 horas/</a:t>
            </a:r>
            <a:r>
              <a:rPr dirty="0" err="1"/>
              <a:t>dia</a:t>
            </a:r>
            <a:endParaRPr dirty="0"/>
          </a:p>
        </p:txBody>
      </p:sp>
      <p:sp>
        <p:nvSpPr>
          <p:cNvPr id="432" name="Adolescentes com idades entre 11 e 18 anos, limitar o tempo de telas e jogos de videogames a 2/3 horas/dia"/>
          <p:cNvSpPr txBox="1"/>
          <p:nvPr/>
        </p:nvSpPr>
        <p:spPr>
          <a:xfrm>
            <a:off x="474689" y="3972372"/>
            <a:ext cx="8947268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800">
                <a:solidFill>
                  <a:srgbClr val="5F5F5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Adolescentes com idades entre 11 e 18 anos, limitar o tempo de telas e jogos de videogames a 2/3 horas/dia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35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36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Google Shape;71;p15"/>
          <p:cNvSpPr txBox="1"/>
          <p:nvPr/>
        </p:nvSpPr>
        <p:spPr>
          <a:xfrm>
            <a:off x="152803" y="127686"/>
            <a:ext cx="6935318" cy="865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21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 USO EXCESSIVO DE TELAS E O IMPACTO DOS DISPOSITIVOS DIGITAIS NA SAÚDE DOS OLHOS</a:t>
            </a:r>
          </a:p>
        </p:txBody>
      </p:sp>
      <p:pic>
        <p:nvPicPr>
          <p:cNvPr id="438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E AS LENTES COM FILTRO PARA LUZ AZUL (BLUE CONTROL), FUNCIONAM?"/>
          <p:cNvSpPr txBox="1"/>
          <p:nvPr/>
        </p:nvSpPr>
        <p:spPr>
          <a:xfrm>
            <a:off x="324813" y="1470517"/>
            <a:ext cx="6591296" cy="29834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71A3F7"/>
              </a:gs>
            </a:gsLst>
            <a:lin ang="16200000"/>
          </a:gradFill>
          <a:ln>
            <a:solidFill>
              <a:srgbClr val="0094A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E AS LENTES COM FILTRO PARA LUZ AZUL (BLUE CONTROL), FUNCIONAM?</a:t>
            </a:r>
          </a:p>
        </p:txBody>
      </p:sp>
      <p:sp>
        <p:nvSpPr>
          <p:cNvPr id="440" name="Cancelar"/>
          <p:cNvSpPr/>
          <p:nvPr/>
        </p:nvSpPr>
        <p:spPr>
          <a:xfrm>
            <a:off x="420074" y="2038801"/>
            <a:ext cx="315097" cy="315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1" y="3016"/>
                </a:cubicBezTo>
                <a:cubicBezTo>
                  <a:pt x="-961" y="7037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7"/>
                  <a:pt x="16797" y="3016"/>
                </a:cubicBezTo>
                <a:cubicBezTo>
                  <a:pt x="14875" y="1006"/>
                  <a:pt x="12357" y="0"/>
                  <a:pt x="9839" y="0"/>
                </a:cubicBezTo>
                <a:close/>
                <a:moveTo>
                  <a:pt x="6165" y="4684"/>
                </a:moveTo>
                <a:cubicBezTo>
                  <a:pt x="6180" y="4684"/>
                  <a:pt x="6194" y="4690"/>
                  <a:pt x="6205" y="4702"/>
                </a:cubicBezTo>
                <a:lnTo>
                  <a:pt x="9799" y="8462"/>
                </a:lnTo>
                <a:cubicBezTo>
                  <a:pt x="9822" y="8486"/>
                  <a:pt x="9858" y="8486"/>
                  <a:pt x="9881" y="8462"/>
                </a:cubicBezTo>
                <a:lnTo>
                  <a:pt x="13474" y="4702"/>
                </a:lnTo>
                <a:cubicBezTo>
                  <a:pt x="13497" y="4678"/>
                  <a:pt x="13533" y="4678"/>
                  <a:pt x="13556" y="4702"/>
                </a:cubicBezTo>
                <a:lnTo>
                  <a:pt x="15186" y="6408"/>
                </a:lnTo>
                <a:cubicBezTo>
                  <a:pt x="15209" y="6432"/>
                  <a:pt x="15209" y="6471"/>
                  <a:pt x="15186" y="6495"/>
                </a:cubicBezTo>
                <a:lnTo>
                  <a:pt x="11593" y="10254"/>
                </a:lnTo>
                <a:cubicBezTo>
                  <a:pt x="11570" y="10278"/>
                  <a:pt x="11570" y="10317"/>
                  <a:pt x="11593" y="10341"/>
                </a:cubicBezTo>
                <a:lnTo>
                  <a:pt x="15186" y="14100"/>
                </a:lnTo>
                <a:cubicBezTo>
                  <a:pt x="15209" y="14124"/>
                  <a:pt x="15209" y="14162"/>
                  <a:pt x="15186" y="14186"/>
                </a:cubicBezTo>
                <a:lnTo>
                  <a:pt x="13556" y="15892"/>
                </a:lnTo>
                <a:cubicBezTo>
                  <a:pt x="13533" y="15916"/>
                  <a:pt x="13497" y="15916"/>
                  <a:pt x="13474" y="15892"/>
                </a:cubicBezTo>
                <a:lnTo>
                  <a:pt x="9881" y="12133"/>
                </a:lnTo>
                <a:cubicBezTo>
                  <a:pt x="9858" y="12109"/>
                  <a:pt x="9822" y="12109"/>
                  <a:pt x="9799" y="12133"/>
                </a:cubicBezTo>
                <a:lnTo>
                  <a:pt x="6205" y="15892"/>
                </a:lnTo>
                <a:cubicBezTo>
                  <a:pt x="6183" y="15916"/>
                  <a:pt x="6147" y="15916"/>
                  <a:pt x="6124" y="15892"/>
                </a:cubicBezTo>
                <a:lnTo>
                  <a:pt x="4493" y="14186"/>
                </a:lnTo>
                <a:cubicBezTo>
                  <a:pt x="4471" y="14162"/>
                  <a:pt x="4471" y="14124"/>
                  <a:pt x="4493" y="14100"/>
                </a:cubicBezTo>
                <a:lnTo>
                  <a:pt x="8085" y="10341"/>
                </a:lnTo>
                <a:cubicBezTo>
                  <a:pt x="8108" y="10317"/>
                  <a:pt x="8108" y="10278"/>
                  <a:pt x="8085" y="10254"/>
                </a:cubicBezTo>
                <a:lnTo>
                  <a:pt x="4493" y="6495"/>
                </a:lnTo>
                <a:cubicBezTo>
                  <a:pt x="4471" y="6471"/>
                  <a:pt x="4471" y="6432"/>
                  <a:pt x="4493" y="6408"/>
                </a:cubicBezTo>
                <a:lnTo>
                  <a:pt x="6124" y="4702"/>
                </a:lnTo>
                <a:cubicBezTo>
                  <a:pt x="6135" y="4690"/>
                  <a:pt x="6151" y="4684"/>
                  <a:pt x="6165" y="4684"/>
                </a:cubicBezTo>
                <a:close/>
              </a:path>
            </a:pathLst>
          </a:custGeom>
          <a:solidFill>
            <a:srgbClr val="BD002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10510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41" name="NÃO HÁ EVIDÊNCIA DE PROTEÇÃO CONTRA A MIOPIA"/>
          <p:cNvSpPr txBox="1"/>
          <p:nvPr/>
        </p:nvSpPr>
        <p:spPr>
          <a:xfrm>
            <a:off x="830952" y="2051941"/>
            <a:ext cx="4737792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NÃO HÁ EVIDÊNCIA DE PROTEÇÃO CONTRA A MIOPIA</a:t>
            </a:r>
          </a:p>
        </p:txBody>
      </p:sp>
      <p:sp>
        <p:nvSpPr>
          <p:cNvPr id="442" name="NÃO HÁ EVIDÊNCIA DE PROTEÇÃO CONTRA LESÕES DE RETINA"/>
          <p:cNvSpPr txBox="1"/>
          <p:nvPr/>
        </p:nvSpPr>
        <p:spPr>
          <a:xfrm>
            <a:off x="830952" y="2503579"/>
            <a:ext cx="5676364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NÃO HÁ EVIDÊNCIA DE PROTEÇÃO CONTRA LESÕES DE RETINA</a:t>
            </a:r>
          </a:p>
        </p:txBody>
      </p:sp>
      <p:sp>
        <p:nvSpPr>
          <p:cNvPr id="443" name="NÃO HÁ EVIDÊNCIA DE PROTEÇÃO CONTRA A INTERFERÊNCIA NO SONO"/>
          <p:cNvSpPr txBox="1"/>
          <p:nvPr/>
        </p:nvSpPr>
        <p:spPr>
          <a:xfrm>
            <a:off x="830952" y="2955219"/>
            <a:ext cx="5857090" cy="492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NÃO HÁ EVIDÊNCIA DE PROTEÇÃO CONTRA A INTERFERÊNCIA NO SONO</a:t>
            </a:r>
          </a:p>
        </p:txBody>
      </p:sp>
      <p:sp>
        <p:nvSpPr>
          <p:cNvPr id="444" name="Aprovado"/>
          <p:cNvSpPr/>
          <p:nvPr/>
        </p:nvSpPr>
        <p:spPr>
          <a:xfrm>
            <a:off x="420079" y="3686566"/>
            <a:ext cx="315103" cy="315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2D801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10510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45" name="USUÁRIOS REFEREM MAIOR CONFORTO"/>
          <p:cNvSpPr txBox="1"/>
          <p:nvPr/>
        </p:nvSpPr>
        <p:spPr>
          <a:xfrm>
            <a:off x="863416" y="3699706"/>
            <a:ext cx="3643992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USUÁRIOS REFEREM MAIOR CONFORTO</a:t>
            </a:r>
          </a:p>
        </p:txBody>
      </p:sp>
      <p:pic>
        <p:nvPicPr>
          <p:cNvPr id="446" name="download (35).jpeg" descr="download (35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637" y="1971979"/>
            <a:ext cx="1899317" cy="2458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76;p1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49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50" name="Google Shape;78;p16" descr="Google Shape;78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Imagem 6" descr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043" y="4729495"/>
            <a:ext cx="747962" cy="301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zoio1.jpg" descr="zoio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63" y="104939"/>
            <a:ext cx="4192925" cy="4608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Receituário%20Comum%2001.jpeg" descr="Receituário%20Comum%200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939" y="477804"/>
            <a:ext cx="3339235" cy="1136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download (1).png" descr="download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642" y="2583165"/>
            <a:ext cx="244481" cy="200119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laramseixas"/>
          <p:cNvSpPr txBox="1"/>
          <p:nvPr/>
        </p:nvSpPr>
        <p:spPr>
          <a:xfrm>
            <a:off x="5343435" y="2538813"/>
            <a:ext cx="1052695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laramseixas</a:t>
            </a:r>
          </a:p>
        </p:txBody>
      </p:sp>
      <p:pic>
        <p:nvPicPr>
          <p:cNvPr id="456" name="download (2).png" descr="download (2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4642" y="2155655"/>
            <a:ext cx="244481" cy="244482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laramachados@hotmail.com"/>
          <p:cNvSpPr txBox="1"/>
          <p:nvPr/>
        </p:nvSpPr>
        <p:spPr>
          <a:xfrm>
            <a:off x="5311609" y="2133483"/>
            <a:ext cx="2359890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ea typeface="+mj-ea"/>
                <a:cs typeface="+mj-cs"/>
                <a:sym typeface="Arial"/>
                <a:hlinkClick r:id="rId8"/>
              </a:defRPr>
            </a:lvl1pPr>
          </a:lstStyle>
          <a:p>
            <a:pPr>
              <a:def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/>
              </a:rPr>
              <a:t>laramachados@hotmail.com</a:t>
            </a:r>
          </a:p>
        </p:txBody>
      </p:sp>
      <p:sp>
        <p:nvSpPr>
          <p:cNvPr id="458" name="Obrigada!"/>
          <p:cNvSpPr txBox="1"/>
          <p:nvPr/>
        </p:nvSpPr>
        <p:spPr>
          <a:xfrm>
            <a:off x="4832329" y="3538066"/>
            <a:ext cx="1905710" cy="59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2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t>Obrigada!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85;p17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61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62" name="Google Shape;87;p17" descr="Google Shape;87;p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m 4" descr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416" y="2119745"/>
            <a:ext cx="1836217" cy="740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32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33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Google Shape;71;p15"/>
          <p:cNvSpPr txBox="1"/>
          <p:nvPr/>
        </p:nvSpPr>
        <p:spPr>
          <a:xfrm>
            <a:off x="369229" y="127687"/>
            <a:ext cx="5934601" cy="783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QUAIS SÃO OS ACIDENTES OCULARES MAIS COMUNS?</a:t>
            </a:r>
          </a:p>
        </p:txBody>
      </p:sp>
      <p:pic>
        <p:nvPicPr>
          <p:cNvPr id="135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CONTATO COM PRODUTOS QUÍMICOS E QUEIMADURAS QUÍMICAS"/>
          <p:cNvSpPr txBox="1"/>
          <p:nvPr/>
        </p:nvSpPr>
        <p:spPr>
          <a:xfrm>
            <a:off x="89425" y="1322169"/>
            <a:ext cx="6851807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501541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CONTATO COM PRODUTOS QUÍMICOS E QUEIMADURAS QUÍMICAS</a:t>
            </a:r>
          </a:p>
        </p:txBody>
      </p:sp>
      <p:sp>
        <p:nvSpPr>
          <p:cNvPr id="137" name="AÇÃO IMEDIATA"/>
          <p:cNvSpPr txBox="1"/>
          <p:nvPr/>
        </p:nvSpPr>
        <p:spPr>
          <a:xfrm>
            <a:off x="4679288" y="2053128"/>
            <a:ext cx="1510304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AÇÃO IMEDIATA </a:t>
            </a:r>
          </a:p>
        </p:txBody>
      </p:sp>
      <p:sp>
        <p:nvSpPr>
          <p:cNvPr id="138" name="Placa de Seta"/>
          <p:cNvSpPr/>
          <p:nvPr/>
        </p:nvSpPr>
        <p:spPr>
          <a:xfrm>
            <a:off x="6264016" y="2006219"/>
            <a:ext cx="634466" cy="38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" y="0"/>
                </a:moveTo>
                <a:cubicBezTo>
                  <a:pt x="827" y="0"/>
                  <a:pt x="0" y="1369"/>
                  <a:pt x="0" y="3051"/>
                </a:cubicBezTo>
                <a:lnTo>
                  <a:pt x="0" y="18546"/>
                </a:lnTo>
                <a:cubicBezTo>
                  <a:pt x="0" y="20228"/>
                  <a:pt x="827" y="21600"/>
                  <a:pt x="1842" y="21600"/>
                </a:cubicBezTo>
                <a:lnTo>
                  <a:pt x="19758" y="21600"/>
                </a:lnTo>
                <a:cubicBezTo>
                  <a:pt x="20773" y="21600"/>
                  <a:pt x="21600" y="20228"/>
                  <a:pt x="21600" y="18546"/>
                </a:cubicBezTo>
                <a:lnTo>
                  <a:pt x="21600" y="3051"/>
                </a:lnTo>
                <a:cubicBezTo>
                  <a:pt x="21600" y="1369"/>
                  <a:pt x="20773" y="0"/>
                  <a:pt x="19758" y="0"/>
                </a:cubicBezTo>
                <a:lnTo>
                  <a:pt x="1842" y="0"/>
                </a:lnTo>
                <a:close/>
                <a:moveTo>
                  <a:pt x="1842" y="1246"/>
                </a:moveTo>
                <a:lnTo>
                  <a:pt x="19758" y="1246"/>
                </a:lnTo>
                <a:cubicBezTo>
                  <a:pt x="20359" y="1246"/>
                  <a:pt x="20849" y="2054"/>
                  <a:pt x="20849" y="3051"/>
                </a:cubicBezTo>
                <a:lnTo>
                  <a:pt x="20849" y="18546"/>
                </a:lnTo>
                <a:cubicBezTo>
                  <a:pt x="20849" y="19543"/>
                  <a:pt x="20359" y="20354"/>
                  <a:pt x="19758" y="20354"/>
                </a:cubicBezTo>
                <a:lnTo>
                  <a:pt x="1842" y="20354"/>
                </a:lnTo>
                <a:cubicBezTo>
                  <a:pt x="1241" y="20354"/>
                  <a:pt x="751" y="19543"/>
                  <a:pt x="751" y="18546"/>
                </a:cubicBezTo>
                <a:lnTo>
                  <a:pt x="751" y="3051"/>
                </a:lnTo>
                <a:cubicBezTo>
                  <a:pt x="751" y="2054"/>
                  <a:pt x="1241" y="1246"/>
                  <a:pt x="1842" y="1246"/>
                </a:cubicBezTo>
                <a:close/>
                <a:moveTo>
                  <a:pt x="1842" y="2322"/>
                </a:moveTo>
                <a:cubicBezTo>
                  <a:pt x="1600" y="2322"/>
                  <a:pt x="1401" y="2651"/>
                  <a:pt x="1401" y="3051"/>
                </a:cubicBezTo>
                <a:lnTo>
                  <a:pt x="1401" y="18546"/>
                </a:lnTo>
                <a:cubicBezTo>
                  <a:pt x="1401" y="18947"/>
                  <a:pt x="1600" y="19278"/>
                  <a:pt x="1842" y="19278"/>
                </a:cubicBezTo>
                <a:lnTo>
                  <a:pt x="19758" y="19278"/>
                </a:lnTo>
                <a:cubicBezTo>
                  <a:pt x="20000" y="19278"/>
                  <a:pt x="20199" y="18947"/>
                  <a:pt x="20199" y="18546"/>
                </a:cubicBezTo>
                <a:lnTo>
                  <a:pt x="20199" y="3051"/>
                </a:lnTo>
                <a:cubicBezTo>
                  <a:pt x="20199" y="2651"/>
                  <a:pt x="20000" y="2322"/>
                  <a:pt x="19758" y="2322"/>
                </a:cubicBezTo>
                <a:lnTo>
                  <a:pt x="1842" y="2322"/>
                </a:lnTo>
                <a:close/>
                <a:moveTo>
                  <a:pt x="14089" y="5429"/>
                </a:moveTo>
                <a:cubicBezTo>
                  <a:pt x="14142" y="5435"/>
                  <a:pt x="14197" y="5466"/>
                  <a:pt x="14246" y="5527"/>
                </a:cubicBezTo>
                <a:lnTo>
                  <a:pt x="18336" y="10564"/>
                </a:lnTo>
                <a:cubicBezTo>
                  <a:pt x="18432" y="10679"/>
                  <a:pt x="18432" y="10921"/>
                  <a:pt x="18336" y="11036"/>
                </a:cubicBezTo>
                <a:lnTo>
                  <a:pt x="14246" y="16073"/>
                </a:lnTo>
                <a:cubicBezTo>
                  <a:pt x="14053" y="16314"/>
                  <a:pt x="13773" y="16082"/>
                  <a:pt x="13773" y="15681"/>
                </a:cubicBezTo>
                <a:lnTo>
                  <a:pt x="14181" y="13206"/>
                </a:lnTo>
                <a:lnTo>
                  <a:pt x="3472" y="13206"/>
                </a:lnTo>
                <a:cubicBezTo>
                  <a:pt x="3408" y="13206"/>
                  <a:pt x="3355" y="13118"/>
                  <a:pt x="3355" y="13011"/>
                </a:cubicBezTo>
                <a:lnTo>
                  <a:pt x="3355" y="8589"/>
                </a:lnTo>
                <a:cubicBezTo>
                  <a:pt x="3355" y="8482"/>
                  <a:pt x="3408" y="8391"/>
                  <a:pt x="3472" y="8391"/>
                </a:cubicBezTo>
                <a:lnTo>
                  <a:pt x="14176" y="8391"/>
                </a:lnTo>
                <a:lnTo>
                  <a:pt x="13773" y="5919"/>
                </a:lnTo>
                <a:cubicBezTo>
                  <a:pt x="13773" y="5618"/>
                  <a:pt x="13928" y="5412"/>
                  <a:pt x="14089" y="5429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chemeClr val="accent4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9" name="LAVAR A REGIÃ0 !!!"/>
          <p:cNvSpPr txBox="1"/>
          <p:nvPr/>
        </p:nvSpPr>
        <p:spPr>
          <a:xfrm>
            <a:off x="6972903" y="2013454"/>
            <a:ext cx="1850801" cy="36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B22330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LAVAR A REGIÃ0 !!!</a:t>
            </a:r>
          </a:p>
        </p:txBody>
      </p:sp>
      <p:sp>
        <p:nvSpPr>
          <p:cNvPr id="140" name="SORO FISIOLÓGICO OU AGUA CORRENTE"/>
          <p:cNvSpPr txBox="1"/>
          <p:nvPr/>
        </p:nvSpPr>
        <p:spPr>
          <a:xfrm>
            <a:off x="5132830" y="2643035"/>
            <a:ext cx="3211893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SORO FISIOLÓGICO OU AGUA CORRENTE</a:t>
            </a:r>
          </a:p>
        </p:txBody>
      </p:sp>
      <p:sp>
        <p:nvSpPr>
          <p:cNvPr id="141" name="Marca de Seleção"/>
          <p:cNvSpPr/>
          <p:nvPr/>
        </p:nvSpPr>
        <p:spPr>
          <a:xfrm>
            <a:off x="4852262" y="2705962"/>
            <a:ext cx="212285" cy="162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85" extrusionOk="0">
                <a:moveTo>
                  <a:pt x="19124" y="0"/>
                </a:moveTo>
                <a:cubicBezTo>
                  <a:pt x="19093" y="0"/>
                  <a:pt x="19062" y="15"/>
                  <a:pt x="19038" y="46"/>
                </a:cubicBezTo>
                <a:lnTo>
                  <a:pt x="7550" y="15019"/>
                </a:lnTo>
                <a:cubicBezTo>
                  <a:pt x="7502" y="15081"/>
                  <a:pt x="7426" y="15081"/>
                  <a:pt x="7379" y="15019"/>
                </a:cubicBezTo>
                <a:lnTo>
                  <a:pt x="2536" y="8708"/>
                </a:lnTo>
                <a:cubicBezTo>
                  <a:pt x="2489" y="8646"/>
                  <a:pt x="2413" y="8646"/>
                  <a:pt x="2365" y="8708"/>
                </a:cubicBezTo>
                <a:lnTo>
                  <a:pt x="35" y="11744"/>
                </a:lnTo>
                <a:cubicBezTo>
                  <a:pt x="-12" y="11806"/>
                  <a:pt x="-12" y="11907"/>
                  <a:pt x="35" y="11969"/>
                </a:cubicBezTo>
                <a:lnTo>
                  <a:pt x="4963" y="18390"/>
                </a:lnTo>
                <a:lnTo>
                  <a:pt x="6654" y="20594"/>
                </a:lnTo>
                <a:lnTo>
                  <a:pt x="7379" y="21538"/>
                </a:lnTo>
                <a:cubicBezTo>
                  <a:pt x="7426" y="21600"/>
                  <a:pt x="7502" y="21600"/>
                  <a:pt x="7550" y="21538"/>
                </a:cubicBezTo>
                <a:lnTo>
                  <a:pt x="21541" y="3307"/>
                </a:lnTo>
                <a:cubicBezTo>
                  <a:pt x="21588" y="3245"/>
                  <a:pt x="21588" y="3146"/>
                  <a:pt x="21541" y="3085"/>
                </a:cubicBezTo>
                <a:lnTo>
                  <a:pt x="19211" y="48"/>
                </a:lnTo>
                <a:cubicBezTo>
                  <a:pt x="19186" y="17"/>
                  <a:pt x="19156" y="0"/>
                  <a:pt x="19124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10510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42" name="Marca de Seleção"/>
          <p:cNvSpPr/>
          <p:nvPr/>
        </p:nvSpPr>
        <p:spPr>
          <a:xfrm>
            <a:off x="4852262" y="3073838"/>
            <a:ext cx="212285" cy="162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84" extrusionOk="0">
                <a:moveTo>
                  <a:pt x="19124" y="0"/>
                </a:moveTo>
                <a:cubicBezTo>
                  <a:pt x="19093" y="0"/>
                  <a:pt x="19062" y="15"/>
                  <a:pt x="19038" y="46"/>
                </a:cubicBezTo>
                <a:lnTo>
                  <a:pt x="7550" y="15019"/>
                </a:lnTo>
                <a:cubicBezTo>
                  <a:pt x="7502" y="15081"/>
                  <a:pt x="7426" y="15081"/>
                  <a:pt x="7379" y="15019"/>
                </a:cubicBezTo>
                <a:lnTo>
                  <a:pt x="2536" y="8708"/>
                </a:lnTo>
                <a:cubicBezTo>
                  <a:pt x="2489" y="8646"/>
                  <a:pt x="2413" y="8646"/>
                  <a:pt x="2365" y="8708"/>
                </a:cubicBezTo>
                <a:lnTo>
                  <a:pt x="35" y="11744"/>
                </a:lnTo>
                <a:cubicBezTo>
                  <a:pt x="-12" y="11806"/>
                  <a:pt x="-12" y="11907"/>
                  <a:pt x="35" y="11969"/>
                </a:cubicBezTo>
                <a:lnTo>
                  <a:pt x="4963" y="18390"/>
                </a:lnTo>
                <a:lnTo>
                  <a:pt x="6654" y="20594"/>
                </a:lnTo>
                <a:lnTo>
                  <a:pt x="7379" y="21538"/>
                </a:lnTo>
                <a:cubicBezTo>
                  <a:pt x="7426" y="21600"/>
                  <a:pt x="7502" y="21600"/>
                  <a:pt x="7550" y="21538"/>
                </a:cubicBezTo>
                <a:lnTo>
                  <a:pt x="21541" y="3307"/>
                </a:lnTo>
                <a:cubicBezTo>
                  <a:pt x="21588" y="3245"/>
                  <a:pt x="21588" y="3146"/>
                  <a:pt x="21541" y="3085"/>
                </a:cubicBezTo>
                <a:lnTo>
                  <a:pt x="19211" y="48"/>
                </a:lnTo>
                <a:cubicBezTo>
                  <a:pt x="19186" y="17"/>
                  <a:pt x="19156" y="0"/>
                  <a:pt x="19124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10510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43" name="Marca de Seleção"/>
          <p:cNvSpPr/>
          <p:nvPr/>
        </p:nvSpPr>
        <p:spPr>
          <a:xfrm>
            <a:off x="4852262" y="3445076"/>
            <a:ext cx="212285" cy="162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85" extrusionOk="0">
                <a:moveTo>
                  <a:pt x="19124" y="0"/>
                </a:moveTo>
                <a:cubicBezTo>
                  <a:pt x="19093" y="0"/>
                  <a:pt x="19062" y="15"/>
                  <a:pt x="19038" y="46"/>
                </a:cubicBezTo>
                <a:lnTo>
                  <a:pt x="7550" y="15019"/>
                </a:lnTo>
                <a:cubicBezTo>
                  <a:pt x="7502" y="15081"/>
                  <a:pt x="7426" y="15081"/>
                  <a:pt x="7379" y="15019"/>
                </a:cubicBezTo>
                <a:lnTo>
                  <a:pt x="2536" y="8708"/>
                </a:lnTo>
                <a:cubicBezTo>
                  <a:pt x="2489" y="8646"/>
                  <a:pt x="2413" y="8646"/>
                  <a:pt x="2365" y="8708"/>
                </a:cubicBezTo>
                <a:lnTo>
                  <a:pt x="35" y="11744"/>
                </a:lnTo>
                <a:cubicBezTo>
                  <a:pt x="-12" y="11806"/>
                  <a:pt x="-12" y="11907"/>
                  <a:pt x="35" y="11969"/>
                </a:cubicBezTo>
                <a:lnTo>
                  <a:pt x="4963" y="18390"/>
                </a:lnTo>
                <a:lnTo>
                  <a:pt x="6654" y="20594"/>
                </a:lnTo>
                <a:lnTo>
                  <a:pt x="7379" y="21538"/>
                </a:lnTo>
                <a:cubicBezTo>
                  <a:pt x="7426" y="21600"/>
                  <a:pt x="7502" y="21600"/>
                  <a:pt x="7550" y="21538"/>
                </a:cubicBezTo>
                <a:lnTo>
                  <a:pt x="21541" y="3307"/>
                </a:lnTo>
                <a:cubicBezTo>
                  <a:pt x="21588" y="3245"/>
                  <a:pt x="21588" y="3146"/>
                  <a:pt x="21541" y="3085"/>
                </a:cubicBezTo>
                <a:lnTo>
                  <a:pt x="19211" y="48"/>
                </a:lnTo>
                <a:cubicBezTo>
                  <a:pt x="19186" y="17"/>
                  <a:pt x="19156" y="0"/>
                  <a:pt x="19124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10510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44" name="30 MINUTOS"/>
          <p:cNvSpPr txBox="1"/>
          <p:nvPr/>
        </p:nvSpPr>
        <p:spPr>
          <a:xfrm>
            <a:off x="5132830" y="3023195"/>
            <a:ext cx="1015934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30 MINUTOS</a:t>
            </a:r>
          </a:p>
        </p:txBody>
      </p:sp>
      <p:sp>
        <p:nvSpPr>
          <p:cNvPr id="145" name="REMOVER LENTES DE CONTATO"/>
          <p:cNvSpPr txBox="1"/>
          <p:nvPr/>
        </p:nvSpPr>
        <p:spPr>
          <a:xfrm>
            <a:off x="5132830" y="3377356"/>
            <a:ext cx="2525944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REMOVER LENTES DE CONTATO</a:t>
            </a:r>
          </a:p>
        </p:txBody>
      </p:sp>
      <p:pic>
        <p:nvPicPr>
          <p:cNvPr id="146" name="download (12).jpeg" descr="download (1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53" y="1807442"/>
            <a:ext cx="1850804" cy="1386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download (13).jpeg" descr="download (13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834" y="3358993"/>
            <a:ext cx="1831209" cy="1218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download (14).jpeg" descr="download (14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503" y="1850705"/>
            <a:ext cx="2171539" cy="1216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51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52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Google Shape;71;p15"/>
          <p:cNvSpPr txBox="1"/>
          <p:nvPr/>
        </p:nvSpPr>
        <p:spPr>
          <a:xfrm>
            <a:off x="369229" y="127687"/>
            <a:ext cx="5934601" cy="783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QUAIS SÃO OS ACIDENTES OCULARES MAIS COMUNS?</a:t>
            </a:r>
          </a:p>
        </p:txBody>
      </p:sp>
      <p:pic>
        <p:nvPicPr>
          <p:cNvPr id="154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LAVAGEM DOS OLHOS"/>
          <p:cNvSpPr txBox="1"/>
          <p:nvPr/>
        </p:nvSpPr>
        <p:spPr>
          <a:xfrm>
            <a:off x="3723483" y="1206790"/>
            <a:ext cx="2172011" cy="368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700" b="1">
                <a:solidFill>
                  <a:srgbClr val="B2233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LAVAGEM DOS OLHOS</a:t>
            </a:r>
            <a:r>
              <a:rPr sz="1400" b="0">
                <a:latin typeface="Noteworthy Bold"/>
                <a:ea typeface="Noteworthy Bold"/>
                <a:cs typeface="Noteworthy Bold"/>
                <a:sym typeface="Noteworthy Bold"/>
              </a:rPr>
              <a:t> </a:t>
            </a:r>
          </a:p>
        </p:txBody>
      </p:sp>
      <p:sp>
        <p:nvSpPr>
          <p:cNvPr id="156" name="Sente-se e incline a cabeça para que o olho ferido fique mais baixo do que o olho não afetado, de preferência sobre um banho ou pia; depois, use um copo ou uma mão em concha para derramar repetidamente água através do olho da ponte do nariz"/>
          <p:cNvSpPr txBox="1"/>
          <p:nvPr/>
        </p:nvSpPr>
        <p:spPr>
          <a:xfrm>
            <a:off x="140755" y="1637029"/>
            <a:ext cx="4508394" cy="186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1700" b="1">
                <a:solidFill>
                  <a:srgbClr val="3F3C3D"/>
                </a:solidFill>
              </a:defRPr>
            </a:lvl1pPr>
          </a:lstStyle>
          <a:p>
            <a:r>
              <a:t>Sente-se e incline a cabeça para que o olho ferido fique mais baixo do que o olho não afetado, de preferência sobre um banho ou pia; depois, use um copo ou uma mão em concha para derramar repetidamente água através do olho da ponte do nariz</a:t>
            </a:r>
          </a:p>
        </p:txBody>
      </p:sp>
      <p:sp>
        <p:nvSpPr>
          <p:cNvPr id="157" name="Se ambos os olhos forem afetados, incline a cabeça para trás, mantendo-a nivelada e use um copo ou uma mão em concha para derramar repetidamente água nos dois olhos da ponte do nariz"/>
          <p:cNvSpPr txBox="1"/>
          <p:nvPr/>
        </p:nvSpPr>
        <p:spPr>
          <a:xfrm>
            <a:off x="5424332" y="1634175"/>
            <a:ext cx="3194933" cy="21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1700" b="1">
                <a:solidFill>
                  <a:srgbClr val="3F3C3D"/>
                </a:solidFill>
              </a:defRPr>
            </a:lvl1pPr>
          </a:lstStyle>
          <a:p>
            <a:r>
              <a:t>Se ambos os olhos forem afetados, incline a cabeça para trás, mantendo-a nivelada e use um copo ou uma mão em concha para derramar repetidamente água nos dois olhos da ponte do nariz</a:t>
            </a:r>
          </a:p>
        </p:txBody>
      </p:sp>
      <p:pic>
        <p:nvPicPr>
          <p:cNvPr id="158" name="uso-lavaolhos.jpeg" descr="uso-lavaolho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070" y="3568536"/>
            <a:ext cx="2877725" cy="1103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wnload (3).jpeg" descr="download (3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105" y="3568536"/>
            <a:ext cx="1211736" cy="1103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62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63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oogle Shape;71;p15"/>
          <p:cNvSpPr txBox="1"/>
          <p:nvPr/>
        </p:nvSpPr>
        <p:spPr>
          <a:xfrm>
            <a:off x="369229" y="127687"/>
            <a:ext cx="5934601" cy="783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QUAIS SÃO OS ACIDENTES OCULARES MAIS COMUNS?</a:t>
            </a:r>
          </a:p>
        </p:txBody>
      </p:sp>
      <p:pic>
        <p:nvPicPr>
          <p:cNvPr id="165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CONTATO COM PRODUTOS QUÍMICOS E QUEIMADURAS QUÍMICAS"/>
          <p:cNvSpPr txBox="1"/>
          <p:nvPr/>
        </p:nvSpPr>
        <p:spPr>
          <a:xfrm>
            <a:off x="256185" y="1273497"/>
            <a:ext cx="6851807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541C4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CONTATO COM PRODUTOS QUÍMICOS E QUEIMADURAS QUÍMICAS</a:t>
            </a:r>
          </a:p>
        </p:txBody>
      </p:sp>
      <p:sp>
        <p:nvSpPr>
          <p:cNvPr id="167" name="GRAVIDADE DEPENDE DA SUBSTÂNCIA ENVOLVIDA"/>
          <p:cNvSpPr txBox="1"/>
          <p:nvPr/>
        </p:nvSpPr>
        <p:spPr>
          <a:xfrm>
            <a:off x="139714" y="1849310"/>
            <a:ext cx="4747080" cy="29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GRAVIDADE DEPENDE DA SUBSTÂNCIA ENVOLVIDA</a:t>
            </a:r>
            <a:r>
              <a:rPr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graphicFrame>
        <p:nvGraphicFramePr>
          <p:cNvPr id="168" name="Tabela 1"/>
          <p:cNvGraphicFramePr/>
          <p:nvPr/>
        </p:nvGraphicFramePr>
        <p:xfrm>
          <a:off x="276284" y="2351227"/>
          <a:ext cx="4747081" cy="202415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373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3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35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MAIS GRAVES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MENOS GRAVES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800"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500"/>
                        </a:spcBef>
                        <a:defRPr sz="11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  <a:r>
                        <a:t>BASES: pó de airbag, amônia, detergente, cal, cimento, soda cáustica</a:t>
                      </a:r>
                    </a:p>
                    <a:p>
                      <a:pPr algn="l" defTabSz="457200">
                        <a:spcBef>
                          <a:spcPts val="1500"/>
                        </a:spcBef>
                        <a:defRPr sz="11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  <a:r>
                        <a:t>ÁCIDOS: ácido sulfúrico presentes em baterias de carro, cloro, limpa vidros e acetona.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500"/>
                        </a:spcBef>
                        <a:defRPr sz="1800"/>
                      </a:pPr>
                      <a:r>
                        <a:rPr sz="11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Shampoo e cosméticos de um modo geral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9" name="Sinal de Multiplicação"/>
          <p:cNvSpPr/>
          <p:nvPr/>
        </p:nvSpPr>
        <p:spPr>
          <a:xfrm>
            <a:off x="5703811" y="2346990"/>
            <a:ext cx="289702" cy="289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77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10510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70" name="Sinal de Multiplicação"/>
          <p:cNvSpPr/>
          <p:nvPr/>
        </p:nvSpPr>
        <p:spPr>
          <a:xfrm>
            <a:off x="8322945" y="2346990"/>
            <a:ext cx="289702" cy="289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77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10510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71" name="NÃO PROMOVER REAÇAO ÁCIDO BASE"/>
          <p:cNvSpPr txBox="1"/>
          <p:nvPr/>
        </p:nvSpPr>
        <p:spPr>
          <a:xfrm>
            <a:off x="6027930" y="2369915"/>
            <a:ext cx="2279115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NÃO PROMOVER REAÇAO ÁCIDO BASE</a:t>
            </a:r>
          </a:p>
        </p:txBody>
      </p:sp>
      <p:sp>
        <p:nvSpPr>
          <p:cNvPr id="172" name="APÓS ATENDIMENTO INICAL"/>
          <p:cNvSpPr txBox="1"/>
          <p:nvPr/>
        </p:nvSpPr>
        <p:spPr>
          <a:xfrm>
            <a:off x="6083515" y="2961974"/>
            <a:ext cx="2580664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APÓS ATENDIMENTO INICAL </a:t>
            </a:r>
          </a:p>
        </p:txBody>
      </p:sp>
      <p:sp>
        <p:nvSpPr>
          <p:cNvPr id="173" name="Alta Tensão"/>
          <p:cNvSpPr/>
          <p:nvPr/>
        </p:nvSpPr>
        <p:spPr>
          <a:xfrm>
            <a:off x="7022635" y="3354161"/>
            <a:ext cx="245436" cy="547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93" y="0"/>
                </a:moveTo>
                <a:lnTo>
                  <a:pt x="0" y="14180"/>
                </a:lnTo>
                <a:lnTo>
                  <a:pt x="13308" y="11222"/>
                </a:lnTo>
                <a:lnTo>
                  <a:pt x="10366" y="17893"/>
                </a:lnTo>
                <a:lnTo>
                  <a:pt x="6675" y="17567"/>
                </a:lnTo>
                <a:cubicBezTo>
                  <a:pt x="6360" y="17540"/>
                  <a:pt x="6128" y="17697"/>
                  <a:pt x="6305" y="17817"/>
                </a:cubicBezTo>
                <a:lnTo>
                  <a:pt x="12214" y="21600"/>
                </a:lnTo>
                <a:lnTo>
                  <a:pt x="18116" y="17822"/>
                </a:lnTo>
                <a:cubicBezTo>
                  <a:pt x="18294" y="17702"/>
                  <a:pt x="18059" y="17544"/>
                  <a:pt x="17742" y="17574"/>
                </a:cubicBezTo>
                <a:lnTo>
                  <a:pt x="14134" y="17900"/>
                </a:lnTo>
                <a:lnTo>
                  <a:pt x="21600" y="7126"/>
                </a:lnTo>
                <a:lnTo>
                  <a:pt x="6890" y="10410"/>
                </a:lnTo>
                <a:lnTo>
                  <a:pt x="15555" y="0"/>
                </a:lnTo>
                <a:lnTo>
                  <a:pt x="6693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105106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74" name="PROCURAR ATENDIMENTO ESPECIALIZADO…"/>
          <p:cNvSpPr txBox="1"/>
          <p:nvPr/>
        </p:nvSpPr>
        <p:spPr>
          <a:xfrm>
            <a:off x="5439262" y="3965944"/>
            <a:ext cx="3687840" cy="597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93A25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PROCURAR ATENDIMENTO ESPECIALIZADO</a:t>
            </a:r>
          </a:p>
          <a:p>
            <a:pPr algn="ctr">
              <a:defRPr>
                <a:solidFill>
                  <a:srgbClr val="F93A25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—&gt; </a:t>
            </a:r>
            <a:r>
              <a:rPr sz="1000">
                <a:latin typeface="Noteworthy Light"/>
                <a:ea typeface="Noteworthy Light"/>
                <a:cs typeface="Noteworthy Light"/>
                <a:sym typeface="Noteworthy Light"/>
              </a:rPr>
              <a:t>LEVAR FRASCO OU EMBALAGEM</a:t>
            </a:r>
            <a:r>
              <a:t> &lt;—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77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78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Google Shape;71;p15"/>
          <p:cNvSpPr txBox="1"/>
          <p:nvPr/>
        </p:nvSpPr>
        <p:spPr>
          <a:xfrm>
            <a:off x="369229" y="127687"/>
            <a:ext cx="5934601" cy="783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QUAIS SÃO OS ACIDENTES OCULARES MAIS COMUNS?</a:t>
            </a:r>
          </a:p>
        </p:txBody>
      </p:sp>
      <p:pic>
        <p:nvPicPr>
          <p:cNvPr id="180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LESÃO OCULAR POR  SUPERCOLA - CIANOACRILATO"/>
          <p:cNvSpPr txBox="1"/>
          <p:nvPr/>
        </p:nvSpPr>
        <p:spPr>
          <a:xfrm>
            <a:off x="256184" y="1273497"/>
            <a:ext cx="5685518" cy="444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>
                <a:solidFill>
                  <a:srgbClr val="541C4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LESÃO OCULAR POR  </a:t>
            </a:r>
            <a:r>
              <a:rPr sz="1800">
                <a:latin typeface="Chalkduster"/>
                <a:ea typeface="Chalkduster"/>
                <a:cs typeface="Chalkduster"/>
                <a:sym typeface="Chalkduster"/>
              </a:rPr>
              <a:t>SUPERCOLA</a:t>
            </a:r>
            <a:r>
              <a:rPr>
                <a:latin typeface="Chalkduster"/>
                <a:ea typeface="Chalkduster"/>
                <a:cs typeface="Chalkduster"/>
                <a:sym typeface="Chalkduster"/>
              </a:rPr>
              <a:t> </a:t>
            </a:r>
            <a:r>
              <a:t>- CIANOACRILATO</a:t>
            </a:r>
          </a:p>
        </p:txBody>
      </p:sp>
      <p:pic>
        <p:nvPicPr>
          <p:cNvPr id="182" name="download (4).jpeg" descr="download (4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648" y="1816600"/>
            <a:ext cx="2443672" cy="244367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NÃO ESFREGAR OS OLHOS…"/>
          <p:cNvSpPr txBox="1"/>
          <p:nvPr/>
        </p:nvSpPr>
        <p:spPr>
          <a:xfrm>
            <a:off x="3887843" y="1935516"/>
            <a:ext cx="5145809" cy="1914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87156" indent="-187156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NÃO ESFREGAR OS OLHOS 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187156" indent="-187156">
              <a:buSzPct val="100000"/>
              <a:buAutoNum type="arabicPeriod" startAt="2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TENTAR SEPARAR COM UMA LEVE TRAÇÃO PÁLPEBRAL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187156" indent="-187156">
              <a:buSzPct val="100000"/>
              <a:buAutoNum type="arabicPeriod" startAt="3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COMPRESSA MORNA 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184" name="download (5).jpeg" descr="download (5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782" y="3460143"/>
            <a:ext cx="1043987" cy="56478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PROCURAR ATENDIMENTO ESPECIALIZADO"/>
          <p:cNvSpPr txBox="1"/>
          <p:nvPr/>
        </p:nvSpPr>
        <p:spPr>
          <a:xfrm>
            <a:off x="6173091" y="3413765"/>
            <a:ext cx="1575879" cy="65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300" b="1">
                <a:solidFill>
                  <a:srgbClr val="C6423C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PROCURAR ATENDIMENTO ESPECIALIZADO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88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89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Google Shape;71;p15"/>
          <p:cNvSpPr txBox="1"/>
          <p:nvPr/>
        </p:nvSpPr>
        <p:spPr>
          <a:xfrm>
            <a:off x="369229" y="127687"/>
            <a:ext cx="5934601" cy="783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QUAIS SÃO OS ACIDENTES OCULARES MAIS COMUNS?</a:t>
            </a:r>
          </a:p>
        </p:txBody>
      </p:sp>
      <p:pic>
        <p:nvPicPr>
          <p:cNvPr id="191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CORPO ESTRANHO OCULAR"/>
          <p:cNvSpPr txBox="1"/>
          <p:nvPr/>
        </p:nvSpPr>
        <p:spPr>
          <a:xfrm>
            <a:off x="256185" y="1273497"/>
            <a:ext cx="3048653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541C4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CORPO ESTRANHO OCULAR </a:t>
            </a:r>
          </a:p>
        </p:txBody>
      </p:sp>
      <p:pic>
        <p:nvPicPr>
          <p:cNvPr id="193" name="download (6).jpeg" descr="download (6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745" y="1151804"/>
            <a:ext cx="2243511" cy="1903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s.jpeg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542" y="1487494"/>
            <a:ext cx="1662095" cy="296802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CORPO ESTRANHO CORNEANO…"/>
          <p:cNvSpPr txBox="1"/>
          <p:nvPr/>
        </p:nvSpPr>
        <p:spPr>
          <a:xfrm>
            <a:off x="6889522" y="3474057"/>
            <a:ext cx="2079894" cy="78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r>
              <a:t>CORPO ESTRANHO CORNEANO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r>
              <a:t>CORPO ESTRANHO PALPEBRAL</a:t>
            </a:r>
          </a:p>
        </p:txBody>
      </p:sp>
      <p:sp>
        <p:nvSpPr>
          <p:cNvPr id="196" name="Linha"/>
          <p:cNvSpPr/>
          <p:nvPr/>
        </p:nvSpPr>
        <p:spPr>
          <a:xfrm flipH="1" flipV="1">
            <a:off x="6084418" y="3156953"/>
            <a:ext cx="770820" cy="95949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7" name="Linha"/>
          <p:cNvSpPr/>
          <p:nvPr/>
        </p:nvSpPr>
        <p:spPr>
          <a:xfrm flipV="1">
            <a:off x="7833500" y="2943871"/>
            <a:ext cx="2" cy="48971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8" name="NÃO COÇAR"/>
          <p:cNvSpPr txBox="1"/>
          <p:nvPr/>
        </p:nvSpPr>
        <p:spPr>
          <a:xfrm>
            <a:off x="571175" y="1939336"/>
            <a:ext cx="1206323" cy="314222"/>
          </a:xfrm>
          <a:prstGeom prst="rect">
            <a:avLst/>
          </a:prstGeom>
          <a:solidFill>
            <a:schemeClr val="accent2"/>
          </a:solidFill>
          <a:ln w="25400">
            <a:solidFill>
              <a:srgbClr val="1818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NÃO COÇAR</a:t>
            </a:r>
          </a:p>
        </p:txBody>
      </p:sp>
      <p:sp>
        <p:nvSpPr>
          <p:cNvPr id="199" name="NÃO TENTAR REMOVER COM AS MÃOS"/>
          <p:cNvSpPr txBox="1"/>
          <p:nvPr/>
        </p:nvSpPr>
        <p:spPr>
          <a:xfrm>
            <a:off x="552646" y="2388810"/>
            <a:ext cx="3521370" cy="314223"/>
          </a:xfrm>
          <a:prstGeom prst="rect">
            <a:avLst/>
          </a:prstGeom>
          <a:solidFill>
            <a:schemeClr val="accent2"/>
          </a:solidFill>
          <a:ln w="25400">
            <a:solidFill>
              <a:srgbClr val="1818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NÃO TENTAR REMOVER COM AS MÃOS</a:t>
            </a:r>
          </a:p>
        </p:txBody>
      </p:sp>
      <p:sp>
        <p:nvSpPr>
          <p:cNvPr id="200" name="LAVAR COM SORO FISIOLÓGICO OU ÁGUA CORRENTE"/>
          <p:cNvSpPr txBox="1"/>
          <p:nvPr/>
        </p:nvSpPr>
        <p:spPr>
          <a:xfrm>
            <a:off x="543382" y="2889819"/>
            <a:ext cx="3809483" cy="517423"/>
          </a:xfrm>
          <a:prstGeom prst="rect">
            <a:avLst/>
          </a:prstGeom>
          <a:solidFill>
            <a:schemeClr val="accent2"/>
          </a:solidFill>
          <a:ln w="25400">
            <a:solidFill>
              <a:srgbClr val="1818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LAVAR COM SORO FISIOLÓGICO OU ÁGUA CORRENTE</a:t>
            </a:r>
          </a:p>
        </p:txBody>
      </p:sp>
      <p:sp>
        <p:nvSpPr>
          <p:cNvPr id="201" name="Cancelar"/>
          <p:cNvSpPr/>
          <p:nvPr/>
        </p:nvSpPr>
        <p:spPr>
          <a:xfrm>
            <a:off x="201585" y="1965606"/>
            <a:ext cx="261679" cy="26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1" y="3016"/>
                </a:cubicBezTo>
                <a:cubicBezTo>
                  <a:pt x="-961" y="7037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7"/>
                  <a:pt x="16797" y="3016"/>
                </a:cubicBezTo>
                <a:cubicBezTo>
                  <a:pt x="14875" y="1006"/>
                  <a:pt x="12357" y="0"/>
                  <a:pt x="9839" y="0"/>
                </a:cubicBezTo>
                <a:close/>
                <a:moveTo>
                  <a:pt x="6165" y="4684"/>
                </a:moveTo>
                <a:cubicBezTo>
                  <a:pt x="6180" y="4684"/>
                  <a:pt x="6194" y="4690"/>
                  <a:pt x="6205" y="4702"/>
                </a:cubicBezTo>
                <a:lnTo>
                  <a:pt x="9799" y="8462"/>
                </a:lnTo>
                <a:cubicBezTo>
                  <a:pt x="9822" y="8486"/>
                  <a:pt x="9858" y="8486"/>
                  <a:pt x="9881" y="8462"/>
                </a:cubicBezTo>
                <a:lnTo>
                  <a:pt x="13474" y="4702"/>
                </a:lnTo>
                <a:cubicBezTo>
                  <a:pt x="13497" y="4678"/>
                  <a:pt x="13533" y="4678"/>
                  <a:pt x="13556" y="4702"/>
                </a:cubicBezTo>
                <a:lnTo>
                  <a:pt x="15186" y="6408"/>
                </a:lnTo>
                <a:cubicBezTo>
                  <a:pt x="15209" y="6432"/>
                  <a:pt x="15209" y="6471"/>
                  <a:pt x="15186" y="6495"/>
                </a:cubicBezTo>
                <a:lnTo>
                  <a:pt x="11593" y="10254"/>
                </a:lnTo>
                <a:cubicBezTo>
                  <a:pt x="11570" y="10278"/>
                  <a:pt x="11570" y="10317"/>
                  <a:pt x="11593" y="10341"/>
                </a:cubicBezTo>
                <a:lnTo>
                  <a:pt x="15186" y="14100"/>
                </a:lnTo>
                <a:cubicBezTo>
                  <a:pt x="15209" y="14124"/>
                  <a:pt x="15209" y="14162"/>
                  <a:pt x="15186" y="14186"/>
                </a:cubicBezTo>
                <a:lnTo>
                  <a:pt x="13556" y="15892"/>
                </a:lnTo>
                <a:cubicBezTo>
                  <a:pt x="13533" y="15916"/>
                  <a:pt x="13497" y="15916"/>
                  <a:pt x="13474" y="15892"/>
                </a:cubicBezTo>
                <a:lnTo>
                  <a:pt x="9881" y="12133"/>
                </a:lnTo>
                <a:cubicBezTo>
                  <a:pt x="9858" y="12109"/>
                  <a:pt x="9822" y="12109"/>
                  <a:pt x="9799" y="12133"/>
                </a:cubicBezTo>
                <a:lnTo>
                  <a:pt x="6205" y="15892"/>
                </a:lnTo>
                <a:cubicBezTo>
                  <a:pt x="6183" y="15916"/>
                  <a:pt x="6147" y="15916"/>
                  <a:pt x="6124" y="15892"/>
                </a:cubicBezTo>
                <a:lnTo>
                  <a:pt x="4493" y="14186"/>
                </a:lnTo>
                <a:cubicBezTo>
                  <a:pt x="4471" y="14162"/>
                  <a:pt x="4471" y="14124"/>
                  <a:pt x="4493" y="14100"/>
                </a:cubicBezTo>
                <a:lnTo>
                  <a:pt x="8085" y="10341"/>
                </a:lnTo>
                <a:cubicBezTo>
                  <a:pt x="8108" y="10317"/>
                  <a:pt x="8108" y="10278"/>
                  <a:pt x="8085" y="10254"/>
                </a:cubicBezTo>
                <a:lnTo>
                  <a:pt x="4493" y="6495"/>
                </a:lnTo>
                <a:cubicBezTo>
                  <a:pt x="4471" y="6471"/>
                  <a:pt x="4471" y="6432"/>
                  <a:pt x="4493" y="6408"/>
                </a:cubicBezTo>
                <a:lnTo>
                  <a:pt x="6124" y="4702"/>
                </a:lnTo>
                <a:cubicBezTo>
                  <a:pt x="6135" y="4690"/>
                  <a:pt x="6151" y="4684"/>
                  <a:pt x="6165" y="4684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rgbClr val="1818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02" name="Cancelar"/>
          <p:cNvSpPr/>
          <p:nvPr/>
        </p:nvSpPr>
        <p:spPr>
          <a:xfrm>
            <a:off x="201585" y="2440908"/>
            <a:ext cx="261679" cy="26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1" y="3016"/>
                </a:cubicBezTo>
                <a:cubicBezTo>
                  <a:pt x="-961" y="7037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7"/>
                  <a:pt x="16797" y="3016"/>
                </a:cubicBezTo>
                <a:cubicBezTo>
                  <a:pt x="14875" y="1006"/>
                  <a:pt x="12357" y="0"/>
                  <a:pt x="9839" y="0"/>
                </a:cubicBezTo>
                <a:close/>
                <a:moveTo>
                  <a:pt x="6165" y="4684"/>
                </a:moveTo>
                <a:cubicBezTo>
                  <a:pt x="6180" y="4684"/>
                  <a:pt x="6194" y="4690"/>
                  <a:pt x="6205" y="4702"/>
                </a:cubicBezTo>
                <a:lnTo>
                  <a:pt x="9799" y="8462"/>
                </a:lnTo>
                <a:cubicBezTo>
                  <a:pt x="9822" y="8486"/>
                  <a:pt x="9858" y="8486"/>
                  <a:pt x="9881" y="8462"/>
                </a:cubicBezTo>
                <a:lnTo>
                  <a:pt x="13474" y="4702"/>
                </a:lnTo>
                <a:cubicBezTo>
                  <a:pt x="13497" y="4678"/>
                  <a:pt x="13533" y="4678"/>
                  <a:pt x="13556" y="4702"/>
                </a:cubicBezTo>
                <a:lnTo>
                  <a:pt x="15186" y="6408"/>
                </a:lnTo>
                <a:cubicBezTo>
                  <a:pt x="15209" y="6432"/>
                  <a:pt x="15209" y="6471"/>
                  <a:pt x="15186" y="6495"/>
                </a:cubicBezTo>
                <a:lnTo>
                  <a:pt x="11593" y="10254"/>
                </a:lnTo>
                <a:cubicBezTo>
                  <a:pt x="11570" y="10278"/>
                  <a:pt x="11570" y="10317"/>
                  <a:pt x="11593" y="10341"/>
                </a:cubicBezTo>
                <a:lnTo>
                  <a:pt x="15186" y="14100"/>
                </a:lnTo>
                <a:cubicBezTo>
                  <a:pt x="15209" y="14124"/>
                  <a:pt x="15209" y="14162"/>
                  <a:pt x="15186" y="14186"/>
                </a:cubicBezTo>
                <a:lnTo>
                  <a:pt x="13556" y="15892"/>
                </a:lnTo>
                <a:cubicBezTo>
                  <a:pt x="13533" y="15916"/>
                  <a:pt x="13497" y="15916"/>
                  <a:pt x="13474" y="15892"/>
                </a:cubicBezTo>
                <a:lnTo>
                  <a:pt x="9881" y="12133"/>
                </a:lnTo>
                <a:cubicBezTo>
                  <a:pt x="9858" y="12109"/>
                  <a:pt x="9822" y="12109"/>
                  <a:pt x="9799" y="12133"/>
                </a:cubicBezTo>
                <a:lnTo>
                  <a:pt x="6205" y="15892"/>
                </a:lnTo>
                <a:cubicBezTo>
                  <a:pt x="6183" y="15916"/>
                  <a:pt x="6147" y="15916"/>
                  <a:pt x="6124" y="15892"/>
                </a:cubicBezTo>
                <a:lnTo>
                  <a:pt x="4493" y="14186"/>
                </a:lnTo>
                <a:cubicBezTo>
                  <a:pt x="4471" y="14162"/>
                  <a:pt x="4471" y="14124"/>
                  <a:pt x="4493" y="14100"/>
                </a:cubicBezTo>
                <a:lnTo>
                  <a:pt x="8085" y="10341"/>
                </a:lnTo>
                <a:cubicBezTo>
                  <a:pt x="8108" y="10317"/>
                  <a:pt x="8108" y="10278"/>
                  <a:pt x="8085" y="10254"/>
                </a:cubicBezTo>
                <a:lnTo>
                  <a:pt x="4493" y="6495"/>
                </a:lnTo>
                <a:cubicBezTo>
                  <a:pt x="4471" y="6471"/>
                  <a:pt x="4471" y="6432"/>
                  <a:pt x="4493" y="6408"/>
                </a:cubicBezTo>
                <a:lnTo>
                  <a:pt x="6124" y="4702"/>
                </a:lnTo>
                <a:cubicBezTo>
                  <a:pt x="6135" y="4690"/>
                  <a:pt x="6151" y="4684"/>
                  <a:pt x="6165" y="4684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rgbClr val="1818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03" name="Aprovado"/>
          <p:cNvSpPr/>
          <p:nvPr/>
        </p:nvSpPr>
        <p:spPr>
          <a:xfrm>
            <a:off x="201591" y="2916092"/>
            <a:ext cx="261680" cy="261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rgbClr val="1818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04" name="Aprovado"/>
          <p:cNvSpPr/>
          <p:nvPr/>
        </p:nvSpPr>
        <p:spPr>
          <a:xfrm>
            <a:off x="201591" y="3636776"/>
            <a:ext cx="261680" cy="261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rgbClr val="1818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05" name="CASO PERSISTA O DESCONFORTO PROCURAR AJUDA ESPECIALIZADA !!!"/>
          <p:cNvSpPr txBox="1"/>
          <p:nvPr/>
        </p:nvSpPr>
        <p:spPr>
          <a:xfrm>
            <a:off x="543382" y="3594029"/>
            <a:ext cx="3809483" cy="517422"/>
          </a:xfrm>
          <a:prstGeom prst="rect">
            <a:avLst/>
          </a:prstGeom>
          <a:solidFill>
            <a:schemeClr val="accent2"/>
          </a:solidFill>
          <a:ln w="25400">
            <a:solidFill>
              <a:srgbClr val="1818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CASO PERSISTA O DESCONFORTO PROCURAR AJUDA ESPECIALIZADA !!!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08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09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Google Shape;71;p15"/>
          <p:cNvSpPr txBox="1"/>
          <p:nvPr/>
        </p:nvSpPr>
        <p:spPr>
          <a:xfrm>
            <a:off x="369229" y="127687"/>
            <a:ext cx="5934601" cy="783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QUAIS SÃO OS ACIDENTES OCULARES MAIS COMUNS?</a:t>
            </a:r>
          </a:p>
        </p:txBody>
      </p:sp>
      <p:pic>
        <p:nvPicPr>
          <p:cNvPr id="211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RAUMA OCULAR"/>
          <p:cNvSpPr txBox="1"/>
          <p:nvPr/>
        </p:nvSpPr>
        <p:spPr>
          <a:xfrm>
            <a:off x="256184" y="1190685"/>
            <a:ext cx="2152164" cy="38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900">
                <a:solidFill>
                  <a:srgbClr val="541C43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TRAUMA OCULAR</a:t>
            </a:r>
            <a:r>
              <a:rPr sz="1600">
                <a:latin typeface="Arial Rounded MT Bold"/>
                <a:ea typeface="Arial Rounded MT Bold"/>
                <a:cs typeface="Arial Rounded MT Bold"/>
                <a:sym typeface="Arial Rounded MT Bold"/>
              </a:rPr>
              <a:t> </a:t>
            </a:r>
          </a:p>
        </p:txBody>
      </p:sp>
      <p:sp>
        <p:nvSpPr>
          <p:cNvPr id="213" name="Golpes no olho  – como ser atingido por um punho, cotovelo ou bola"/>
          <p:cNvSpPr txBox="1"/>
          <p:nvPr/>
        </p:nvSpPr>
        <p:spPr>
          <a:xfrm>
            <a:off x="218274" y="1747817"/>
            <a:ext cx="5934601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1500">
                <a:solidFill>
                  <a:srgbClr val="3F3C3D"/>
                </a:solidFill>
              </a:defRPr>
            </a:lvl1pPr>
          </a:lstStyle>
          <a:p>
            <a:r>
              <a:t>Golpes no olho  – como ser atingido por um punho, cotovelo ou bola</a:t>
            </a:r>
          </a:p>
        </p:txBody>
      </p:sp>
      <p:sp>
        <p:nvSpPr>
          <p:cNvPr id="214" name="Arranhões e abrasões – como de unhas ou galhos de árvores"/>
          <p:cNvSpPr txBox="1"/>
          <p:nvPr/>
        </p:nvSpPr>
        <p:spPr>
          <a:xfrm>
            <a:off x="2614868" y="2282407"/>
            <a:ext cx="5325030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500">
                <a:solidFill>
                  <a:srgbClr val="3F3C3D"/>
                </a:solidFill>
              </a:defRPr>
            </a:lvl1pPr>
          </a:lstStyle>
          <a:p>
            <a:r>
              <a:t>Arranhões e abrasões – como de unhas ou galhos de árvores</a:t>
            </a:r>
          </a:p>
        </p:txBody>
      </p:sp>
      <p:sp>
        <p:nvSpPr>
          <p:cNvPr id="215" name="Exposição à radiação – como a exposição à luz ultravioleta (UV) das lâmpadas solares ou solares"/>
          <p:cNvSpPr txBox="1"/>
          <p:nvPr/>
        </p:nvSpPr>
        <p:spPr>
          <a:xfrm>
            <a:off x="209983" y="3031888"/>
            <a:ext cx="6997345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1500">
                <a:solidFill>
                  <a:srgbClr val="3F3C3D"/>
                </a:solidFill>
              </a:defRPr>
            </a:lvl1pPr>
          </a:lstStyle>
          <a:p>
            <a:r>
              <a:t>Exposição à radiação – como a exposição à luz ultravioleta (UV) das lâmpadas solares ou solares</a:t>
            </a:r>
          </a:p>
        </p:txBody>
      </p:sp>
      <p:sp>
        <p:nvSpPr>
          <p:cNvPr id="216" name="Lesões penetrantes ou de corte – como cortes de vidro ou projéteis arremessados de ferramentas, especialmente ao martelar ou usar ferramentas elétricas"/>
          <p:cNvSpPr txBox="1"/>
          <p:nvPr/>
        </p:nvSpPr>
        <p:spPr>
          <a:xfrm>
            <a:off x="179454" y="3726620"/>
            <a:ext cx="8501300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500">
                <a:solidFill>
                  <a:srgbClr val="3F3C3D"/>
                </a:solidFill>
              </a:defRPr>
            </a:lvl1pPr>
          </a:lstStyle>
          <a:p>
            <a:r>
              <a:t>Lesões penetrantes ou de corte – como cortes de vidro ou projéteis arremessados de ferramentas, especialmente ao martelar ou usar ferramentas elétricas</a:t>
            </a:r>
          </a:p>
        </p:txBody>
      </p:sp>
      <p:pic>
        <p:nvPicPr>
          <p:cNvPr id="217" name="download (8).jpeg" descr="download (8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528" y="1394842"/>
            <a:ext cx="1370771" cy="698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download (7).jpeg" descr="download (7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472" y="2103184"/>
            <a:ext cx="1176056" cy="782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981152ea-8ad3-4915-8a49-97d8ae2fc892.jpg" descr="981152ea-8ad3-4915-8a49-97d8ae2fc8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580" y="2791527"/>
            <a:ext cx="1957637" cy="955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download (9).jpeg" descr="download (9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839" y="4099612"/>
            <a:ext cx="1370772" cy="1092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23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24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Google Shape;71;p15"/>
          <p:cNvSpPr txBox="1"/>
          <p:nvPr/>
        </p:nvSpPr>
        <p:spPr>
          <a:xfrm>
            <a:off x="369229" y="127687"/>
            <a:ext cx="5934601" cy="783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QUAIS SÃO OS ACIDENTES OCULARES MAIS COMUNS?</a:t>
            </a:r>
          </a:p>
        </p:txBody>
      </p:sp>
      <p:pic>
        <p:nvPicPr>
          <p:cNvPr id="226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04" y="4737077"/>
            <a:ext cx="780901" cy="3151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TRAUMA OCULAR"/>
          <p:cNvGrpSpPr/>
          <p:nvPr/>
        </p:nvGrpSpPr>
        <p:grpSpPr>
          <a:xfrm>
            <a:off x="283013" y="1293260"/>
            <a:ext cx="2228364" cy="536578"/>
            <a:chOff x="0" y="0"/>
            <a:chExt cx="2228363" cy="536577"/>
          </a:xfrm>
        </p:grpSpPr>
        <p:sp>
          <p:nvSpPr>
            <p:cNvPr id="227" name="TRAUMA OCULAR"/>
            <p:cNvSpPr txBox="1"/>
            <p:nvPr/>
          </p:nvSpPr>
          <p:spPr>
            <a:xfrm>
              <a:off x="38100" y="38099"/>
              <a:ext cx="2152164" cy="3841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1600">
                  <a:solidFill>
                    <a:srgbClr val="C01830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 </a:t>
              </a:r>
              <a:r>
                <a:rPr sz="1900">
                  <a:latin typeface="Phosphate Inline"/>
                  <a:ea typeface="Phosphate Inline"/>
                  <a:cs typeface="Phosphate Inline"/>
                  <a:sym typeface="Phosphate Inline"/>
                </a:rPr>
                <a:t>TRAUMA OCULAR</a:t>
              </a:r>
              <a:r>
                <a:t> </a:t>
              </a:r>
            </a:p>
          </p:txBody>
        </p:sp>
        <p:pic>
          <p:nvPicPr>
            <p:cNvPr id="228" name="TRAUMA OCULAR  TRAUMA OCULAR " descr="TRAUMA OCULAR  TRAUMA OCULAR 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2228364" cy="5365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0" name="Seta Seta" descr="Seta Set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051" y="1158853"/>
            <a:ext cx="938956" cy="80539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grpSp>
        <p:nvGrpSpPr>
          <p:cNvPr id="233" name="SINAIS DE ALERTA"/>
          <p:cNvGrpSpPr/>
          <p:nvPr/>
        </p:nvGrpSpPr>
        <p:grpSpPr>
          <a:xfrm>
            <a:off x="4056791" y="1293260"/>
            <a:ext cx="2228364" cy="536578"/>
            <a:chOff x="0" y="0"/>
            <a:chExt cx="2228363" cy="536577"/>
          </a:xfrm>
        </p:grpSpPr>
        <p:sp>
          <p:nvSpPr>
            <p:cNvPr id="231" name="SINAIS DE ALERTA"/>
            <p:cNvSpPr txBox="1"/>
            <p:nvPr/>
          </p:nvSpPr>
          <p:spPr>
            <a:xfrm>
              <a:off x="38100" y="38099"/>
              <a:ext cx="2152164" cy="3841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1600">
                  <a:solidFill>
                    <a:srgbClr val="C33F4B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 </a:t>
              </a:r>
              <a:r>
                <a:rPr sz="1900">
                  <a:latin typeface="Phosphate Inline"/>
                  <a:ea typeface="Phosphate Inline"/>
                  <a:cs typeface="Phosphate Inline"/>
                  <a:sym typeface="Phosphate Inline"/>
                </a:rPr>
                <a:t>SINAIS DE ALERTA</a:t>
              </a:r>
              <a:r>
                <a:t> </a:t>
              </a:r>
            </a:p>
          </p:txBody>
        </p:sp>
        <p:pic>
          <p:nvPicPr>
            <p:cNvPr id="232" name="SINAIS DE ALERTA  SINAIS DE ALERTA " descr="SINAIS DE ALERTA  SINAIS DE ALERTA 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2228364" cy="5365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4" name="Alta Tensão"/>
          <p:cNvSpPr/>
          <p:nvPr/>
        </p:nvSpPr>
        <p:spPr>
          <a:xfrm rot="3080413">
            <a:off x="3587093" y="1863020"/>
            <a:ext cx="439748" cy="98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93" y="0"/>
                </a:moveTo>
                <a:lnTo>
                  <a:pt x="0" y="14180"/>
                </a:lnTo>
                <a:lnTo>
                  <a:pt x="13308" y="11222"/>
                </a:lnTo>
                <a:lnTo>
                  <a:pt x="10366" y="17893"/>
                </a:lnTo>
                <a:lnTo>
                  <a:pt x="6675" y="17567"/>
                </a:lnTo>
                <a:cubicBezTo>
                  <a:pt x="6360" y="17540"/>
                  <a:pt x="6128" y="17697"/>
                  <a:pt x="6305" y="17817"/>
                </a:cubicBezTo>
                <a:lnTo>
                  <a:pt x="12214" y="21600"/>
                </a:lnTo>
                <a:lnTo>
                  <a:pt x="18116" y="17822"/>
                </a:lnTo>
                <a:cubicBezTo>
                  <a:pt x="18294" y="17702"/>
                  <a:pt x="18059" y="17544"/>
                  <a:pt x="17742" y="17574"/>
                </a:cubicBezTo>
                <a:lnTo>
                  <a:pt x="14134" y="17900"/>
                </a:lnTo>
                <a:lnTo>
                  <a:pt x="21600" y="7126"/>
                </a:lnTo>
                <a:lnTo>
                  <a:pt x="6890" y="10410"/>
                </a:lnTo>
                <a:lnTo>
                  <a:pt x="15555" y="0"/>
                </a:lnTo>
                <a:lnTo>
                  <a:pt x="6693" y="0"/>
                </a:lnTo>
                <a:close/>
              </a:path>
            </a:pathLst>
          </a:custGeom>
          <a:solidFill>
            <a:srgbClr val="FF404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51002D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35" name="Alta Tensão"/>
          <p:cNvSpPr/>
          <p:nvPr/>
        </p:nvSpPr>
        <p:spPr>
          <a:xfrm rot="1872144">
            <a:off x="4487900" y="2005687"/>
            <a:ext cx="439748" cy="98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93" y="0"/>
                </a:moveTo>
                <a:lnTo>
                  <a:pt x="0" y="14180"/>
                </a:lnTo>
                <a:lnTo>
                  <a:pt x="13308" y="11222"/>
                </a:lnTo>
                <a:lnTo>
                  <a:pt x="10366" y="17893"/>
                </a:lnTo>
                <a:lnTo>
                  <a:pt x="6675" y="17567"/>
                </a:lnTo>
                <a:cubicBezTo>
                  <a:pt x="6360" y="17540"/>
                  <a:pt x="6128" y="17697"/>
                  <a:pt x="6305" y="17817"/>
                </a:cubicBezTo>
                <a:lnTo>
                  <a:pt x="12214" y="21600"/>
                </a:lnTo>
                <a:lnTo>
                  <a:pt x="18116" y="17822"/>
                </a:lnTo>
                <a:cubicBezTo>
                  <a:pt x="18294" y="17702"/>
                  <a:pt x="18059" y="17544"/>
                  <a:pt x="17742" y="17574"/>
                </a:cubicBezTo>
                <a:lnTo>
                  <a:pt x="14134" y="17900"/>
                </a:lnTo>
                <a:lnTo>
                  <a:pt x="21600" y="7126"/>
                </a:lnTo>
                <a:lnTo>
                  <a:pt x="6890" y="10410"/>
                </a:lnTo>
                <a:lnTo>
                  <a:pt x="15555" y="0"/>
                </a:lnTo>
                <a:lnTo>
                  <a:pt x="6693" y="0"/>
                </a:lnTo>
                <a:close/>
              </a:path>
            </a:pathLst>
          </a:custGeom>
          <a:solidFill>
            <a:srgbClr val="FF404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51002D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36" name="Alta Tensão"/>
          <p:cNvSpPr/>
          <p:nvPr/>
        </p:nvSpPr>
        <p:spPr>
          <a:xfrm rot="239725">
            <a:off x="5137549" y="2037431"/>
            <a:ext cx="625163" cy="1394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93" y="0"/>
                </a:moveTo>
                <a:lnTo>
                  <a:pt x="0" y="14180"/>
                </a:lnTo>
                <a:lnTo>
                  <a:pt x="13308" y="11222"/>
                </a:lnTo>
                <a:lnTo>
                  <a:pt x="10366" y="17893"/>
                </a:lnTo>
                <a:lnTo>
                  <a:pt x="6675" y="17567"/>
                </a:lnTo>
                <a:cubicBezTo>
                  <a:pt x="6360" y="17540"/>
                  <a:pt x="6128" y="17697"/>
                  <a:pt x="6305" y="17817"/>
                </a:cubicBezTo>
                <a:lnTo>
                  <a:pt x="12214" y="21600"/>
                </a:lnTo>
                <a:lnTo>
                  <a:pt x="18116" y="17822"/>
                </a:lnTo>
                <a:cubicBezTo>
                  <a:pt x="18294" y="17702"/>
                  <a:pt x="18059" y="17544"/>
                  <a:pt x="17742" y="17574"/>
                </a:cubicBezTo>
                <a:lnTo>
                  <a:pt x="14134" y="17900"/>
                </a:lnTo>
                <a:lnTo>
                  <a:pt x="21600" y="7126"/>
                </a:lnTo>
                <a:lnTo>
                  <a:pt x="6890" y="10410"/>
                </a:lnTo>
                <a:lnTo>
                  <a:pt x="15555" y="0"/>
                </a:lnTo>
                <a:lnTo>
                  <a:pt x="6693" y="0"/>
                </a:lnTo>
                <a:close/>
              </a:path>
            </a:pathLst>
          </a:custGeom>
          <a:solidFill>
            <a:srgbClr val="FF404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51002D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37" name="Alta Tensão"/>
          <p:cNvSpPr/>
          <p:nvPr/>
        </p:nvSpPr>
        <p:spPr>
          <a:xfrm rot="18740739">
            <a:off x="6451177" y="1769843"/>
            <a:ext cx="439748" cy="98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93" y="0"/>
                </a:moveTo>
                <a:lnTo>
                  <a:pt x="0" y="14180"/>
                </a:lnTo>
                <a:lnTo>
                  <a:pt x="13308" y="11222"/>
                </a:lnTo>
                <a:lnTo>
                  <a:pt x="10366" y="17893"/>
                </a:lnTo>
                <a:lnTo>
                  <a:pt x="6675" y="17567"/>
                </a:lnTo>
                <a:cubicBezTo>
                  <a:pt x="6360" y="17540"/>
                  <a:pt x="6128" y="17697"/>
                  <a:pt x="6305" y="17817"/>
                </a:cubicBezTo>
                <a:lnTo>
                  <a:pt x="12214" y="21600"/>
                </a:lnTo>
                <a:lnTo>
                  <a:pt x="18116" y="17822"/>
                </a:lnTo>
                <a:cubicBezTo>
                  <a:pt x="18294" y="17702"/>
                  <a:pt x="18059" y="17544"/>
                  <a:pt x="17742" y="17574"/>
                </a:cubicBezTo>
                <a:lnTo>
                  <a:pt x="14134" y="17900"/>
                </a:lnTo>
                <a:lnTo>
                  <a:pt x="21600" y="7126"/>
                </a:lnTo>
                <a:lnTo>
                  <a:pt x="6890" y="10410"/>
                </a:lnTo>
                <a:lnTo>
                  <a:pt x="15555" y="0"/>
                </a:lnTo>
                <a:lnTo>
                  <a:pt x="6693" y="0"/>
                </a:lnTo>
                <a:close/>
              </a:path>
            </a:pathLst>
          </a:custGeom>
          <a:solidFill>
            <a:srgbClr val="FF404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51002D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38" name="DOR"/>
          <p:cNvSpPr txBox="1"/>
          <p:nvPr/>
        </p:nvSpPr>
        <p:spPr>
          <a:xfrm>
            <a:off x="3078003" y="2712293"/>
            <a:ext cx="499240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DOR</a:t>
            </a:r>
          </a:p>
        </p:txBody>
      </p:sp>
      <p:sp>
        <p:nvSpPr>
          <p:cNvPr id="239" name="DIFICULDADE PARA ENXERGAR"/>
          <p:cNvSpPr txBox="1"/>
          <p:nvPr/>
        </p:nvSpPr>
        <p:spPr>
          <a:xfrm>
            <a:off x="3594479" y="3027409"/>
            <a:ext cx="1781900" cy="391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100"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DIFICULDADE PARA ENXERGAR</a:t>
            </a:r>
          </a:p>
        </p:txBody>
      </p:sp>
      <p:sp>
        <p:nvSpPr>
          <p:cNvPr id="240" name="DIFICULDADE PARA MOVIMENTAR O OLHO"/>
          <p:cNvSpPr txBox="1"/>
          <p:nvPr/>
        </p:nvSpPr>
        <p:spPr>
          <a:xfrm>
            <a:off x="7109786" y="2373982"/>
            <a:ext cx="1263129" cy="797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DIFICULDADE PARA MOVIMENTAR O OLHO</a:t>
            </a:r>
          </a:p>
        </p:txBody>
      </p:sp>
      <p:sp>
        <p:nvSpPr>
          <p:cNvPr id="241" name="HEMATOMAS OU SANGRAMENTO NO OLHO"/>
          <p:cNvSpPr txBox="1"/>
          <p:nvPr/>
        </p:nvSpPr>
        <p:spPr>
          <a:xfrm>
            <a:off x="7526699" y="1423820"/>
            <a:ext cx="1263129" cy="544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100"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HEMATOMAS OU SANGRAMENTO NO OLHO</a:t>
            </a:r>
          </a:p>
        </p:txBody>
      </p:sp>
      <p:sp>
        <p:nvSpPr>
          <p:cNvPr id="242" name="FORMA INCOMUM DA PUPILA"/>
          <p:cNvSpPr txBox="1"/>
          <p:nvPr/>
        </p:nvSpPr>
        <p:spPr>
          <a:xfrm>
            <a:off x="6398104" y="3001250"/>
            <a:ext cx="1015654" cy="61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FORMA INCOMUM DA PUPILA</a:t>
            </a:r>
          </a:p>
        </p:txBody>
      </p:sp>
      <p:sp>
        <p:nvSpPr>
          <p:cNvPr id="243" name="TRAUMA PENETRANTE"/>
          <p:cNvSpPr txBox="1"/>
          <p:nvPr/>
        </p:nvSpPr>
        <p:spPr>
          <a:xfrm>
            <a:off x="4126069" y="3516211"/>
            <a:ext cx="2122446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TRAUMA PENETRANTE</a:t>
            </a:r>
          </a:p>
        </p:txBody>
      </p:sp>
      <p:sp>
        <p:nvSpPr>
          <p:cNvPr id="244" name="Alta Tensão"/>
          <p:cNvSpPr/>
          <p:nvPr/>
        </p:nvSpPr>
        <p:spPr>
          <a:xfrm rot="17426338">
            <a:off x="6695627" y="1073579"/>
            <a:ext cx="439748" cy="980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93" y="0"/>
                </a:moveTo>
                <a:lnTo>
                  <a:pt x="0" y="14180"/>
                </a:lnTo>
                <a:lnTo>
                  <a:pt x="13308" y="11222"/>
                </a:lnTo>
                <a:lnTo>
                  <a:pt x="10366" y="17893"/>
                </a:lnTo>
                <a:lnTo>
                  <a:pt x="6675" y="17567"/>
                </a:lnTo>
                <a:cubicBezTo>
                  <a:pt x="6360" y="17540"/>
                  <a:pt x="6128" y="17697"/>
                  <a:pt x="6305" y="17817"/>
                </a:cubicBezTo>
                <a:lnTo>
                  <a:pt x="12214" y="21600"/>
                </a:lnTo>
                <a:lnTo>
                  <a:pt x="18116" y="17822"/>
                </a:lnTo>
                <a:cubicBezTo>
                  <a:pt x="18294" y="17702"/>
                  <a:pt x="18059" y="17544"/>
                  <a:pt x="17742" y="17574"/>
                </a:cubicBezTo>
                <a:lnTo>
                  <a:pt x="14134" y="17900"/>
                </a:lnTo>
                <a:lnTo>
                  <a:pt x="21600" y="7126"/>
                </a:lnTo>
                <a:lnTo>
                  <a:pt x="6890" y="10410"/>
                </a:lnTo>
                <a:lnTo>
                  <a:pt x="15555" y="0"/>
                </a:lnTo>
                <a:lnTo>
                  <a:pt x="6693" y="0"/>
                </a:lnTo>
                <a:close/>
              </a:path>
            </a:pathLst>
          </a:custGeom>
          <a:solidFill>
            <a:srgbClr val="FF404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51002D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45" name="Alta Tensão"/>
          <p:cNvSpPr/>
          <p:nvPr/>
        </p:nvSpPr>
        <p:spPr>
          <a:xfrm rot="20116672">
            <a:off x="5973443" y="1997788"/>
            <a:ext cx="473996" cy="1056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93" y="0"/>
                </a:moveTo>
                <a:lnTo>
                  <a:pt x="0" y="14180"/>
                </a:lnTo>
                <a:lnTo>
                  <a:pt x="13308" y="11222"/>
                </a:lnTo>
                <a:lnTo>
                  <a:pt x="10366" y="17893"/>
                </a:lnTo>
                <a:lnTo>
                  <a:pt x="6675" y="17567"/>
                </a:lnTo>
                <a:cubicBezTo>
                  <a:pt x="6360" y="17540"/>
                  <a:pt x="6128" y="17697"/>
                  <a:pt x="6305" y="17817"/>
                </a:cubicBezTo>
                <a:lnTo>
                  <a:pt x="12214" y="21600"/>
                </a:lnTo>
                <a:lnTo>
                  <a:pt x="18116" y="17822"/>
                </a:lnTo>
                <a:cubicBezTo>
                  <a:pt x="18294" y="17702"/>
                  <a:pt x="18059" y="17544"/>
                  <a:pt x="17742" y="17574"/>
                </a:cubicBezTo>
                <a:lnTo>
                  <a:pt x="14134" y="17900"/>
                </a:lnTo>
                <a:lnTo>
                  <a:pt x="21600" y="7126"/>
                </a:lnTo>
                <a:lnTo>
                  <a:pt x="6890" y="10410"/>
                </a:lnTo>
                <a:lnTo>
                  <a:pt x="15555" y="0"/>
                </a:lnTo>
                <a:lnTo>
                  <a:pt x="6693" y="0"/>
                </a:lnTo>
                <a:close/>
              </a:path>
            </a:pathLst>
          </a:custGeom>
          <a:solidFill>
            <a:srgbClr val="FF404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700" b="1">
                <a:solidFill>
                  <a:srgbClr val="51002D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246" name="download (10).jpeg" descr="download (10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8" y="2224563"/>
            <a:ext cx="1499628" cy="1272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download (11).jpeg" descr="download (11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179" y="3456492"/>
            <a:ext cx="1830098" cy="1272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164748-trauma-ocular-sera-que-voce-esta-sofrendo-deste-mal-min-600x600-1.png" descr="164748-trauma-ocular-sera-que-voce-esta-sofrendo-deste-mal-min-600x600-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0550" y="2561364"/>
            <a:ext cx="1499627" cy="1499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1148</Words>
  <Application>Microsoft Office PowerPoint</Application>
  <PresentationFormat>On-screen Show (16:9)</PresentationFormat>
  <Paragraphs>173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Arial Rounded MT Bold</vt:lpstr>
      <vt:lpstr>Chalkduster</vt:lpstr>
      <vt:lpstr>Helvetica</vt:lpstr>
      <vt:lpstr>Helvetica Light</vt:lpstr>
      <vt:lpstr>Noteworthy Bold</vt:lpstr>
      <vt:lpstr>Noteworthy Light</vt:lpstr>
      <vt:lpstr>Phosphate Inline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Ricardo Castro</cp:lastModifiedBy>
  <cp:revision>1</cp:revision>
  <dcterms:modified xsi:type="dcterms:W3CDTF">2024-06-07T17:40:32Z</dcterms:modified>
</cp:coreProperties>
</file>