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7" r:id="rId19"/>
    <p:sldId id="275" r:id="rId20"/>
    <p:sldId id="278" r:id="rId21"/>
    <p:sldId id="276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0" r:id="rId34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88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33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7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36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0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99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06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250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29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57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36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78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41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860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782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790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30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37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98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64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580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398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32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33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65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08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67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94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51671" y="1907235"/>
            <a:ext cx="6893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GRUPO DE GESTANTES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1º ENCONTRO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PROFISSIONAL: GINECOLOGISTA OBSTETRA </a:t>
            </a:r>
            <a:endParaRPr sz="20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1BFB52-62C5-A59E-0FD7-FDD32DA0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65" y="2092988"/>
            <a:ext cx="2954793" cy="21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0148" y="1992352"/>
            <a:ext cx="4381686" cy="7248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O que não é normal?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4017135" y="3181363"/>
            <a:ext cx="6478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 intensa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212C11-DEC3-0CB3-6D99-710D3EEC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06" y="2681989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CALMARIA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2976844" y="3168252"/>
            <a:ext cx="6478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Percepção de movimentação fetal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Contrações de treinamento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A8A535-292C-5084-9884-799A56106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40" b="5248"/>
          <a:stretch/>
        </p:blipFill>
        <p:spPr>
          <a:xfrm>
            <a:off x="263133" y="2763367"/>
            <a:ext cx="2143125" cy="16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3718033" y="1933938"/>
            <a:ext cx="4996480" cy="94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TEM PRA ONDE AINDA CRESCER A BARRIGA?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2983831" y="3146947"/>
            <a:ext cx="583114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80000"/>
              </a:lnSpc>
              <a:buClr>
                <a:srgbClr val="A1C4E3"/>
              </a:buClr>
              <a:buFontTx/>
              <a:buChar char="•"/>
            </a:pPr>
            <a:r>
              <a:rPr lang="pt-BR" alt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 útero tem uma capacidade 2000 vezes maior do que o útero não grávido (70g ---700/1200g)</a:t>
            </a:r>
          </a:p>
          <a:p>
            <a:pPr algn="just" eaLnBrk="1" hangingPunct="1">
              <a:lnSpc>
                <a:spcPct val="80000"/>
              </a:lnSpc>
              <a:buClr>
                <a:srgbClr val="A1C4E3"/>
              </a:buClr>
              <a:buFontTx/>
              <a:buChar char="•"/>
            </a:pPr>
            <a:endParaRPr lang="pt-BR" alt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A1C4E3"/>
              </a:buClr>
              <a:buFontTx/>
              <a:buChar char="•"/>
            </a:pPr>
            <a:r>
              <a:rPr lang="pt-BR" alt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Expande o abdômen a partir do 4 ou 5 mês de gestação, um pouco antes nas gestações subsequentes.</a:t>
            </a:r>
          </a:p>
        </p:txBody>
      </p:sp>
      <p:pic>
        <p:nvPicPr>
          <p:cNvPr id="10" name="Picture 3" descr="Unknown-2.jpeg">
            <a:extLst>
              <a:ext uri="{FF2B5EF4-FFF2-40B4-BE49-F238E27FC236}">
                <a16:creationId xmlns:a16="http://schemas.microsoft.com/office/drawing/2014/main" id="{E4E81F0B-6DC1-1E5A-3365-6CBC7B105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7" y="2327173"/>
            <a:ext cx="1795880" cy="22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2154AF2-A955-61E6-38D8-A09D95DF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66" y="1827465"/>
            <a:ext cx="3585856" cy="26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988A420-ACA8-889C-A1B4-A8C002A1EA6C}"/>
              </a:ext>
            </a:extLst>
          </p:cNvPr>
          <p:cNvSpPr txBox="1"/>
          <p:nvPr/>
        </p:nvSpPr>
        <p:spPr>
          <a:xfrm>
            <a:off x="311700" y="3133493"/>
            <a:ext cx="406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 frequência urinária e redução da capacidade da bexiga</a:t>
            </a:r>
          </a:p>
        </p:txBody>
      </p:sp>
    </p:spTree>
    <p:extLst>
      <p:ext uri="{BB962C8B-B14F-4D97-AF65-F5344CB8AC3E}">
        <p14:creationId xmlns:p14="http://schemas.microsoft.com/office/powerpoint/2010/main" val="298321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6BAC14B-9223-D7F5-4A41-0B19BBC1B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30" y="1747403"/>
            <a:ext cx="5101337" cy="33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47E9-AB1F-0348-8163-2041A4C08251}"/>
              </a:ext>
            </a:extLst>
          </p:cNvPr>
          <p:cNvSpPr txBox="1"/>
          <p:nvPr/>
        </p:nvSpPr>
        <p:spPr>
          <a:xfrm>
            <a:off x="311700" y="3010829"/>
            <a:ext cx="287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Fadiga</a:t>
            </a:r>
          </a:p>
        </p:txBody>
      </p:sp>
    </p:spTree>
    <p:extLst>
      <p:ext uri="{BB962C8B-B14F-4D97-AF65-F5344CB8AC3E}">
        <p14:creationId xmlns:p14="http://schemas.microsoft.com/office/powerpoint/2010/main" val="173501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47E9-AB1F-0348-8163-2041A4C08251}"/>
              </a:ext>
            </a:extLst>
          </p:cNvPr>
          <p:cNvSpPr txBox="1"/>
          <p:nvPr/>
        </p:nvSpPr>
        <p:spPr>
          <a:xfrm>
            <a:off x="311700" y="3010829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 lombar</a:t>
            </a:r>
          </a:p>
        </p:txBody>
      </p:sp>
      <p:pic>
        <p:nvPicPr>
          <p:cNvPr id="9" name="Picture 4" descr="http://www.celebritydiagnosis.com/wp-content/uploads/2011/03/pregnant-center-of-gravity.jpg">
            <a:extLst>
              <a:ext uri="{FF2B5EF4-FFF2-40B4-BE49-F238E27FC236}">
                <a16:creationId xmlns:a16="http://schemas.microsoft.com/office/drawing/2014/main" id="{891A3873-B000-12D2-2440-D79867CF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28" y="2057678"/>
            <a:ext cx="3536795" cy="24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4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47E9-AB1F-0348-8163-2041A4C08251}"/>
              </a:ext>
            </a:extLst>
          </p:cNvPr>
          <p:cNvSpPr txBox="1"/>
          <p:nvPr/>
        </p:nvSpPr>
        <p:spPr>
          <a:xfrm>
            <a:off x="311700" y="3010829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Marcha anserina</a:t>
            </a:r>
          </a:p>
        </p:txBody>
      </p:sp>
      <p:pic>
        <p:nvPicPr>
          <p:cNvPr id="8194" name="Picture 2" descr="Vou ser mamãe - 🎈Quem se identifica? 🐧 | Facebook">
            <a:extLst>
              <a:ext uri="{FF2B5EF4-FFF2-40B4-BE49-F238E27FC236}">
                <a16:creationId xmlns:a16="http://schemas.microsoft.com/office/drawing/2014/main" id="{3A8D1C1F-DE30-46FA-4F22-7AD54CB9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79" y="1757681"/>
            <a:ext cx="2843726" cy="28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0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47E9-AB1F-0348-8163-2041A4C08251}"/>
              </a:ext>
            </a:extLst>
          </p:cNvPr>
          <p:cNvSpPr txBox="1"/>
          <p:nvPr/>
        </p:nvSpPr>
        <p:spPr>
          <a:xfrm>
            <a:off x="311700" y="3010829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Estrias, edema, varizes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481305-9672-7863-B66E-BAB5C2E02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97" y="1781095"/>
            <a:ext cx="2875548" cy="28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F8FEBCA-1AF6-16A6-F199-199ED19B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3" y="1815481"/>
            <a:ext cx="2753394" cy="27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F07D59D6-7FED-C446-22AD-97665858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52" y="1815481"/>
            <a:ext cx="2753394" cy="27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279943"/>
            <a:ext cx="7066441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Gestação? 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FFF790-69C4-700C-E127-C375C951ECE2}"/>
              </a:ext>
            </a:extLst>
          </p:cNvPr>
          <p:cNvSpPr txBox="1"/>
          <p:nvPr/>
        </p:nvSpPr>
        <p:spPr>
          <a:xfrm>
            <a:off x="3046100" y="3460110"/>
            <a:ext cx="5474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dirty="0"/>
              <a:t>Dra. Rayana Campos</a:t>
            </a:r>
          </a:p>
          <a:p>
            <a:r>
              <a:rPr lang="pt-BR" sz="1200" dirty="0"/>
              <a:t>Ginecologista, Obstetra e especialista em Reprodução Humana (HC-UFMG)</a:t>
            </a:r>
          </a:p>
          <a:p>
            <a:r>
              <a:rPr lang="pt-BR" sz="1200" dirty="0"/>
              <a:t>Mestre em Saúde da Mulher UFMG</a:t>
            </a:r>
          </a:p>
          <a:p>
            <a:r>
              <a:rPr lang="pt-BR" sz="1200" dirty="0"/>
              <a:t>Membro do corpo clínico da Maternidade </a:t>
            </a:r>
            <a:r>
              <a:rPr lang="pt-BR" sz="1200" dirty="0" err="1"/>
              <a:t>Neocenter</a:t>
            </a:r>
            <a:r>
              <a:rPr lang="pt-BR" sz="1200" dirty="0"/>
              <a:t>, Life Search Medicina Reprodutiva e Instituto </a:t>
            </a:r>
            <a:r>
              <a:rPr lang="pt-BR" sz="1200" dirty="0" err="1"/>
              <a:t>Gestare</a:t>
            </a:r>
            <a:r>
              <a:rPr lang="pt-BR" sz="1200" dirty="0"/>
              <a:t>.  </a:t>
            </a:r>
          </a:p>
        </p:txBody>
      </p:sp>
      <p:pic>
        <p:nvPicPr>
          <p:cNvPr id="4" name="Imagem 3" descr="Mulher com cabelos longos&#10;&#10;Descrição gerada automaticamente">
            <a:extLst>
              <a:ext uri="{FF2B5EF4-FFF2-40B4-BE49-F238E27FC236}">
                <a16:creationId xmlns:a16="http://schemas.microsoft.com/office/drawing/2014/main" id="{45255536-41B0-A101-2A8C-B33DAEB4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0" y="1285771"/>
            <a:ext cx="2369738" cy="3149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8D0B89-08C8-BCEC-D9EC-C05A22BAB09E}"/>
              </a:ext>
            </a:extLst>
          </p:cNvPr>
          <p:cNvSpPr/>
          <p:nvPr/>
        </p:nvSpPr>
        <p:spPr>
          <a:xfrm>
            <a:off x="5352585" y="1821692"/>
            <a:ext cx="3683131" cy="1010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PREPARAÇÃO PARA O PARTO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0" y="2571750"/>
            <a:ext cx="4756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Amolecimento e apagamento do colo uterino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Saída do tampão mucoso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das contrações de treinamento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Abaixamento do fundo uterino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15D01CF-AB6A-B1F9-B879-F53BDE1663EC}"/>
              </a:ext>
            </a:extLst>
          </p:cNvPr>
          <p:cNvSpPr/>
          <p:nvPr/>
        </p:nvSpPr>
        <p:spPr>
          <a:xfrm>
            <a:off x="5429764" y="3434345"/>
            <a:ext cx="2787805" cy="6456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PREMONITÓRIO</a:t>
            </a: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7614AE44-4D2A-3151-748C-4D5F0DF5F399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Trabalho de Parto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Trabalho de Parto</a:t>
            </a: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89841" y="2544005"/>
            <a:ext cx="5352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Contrações passam a ser regulares, mas esparsas e ainda não são capazes de determinar progressão de dilatação do colo uterino, como se observa da fase ativa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durar horas ou até dias</a:t>
            </a:r>
          </a:p>
          <a:p>
            <a:br>
              <a:rPr lang="pt-BR" sz="1800" dirty="0"/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15D01CF-AB6A-B1F9-B879-F53BDE1663EC}"/>
              </a:ext>
            </a:extLst>
          </p:cNvPr>
          <p:cNvSpPr/>
          <p:nvPr/>
        </p:nvSpPr>
        <p:spPr>
          <a:xfrm>
            <a:off x="3372366" y="1833096"/>
            <a:ext cx="2787805" cy="6456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LATENTE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6FE95A9-1CFC-3F92-546E-0A7F9C5D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28" y="2629260"/>
            <a:ext cx="2787672" cy="19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3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TRIMESTRE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89841" y="2544005"/>
            <a:ext cx="5352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Período de Dilatação</a:t>
            </a:r>
          </a:p>
          <a:p>
            <a:pPr algn="just" fontAlgn="base"/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Período de expulsão</a:t>
            </a:r>
          </a:p>
          <a:p>
            <a:pPr algn="just" fontAlgn="base"/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Dequitação placentária</a:t>
            </a:r>
          </a:p>
          <a:p>
            <a:pPr algn="just" fontAlgn="base"/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Observação</a:t>
            </a:r>
          </a:p>
          <a:p>
            <a:br>
              <a:rPr lang="pt-BR" sz="1800" dirty="0"/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F59501B-B6A6-0038-FCAA-8A6083BE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50" y="2126110"/>
            <a:ext cx="3744409" cy="24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15D01CF-AB6A-B1F9-B879-F53BDE1663EC}"/>
              </a:ext>
            </a:extLst>
          </p:cNvPr>
          <p:cNvSpPr/>
          <p:nvPr/>
        </p:nvSpPr>
        <p:spPr>
          <a:xfrm>
            <a:off x="3544006" y="2283226"/>
            <a:ext cx="2787805" cy="6456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ATIVA</a:t>
            </a: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Trabalho de Parto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401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47536" y="2413223"/>
            <a:ext cx="852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Puerpério imediato: até o término da segunda hora após o parto.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Puerpério mediato: do início da terceira hora até o final do décimo dia pós parto.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Puerpério tardio: do início do 11° dia após o parto até o retorno das menstruações, ou 6 a 8 semanas nas lactentes. </a:t>
            </a:r>
          </a:p>
          <a:p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349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INVOLUÇÃO UTERINA</a:t>
            </a: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0C6ACB-930E-45BF-DCDF-F93D243EB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3" t="25033" r="29227" b="24044"/>
          <a:stretch/>
        </p:blipFill>
        <p:spPr>
          <a:xfrm>
            <a:off x="3295531" y="1912515"/>
            <a:ext cx="3225302" cy="30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47536" y="2413223"/>
            <a:ext cx="852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 primeiros dias coloração avermelhada (</a:t>
            </a:r>
            <a:r>
              <a:rPr 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lochia</a:t>
            </a:r>
            <a:r>
              <a:rPr 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rubra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após 3 a 4 dias, </a:t>
            </a:r>
            <a:r>
              <a:rPr 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serossanguíneos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acastanhados </a:t>
            </a:r>
            <a:r>
              <a:rPr 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lochia</a:t>
            </a:r>
            <a:r>
              <a:rPr 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fusca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Depois do 10° dia, pela incorporação de leucócitos e redução do volume, coloração amarelada (</a:t>
            </a:r>
            <a:r>
              <a:rPr 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lochia</a:t>
            </a:r>
            <a:r>
              <a:rPr 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flava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e, posteriormente esbranquiçada (</a:t>
            </a:r>
            <a:r>
              <a:rPr 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lochia</a:t>
            </a:r>
            <a:r>
              <a:rPr 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alba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Volume pode variar de 200 a 500 </a:t>
            </a:r>
            <a:r>
              <a:rPr 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 duração aproximada de 4 semanas, podendo se estender em 15% dos casos até 6 a 8 semanas após o parto. </a:t>
            </a:r>
          </a:p>
          <a:p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91CC3F-E251-71B6-5620-4D2B7E40AB09}"/>
              </a:ext>
            </a:extLst>
          </p:cNvPr>
          <p:cNvSpPr/>
          <p:nvPr/>
        </p:nvSpPr>
        <p:spPr>
          <a:xfrm>
            <a:off x="4572000" y="1912515"/>
            <a:ext cx="2306221" cy="3194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LÓQUIOS</a:t>
            </a:r>
          </a:p>
        </p:txBody>
      </p:sp>
    </p:spTree>
    <p:extLst>
      <p:ext uri="{BB962C8B-B14F-4D97-AF65-F5344CB8AC3E}">
        <p14:creationId xmlns:p14="http://schemas.microsoft.com/office/powerpoint/2010/main" val="28268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 UTERINO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08284" y="2554319"/>
            <a:ext cx="852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2 e 3 cm nos primeiros dias após o parto.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cm após 1 semana, geralmente fechado após 2 semanas. 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reparo total do colo uterino e a </a:t>
            </a:r>
            <a:r>
              <a:rPr 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re-epitelização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costumam ocorrer entre 6 e 12 semanas após o parto. </a:t>
            </a:r>
          </a:p>
          <a:p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541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DA OVULAÇÃO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08284" y="2415929"/>
            <a:ext cx="5534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mulheres não lactantes, o retorno da menstruação varia de 7 a 9 semanas, com média de 45 dias para nova ovulação (variação de 25 a 72 dias). </a:t>
            </a:r>
          </a:p>
          <a:p>
            <a:pPr marL="0" indent="0" algn="just">
              <a:buNone/>
            </a:pPr>
            <a:endParaRPr 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Mulheres lactantes têm atraso no retorno da ovulação: prolactina inibe a liberação pulsátil do </a:t>
            </a:r>
            <a:r>
              <a:rPr lang="pt-B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GnRH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FF40F8-9928-BA81-4132-A9C2E5252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50" t="28990" r="29920" b="21636"/>
          <a:stretch/>
        </p:blipFill>
        <p:spPr>
          <a:xfrm>
            <a:off x="5752772" y="1462750"/>
            <a:ext cx="3324082" cy="31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 DE PESO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08284" y="2415929"/>
            <a:ext cx="8834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Aproximadamente metade do ganho ponderal da gestação é perdido nas primeiras 6 semanas após o parto. </a:t>
            </a:r>
          </a:p>
          <a:p>
            <a:pPr marL="0" indent="0" algn="just">
              <a:buNone/>
            </a:pPr>
            <a:endParaRPr lang="pt-BR" sz="1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 imediata de 4,5 a 6 Kg (feto, placenta, líquido amniótico e perda sanguínea). </a:t>
            </a:r>
          </a:p>
          <a:p>
            <a:pPr marL="0" indent="0" algn="just"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restante da perda ponderal ocorrerá entre 6 semanas e 6 meses após o parto, sendo maior nos 3 primeiros meses. </a:t>
            </a:r>
          </a:p>
          <a:p>
            <a:pPr algn="just"/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79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3181326" cy="503414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ALTERAÇÕES DERMATOLÓGICAS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08284" y="2605626"/>
            <a:ext cx="8834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Estrias</a:t>
            </a: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Melasma</a:t>
            </a: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Eflúgio</a:t>
            </a:r>
            <a:r>
              <a:rPr lang="pt-B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telógeno</a:t>
            </a:r>
            <a:r>
              <a:rPr lang="pt-B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entre 1 e 5 meses após o parto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pic>
        <p:nvPicPr>
          <p:cNvPr id="21506" name="Picture 2" descr="Meu cabelo está caindo muito, o que eu faço? Veja algumas dicas!">
            <a:extLst>
              <a:ext uri="{FF2B5EF4-FFF2-40B4-BE49-F238E27FC236}">
                <a16:creationId xmlns:a16="http://schemas.microsoft.com/office/drawing/2014/main" id="{0E1015B1-B673-4B9B-0B83-16B29057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65" y="1923078"/>
            <a:ext cx="3264613" cy="2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A5ED2E2-528D-CFAA-02C0-2CAFC92F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5" y="2609515"/>
            <a:ext cx="1233272" cy="183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1851101" y="3084453"/>
            <a:ext cx="6478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do volume de sangue circulante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da pressão arterial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Frequência cardíaca aumentada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AMAMENTAÇÃO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5F1A43-8A3D-C7E6-8AA3-6DA5DFE42458}"/>
              </a:ext>
            </a:extLst>
          </p:cNvPr>
          <p:cNvSpPr txBox="1"/>
          <p:nvPr/>
        </p:nvSpPr>
        <p:spPr>
          <a:xfrm>
            <a:off x="108284" y="2661030"/>
            <a:ext cx="480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Recomendado aleitamento exclusivo até 6 meses e parcial até 2 anos (OMS).</a:t>
            </a:r>
          </a:p>
          <a:p>
            <a:pPr algn="just"/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144F90-BF45-F644-D191-72636D00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837" y="1946970"/>
            <a:ext cx="3318358" cy="24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1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569955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BLUES PUERPERAL E DEPRESSÃO PÓS PARTO</a:t>
            </a:r>
          </a:p>
        </p:txBody>
      </p:sp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Puerpério</a:t>
            </a:r>
            <a:endParaRPr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CE4646D-8116-20FC-0088-8F1FF9C2E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51" y="2860675"/>
            <a:ext cx="2926557" cy="20793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7A7A970-BBB0-EC0A-E740-60544ADBC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24" y="1395208"/>
            <a:ext cx="5632192" cy="3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4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3;p14">
            <a:extLst>
              <a:ext uri="{FF2B5EF4-FFF2-40B4-BE49-F238E27FC236}">
                <a16:creationId xmlns:a16="http://schemas.microsoft.com/office/drawing/2014/main" id="{372FC4B5-8631-D15F-7CF8-706A0B31753B}"/>
              </a:ext>
            </a:extLst>
          </p:cNvPr>
          <p:cNvSpPr txBox="1"/>
          <p:nvPr/>
        </p:nvSpPr>
        <p:spPr>
          <a:xfrm>
            <a:off x="1206265" y="491553"/>
            <a:ext cx="7120006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Obrigada!</a:t>
            </a:r>
            <a:endParaRPr dirty="0"/>
          </a:p>
        </p:txBody>
      </p:sp>
      <p:pic>
        <p:nvPicPr>
          <p:cNvPr id="30722" name="Picture 2" descr="Importância da rede de apoio no pós parto e na nutrição materna">
            <a:extLst>
              <a:ext uri="{FF2B5EF4-FFF2-40B4-BE49-F238E27FC236}">
                <a16:creationId xmlns:a16="http://schemas.microsoft.com/office/drawing/2014/main" id="{90BCABC5-37AF-2185-A7CD-8A2D1B29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5" y="1482928"/>
            <a:ext cx="5850441" cy="30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1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2920740" y="3298975"/>
            <a:ext cx="647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de fatores de coagulação – trombose?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imunológicas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59A37B-4B14-D715-6D1E-FC2FD657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3" y="2774134"/>
            <a:ext cx="2551473" cy="15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2920740" y="3298975"/>
            <a:ext cx="647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do ritmo de filtração do rim</a:t>
            </a:r>
          </a:p>
          <a:p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da frequência urinária</a:t>
            </a:r>
          </a:p>
        </p:txBody>
      </p:sp>
      <p:pic>
        <p:nvPicPr>
          <p:cNvPr id="1026" name="Picture 2" descr="Sistema urinário | Ensino Fundamental I - Escola Kids">
            <a:extLst>
              <a:ext uri="{FF2B5EF4-FFF2-40B4-BE49-F238E27FC236}">
                <a16:creationId xmlns:a16="http://schemas.microsoft.com/office/drawing/2014/main" id="{3384D99E-4D02-35BD-BFE3-02C6134B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408212"/>
            <a:ext cx="2039930" cy="20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2868560" y="3172787"/>
            <a:ext cx="6478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da salivação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Inchaço e sangramento gengival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baixo facilita cáries</a:t>
            </a:r>
          </a:p>
        </p:txBody>
      </p:sp>
      <p:pic>
        <p:nvPicPr>
          <p:cNvPr id="10" name="Picture 1" descr="Captura de tela 2013-09-05 às 08.57.15.png">
            <a:extLst>
              <a:ext uri="{FF2B5EF4-FFF2-40B4-BE49-F238E27FC236}">
                <a16:creationId xmlns:a16="http://schemas.microsoft.com/office/drawing/2014/main" id="{11A28571-F7D0-3487-082B-6B5A41F9E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515989"/>
            <a:ext cx="1907080" cy="194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2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4050589" y="3324014"/>
            <a:ext cx="647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Náuseas e vômitos</a:t>
            </a:r>
          </a:p>
        </p:txBody>
      </p:sp>
      <p:pic>
        <p:nvPicPr>
          <p:cNvPr id="4098" name="Picture 2" descr="Enjoo: O Monstro da Gravidez - Parte 1 ~ Mamãe Sortuda">
            <a:extLst>
              <a:ext uri="{FF2B5EF4-FFF2-40B4-BE49-F238E27FC236}">
                <a16:creationId xmlns:a16="http://schemas.microsoft.com/office/drawing/2014/main" id="{A813C6F6-9675-EFCC-61F1-760921B6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4" y="2451843"/>
            <a:ext cx="1855252" cy="21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4164542" y="3318015"/>
            <a:ext cx="6478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Constipação intestinal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Síndrome do intestino irritável | Drauzio Varella">
            <a:extLst>
              <a:ext uri="{FF2B5EF4-FFF2-40B4-BE49-F238E27FC236}">
                <a16:creationId xmlns:a16="http://schemas.microsoft.com/office/drawing/2014/main" id="{B7F70572-3701-DB46-2EC8-109740D6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3" y="279491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1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97563" y="168442"/>
            <a:ext cx="7120006" cy="144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gestação e suas mudanças </a:t>
            </a:r>
            <a:b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1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esperar da mudança no corpo na gravidez?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B5E84A18-EDE1-9B61-DB89-6E7BD0418988}"/>
              </a:ext>
            </a:extLst>
          </p:cNvPr>
          <p:cNvSpPr/>
          <p:nvPr/>
        </p:nvSpPr>
        <p:spPr>
          <a:xfrm>
            <a:off x="108284" y="1912515"/>
            <a:ext cx="2875547" cy="36094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TRIMESTRE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E59D39-E65F-0D4E-542A-0EF29335B76A}"/>
              </a:ext>
            </a:extLst>
          </p:cNvPr>
          <p:cNvSpPr/>
          <p:nvPr/>
        </p:nvSpPr>
        <p:spPr>
          <a:xfrm>
            <a:off x="4164542" y="2092988"/>
            <a:ext cx="3991257" cy="72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ADAPTAÇÃO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EB0BA-A762-7AA8-47B8-03CA4EB7B4BC}"/>
              </a:ext>
            </a:extLst>
          </p:cNvPr>
          <p:cNvSpPr txBox="1"/>
          <p:nvPr/>
        </p:nvSpPr>
        <p:spPr>
          <a:xfrm>
            <a:off x="4050589" y="3324014"/>
            <a:ext cx="647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Cólica</a:t>
            </a:r>
          </a:p>
        </p:txBody>
      </p:sp>
      <p:pic>
        <p:nvPicPr>
          <p:cNvPr id="7170" name="Picture 2" descr="Como identificar se sua cólica é normal ou sintoma de endometriose: 3  diferenças | Camaçari Notícias">
            <a:extLst>
              <a:ext uri="{FF2B5EF4-FFF2-40B4-BE49-F238E27FC236}">
                <a16:creationId xmlns:a16="http://schemas.microsoft.com/office/drawing/2014/main" id="{3E3831B2-D88D-16AD-0781-3902F2D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73597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247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971</Words>
  <Application>Microsoft Office PowerPoint</Application>
  <PresentationFormat>Apresentação na tela (16:9)</PresentationFormat>
  <Paragraphs>170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Tahoma</vt:lpstr>
      <vt:lpstr>Arial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Rayana Rolla Campos</dc:creator>
  <cp:lastModifiedBy>Bruna Santos Amaral Morais (GRCC)</cp:lastModifiedBy>
  <cp:revision>4</cp:revision>
  <dcterms:modified xsi:type="dcterms:W3CDTF">2022-06-29T18:31:08Z</dcterms:modified>
</cp:coreProperties>
</file>