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354" r:id="rId6"/>
    <p:sldId id="348" r:id="rId7"/>
    <p:sldId id="349" r:id="rId8"/>
    <p:sldId id="350" r:id="rId9"/>
    <p:sldId id="342" r:id="rId10"/>
    <p:sldId id="341" r:id="rId11"/>
    <p:sldId id="344" r:id="rId12"/>
    <p:sldId id="258" r:id="rId13"/>
    <p:sldId id="345" r:id="rId14"/>
    <p:sldId id="351" r:id="rId15"/>
    <p:sldId id="352" r:id="rId16"/>
    <p:sldId id="353" r:id="rId17"/>
    <p:sldId id="34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D10E2778-7A59-4098-8AC4-B7617763E411}">
          <p14:sldIdLst>
            <p14:sldId id="259"/>
            <p14:sldId id="354"/>
            <p14:sldId id="348"/>
            <p14:sldId id="349"/>
            <p14:sldId id="350"/>
            <p14:sldId id="342"/>
            <p14:sldId id="341"/>
            <p14:sldId id="344"/>
            <p14:sldId id="258"/>
            <p14:sldId id="345"/>
            <p14:sldId id="351"/>
            <p14:sldId id="352"/>
            <p14:sldId id="353"/>
            <p14:sldId id="34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Reis" initials="AR" lastIdx="8" clrIdx="0">
    <p:extLst>
      <p:ext uri="{19B8F6BF-5375-455C-9EA6-DF929625EA0E}">
        <p15:presenceInfo xmlns:p15="http://schemas.microsoft.com/office/powerpoint/2012/main" xmlns="" userId="Amanda Re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3E"/>
    <a:srgbClr val="1F8ECE"/>
    <a:srgbClr val="008659"/>
    <a:srgbClr val="73B36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4T11:18:25.612" idx="6">
    <p:pos x="10" y="10"/>
    <p:text>Explicar como é necessário dar ação aos pacientes que estão na fila.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2T11:42:02.230" idx="2">
    <p:pos x="95" y="-270"/>
    <p:text>A imagem traduz muito bem o conceito do projeto. Você (médico UBS) fazendo uma chamada para o 0800 (teleconsultoria) pode agilizar a chamada de um paciente na fila de espera para uma consulta com um especialista.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96F9E-5059-4A7D-A8A8-7AF2E51E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33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0C0D6E-1243-49AF-B644-504D7AE2F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7AA2C71-8B92-4BC4-B1C9-BBDDAC4A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6009"/>
            <a:ext cx="2743200" cy="365125"/>
          </a:xfrm>
        </p:spPr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A5C05D9-0EEE-4177-A662-E1EE219B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6009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0FB93B-A219-4C1E-881D-D2581081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6009"/>
            <a:ext cx="2743200" cy="365125"/>
          </a:xfrm>
        </p:spPr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B2849F-3E8A-4381-9772-DA35B8DF278C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52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B868BB-F01A-4D24-8168-F51E253B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43D671F-C338-4541-9F63-6CB93E22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CC9FC11-C9CC-4931-A051-4F3AF058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DDCE226-250D-40E7-A170-CF479324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3E8E16E-258C-47D6-8498-2F4E2594E479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776B57D-D440-4FC7-8BA6-007CCA66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39420"/>
            <a:ext cx="10515600" cy="1206694"/>
          </a:xfrm>
        </p:spPr>
        <p:txBody>
          <a:bodyPr/>
          <a:lstStyle>
            <a:lvl1pPr>
              <a:defRPr sz="3600" b="1">
                <a:solidFill>
                  <a:srgbClr val="00733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3A80EFD-3A0E-4FAE-8D73-39615C0F4668}"/>
              </a:ext>
            </a:extLst>
          </p:cNvPr>
          <p:cNvSpPr/>
          <p:nvPr userDrawn="1"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12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17218F-94B1-4792-B313-AD804F51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93B0807-4ECC-4775-8B4C-67A6915E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60907BC-F98B-416A-8313-6CF9531F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77223C8-F904-4C2B-86D4-9F4451AC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CCA970-2DE1-4845-9928-4FB67128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5387E65-C4AD-4004-83FD-305348CA677D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066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349E56-902F-4E22-A4F2-9344F7CB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39420"/>
            <a:ext cx="10515600" cy="1206694"/>
          </a:xfrm>
        </p:spPr>
        <p:txBody>
          <a:bodyPr/>
          <a:lstStyle>
            <a:lvl1pPr>
              <a:defRPr sz="3600" b="1">
                <a:solidFill>
                  <a:srgbClr val="00733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FCBA9B2-EF9F-4A7B-94DE-8D82A3B95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32E8570-E4D4-4BA8-9C15-E9D19953C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87D404-DD32-4852-A5CD-D65FC2A3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C97D635-213A-40F2-9D8F-3CADA565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09B1684-FDE1-43B2-A063-8297CBAB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EA76D4F-8708-4A75-9E29-5A1525E9B541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5078199-0AEE-457B-AF03-B94653F6CB3E}"/>
              </a:ext>
            </a:extLst>
          </p:cNvPr>
          <p:cNvSpPr/>
          <p:nvPr userDrawn="1"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77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2225A4A-4756-4DF0-9BC9-7F48F9C8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89537F6-8213-45FB-A0A1-CC4DD567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F00C79F-05B5-4152-8E3C-BE28FDE65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F672CE5-DB8D-4448-83F7-14F32F604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1F4E47D-7EDE-4D09-9A0C-8B7C2A9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82FC92C-5ED4-4D5C-9664-8451F8CB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087518F-8857-47B2-B39D-2914B6D3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E6D08DF-7E4A-4FC5-9612-48C77E145A97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AF9E5CA-7DCB-415E-88F9-4024342C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39420"/>
            <a:ext cx="10515600" cy="1206694"/>
          </a:xfrm>
        </p:spPr>
        <p:txBody>
          <a:bodyPr/>
          <a:lstStyle>
            <a:lvl1pPr>
              <a:defRPr sz="3600" b="1">
                <a:solidFill>
                  <a:srgbClr val="00733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7322CCE-5D64-4220-9D53-6B73C7C66633}"/>
              </a:ext>
            </a:extLst>
          </p:cNvPr>
          <p:cNvSpPr/>
          <p:nvPr userDrawn="1"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80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478AC86-2723-4431-B79E-90DEA840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0DC35E1-3D38-4C6E-9C02-100AD694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D8D6AED-FCFD-45DE-812E-C23FBB2E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FAD6E8B-756E-4B19-91B1-E5E91ECFBE0A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DFB465F-D211-4538-912C-1392FC98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39420"/>
            <a:ext cx="10515600" cy="1206694"/>
          </a:xfrm>
        </p:spPr>
        <p:txBody>
          <a:bodyPr/>
          <a:lstStyle>
            <a:lvl1pPr>
              <a:defRPr sz="3600" b="1">
                <a:solidFill>
                  <a:srgbClr val="00733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5E42C69-B01D-43F7-85C4-8205B4F999AF}"/>
              </a:ext>
            </a:extLst>
          </p:cNvPr>
          <p:cNvSpPr/>
          <p:nvPr userDrawn="1"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287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DA8CE60-3AA7-437D-916A-D842187D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A0C43C0-A461-423C-8C91-A530B882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8408536-C4DB-4C27-B1A1-17E66183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69E3F62-36C4-4FB3-98AF-94F4165A0E1C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222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3B9FFF-BD79-4BB1-9731-4DF24FF6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4AC914-AB0B-4BA8-B77F-7A55B5F7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90DFE42-C4C2-4E40-99AA-D2A16B4EF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8FCFD02-9867-4DF7-A96D-BC0C5B8B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25ABFAD-6BBB-4DD9-B78F-C13ECADF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0451B90-ACC2-4B1D-8B48-315FEDA4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0E03E1F-E9E6-4127-929D-AAA024D25872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895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F3E0D-5E77-4094-A0F2-7E9A4AB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E27F48B-85B5-462D-BF37-59EDEB826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5C3475F-3FBB-4356-83FB-4423B72B6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9A20C9D-AFDC-4779-99AD-F0E81012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CE645CE-C873-40AA-9856-E3F92A96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7DACC0A-BE3F-4352-A233-185A8C54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957CBDE-CD04-43EB-B2F3-02DA1B880633}"/>
              </a:ext>
            </a:extLst>
          </p:cNvPr>
          <p:cNvSpPr/>
          <p:nvPr userDrawn="1"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331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E2ED94D-D5B3-40DE-9EE0-3B6C0EFD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D5E133B-1FE6-42B6-AC14-77BBBD853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1AE2EF-9C12-4164-AAC6-0C571AE92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8367-F231-4E0A-8FEB-CF0EE60C4204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CB8615A-CFFA-4A4C-8DDB-1D4C417B4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4B00D4B-D8B4-4948-9E38-C964CE95F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20E2-4C91-4BD7-ADEA-B598429349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070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10" Type="http://schemas.openxmlformats.org/officeDocument/2006/relationships/image" Target="../media/image26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pessoa, ao ar livre, homem, mulher&#10;&#10;Descrição gerada automaticamente">
            <a:extLst>
              <a:ext uri="{FF2B5EF4-FFF2-40B4-BE49-F238E27FC236}">
                <a16:creationId xmlns:a16="http://schemas.microsoft.com/office/drawing/2014/main" xmlns="" id="{AFD4CD70-91A6-4580-B32A-38511D6F1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"/>
          <a:stretch/>
        </p:blipFill>
        <p:spPr>
          <a:xfrm>
            <a:off x="0" y="0"/>
            <a:ext cx="12193375" cy="680681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6199B23-E17B-4F70-B2DB-680ECFD126E3}"/>
              </a:ext>
            </a:extLst>
          </p:cNvPr>
          <p:cNvSpPr/>
          <p:nvPr/>
        </p:nvSpPr>
        <p:spPr>
          <a:xfrm>
            <a:off x="0" y="5795682"/>
            <a:ext cx="12192000" cy="1011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55A1E6-CD63-4719-81F9-6684415E2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02" b="42412"/>
          <a:stretch/>
        </p:blipFill>
        <p:spPr>
          <a:xfrm>
            <a:off x="4376863" y="5932047"/>
            <a:ext cx="7695754" cy="76637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0EECD660-9C53-4483-8030-7571737C5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480" y="610091"/>
            <a:ext cx="4419577" cy="3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6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A2F0384-1634-4A1A-AEB0-10C1C5594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19" y="470922"/>
            <a:ext cx="11180324" cy="628822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32EA32C-A6E8-4D89-9863-3C7CB6472533}"/>
              </a:ext>
            </a:extLst>
          </p:cNvPr>
          <p:cNvSpPr txBox="1"/>
          <p:nvPr/>
        </p:nvSpPr>
        <p:spPr>
          <a:xfrm>
            <a:off x="3658431" y="3335279"/>
            <a:ext cx="242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“Facilita a comunicação de casos pendentes e melhora a resolutividade.” </a:t>
            </a: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89C5396-33D3-447D-83B0-C4291E8E621B}"/>
              </a:ext>
            </a:extLst>
          </p:cNvPr>
          <p:cNvSpPr txBox="1"/>
          <p:nvPr/>
        </p:nvSpPr>
        <p:spPr>
          <a:xfrm>
            <a:off x="1631718" y="1553298"/>
            <a:ext cx="25985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“Aumenta segurança do médico encaminhador e qualifica esses encaminhamentos.” </a:t>
            </a:r>
          </a:p>
          <a:p>
            <a:pPr marL="72000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736D3E4-5F65-4D89-8134-5CB298A0031D}"/>
              </a:ext>
            </a:extLst>
          </p:cNvPr>
          <p:cNvSpPr txBox="1"/>
          <p:nvPr/>
        </p:nvSpPr>
        <p:spPr>
          <a:xfrm>
            <a:off x="8222645" y="1326840"/>
            <a:ext cx="362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meses, zeramos a fila de espera para consulta com o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proctologista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na qual havia mais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1.700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pacientes.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CE473C9-FD5D-4D53-A3CA-3671EB9FDA6C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xmlns="" id="{79C03AD4-BC77-481A-809B-47FDA7518269}"/>
              </a:ext>
            </a:extLst>
          </p:cNvPr>
          <p:cNvSpPr txBox="1">
            <a:spLocks/>
          </p:cNvSpPr>
          <p:nvPr/>
        </p:nvSpPr>
        <p:spPr>
          <a:xfrm>
            <a:off x="342557" y="199565"/>
            <a:ext cx="9144000" cy="74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e experiências no AM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A1F3995-820C-411C-BDCD-C813388F1BCD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68B5CABC-2F10-4707-9D01-7831CC680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1388712"/>
            <a:ext cx="929987" cy="74398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0BBCC495-D7A3-477D-B8AE-1B2FA5EB8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2404058"/>
            <a:ext cx="929987" cy="74398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45C9536-402B-4E59-B965-6CB401D9DF32}"/>
              </a:ext>
            </a:extLst>
          </p:cNvPr>
          <p:cNvSpPr txBox="1"/>
          <p:nvPr/>
        </p:nvSpPr>
        <p:spPr>
          <a:xfrm>
            <a:off x="8274028" y="2409473"/>
            <a:ext cx="362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meses, reduzimos em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85%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a fila de espera para consulta com o endocrinologista.</a:t>
            </a:r>
          </a:p>
        </p:txBody>
      </p:sp>
    </p:spTree>
    <p:extLst>
      <p:ext uri="{BB962C8B-B14F-4D97-AF65-F5344CB8AC3E}">
        <p14:creationId xmlns:p14="http://schemas.microsoft.com/office/powerpoint/2010/main" xmlns="" val="314292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A2F0384-1634-4A1A-AEB0-10C1C5594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19" y="470922"/>
            <a:ext cx="11180324" cy="628822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32EA32C-A6E8-4D89-9863-3C7CB6472533}"/>
              </a:ext>
            </a:extLst>
          </p:cNvPr>
          <p:cNvSpPr txBox="1"/>
          <p:nvPr/>
        </p:nvSpPr>
        <p:spPr>
          <a:xfrm>
            <a:off x="3658431" y="3335279"/>
            <a:ext cx="242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“Facilita a comunicação de casos pendentes e melhora a resolutividade.” </a:t>
            </a: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89C5396-33D3-447D-83B0-C4291E8E621B}"/>
              </a:ext>
            </a:extLst>
          </p:cNvPr>
          <p:cNvSpPr txBox="1"/>
          <p:nvPr/>
        </p:nvSpPr>
        <p:spPr>
          <a:xfrm>
            <a:off x="1631718" y="1553298"/>
            <a:ext cx="25985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“Aumenta segurança do médico encaminhador e qualifica esses encaminhamentos.” </a:t>
            </a:r>
          </a:p>
          <a:p>
            <a:pPr marL="72000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736D3E4-5F65-4D89-8134-5CB298A0031D}"/>
              </a:ext>
            </a:extLst>
          </p:cNvPr>
          <p:cNvSpPr txBox="1"/>
          <p:nvPr/>
        </p:nvSpPr>
        <p:spPr>
          <a:xfrm>
            <a:off x="8222645" y="1326840"/>
            <a:ext cx="362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6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meses, diminuímos o tempo de espera para consulta com o ortopedista de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219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para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dias.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CE473C9-FD5D-4D53-A3CA-3671EB9FDA6C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xmlns="" id="{79C03AD4-BC77-481A-809B-47FDA7518269}"/>
              </a:ext>
            </a:extLst>
          </p:cNvPr>
          <p:cNvSpPr txBox="1">
            <a:spLocks/>
          </p:cNvSpPr>
          <p:nvPr/>
        </p:nvSpPr>
        <p:spPr>
          <a:xfrm>
            <a:off x="342557" y="199565"/>
            <a:ext cx="9144000" cy="74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e experiências em POA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A1F3995-820C-411C-BDCD-C813388F1BCD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6D73931-CA4A-4BD0-AF54-D91E264C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1388712"/>
            <a:ext cx="929987" cy="74398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BA85A175-5375-4904-A408-C4D614650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2404058"/>
            <a:ext cx="929987" cy="74398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B39C54E-3D67-4D0A-93DC-BEB984E90ADE}"/>
              </a:ext>
            </a:extLst>
          </p:cNvPr>
          <p:cNvSpPr txBox="1"/>
          <p:nvPr/>
        </p:nvSpPr>
        <p:spPr>
          <a:xfrm>
            <a:off x="8222645" y="2482040"/>
            <a:ext cx="362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6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meses, reduzimos o tempo de espera para consulta com o ginecologista de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162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para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63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dias.</a:t>
            </a:r>
          </a:p>
        </p:txBody>
      </p:sp>
    </p:spTree>
    <p:extLst>
      <p:ext uri="{BB962C8B-B14F-4D97-AF65-F5344CB8AC3E}">
        <p14:creationId xmlns:p14="http://schemas.microsoft.com/office/powerpoint/2010/main" xmlns="" val="367605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A2F0384-1634-4A1A-AEB0-10C1C5594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19" y="457670"/>
            <a:ext cx="11180324" cy="628822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32EA32C-A6E8-4D89-9863-3C7CB6472533}"/>
              </a:ext>
            </a:extLst>
          </p:cNvPr>
          <p:cNvSpPr txBox="1"/>
          <p:nvPr/>
        </p:nvSpPr>
        <p:spPr>
          <a:xfrm>
            <a:off x="3658431" y="3335279"/>
            <a:ext cx="242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“Facilita a comunicação de casos pendentes e melhora a resolutividade.” </a:t>
            </a: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89C5396-33D3-447D-83B0-C4291E8E621B}"/>
              </a:ext>
            </a:extLst>
          </p:cNvPr>
          <p:cNvSpPr txBox="1"/>
          <p:nvPr/>
        </p:nvSpPr>
        <p:spPr>
          <a:xfrm>
            <a:off x="1631718" y="1553298"/>
            <a:ext cx="25985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“Aumenta segurança do médico encaminhador e qualifica esses encaminhamentos.” </a:t>
            </a:r>
          </a:p>
          <a:p>
            <a:pPr marL="72000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736D3E4-5F65-4D89-8134-5CB298A0031D}"/>
              </a:ext>
            </a:extLst>
          </p:cNvPr>
          <p:cNvSpPr txBox="1"/>
          <p:nvPr/>
        </p:nvSpPr>
        <p:spPr>
          <a:xfrm>
            <a:off x="8143057" y="1817172"/>
            <a:ext cx="362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Reduzimos o tempo de espera para consulta com o reumatologista de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anos para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meses.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CE473C9-FD5D-4D53-A3CA-3671EB9FDA6C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xmlns="" id="{79C03AD4-BC77-481A-809B-47FDA7518269}"/>
              </a:ext>
            </a:extLst>
          </p:cNvPr>
          <p:cNvSpPr txBox="1">
            <a:spLocks/>
          </p:cNvSpPr>
          <p:nvPr/>
        </p:nvSpPr>
        <p:spPr>
          <a:xfrm>
            <a:off x="342557" y="199565"/>
            <a:ext cx="9144000" cy="74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e experiências em BH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A1F3995-820C-411C-BDCD-C813388F1BCD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DBA1188-F9F5-4A9D-8839-9E3577AD2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1879047"/>
            <a:ext cx="929987" cy="7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75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A2F0384-1634-4A1A-AEB0-10C1C5594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19" y="470922"/>
            <a:ext cx="11180324" cy="628822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CF76726-F612-4E4E-9379-1A8705E85AA2}"/>
              </a:ext>
            </a:extLst>
          </p:cNvPr>
          <p:cNvSpPr/>
          <p:nvPr/>
        </p:nvSpPr>
        <p:spPr>
          <a:xfrm>
            <a:off x="8222645" y="2376104"/>
            <a:ext cx="361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Aumento em 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20%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da </a:t>
            </a:r>
            <a:b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aprovação dos encaminhamentos para neurologia.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32EA32C-A6E8-4D89-9863-3C7CB6472533}"/>
              </a:ext>
            </a:extLst>
          </p:cNvPr>
          <p:cNvSpPr txBox="1"/>
          <p:nvPr/>
        </p:nvSpPr>
        <p:spPr>
          <a:xfrm>
            <a:off x="3658431" y="3335279"/>
            <a:ext cx="242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“Facilita a comunicação de casos pendentes e melhora a resolutividade.” </a:t>
            </a: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89C5396-33D3-447D-83B0-C4291E8E621B}"/>
              </a:ext>
            </a:extLst>
          </p:cNvPr>
          <p:cNvSpPr txBox="1"/>
          <p:nvPr/>
        </p:nvSpPr>
        <p:spPr>
          <a:xfrm>
            <a:off x="1631718" y="1553298"/>
            <a:ext cx="25985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“Aumenta segurança do médico encaminhador e qualifica esses encaminhamentos.” </a:t>
            </a:r>
          </a:p>
          <a:p>
            <a:pPr marL="72000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Médico de Família </a:t>
            </a:r>
            <a:b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Comunidade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736D3E4-5F65-4D89-8134-5CB298A0031D}"/>
              </a:ext>
            </a:extLst>
          </p:cNvPr>
          <p:cNvSpPr txBox="1"/>
          <p:nvPr/>
        </p:nvSpPr>
        <p:spPr>
          <a:xfrm>
            <a:off x="8222645" y="1345207"/>
            <a:ext cx="362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Aumento em</a:t>
            </a:r>
            <a:r>
              <a:rPr lang="pt-BR" sz="16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50%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da aprovação dos encaminhamentos para cardiologia e endocrinologia.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7D39C48A-EE56-49CE-9C85-C3A47EB54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1388712"/>
            <a:ext cx="929987" cy="7439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A251690-7589-4839-AE2A-55761CB6E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482" y="2404058"/>
            <a:ext cx="929987" cy="74398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CE473C9-FD5D-4D53-A3CA-3671EB9FDA6C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xmlns="" id="{79C03AD4-BC77-481A-809B-47FDA7518269}"/>
              </a:ext>
            </a:extLst>
          </p:cNvPr>
          <p:cNvSpPr txBox="1">
            <a:spLocks/>
          </p:cNvSpPr>
          <p:nvPr/>
        </p:nvSpPr>
        <p:spPr>
          <a:xfrm>
            <a:off x="342557" y="199565"/>
            <a:ext cx="9144000" cy="74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e experiências no DF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A1F3995-820C-411C-BDCD-C813388F1BCD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D517E53-B25D-4276-81E9-59326EB96D95}"/>
              </a:ext>
            </a:extLst>
          </p:cNvPr>
          <p:cNvSpPr txBox="1"/>
          <p:nvPr/>
        </p:nvSpPr>
        <p:spPr>
          <a:xfrm>
            <a:off x="1348798" y="2394731"/>
            <a:ext cx="927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0800 644 6543 (opção 2)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AAA80E96-99F0-420C-B541-ADC484356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5547" y="1431706"/>
            <a:ext cx="759712" cy="7692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480B43A-69A0-4698-A76E-C21DB0EB2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02" b="42412"/>
          <a:stretch/>
        </p:blipFill>
        <p:spPr>
          <a:xfrm>
            <a:off x="1440068" y="5225699"/>
            <a:ext cx="9311862" cy="92731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94E5CE8E-1507-482B-9A16-93C51024F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0649" y="3150113"/>
            <a:ext cx="6470703" cy="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03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FD56A3A-976D-4380-8980-C809B9AA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conhece o Regula Mais Brasil?</a:t>
            </a:r>
          </a:p>
        </p:txBody>
      </p:sp>
      <p:pic>
        <p:nvPicPr>
          <p:cNvPr id="2" name="Video_Regula Mais Brasil_Reduzido">
            <a:hlinkClick r:id="" action="ppaction://media"/>
            <a:extLst>
              <a:ext uri="{FF2B5EF4-FFF2-40B4-BE49-F238E27FC236}">
                <a16:creationId xmlns:a16="http://schemas.microsoft.com/office/drawing/2014/main" xmlns="" id="{08E8DB7A-309A-4C84-86ED-A10B90A83C7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7430" y="927464"/>
            <a:ext cx="10236809" cy="57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9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DF31194-A85F-482A-9388-7E2CEA476B28}"/>
              </a:ext>
            </a:extLst>
          </p:cNvPr>
          <p:cNvSpPr txBox="1"/>
          <p:nvPr/>
        </p:nvSpPr>
        <p:spPr>
          <a:xfrm>
            <a:off x="530590" y="1244847"/>
            <a:ext cx="50027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Especialidades reguladas:</a:t>
            </a:r>
            <a:b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b="1" dirty="0">
              <a:solidFill>
                <a:srgbClr val="1F8EC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Cardiologia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Endocrinologia 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Gastroenterologia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Ortopedia 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Urologia 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Proctologia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regulados: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Colonoscopia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Endoscopia</a:t>
            </a:r>
            <a: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b="1" dirty="0">
              <a:solidFill>
                <a:srgbClr val="1F8EC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3261093-4425-4EDE-90C1-433C56BDB825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7">
            <a:extLst>
              <a:ext uri="{FF2B5EF4-FFF2-40B4-BE49-F238E27FC236}">
                <a16:creationId xmlns:a16="http://schemas.microsoft.com/office/drawing/2014/main" xmlns="" id="{1ADB9E23-3675-4526-979B-FA70D8FA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57" y="199565"/>
            <a:ext cx="9144000" cy="748001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Amazonas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A4C5199-AAED-4ABA-9CFE-F29829D4E400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651" y="0"/>
            <a:ext cx="6896100" cy="6759146"/>
          </a:xfrm>
          <a:prstGeom prst="rect">
            <a:avLst/>
          </a:prstGeom>
        </p:spPr>
      </p:pic>
      <p:pic>
        <p:nvPicPr>
          <p:cNvPr id="8" name="Gráfico 13">
            <a:extLst>
              <a:ext uri="{FF2B5EF4-FFF2-40B4-BE49-F238E27FC236}">
                <a16:creationId xmlns:a16="http://schemas.microsoft.com/office/drawing/2014/main" xmlns="" id="{2818CA33-4470-48EE-9DA0-74142DE70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1722" flipV="1">
            <a:off x="4424311" y="948505"/>
            <a:ext cx="2693669" cy="30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46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651" y="0"/>
            <a:ext cx="6896100" cy="67591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DF31194-A85F-482A-9388-7E2CEA476B28}"/>
              </a:ext>
            </a:extLst>
          </p:cNvPr>
          <p:cNvSpPr txBox="1"/>
          <p:nvPr/>
        </p:nvSpPr>
        <p:spPr>
          <a:xfrm>
            <a:off x="342557" y="1097704"/>
            <a:ext cx="500277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Especialidades reguladas:</a:t>
            </a:r>
            <a:b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b="1" dirty="0">
              <a:solidFill>
                <a:srgbClr val="1F8EC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Cirurgia vascular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Endocrinologia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Gastroenterologia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Ginecologia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Neurocirurgia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Neurologia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Ortopedia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Pneumologia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Proctologia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Psiquiatria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Urologia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b="1" dirty="0">
              <a:solidFill>
                <a:srgbClr val="1F8EC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3261093-4425-4EDE-90C1-433C56BDB825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7">
            <a:extLst>
              <a:ext uri="{FF2B5EF4-FFF2-40B4-BE49-F238E27FC236}">
                <a16:creationId xmlns:a16="http://schemas.microsoft.com/office/drawing/2014/main" xmlns="" id="{1ADB9E23-3675-4526-979B-FA70D8FA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57" y="199565"/>
            <a:ext cx="9144000" cy="748001"/>
          </a:xfrm>
        </p:spPr>
        <p:txBody>
          <a:bodyPr>
            <a:normAutofit/>
          </a:bodyPr>
          <a:lstStyle/>
          <a:p>
            <a:pPr algn="l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Porto Alegre</a:t>
            </a:r>
            <a:endParaRPr lang="pt-BR" sz="3600" b="1" dirty="0">
              <a:solidFill>
                <a:srgbClr val="0073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A4C5199-AAED-4ABA-9CFE-F29829D4E400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13">
            <a:extLst>
              <a:ext uri="{FF2B5EF4-FFF2-40B4-BE49-F238E27FC236}">
                <a16:creationId xmlns:a16="http://schemas.microsoft.com/office/drawing/2014/main" xmlns="" id="{2818CA33-4470-48EE-9DA0-74142DE70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57188" flipV="1">
            <a:off x="6011912" y="3627426"/>
            <a:ext cx="2693669" cy="30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6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651" y="0"/>
            <a:ext cx="6896100" cy="67591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DF31194-A85F-482A-9388-7E2CEA476B28}"/>
              </a:ext>
            </a:extLst>
          </p:cNvPr>
          <p:cNvSpPr txBox="1"/>
          <p:nvPr/>
        </p:nvSpPr>
        <p:spPr>
          <a:xfrm>
            <a:off x="530590" y="2028616"/>
            <a:ext cx="500277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Especialidades reguladas:</a:t>
            </a:r>
            <a:b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b="1" dirty="0">
              <a:solidFill>
                <a:srgbClr val="1F8EC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Neurologia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Reumatologia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Urologia</a:t>
            </a:r>
            <a: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b="1" dirty="0">
              <a:solidFill>
                <a:srgbClr val="1F8EC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3261093-4425-4EDE-90C1-433C56BDB825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7">
            <a:extLst>
              <a:ext uri="{FF2B5EF4-FFF2-40B4-BE49-F238E27FC236}">
                <a16:creationId xmlns:a16="http://schemas.microsoft.com/office/drawing/2014/main" xmlns="" id="{1ADB9E23-3675-4526-979B-FA70D8FA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57" y="199565"/>
            <a:ext cx="9144000" cy="748001"/>
          </a:xfrm>
        </p:spPr>
        <p:txBody>
          <a:bodyPr>
            <a:normAutofit/>
          </a:bodyPr>
          <a:lstStyle/>
          <a:p>
            <a:pPr algn="l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Belo Horizonte</a:t>
            </a:r>
            <a:endParaRPr lang="pt-BR" sz="3600" b="1" dirty="0">
              <a:solidFill>
                <a:srgbClr val="0073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áfico 13">
            <a:extLst>
              <a:ext uri="{FF2B5EF4-FFF2-40B4-BE49-F238E27FC236}">
                <a16:creationId xmlns:a16="http://schemas.microsoft.com/office/drawing/2014/main" xmlns="" id="{2818CA33-4470-48EE-9DA0-74142DE70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603662" flipV="1">
            <a:off x="7180048" y="2471833"/>
            <a:ext cx="2693669" cy="305043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A4C5199-AAED-4ABA-9CFE-F29829D4E400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077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651" y="0"/>
            <a:ext cx="6896100" cy="67591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DF31194-A85F-482A-9388-7E2CEA476B28}"/>
              </a:ext>
            </a:extLst>
          </p:cNvPr>
          <p:cNvSpPr txBox="1"/>
          <p:nvPr/>
        </p:nvSpPr>
        <p:spPr>
          <a:xfrm>
            <a:off x="530590" y="2028616"/>
            <a:ext cx="5002773" cy="297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Especialidades reguladas:</a:t>
            </a:r>
            <a:br>
              <a:rPr lang="pt-BR" sz="2400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Endocrinologia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Neurologia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Cardiologia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Endocrinologia pediátrica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Neurologia pediátrica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3261093-4425-4EDE-90C1-433C56BDB825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7">
            <a:extLst>
              <a:ext uri="{FF2B5EF4-FFF2-40B4-BE49-F238E27FC236}">
                <a16:creationId xmlns:a16="http://schemas.microsoft.com/office/drawing/2014/main" xmlns="" id="{1ADB9E23-3675-4526-979B-FA70D8FA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57" y="199565"/>
            <a:ext cx="9144000" cy="748001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Distrito Federal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2818CA33-4470-48EE-9DA0-74142DE70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497213" flipV="1">
            <a:off x="6260105" y="2031521"/>
            <a:ext cx="2693669" cy="305043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A4C5199-AAED-4ABA-9CFE-F29829D4E400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104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3C8B156-F5BF-4500-87FE-933658CE4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30" b="10388"/>
          <a:stretch/>
        </p:blipFill>
        <p:spPr>
          <a:xfrm>
            <a:off x="0" y="0"/>
            <a:ext cx="1219550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20869777">
            <a:off x="188864" y="1152639"/>
            <a:ext cx="11801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  <a:t>Buscou outro </a:t>
            </a:r>
            <a:b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  <a:t>serviço </a:t>
            </a:r>
            <a:b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  <a:t>(desistência)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20869777">
            <a:off x="3647742" y="5022876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Mudou-se</a:t>
            </a:r>
          </a:p>
        </p:txBody>
      </p:sp>
      <p:sp>
        <p:nvSpPr>
          <p:cNvPr id="9" name="CaixaDeTexto 8"/>
          <p:cNvSpPr txBox="1"/>
          <p:nvPr/>
        </p:nvSpPr>
        <p:spPr>
          <a:xfrm rot="20869777">
            <a:off x="11117212" y="5448317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Pendente</a:t>
            </a:r>
          </a:p>
        </p:txBody>
      </p:sp>
      <p:sp>
        <p:nvSpPr>
          <p:cNvPr id="11" name="CaixaDeTexto 10"/>
          <p:cNvSpPr txBox="1"/>
          <p:nvPr/>
        </p:nvSpPr>
        <p:spPr>
          <a:xfrm rot="20869777">
            <a:off x="1434047" y="4980107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Foi a óbito</a:t>
            </a:r>
          </a:p>
        </p:txBody>
      </p:sp>
      <p:sp>
        <p:nvSpPr>
          <p:cNvPr id="13" name="CaixaDeTexto 12"/>
          <p:cNvSpPr txBox="1"/>
          <p:nvPr/>
        </p:nvSpPr>
        <p:spPr>
          <a:xfrm rot="20869777">
            <a:off x="9650672" y="852595"/>
            <a:ext cx="11641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provado </a:t>
            </a:r>
            <a:b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(aguarda </a:t>
            </a:r>
            <a:b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atendimento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xmlns="" id="{1D7042A1-60EF-4309-96D0-31D22AAAF226}"/>
              </a:ext>
            </a:extLst>
          </p:cNvPr>
          <p:cNvSpPr txBox="1">
            <a:spLocks/>
          </p:cNvSpPr>
          <p:nvPr/>
        </p:nvSpPr>
        <p:spPr>
          <a:xfrm>
            <a:off x="342557" y="199565"/>
            <a:ext cx="9144000" cy="74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Ações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402ED1B1-4606-4491-90EA-FECD5CEB78DE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18DE0DA2-30AD-4EE4-8D66-BC7E897EC9F5}"/>
              </a:ext>
            </a:extLst>
          </p:cNvPr>
          <p:cNvSpPr/>
          <p:nvPr/>
        </p:nvSpPr>
        <p:spPr>
          <a:xfrm rot="20827132">
            <a:off x="9182696" y="4720691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localizado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BBC63381-9535-4F2F-BAB9-F6D124A859BF}"/>
              </a:ext>
            </a:extLst>
          </p:cNvPr>
          <p:cNvSpPr/>
          <p:nvPr/>
        </p:nvSpPr>
        <p:spPr>
          <a:xfrm rot="20862691">
            <a:off x="6298916" y="1621758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Residente em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outro estado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CA9A40D1-4CDB-4DDA-BFDC-EC1E4D1EB970}"/>
              </a:ext>
            </a:extLst>
          </p:cNvPr>
          <p:cNvSpPr txBox="1"/>
          <p:nvPr/>
        </p:nvSpPr>
        <p:spPr>
          <a:xfrm rot="20869777">
            <a:off x="7375272" y="4677761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Mudou-se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D62395B7-40EC-487C-B05F-61115FC60066}"/>
              </a:ext>
            </a:extLst>
          </p:cNvPr>
          <p:cNvSpPr/>
          <p:nvPr/>
        </p:nvSpPr>
        <p:spPr>
          <a:xfrm rot="20788799">
            <a:off x="1875909" y="1311185"/>
            <a:ext cx="1770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Devolvido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(aguarda tratativas –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encaminhamento)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BFE934D8-4F92-48E5-A334-F49D374FA072}"/>
              </a:ext>
            </a:extLst>
          </p:cNvPr>
          <p:cNvSpPr txBox="1"/>
          <p:nvPr/>
        </p:nvSpPr>
        <p:spPr>
          <a:xfrm rot="20869777">
            <a:off x="7504523" y="1220500"/>
            <a:ext cx="204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Devolvido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(aguarda tratativas –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encaminhamento)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D60FD2AB-B931-48B9-B325-D82392C450FC}"/>
              </a:ext>
            </a:extLst>
          </p:cNvPr>
          <p:cNvSpPr txBox="1"/>
          <p:nvPr/>
        </p:nvSpPr>
        <p:spPr>
          <a:xfrm rot="20869777">
            <a:off x="5616081" y="5082976"/>
            <a:ext cx="11641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provado </a:t>
            </a:r>
            <a:b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(aguarda </a:t>
            </a:r>
            <a:b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atendimento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E87202D8-667A-4001-8738-8BFFB3D5F146}"/>
              </a:ext>
            </a:extLst>
          </p:cNvPr>
          <p:cNvSpPr txBox="1"/>
          <p:nvPr/>
        </p:nvSpPr>
        <p:spPr>
          <a:xfrm rot="21120062">
            <a:off x="4796312" y="668392"/>
            <a:ext cx="189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Devolvido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(aguarda tratativas – </a:t>
            </a:r>
          </a:p>
          <a:p>
            <a:pPr lvl="0" algn="ctr" defTabSz="457200">
              <a:defRPr/>
            </a:pPr>
            <a:r>
              <a:rPr lang="pt-BR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encaminhamento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xmlns="" id="{5BBBD3F0-127D-486B-A904-3162C9718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80954" y="4624575"/>
            <a:ext cx="323824" cy="384541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xmlns="" id="{17578E74-426A-400F-8B7E-1BFC8A84D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172" y="1953328"/>
            <a:ext cx="323824" cy="384541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xmlns="" id="{F8B7A2AA-E274-4771-B87F-0A4F76F22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33937" y="4605165"/>
            <a:ext cx="323824" cy="38454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xmlns="" id="{0B82EA3E-CDC6-46B9-858B-6A4FE158B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701109">
            <a:off x="5643865" y="4668034"/>
            <a:ext cx="572921" cy="323825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xmlns="" id="{C64291E6-A914-41D0-9A65-7D5AB7D88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6180">
            <a:off x="10310259" y="1558975"/>
            <a:ext cx="572921" cy="323825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xmlns="" id="{3EE49114-072D-449C-9E50-FA9687598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4712">
            <a:off x="573753" y="1856501"/>
            <a:ext cx="572921" cy="32382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xmlns="" id="{F3440593-FD7B-49B1-8C89-270F0D93EF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38255" flipV="1">
            <a:off x="11261088" y="4691500"/>
            <a:ext cx="648215" cy="587185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xmlns="" id="{47666EFE-85F0-4AEC-A93E-AB09140DF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29624">
            <a:off x="4564329" y="1393928"/>
            <a:ext cx="648215" cy="5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26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76F8D324-5698-45DC-B6C4-33FB6C37B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4779" y="1601147"/>
            <a:ext cx="2861175" cy="4972332"/>
          </a:xfrm>
          <a:prstGeom prst="rect">
            <a:avLst/>
          </a:prstGeom>
        </p:spPr>
      </p:pic>
      <p:pic>
        <p:nvPicPr>
          <p:cNvPr id="5" name="Espaço Reservado para Conteúdo 6" descr="Uma imagem contendo interior&#10;&#10;Descrição gerada automaticamente">
            <a:extLst>
              <a:ext uri="{FF2B5EF4-FFF2-40B4-BE49-F238E27FC236}">
                <a16:creationId xmlns:a16="http://schemas.microsoft.com/office/drawing/2014/main" xmlns="" id="{8CB82422-0F2F-4951-82AB-4B2ADB9EA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231" r="3511"/>
          <a:stretch/>
        </p:blipFill>
        <p:spPr>
          <a:xfrm>
            <a:off x="8475120" y="2784101"/>
            <a:ext cx="2180492" cy="2315564"/>
          </a:xfrm>
          <a:prstGeom prst="rect">
            <a:avLst/>
          </a:prstGeom>
          <a:ln w="38100"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8327B99-9252-47EB-9B9E-F5B0F43EAC5C}"/>
              </a:ext>
            </a:extLst>
          </p:cNvPr>
          <p:cNvSpPr txBox="1"/>
          <p:nvPr/>
        </p:nvSpPr>
        <p:spPr>
          <a:xfrm>
            <a:off x="1725322" y="1917822"/>
            <a:ext cx="3748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0800 644 6543 (opção 2)</a:t>
            </a:r>
          </a:p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Está sem tempo?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Discuta diversos casos 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em uma mesma ligação.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F601764-49D3-4909-AB52-E9562C6E9BF5}"/>
              </a:ext>
            </a:extLst>
          </p:cNvPr>
          <p:cNvSpPr txBox="1"/>
          <p:nvPr/>
        </p:nvSpPr>
        <p:spPr>
          <a:xfrm>
            <a:off x="1725322" y="3431160"/>
            <a:ext cx="4588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(11) 97369-9137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Envie fotos de exames do seu paciente para o médico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teleconsultor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Está sem tempo?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Agende 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uma teleconsultoria para 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 horário que preferir.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8C27EBFB-65FE-4C64-8F7A-8AE68B74B52B}"/>
              </a:ext>
            </a:extLst>
          </p:cNvPr>
          <p:cNvSpPr txBox="1"/>
          <p:nvPr/>
        </p:nvSpPr>
        <p:spPr>
          <a:xfrm>
            <a:off x="1773382" y="5702413"/>
            <a:ext cx="431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F8E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regulamaisbrasil@hsl.org.br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Tire dúvidas e/ou envie sugestões.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5B12A8C-3782-4B07-A2C3-B8EA11F8C8BC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xmlns="" id="{9E99419B-DF0C-4A49-AD4D-42190636C467}"/>
              </a:ext>
            </a:extLst>
          </p:cNvPr>
          <p:cNvSpPr txBox="1">
            <a:spLocks/>
          </p:cNvSpPr>
          <p:nvPr/>
        </p:nvSpPr>
        <p:spPr>
          <a:xfrm>
            <a:off x="342557" y="346504"/>
            <a:ext cx="10477843" cy="1027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7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Diferentes canais de atendimento para o seu paciente chegar ao especialista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1A939640-831B-4E4B-9756-6C44A3747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565" y="3431160"/>
            <a:ext cx="759712" cy="7597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F9B84F72-48D4-43B1-A164-A310897000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4565" y="1936811"/>
            <a:ext cx="759712" cy="769209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499B166A-E301-4DBA-948F-307E5F14B8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566" y="5797293"/>
            <a:ext cx="759712" cy="48421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0FE13DE-1456-4C76-86D1-6F1E856A279D}"/>
              </a:ext>
            </a:extLst>
          </p:cNvPr>
          <p:cNvSpPr/>
          <p:nvPr/>
        </p:nvSpPr>
        <p:spPr>
          <a:xfrm>
            <a:off x="0" y="6759146"/>
            <a:ext cx="12192000" cy="98854"/>
          </a:xfrm>
          <a:prstGeom prst="rect">
            <a:avLst/>
          </a:prstGeom>
          <a:solidFill>
            <a:srgbClr val="7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184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6517EFB-36EE-457C-A1A3-CFEA919D0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340" y="1"/>
            <a:ext cx="12228340" cy="6858000"/>
          </a:xfrm>
          <a:prstGeom prst="rect">
            <a:avLst/>
          </a:prstGeom>
        </p:spPr>
      </p:pic>
      <p:sp>
        <p:nvSpPr>
          <p:cNvPr id="6" name="Título 7">
            <a:extLst>
              <a:ext uri="{FF2B5EF4-FFF2-40B4-BE49-F238E27FC236}">
                <a16:creationId xmlns:a16="http://schemas.microsoft.com/office/drawing/2014/main" xmlns="" id="{1E7F0E61-60B0-47C4-84BF-1C0C49C3BBD8}"/>
              </a:ext>
            </a:extLst>
          </p:cNvPr>
          <p:cNvSpPr txBox="1">
            <a:spLocks/>
          </p:cNvSpPr>
          <p:nvPr/>
        </p:nvSpPr>
        <p:spPr>
          <a:xfrm>
            <a:off x="342557" y="199565"/>
            <a:ext cx="9144000" cy="74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Regula Mais Brasil na prática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6A5FA23-0393-44B3-BA44-6444D8A59F06}"/>
              </a:ext>
            </a:extLst>
          </p:cNvPr>
          <p:cNvSpPr/>
          <p:nvPr/>
        </p:nvSpPr>
        <p:spPr>
          <a:xfrm rot="16200000">
            <a:off x="-252412" y="590381"/>
            <a:ext cx="609598" cy="104773"/>
          </a:xfrm>
          <a:prstGeom prst="rect">
            <a:avLst/>
          </a:prstGeom>
          <a:solidFill>
            <a:srgbClr val="00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73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gula+Bras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6F25A620403A4687116A57B4307108" ma:contentTypeVersion="10" ma:contentTypeDescription="Crie um novo documento." ma:contentTypeScope="" ma:versionID="40fbf0886f25899131d3e1c85a586552">
  <xsd:schema xmlns:xsd="http://www.w3.org/2001/XMLSchema" xmlns:xs="http://www.w3.org/2001/XMLSchema" xmlns:p="http://schemas.microsoft.com/office/2006/metadata/properties" xmlns:ns2="d5d581ef-1aa5-41fd-a993-9ea063c17dd6" xmlns:ns3="abc7e955-9a7d-42da-bfcf-b609144be694" targetNamespace="http://schemas.microsoft.com/office/2006/metadata/properties" ma:root="true" ma:fieldsID="84400abc93e04bc62ec88b9507f51abd" ns2:_="" ns3:_="">
    <xsd:import namespace="d5d581ef-1aa5-41fd-a993-9ea063c17dd6"/>
    <xsd:import namespace="abc7e955-9a7d-42da-bfcf-b609144be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581ef-1aa5-41fd-a993-9ea063c17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7e955-9a7d-42da-bfcf-b609144be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E27CA7-8CA9-4716-ADC8-4D7A7D177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d581ef-1aa5-41fd-a993-9ea063c17dd6"/>
    <ds:schemaRef ds:uri="abc7e955-9a7d-42da-bfcf-b609144be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D69280-EC3D-4189-A297-A5A4E8CD14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82E53B-BFE5-4DA5-9041-015A3A6798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382</Words>
  <Application>Microsoft Office PowerPoint</Application>
  <PresentationFormat>Personalizar</PresentationFormat>
  <Paragraphs>96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Você conhece o Regula Mais Brasil?</vt:lpstr>
      <vt:lpstr>Amazonas</vt:lpstr>
      <vt:lpstr>Porto Alegre</vt:lpstr>
      <vt:lpstr>Belo Horizonte</vt:lpstr>
      <vt:lpstr>Distrito Federal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PROADI-SUS</dc:title>
  <dc:creator>Amanda Reis</dc:creator>
  <cp:lastModifiedBy>pr039321</cp:lastModifiedBy>
  <cp:revision>94</cp:revision>
  <dcterms:created xsi:type="dcterms:W3CDTF">2019-08-12T14:41:00Z</dcterms:created>
  <dcterms:modified xsi:type="dcterms:W3CDTF">2019-09-04T18:16:17Z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0x0101004D6F25A620403A4687116A57B4307108</vt:lpwstr>
  </property>
</Properties>
</file>