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13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6858000" cx="9144000"/>
  <p:notesSz cx="6858000" cy="9144000"/>
  <p:defaultTextStyle>
    <a:defPPr lvl="0">
      <a:defRPr lang="pt-BR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DDA98-B0AF-4A76-A6ED-3E5359826329}" type="datetimeFigureOut">
              <a:rPr lang="pt-BR" smtClean="0"/>
              <a:pPr/>
              <a:t>30/03/2022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79638-55DD-46EC-951F-417A324445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14334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MKT\ÚTEIS\TEMPLATES 2014\OPCAO_3\PPT_3\PPT3-0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75656" y="1628800"/>
            <a:ext cx="6120680" cy="1584175"/>
          </a:xfrm>
        </p:spPr>
        <p:txBody>
          <a:bodyPr/>
          <a:lstStyle>
            <a:lvl1pPr>
              <a:defRPr>
                <a:solidFill>
                  <a:srgbClr val="BED700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75656" y="3212976"/>
            <a:ext cx="6120680" cy="6480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05264"/>
            <a:ext cx="1728192" cy="805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MKT\ÚTEIS\TEMPLATES 2014\OPCAO_3\PPT_3\PPT3-0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60840" cy="648072"/>
          </a:xfrm>
        </p:spPr>
        <p:txBody>
          <a:bodyPr>
            <a:noAutofit/>
          </a:bodyPr>
          <a:lstStyle>
            <a:lvl1pPr algn="l">
              <a:defRPr sz="3200">
                <a:solidFill>
                  <a:srgbClr val="006969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104456"/>
          </a:xfrm>
        </p:spPr>
        <p:txBody>
          <a:bodyPr/>
          <a:lstStyle>
            <a:lvl1pPr>
              <a:defRPr>
                <a:solidFill>
                  <a:srgbClr val="006969"/>
                </a:solidFill>
                <a:latin typeface="Trebuchet MS" pitchFamily="34" charset="0"/>
              </a:defRPr>
            </a:lvl1pPr>
            <a:lvl2pPr>
              <a:defRPr>
                <a:solidFill>
                  <a:srgbClr val="006969"/>
                </a:solidFill>
                <a:latin typeface="Trebuchet MS" pitchFamily="34" charset="0"/>
              </a:defRPr>
            </a:lvl2pPr>
            <a:lvl3pPr>
              <a:defRPr>
                <a:solidFill>
                  <a:srgbClr val="006969"/>
                </a:solidFill>
                <a:latin typeface="Trebuchet MS" pitchFamily="34" charset="0"/>
              </a:defRPr>
            </a:lvl3pPr>
            <a:lvl4pPr>
              <a:defRPr>
                <a:solidFill>
                  <a:srgbClr val="006969"/>
                </a:solidFill>
                <a:latin typeface="Trebuchet MS" pitchFamily="34" charset="0"/>
              </a:defRPr>
            </a:lvl4pPr>
            <a:lvl5pPr>
              <a:defRPr>
                <a:solidFill>
                  <a:srgbClr val="006969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05264"/>
            <a:ext cx="1728192" cy="805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:\MKT\ÚTEIS\TEMPLATES 2014\OPCAO_3\PPT_3\PPT3-0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60840" cy="648072"/>
          </a:xfrm>
        </p:spPr>
        <p:txBody>
          <a:bodyPr>
            <a:noAutofit/>
          </a:bodyPr>
          <a:lstStyle>
            <a:lvl1pPr algn="l">
              <a:defRPr sz="3200">
                <a:solidFill>
                  <a:srgbClr val="006600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104456"/>
          </a:xfrm>
        </p:spPr>
        <p:txBody>
          <a:bodyPr/>
          <a:lstStyle>
            <a:lvl1pPr>
              <a:defRPr>
                <a:solidFill>
                  <a:srgbClr val="006600"/>
                </a:solidFill>
                <a:latin typeface="Trebuchet MS" pitchFamily="34" charset="0"/>
              </a:defRPr>
            </a:lvl1pPr>
            <a:lvl2pPr>
              <a:defRPr>
                <a:solidFill>
                  <a:srgbClr val="006600"/>
                </a:solidFill>
                <a:latin typeface="Trebuchet MS" pitchFamily="34" charset="0"/>
              </a:defRPr>
            </a:lvl2pPr>
            <a:lvl3pPr>
              <a:defRPr>
                <a:solidFill>
                  <a:srgbClr val="006600"/>
                </a:solidFill>
                <a:latin typeface="Trebuchet MS" pitchFamily="34" charset="0"/>
              </a:defRPr>
            </a:lvl3pPr>
            <a:lvl4pPr>
              <a:defRPr>
                <a:solidFill>
                  <a:srgbClr val="006600"/>
                </a:solidFill>
                <a:latin typeface="Trebuchet MS" pitchFamily="34" charset="0"/>
              </a:defRPr>
            </a:lvl4pPr>
            <a:lvl5pPr>
              <a:defRPr>
                <a:solidFill>
                  <a:srgbClr val="006600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05264"/>
            <a:ext cx="1728192" cy="805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:\MKT\ÚTEIS\TEMPLATES 2014\OPCAO_3\PPT_3\PPT3-0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60840" cy="648072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104456"/>
          </a:xfrm>
        </p:spPr>
        <p:txBody>
          <a:bodyPr/>
          <a:lstStyle>
            <a:lvl1pPr>
              <a:defRPr>
                <a:solidFill>
                  <a:srgbClr val="006969"/>
                </a:solidFill>
                <a:latin typeface="Trebuchet MS" pitchFamily="34" charset="0"/>
              </a:defRPr>
            </a:lvl1pPr>
            <a:lvl2pPr>
              <a:defRPr>
                <a:solidFill>
                  <a:srgbClr val="006969"/>
                </a:solidFill>
                <a:latin typeface="Trebuchet MS" pitchFamily="34" charset="0"/>
              </a:defRPr>
            </a:lvl2pPr>
            <a:lvl3pPr>
              <a:defRPr>
                <a:solidFill>
                  <a:srgbClr val="006969"/>
                </a:solidFill>
                <a:latin typeface="Trebuchet MS" pitchFamily="34" charset="0"/>
              </a:defRPr>
            </a:lvl3pPr>
            <a:lvl4pPr>
              <a:defRPr>
                <a:solidFill>
                  <a:srgbClr val="006969"/>
                </a:solidFill>
                <a:latin typeface="Trebuchet MS" pitchFamily="34" charset="0"/>
              </a:defRPr>
            </a:lvl4pPr>
            <a:lvl5pPr>
              <a:defRPr>
                <a:solidFill>
                  <a:srgbClr val="006969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05264"/>
            <a:ext cx="1728192" cy="805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:\MKT\ÚTEIS\TEMPLATES 2014\OPCAO_3\PPT_3\PPT3-05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1720" y="3356992"/>
            <a:ext cx="5112568" cy="936104"/>
          </a:xfrm>
        </p:spPr>
        <p:txBody>
          <a:bodyPr/>
          <a:lstStyle>
            <a:lvl1pPr>
              <a:defRPr>
                <a:solidFill>
                  <a:srgbClr val="BED700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402436"/>
            <a:ext cx="2592288" cy="120848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073D3-BE16-45D7-882B-0BB5FFDB8B44}" type="datetimeFigureOut">
              <a:rPr lang="pt-BR" smtClean="0"/>
              <a:pPr/>
              <a:t>30/03/2022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0D3A6-9C26-45FC-A2EF-A667BE863F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4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sz="6000" dirty="0" smtClean="0">
                <a:latin typeface="Times New Roman" pitchFamily="18" charset="0"/>
                <a:cs typeface="Times New Roman" pitchFamily="18" charset="0"/>
              </a:rPr>
              <a:t>Alimentos polêmicos e impactos na dieta.</a:t>
            </a:r>
            <a:endParaRPr lang="pt-BR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900" dirty="0" smtClean="0">
                <a:latin typeface="Times New Roman" pitchFamily="18" charset="0"/>
                <a:cs typeface="Times New Roman" pitchFamily="18" charset="0"/>
              </a:rPr>
              <a:t>Alimentos polêmicos</a:t>
            </a:r>
            <a:endParaRPr lang="pt-BR" sz="3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8838" y="1524000"/>
            <a:ext cx="48863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900" dirty="0" smtClean="0">
                <a:latin typeface="Times New Roman" pitchFamily="18" charset="0"/>
                <a:cs typeface="Times New Roman" pitchFamily="18" charset="0"/>
              </a:rPr>
              <a:t>Alimentos polêmicos</a:t>
            </a:r>
            <a:endParaRPr lang="pt-BR" sz="3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348880"/>
            <a:ext cx="5299670" cy="276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900" dirty="0" smtClean="0">
                <a:latin typeface="Times New Roman" pitchFamily="18" charset="0"/>
                <a:cs typeface="Times New Roman" pitchFamily="18" charset="0"/>
              </a:rPr>
              <a:t>Alimentos polêmicos</a:t>
            </a:r>
            <a:endParaRPr lang="pt-BR" sz="3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700808"/>
            <a:ext cx="4356542" cy="4096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900" dirty="0" smtClean="0">
                <a:latin typeface="Times New Roman" pitchFamily="18" charset="0"/>
                <a:cs typeface="Times New Roman" pitchFamily="18" charset="0"/>
              </a:rPr>
              <a:t>Alimentos polêmicos</a:t>
            </a:r>
            <a:endParaRPr lang="pt-BR" sz="3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132856"/>
            <a:ext cx="5205147" cy="286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900" dirty="0" smtClean="0">
                <a:latin typeface="Times New Roman" pitchFamily="18" charset="0"/>
                <a:cs typeface="Times New Roman" pitchFamily="18" charset="0"/>
              </a:rPr>
              <a:t>Alimentos polêmicos</a:t>
            </a:r>
            <a:endParaRPr lang="pt-BR" sz="3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988840"/>
            <a:ext cx="4313826" cy="332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900" dirty="0" smtClean="0">
                <a:latin typeface="Times New Roman" pitchFamily="18" charset="0"/>
                <a:cs typeface="Times New Roman" pitchFamily="18" charset="0"/>
              </a:rPr>
              <a:t>Alimentos polêmicos</a:t>
            </a:r>
            <a:endParaRPr lang="pt-BR" sz="3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772816"/>
            <a:ext cx="4263372" cy="3358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900" dirty="0" smtClean="0">
                <a:latin typeface="Times New Roman" pitchFamily="18" charset="0"/>
                <a:cs typeface="Times New Roman" pitchFamily="18" charset="0"/>
              </a:rPr>
              <a:t>Alimentos polêmicos</a:t>
            </a:r>
            <a:endParaRPr lang="pt-BR" sz="3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060848"/>
            <a:ext cx="6160455" cy="2939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900" dirty="0" smtClean="0">
                <a:latin typeface="Times New Roman" pitchFamily="18" charset="0"/>
                <a:cs typeface="Times New Roman" pitchFamily="18" charset="0"/>
              </a:rPr>
              <a:t>Alimentos polêmicos</a:t>
            </a:r>
            <a:endParaRPr lang="pt-BR" sz="3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988840"/>
            <a:ext cx="5025925" cy="288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900" dirty="0" smtClean="0">
                <a:latin typeface="Times New Roman" pitchFamily="18" charset="0"/>
                <a:cs typeface="Times New Roman" pitchFamily="18" charset="0"/>
              </a:rPr>
              <a:t>Alimentos polêmicos</a:t>
            </a:r>
            <a:endParaRPr lang="pt-BR" sz="3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276872"/>
            <a:ext cx="5493608" cy="254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900" dirty="0" smtClean="0">
                <a:latin typeface="Times New Roman" pitchFamily="18" charset="0"/>
                <a:cs typeface="Times New Roman" pitchFamily="18" charset="0"/>
              </a:rPr>
              <a:t>Alimentos polêmicos</a:t>
            </a:r>
            <a:endParaRPr lang="pt-BR" sz="3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700808"/>
            <a:ext cx="4046190" cy="366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900" dirty="0" smtClean="0">
                <a:latin typeface="Times New Roman" pitchFamily="18" charset="0"/>
                <a:cs typeface="Times New Roman" pitchFamily="18" charset="0"/>
              </a:rPr>
              <a:t>Palestrante</a:t>
            </a:r>
            <a:endParaRPr lang="pt-BR" sz="3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96752"/>
            <a:ext cx="8352928" cy="41044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sz="2500" dirty="0" smtClean="0">
                <a:latin typeface="Times New Roman" pitchFamily="18" charset="0"/>
                <a:cs typeface="Times New Roman" pitchFamily="18" charset="0"/>
              </a:rPr>
              <a:t>Cleunice da Silva Castro 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Nutricionista. 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Pós-graduanda em Especialização em Alimentação e Nutrição: Enfrentamento do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Sobrepeso e da Obesidade pela Universidade Federal de Santa Catarina.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Pós-graduada em Gestão em Saúde pela Universidade Federal de São João Del Rey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(2019). 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Pós-graduada em Nutrição Clínica: Metabolismo, Prática e Terapia Nutricional pela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Faculdade Estácio de Sá (2018). 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Graduada em Nutrição pela Pontifícia Universidade Católica de Minas Gerais (2012). 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Experiência como Nutricionista Responsável Técnica do Hospital Santa Casa de Santa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Bárbara (2014 a 2018) sendo responsável pelo SND, Clínica e Asilo do hospital.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Experiência com saúde pública (20/02/2014/atual) 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Atualmente atua 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como nutricionista 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no NASF de  Belo Horizonte.</a:t>
            </a:r>
            <a:endParaRPr lang="pt-BR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900" dirty="0" smtClean="0">
                <a:latin typeface="Times New Roman" pitchFamily="18" charset="0"/>
                <a:cs typeface="Times New Roman" pitchFamily="18" charset="0"/>
              </a:rPr>
              <a:t>Alimentos polêmicos</a:t>
            </a:r>
            <a:endParaRPr lang="pt-BR" sz="3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547813"/>
            <a:ext cx="472440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900" dirty="0" smtClean="0">
                <a:latin typeface="Times New Roman" pitchFamily="18" charset="0"/>
                <a:cs typeface="Times New Roman" pitchFamily="18" charset="0"/>
              </a:rPr>
              <a:t>Alimentos polêmicos</a:t>
            </a:r>
            <a:endParaRPr lang="pt-BR" sz="3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75" y="1457325"/>
            <a:ext cx="466725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900" dirty="0" smtClean="0">
                <a:latin typeface="Times New Roman" pitchFamily="18" charset="0"/>
                <a:cs typeface="Times New Roman" pitchFamily="18" charset="0"/>
              </a:rPr>
              <a:t>Alimentos polêmicos</a:t>
            </a:r>
            <a:endParaRPr lang="pt-BR" sz="3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1957388"/>
            <a:ext cx="585787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900" dirty="0" smtClean="0">
                <a:latin typeface="Times New Roman" pitchFamily="18" charset="0"/>
                <a:cs typeface="Times New Roman" pitchFamily="18" charset="0"/>
              </a:rPr>
              <a:t>Alimentos polêmicos</a:t>
            </a:r>
            <a:endParaRPr lang="pt-BR" sz="3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72816"/>
            <a:ext cx="6135266" cy="3877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900" dirty="0" smtClean="0">
                <a:latin typeface="Times New Roman" pitchFamily="18" charset="0"/>
                <a:cs typeface="Times New Roman" pitchFamily="18" charset="0"/>
              </a:rPr>
              <a:t>Alimentos polêmicos</a:t>
            </a:r>
            <a:endParaRPr lang="pt-BR" sz="3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988840"/>
            <a:ext cx="5127027" cy="295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900" dirty="0" smtClean="0">
                <a:latin typeface="Times New Roman" pitchFamily="18" charset="0"/>
                <a:cs typeface="Times New Roman" pitchFamily="18" charset="0"/>
              </a:rPr>
              <a:t>Alimentos polêmicos</a:t>
            </a:r>
            <a:endParaRPr lang="pt-BR" sz="3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0650" y="1905000"/>
            <a:ext cx="63627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3645024"/>
            <a:ext cx="7992888" cy="936104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 Unimed BH agradece e deseja a todos um excelente dia</a:t>
            </a:r>
            <a:br>
              <a:rPr lang="pt-BR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com muita saúde e bem-estar!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900" dirty="0" smtClean="0">
                <a:latin typeface="Times New Roman" pitchFamily="18" charset="0"/>
                <a:cs typeface="Times New Roman" pitchFamily="18" charset="0"/>
              </a:rPr>
              <a:t>Alimentos polêmicos</a:t>
            </a:r>
            <a:endParaRPr lang="pt-BR" sz="3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   - Alimentos bons alimentos ruins	</a:t>
            </a:r>
          </a:p>
          <a:p>
            <a:pPr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- Alimentos permitidos e alimentos proibidos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97152"/>
            <a:ext cx="2432365" cy="1864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900" dirty="0" smtClean="0">
                <a:latin typeface="Times New Roman" pitchFamily="18" charset="0"/>
                <a:cs typeface="Times New Roman" pitchFamily="18" charset="0"/>
              </a:rPr>
              <a:t>Alimentos polêmicos</a:t>
            </a:r>
            <a:endParaRPr lang="pt-BR" sz="3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   - Alimentos bons alimentos ruins	</a:t>
            </a:r>
          </a:p>
          <a:p>
            <a:pPr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- Alimentos permitidos e alimentos proibidos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97152"/>
            <a:ext cx="2432365" cy="1864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900" dirty="0" smtClean="0">
                <a:latin typeface="Times New Roman" pitchFamily="18" charset="0"/>
                <a:cs typeface="Times New Roman" pitchFamily="18" charset="0"/>
              </a:rPr>
              <a:t>Alimentos polêmicos</a:t>
            </a:r>
            <a:endParaRPr lang="pt-BR" sz="3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28447"/>
            <a:ext cx="6902326" cy="440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900" dirty="0" smtClean="0">
                <a:latin typeface="Times New Roman" pitchFamily="18" charset="0"/>
                <a:cs typeface="Times New Roman" pitchFamily="18" charset="0"/>
              </a:rPr>
              <a:t>Alimentos polêmicos</a:t>
            </a:r>
            <a:endParaRPr lang="pt-BR" sz="3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509713"/>
            <a:ext cx="4176463" cy="443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900" dirty="0" smtClean="0">
                <a:latin typeface="Times New Roman" pitchFamily="18" charset="0"/>
                <a:cs typeface="Times New Roman" pitchFamily="18" charset="0"/>
              </a:rPr>
              <a:t>Restrições severas</a:t>
            </a:r>
            <a:endParaRPr lang="pt-BR" sz="3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3952955" cy="273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7" y="3079247"/>
            <a:ext cx="4067944" cy="2518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Multiplicar 7"/>
          <p:cNvSpPr/>
          <p:nvPr/>
        </p:nvSpPr>
        <p:spPr>
          <a:xfrm>
            <a:off x="3419872" y="2924944"/>
            <a:ext cx="1562472" cy="192251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900" dirty="0" smtClean="0">
                <a:latin typeface="Times New Roman" pitchFamily="18" charset="0"/>
                <a:cs typeface="Times New Roman" pitchFamily="18" charset="0"/>
              </a:rPr>
              <a:t>Alimentos polêmicos</a:t>
            </a:r>
            <a:endParaRPr lang="pt-BR" sz="3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700808"/>
            <a:ext cx="4283174" cy="354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900" dirty="0" smtClean="0">
                <a:latin typeface="Times New Roman" pitchFamily="18" charset="0"/>
                <a:cs typeface="Times New Roman" pitchFamily="18" charset="0"/>
              </a:rPr>
              <a:t>Alimentos polêmicos</a:t>
            </a:r>
            <a:endParaRPr lang="pt-BR" sz="3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6950" y="1714500"/>
            <a:ext cx="46101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UNIMED">
      <a:dk1>
        <a:srgbClr val="006969"/>
      </a:dk1>
      <a:lt1>
        <a:srgbClr val="FFFFFF"/>
      </a:lt1>
      <a:dk2>
        <a:srgbClr val="410050"/>
      </a:dk2>
      <a:lt2>
        <a:srgbClr val="EBDCB9"/>
      </a:lt2>
      <a:accent1>
        <a:srgbClr val="BED700"/>
      </a:accent1>
      <a:accent2>
        <a:srgbClr val="EB0A64"/>
      </a:accent2>
      <a:accent3>
        <a:srgbClr val="006600"/>
      </a:accent3>
      <a:accent4>
        <a:srgbClr val="F5781E"/>
      </a:accent4>
      <a:accent5>
        <a:srgbClr val="A0238C"/>
      </a:accent5>
      <a:accent6>
        <a:srgbClr val="FFC30F"/>
      </a:accent6>
      <a:hlink>
        <a:srgbClr val="693C0F"/>
      </a:hlink>
      <a:folHlink>
        <a:srgbClr val="005028"/>
      </a:folHlink>
    </a:clrScheme>
    <a:fontScheme name="Personalizada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