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82" r:id="rId12"/>
    <p:sldId id="278" r:id="rId13"/>
    <p:sldId id="279" r:id="rId14"/>
    <p:sldId id="280" r:id="rId15"/>
    <p:sldId id="281" r:id="rId16"/>
    <p:sldId id="283" r:id="rId17"/>
    <p:sldId id="284" r:id="rId18"/>
    <p:sldId id="285" r:id="rId19"/>
    <p:sldId id="260" r:id="rId2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00"/>
    <a:srgbClr val="006969"/>
    <a:srgbClr val="BED700"/>
    <a:srgbClr val="00040C"/>
    <a:srgbClr val="F578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Estilo Médio 4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7853C-536D-4A76-A0AE-DD22124D55A5}" styleName="Estilo com Tema 1 - Ênfas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C083E6E3-FA7D-4D7B-A595-EF9225AFEA82}" styleName="Estilo Claro 1 - Ênfas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2833802-FEF1-4C79-8D5D-14CF1EAF98D9}" styleName="Estilo Claro 2 - Ênfas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FECB4D8-DB02-4DC6-A0A2-4F2EBAE1DC90}" styleName="Estilo Médio 1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04" autoAdjust="0"/>
    <p:restoredTop sz="83542" autoAdjust="0"/>
  </p:normalViewPr>
  <p:slideViewPr>
    <p:cSldViewPr>
      <p:cViewPr varScale="1">
        <p:scale>
          <a:sx n="71" d="100"/>
          <a:sy n="71" d="100"/>
        </p:scale>
        <p:origin x="170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-261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AA76E2-9DEC-4463-9DCD-7D548F43281C}" type="datetimeFigureOut">
              <a:rPr lang="pt-BR" smtClean="0"/>
              <a:pPr/>
              <a:t>30/06/2021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3FB507-53C4-4197-9665-F6F5CC99642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9149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0DDA98-B0AF-4A76-A6ED-3E5359826329}" type="datetimeFigureOut">
              <a:rPr lang="pt-BR" smtClean="0"/>
              <a:t>30/06/2021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179638-55DD-46EC-951F-417A324445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4334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:\MKT\ÚTEIS\TEMPLATES 2014\OPCAO_3\PPT_3\PPT3-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75656" y="1628800"/>
            <a:ext cx="6120680" cy="1584175"/>
          </a:xfrm>
        </p:spPr>
        <p:txBody>
          <a:bodyPr/>
          <a:lstStyle>
            <a:lvl1pPr>
              <a:defRPr>
                <a:solidFill>
                  <a:srgbClr val="BED700"/>
                </a:solidFill>
                <a:latin typeface="Trebuchet MS" pitchFamily="34" charset="0"/>
              </a:defRPr>
            </a:lvl1pPr>
          </a:lstStyle>
          <a:p>
            <a:r>
              <a:rPr lang="pt-BR" dirty="0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75656" y="3212976"/>
            <a:ext cx="6120680" cy="648072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Trebuchet MS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805264"/>
            <a:ext cx="1728192" cy="8056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:\MKT\ÚTEIS\TEMPLATES 2014\OPCAO_3\PPT_3\PPT3-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7560840" cy="648072"/>
          </a:xfrm>
        </p:spPr>
        <p:txBody>
          <a:bodyPr>
            <a:noAutofit/>
          </a:bodyPr>
          <a:lstStyle>
            <a:lvl1pPr algn="l">
              <a:defRPr sz="3200">
                <a:solidFill>
                  <a:srgbClr val="006969"/>
                </a:solidFill>
                <a:latin typeface="Trebuchet MS" pitchFamily="34" charset="0"/>
              </a:defRPr>
            </a:lvl1pPr>
          </a:lstStyle>
          <a:p>
            <a:r>
              <a:rPr lang="pt-BR" dirty="0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412776"/>
            <a:ext cx="8352928" cy="4104456"/>
          </a:xfrm>
        </p:spPr>
        <p:txBody>
          <a:bodyPr/>
          <a:lstStyle>
            <a:lvl1pPr>
              <a:defRPr>
                <a:solidFill>
                  <a:srgbClr val="006969"/>
                </a:solidFill>
                <a:latin typeface="Trebuchet MS" pitchFamily="34" charset="0"/>
              </a:defRPr>
            </a:lvl1pPr>
            <a:lvl2pPr>
              <a:defRPr>
                <a:solidFill>
                  <a:srgbClr val="006969"/>
                </a:solidFill>
                <a:latin typeface="Trebuchet MS" pitchFamily="34" charset="0"/>
              </a:defRPr>
            </a:lvl2pPr>
            <a:lvl3pPr>
              <a:defRPr>
                <a:solidFill>
                  <a:srgbClr val="006969"/>
                </a:solidFill>
                <a:latin typeface="Trebuchet MS" pitchFamily="34" charset="0"/>
              </a:defRPr>
            </a:lvl3pPr>
            <a:lvl4pPr>
              <a:defRPr>
                <a:solidFill>
                  <a:srgbClr val="006969"/>
                </a:solidFill>
                <a:latin typeface="Trebuchet MS" pitchFamily="34" charset="0"/>
              </a:defRPr>
            </a:lvl4pPr>
            <a:lvl5pPr>
              <a:defRPr>
                <a:solidFill>
                  <a:srgbClr val="006969"/>
                </a:solidFill>
                <a:latin typeface="Trebuchet MS" pitchFamily="34" charset="0"/>
              </a:defRPr>
            </a:lvl5pPr>
          </a:lstStyle>
          <a:p>
            <a:pPr lvl="0"/>
            <a:r>
              <a:rPr lang="pt-BR" dirty="0"/>
              <a:t>Clique para editar os estilos do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805264"/>
            <a:ext cx="1728192" cy="8056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S:\MKT\ÚTEIS\TEMPLATES 2014\OPCAO_3\PPT_3\PPT3-03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7560840" cy="648072"/>
          </a:xfrm>
        </p:spPr>
        <p:txBody>
          <a:bodyPr>
            <a:noAutofit/>
          </a:bodyPr>
          <a:lstStyle>
            <a:lvl1pPr algn="l">
              <a:defRPr sz="3200">
                <a:solidFill>
                  <a:srgbClr val="006600"/>
                </a:solidFill>
                <a:latin typeface="Trebuchet MS" pitchFamily="34" charset="0"/>
              </a:defRPr>
            </a:lvl1pPr>
          </a:lstStyle>
          <a:p>
            <a:r>
              <a:rPr lang="pt-BR" dirty="0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412776"/>
            <a:ext cx="8352928" cy="4104456"/>
          </a:xfrm>
        </p:spPr>
        <p:txBody>
          <a:bodyPr/>
          <a:lstStyle>
            <a:lvl1pPr>
              <a:defRPr>
                <a:solidFill>
                  <a:srgbClr val="006600"/>
                </a:solidFill>
                <a:latin typeface="Trebuchet MS" pitchFamily="34" charset="0"/>
              </a:defRPr>
            </a:lvl1pPr>
            <a:lvl2pPr>
              <a:defRPr>
                <a:solidFill>
                  <a:srgbClr val="006600"/>
                </a:solidFill>
                <a:latin typeface="Trebuchet MS" pitchFamily="34" charset="0"/>
              </a:defRPr>
            </a:lvl2pPr>
            <a:lvl3pPr>
              <a:defRPr>
                <a:solidFill>
                  <a:srgbClr val="006600"/>
                </a:solidFill>
                <a:latin typeface="Trebuchet MS" pitchFamily="34" charset="0"/>
              </a:defRPr>
            </a:lvl3pPr>
            <a:lvl4pPr>
              <a:defRPr>
                <a:solidFill>
                  <a:srgbClr val="006600"/>
                </a:solidFill>
                <a:latin typeface="Trebuchet MS" pitchFamily="34" charset="0"/>
              </a:defRPr>
            </a:lvl4pPr>
            <a:lvl5pPr>
              <a:defRPr>
                <a:solidFill>
                  <a:srgbClr val="006600"/>
                </a:solidFill>
                <a:latin typeface="Trebuchet MS" pitchFamily="34" charset="0"/>
              </a:defRPr>
            </a:lvl5pPr>
          </a:lstStyle>
          <a:p>
            <a:pPr lvl="0"/>
            <a:r>
              <a:rPr lang="pt-BR" dirty="0"/>
              <a:t>Clique para editar os estilos do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805264"/>
            <a:ext cx="1728192" cy="8056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:\MKT\ÚTEIS\TEMPLATES 2014\OPCAO_3\PPT_3\PPT3-04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7560840" cy="648072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r>
              <a:rPr lang="pt-BR" dirty="0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412776"/>
            <a:ext cx="8352928" cy="4104456"/>
          </a:xfrm>
        </p:spPr>
        <p:txBody>
          <a:bodyPr/>
          <a:lstStyle>
            <a:lvl1pPr>
              <a:defRPr>
                <a:solidFill>
                  <a:srgbClr val="006969"/>
                </a:solidFill>
                <a:latin typeface="Trebuchet MS" pitchFamily="34" charset="0"/>
              </a:defRPr>
            </a:lvl1pPr>
            <a:lvl2pPr>
              <a:defRPr>
                <a:solidFill>
                  <a:srgbClr val="006969"/>
                </a:solidFill>
                <a:latin typeface="Trebuchet MS" pitchFamily="34" charset="0"/>
              </a:defRPr>
            </a:lvl2pPr>
            <a:lvl3pPr>
              <a:defRPr>
                <a:solidFill>
                  <a:srgbClr val="006969"/>
                </a:solidFill>
                <a:latin typeface="Trebuchet MS" pitchFamily="34" charset="0"/>
              </a:defRPr>
            </a:lvl3pPr>
            <a:lvl4pPr>
              <a:defRPr>
                <a:solidFill>
                  <a:srgbClr val="006969"/>
                </a:solidFill>
                <a:latin typeface="Trebuchet MS" pitchFamily="34" charset="0"/>
              </a:defRPr>
            </a:lvl4pPr>
            <a:lvl5pPr>
              <a:defRPr>
                <a:solidFill>
                  <a:srgbClr val="006969"/>
                </a:solidFill>
                <a:latin typeface="Trebuchet MS" pitchFamily="34" charset="0"/>
              </a:defRPr>
            </a:lvl5pPr>
          </a:lstStyle>
          <a:p>
            <a:pPr lvl="0"/>
            <a:r>
              <a:rPr lang="pt-BR" dirty="0"/>
              <a:t>Clique para editar os estilos do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805264"/>
            <a:ext cx="1728192" cy="8056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:\MKT\ÚTEIS\TEMPLATES 2014\OPCAO_3\PPT_3\PPT3-05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51720" y="3356992"/>
            <a:ext cx="5112568" cy="936104"/>
          </a:xfrm>
        </p:spPr>
        <p:txBody>
          <a:bodyPr/>
          <a:lstStyle>
            <a:lvl1pPr>
              <a:defRPr>
                <a:solidFill>
                  <a:srgbClr val="BED700"/>
                </a:solidFill>
                <a:latin typeface="Trebuchet MS" pitchFamily="34" charset="0"/>
              </a:defRPr>
            </a:lvl1pPr>
          </a:lstStyle>
          <a:p>
            <a:r>
              <a:rPr lang="pt-BR" dirty="0"/>
              <a:t>Clique para editar o estilo do título mestre</a:t>
            </a:r>
          </a:p>
        </p:txBody>
      </p:sp>
      <p:pic>
        <p:nvPicPr>
          <p:cNvPr id="4" name="Imagem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5402436"/>
            <a:ext cx="2592288" cy="1208481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073D3-BE16-45D7-882B-0BB5FFDB8B44}" type="datetimeFigureOut">
              <a:rPr lang="pt-BR" smtClean="0"/>
              <a:pPr/>
              <a:t>30/06/2021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0D3A6-9C26-45FC-A2EF-A667BE863FA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56" r:id="rId4"/>
    <p:sldLayoutId id="2147483654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TROMBOSE VENOSA</a:t>
            </a:r>
            <a:br>
              <a:rPr lang="pt-BR" dirty="0"/>
            </a:br>
            <a:r>
              <a:rPr lang="pt-BR" dirty="0"/>
              <a:t>PROFUNDA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BFDE92-3DE2-41E0-9A9F-EB18225A7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Sintomas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6420F2-84CA-436A-BB3E-D78AA3EAE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Como suspeitar que uma pessoa apresenta trombose venosa</a:t>
            </a:r>
          </a:p>
          <a:p>
            <a:pPr lvl="1"/>
            <a:r>
              <a:rPr lang="pt-BR" dirty="0"/>
              <a:t>Dor em um dos membros (dois membros: raro)</a:t>
            </a:r>
          </a:p>
          <a:p>
            <a:pPr lvl="1"/>
            <a:r>
              <a:rPr lang="pt-BR" dirty="0"/>
              <a:t>Inchaço</a:t>
            </a:r>
          </a:p>
          <a:p>
            <a:pPr lvl="1"/>
            <a:r>
              <a:rPr lang="pt-BR" dirty="0"/>
              <a:t>Musculatura endurecida</a:t>
            </a:r>
          </a:p>
          <a:p>
            <a:pPr lvl="1"/>
            <a:r>
              <a:rPr lang="pt-BR" dirty="0"/>
              <a:t>Alteração da cor da pele: avermelhada, arroxeada</a:t>
            </a:r>
          </a:p>
          <a:p>
            <a:pPr lvl="1"/>
            <a:r>
              <a:rPr lang="pt-BR" dirty="0"/>
              <a:t>Quente</a:t>
            </a:r>
          </a:p>
          <a:p>
            <a:pPr lvl="1"/>
            <a:r>
              <a:rPr lang="pt-BR" dirty="0"/>
              <a:t>Febre</a:t>
            </a:r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98011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3F68E8-2690-4390-A3E0-777BDEC30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Diagnóstico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12AE295-9AA1-4239-99AB-9646182F3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Exame físico </a:t>
            </a:r>
          </a:p>
          <a:p>
            <a:r>
              <a:rPr lang="pt-BR" dirty="0"/>
              <a:t>Avaliar fatores de risco</a:t>
            </a:r>
          </a:p>
          <a:p>
            <a:r>
              <a:rPr lang="pt-BR" dirty="0" err="1"/>
              <a:t>Ecodoppler</a:t>
            </a:r>
            <a:r>
              <a:rPr lang="pt-BR" dirty="0"/>
              <a:t> vascular</a:t>
            </a:r>
          </a:p>
          <a:p>
            <a:r>
              <a:rPr lang="pt-BR" dirty="0"/>
              <a:t>Dímero-D</a:t>
            </a:r>
          </a:p>
          <a:p>
            <a:r>
              <a:rPr lang="pt-BR" dirty="0"/>
              <a:t>No momento: perguntar sobre COVID-19</a:t>
            </a:r>
          </a:p>
        </p:txBody>
      </p:sp>
    </p:spTree>
    <p:extLst>
      <p:ext uri="{BB962C8B-B14F-4D97-AF65-F5344CB8AC3E}">
        <p14:creationId xmlns:p14="http://schemas.microsoft.com/office/powerpoint/2010/main" val="24461239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984237-2486-46B6-A481-334D404BC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Tratamento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BB25AF9-1514-4CA6-9888-DD8901F39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TVP: tratamento com anticoagulantes!!!</a:t>
            </a:r>
          </a:p>
          <a:p>
            <a:pPr marL="0" indent="0">
              <a:buNone/>
            </a:pPr>
            <a:r>
              <a:rPr lang="pt-BR" dirty="0"/>
              <a:t> 	Diferente do tratamento da trombose ARTERIAL, que é cirúrgico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Existem casos que podem ser tratados com procedimento </a:t>
            </a:r>
            <a:r>
              <a:rPr lang="pt-BR" dirty="0" err="1"/>
              <a:t>endovascular</a:t>
            </a:r>
            <a:r>
              <a:rPr lang="pt-BR" dirty="0"/>
              <a:t> e fibrinolíticos, mas a grande maioria dos casos se trata com anticoagulantes</a:t>
            </a:r>
          </a:p>
        </p:txBody>
      </p:sp>
    </p:spTree>
    <p:extLst>
      <p:ext uri="{BB962C8B-B14F-4D97-AF65-F5344CB8AC3E}">
        <p14:creationId xmlns:p14="http://schemas.microsoft.com/office/powerpoint/2010/main" val="29084448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029A4E-F5F5-408C-A618-5994B61AA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Tratamento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98A143E-5F8C-496E-9834-F531F013F7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Anticoagulantes: heparinas (medicamento subcutâneo e na fase aguda, pode ser endovenoso)</a:t>
            </a:r>
          </a:p>
          <a:p>
            <a:r>
              <a:rPr lang="pt-BR" dirty="0"/>
              <a:t>Anticoagulantes: </a:t>
            </a:r>
          </a:p>
          <a:p>
            <a:pPr lvl="1"/>
            <a:r>
              <a:rPr lang="pt-BR" dirty="0"/>
              <a:t>Warfarina (mais antigo): mais barato, mas com maior risco de sangramentos e necessita de exames laboratoriais periódicos</a:t>
            </a:r>
          </a:p>
        </p:txBody>
      </p:sp>
    </p:spTree>
    <p:extLst>
      <p:ext uri="{BB962C8B-B14F-4D97-AF65-F5344CB8AC3E}">
        <p14:creationId xmlns:p14="http://schemas.microsoft.com/office/powerpoint/2010/main" val="28534104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0E7771-482A-4069-B1D3-9C2E27E38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Tratamento - continuação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ADDF323-3C80-4C71-8D53-114FAEB70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Novos anticoagulantes: seguros, menor risco de sangramento, mais caros</a:t>
            </a:r>
          </a:p>
          <a:p>
            <a:pPr marL="0" indent="0">
              <a:buNone/>
            </a:pPr>
            <a:r>
              <a:rPr lang="pt-BR" dirty="0"/>
              <a:t>	- </a:t>
            </a:r>
            <a:r>
              <a:rPr lang="pt-BR" dirty="0" err="1"/>
              <a:t>rivaroxabana</a:t>
            </a:r>
            <a:r>
              <a:rPr lang="pt-BR" dirty="0"/>
              <a:t>, </a:t>
            </a:r>
            <a:r>
              <a:rPr lang="pt-BR" dirty="0" err="1"/>
              <a:t>apixabana</a:t>
            </a: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Duração do tratamento: 3 a 6 meses, com possibilidade de prolongar até recanalização da veia obstruída</a:t>
            </a:r>
          </a:p>
        </p:txBody>
      </p:sp>
    </p:spTree>
    <p:extLst>
      <p:ext uri="{BB962C8B-B14F-4D97-AF65-F5344CB8AC3E}">
        <p14:creationId xmlns:p14="http://schemas.microsoft.com/office/powerpoint/2010/main" val="34717935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514DBC-C95A-4024-AC2D-A1E7A3824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Tratamento - continuação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25B3D2D-9084-47B5-B982-B736D232F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Meia elástica</a:t>
            </a:r>
          </a:p>
          <a:p>
            <a:r>
              <a:rPr lang="pt-BR" dirty="0"/>
              <a:t>Exercícios físicos</a:t>
            </a:r>
          </a:p>
          <a:p>
            <a:r>
              <a:rPr lang="pt-BR" dirty="0"/>
              <a:t>Perda de peso</a:t>
            </a:r>
          </a:p>
          <a:p>
            <a:r>
              <a:rPr lang="pt-BR" dirty="0"/>
              <a:t>Controle de doenças de base</a:t>
            </a:r>
          </a:p>
          <a:p>
            <a:r>
              <a:rPr lang="pt-BR" dirty="0"/>
              <a:t>Alimentação adequada</a:t>
            </a:r>
          </a:p>
          <a:p>
            <a:r>
              <a:rPr lang="pt-BR" dirty="0"/>
              <a:t>Reabilitação física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38971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F36C5A-CE87-40C7-9889-3CD2FF06D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Complicações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17F1696-D338-444E-8027-A0F733AC70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Embolia pulmonar</a:t>
            </a:r>
          </a:p>
          <a:p>
            <a:r>
              <a:rPr lang="pt-BR" dirty="0"/>
              <a:t>Síndrome pós trombótica</a:t>
            </a:r>
          </a:p>
          <a:p>
            <a:pPr lvl="1"/>
            <a:r>
              <a:rPr lang="pt-BR" dirty="0"/>
              <a:t>Úlceras </a:t>
            </a:r>
          </a:p>
          <a:p>
            <a:pPr lvl="1"/>
            <a:r>
              <a:rPr lang="pt-BR" dirty="0"/>
              <a:t>Edema </a:t>
            </a:r>
          </a:p>
          <a:p>
            <a:pPr lvl="1"/>
            <a:r>
              <a:rPr lang="pt-BR" dirty="0"/>
              <a:t>Linfedema</a:t>
            </a:r>
          </a:p>
          <a:p>
            <a:pPr lvl="1"/>
            <a:r>
              <a:rPr lang="pt-BR" dirty="0"/>
              <a:t>Varizes secundárias</a:t>
            </a:r>
          </a:p>
          <a:p>
            <a:pPr lvl="1"/>
            <a:r>
              <a:rPr lang="pt-BR" dirty="0"/>
              <a:t>Dermatites </a:t>
            </a:r>
          </a:p>
        </p:txBody>
      </p:sp>
    </p:spTree>
    <p:extLst>
      <p:ext uri="{BB962C8B-B14F-4D97-AF65-F5344CB8AC3E}">
        <p14:creationId xmlns:p14="http://schemas.microsoft.com/office/powerpoint/2010/main" val="29684523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82803E-65AC-4D9A-B25F-FCEE2888A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TVP e COVID-19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EEA3349-F020-4A39-B774-3428ECABF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COVID 19 é uma doença inflamatória</a:t>
            </a:r>
          </a:p>
          <a:p>
            <a:r>
              <a:rPr lang="pt-BR" dirty="0"/>
              <a:t>Causa aumento da incidência de tromboses venosas e arteriais (incluindo aqui: infarto e AVC)</a:t>
            </a:r>
          </a:p>
          <a:p>
            <a:r>
              <a:rPr lang="pt-BR" dirty="0"/>
              <a:t>Incidência elevada de embolia pulmonar, piorando o prognóstico dos pacientes graves e em ventilação mecânica</a:t>
            </a:r>
          </a:p>
        </p:txBody>
      </p:sp>
    </p:spTree>
    <p:extLst>
      <p:ext uri="{BB962C8B-B14F-4D97-AF65-F5344CB8AC3E}">
        <p14:creationId xmlns:p14="http://schemas.microsoft.com/office/powerpoint/2010/main" val="32492914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66499F-05D7-4842-8F9E-5DE53F849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TVP e COVID-19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F57F78E-C42F-4014-8CA8-BDD4BA452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/>
              <a:t>        Vacinas: são recomendadas</a:t>
            </a:r>
          </a:p>
          <a:p>
            <a:r>
              <a:rPr lang="pt-BR" dirty="0"/>
              <a:t>Complicações trombóticas são raras, considerando o número de pessoas vacinadas!</a:t>
            </a:r>
          </a:p>
          <a:p>
            <a:r>
              <a:rPr lang="pt-BR" dirty="0"/>
              <a:t>Acompanhamento médico em casos específicos</a:t>
            </a:r>
          </a:p>
          <a:p>
            <a:r>
              <a:rPr lang="pt-BR" dirty="0"/>
              <a:t>Identificação precoce dos sintomas e tratamento</a:t>
            </a:r>
          </a:p>
        </p:txBody>
      </p:sp>
    </p:spTree>
    <p:extLst>
      <p:ext uri="{BB962C8B-B14F-4D97-AF65-F5344CB8AC3E}">
        <p14:creationId xmlns:p14="http://schemas.microsoft.com/office/powerpoint/2010/main" val="40716465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Obrigada!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Trombose Venosa Profunda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Dra. Luciane Cristina Fernandes Aquino</a:t>
            </a:r>
          </a:p>
          <a:p>
            <a:endParaRPr lang="pt-BR" dirty="0"/>
          </a:p>
          <a:p>
            <a:pPr lvl="1"/>
            <a:r>
              <a:rPr lang="pt-BR" dirty="0"/>
              <a:t>CRM-MG: 33.605</a:t>
            </a:r>
          </a:p>
          <a:p>
            <a:pPr lvl="1"/>
            <a:r>
              <a:rPr lang="pt-BR" dirty="0"/>
              <a:t>Graduação e Residência Médica em Cirurgia vascular pela Universidade Federal de Uberlândia, MG</a:t>
            </a:r>
          </a:p>
          <a:p>
            <a:pPr lvl="1"/>
            <a:r>
              <a:rPr lang="pt-BR" dirty="0"/>
              <a:t>RQE: 19.175</a:t>
            </a:r>
          </a:p>
          <a:p>
            <a:pPr marL="457200" lvl="1" indent="0">
              <a:buNone/>
            </a:pPr>
            <a:endParaRPr lang="pt-BR" dirty="0"/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88599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Trombose Venosa Profunda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CONCEITO</a:t>
            </a:r>
          </a:p>
          <a:p>
            <a:pPr lvl="1"/>
            <a:r>
              <a:rPr lang="pt-BR" dirty="0"/>
              <a:t>Presença de trombos em veias profundas. </a:t>
            </a:r>
          </a:p>
          <a:p>
            <a:pPr lvl="1"/>
            <a:r>
              <a:rPr lang="pt-BR" dirty="0"/>
              <a:t>Pode ocorrer em membros superiores e inferiores</a:t>
            </a:r>
          </a:p>
          <a:p>
            <a:pPr lvl="1"/>
            <a:r>
              <a:rPr lang="pt-BR" dirty="0"/>
              <a:t>Doença potencialmente grave devido à possibilidade de embolia pulmonar</a:t>
            </a:r>
          </a:p>
          <a:p>
            <a:pPr lvl="1"/>
            <a:r>
              <a:rPr lang="pt-BR" dirty="0"/>
              <a:t>Se não tratada, causa incapacidade laboral importante devido à insuficiência venosa crônica</a:t>
            </a:r>
          </a:p>
        </p:txBody>
      </p:sp>
    </p:spTree>
    <p:extLst>
      <p:ext uri="{BB962C8B-B14F-4D97-AF65-F5344CB8AC3E}">
        <p14:creationId xmlns:p14="http://schemas.microsoft.com/office/powerpoint/2010/main" val="3442040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Trombose Venosa Profunda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r>
              <a:rPr lang="pt-BR" dirty="0"/>
              <a:t>Incidência: muito frequente</a:t>
            </a:r>
          </a:p>
          <a:p>
            <a:pPr marL="0" indent="0">
              <a:buNone/>
            </a:pPr>
            <a:r>
              <a:rPr lang="pt-BR" dirty="0"/>
              <a:t>	- 1 a 3 casos por 1000 habitantes/ano de TEV (TVP e EP)</a:t>
            </a:r>
          </a:p>
          <a:p>
            <a:pPr marL="0" indent="0">
              <a:buNone/>
            </a:pPr>
            <a:r>
              <a:rPr lang="pt-BR" dirty="0"/>
              <a:t>	- Terceira doença cardiovascular mais comum</a:t>
            </a:r>
          </a:p>
          <a:p>
            <a:pPr marL="0" indent="0">
              <a:buNone/>
            </a:pPr>
            <a:r>
              <a:rPr lang="pt-BR" dirty="0"/>
              <a:t>	 </a:t>
            </a:r>
          </a:p>
        </p:txBody>
      </p:sp>
    </p:spTree>
    <p:extLst>
      <p:ext uri="{BB962C8B-B14F-4D97-AF65-F5344CB8AC3E}">
        <p14:creationId xmlns:p14="http://schemas.microsoft.com/office/powerpoint/2010/main" val="4236492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F3D198-92BC-4C29-AF1F-33C5AF81E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Trombose Venosa Profunda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12FD405-0C66-4419-B852-9DC19A1E31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Fatores de risco</a:t>
            </a:r>
          </a:p>
          <a:p>
            <a:pPr marL="0" indent="0">
              <a:buNone/>
            </a:pPr>
            <a:r>
              <a:rPr lang="pt-BR" dirty="0"/>
              <a:t>	- Interação entre fatores genéticos e fatores ambientais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Fatores genéticos: levam à predisposição para a formação de trombos</a:t>
            </a:r>
          </a:p>
        </p:txBody>
      </p:sp>
    </p:spTree>
    <p:extLst>
      <p:ext uri="{BB962C8B-B14F-4D97-AF65-F5344CB8AC3E}">
        <p14:creationId xmlns:p14="http://schemas.microsoft.com/office/powerpoint/2010/main" val="2130503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742BFE-B6AB-4DF2-B8D1-7829F0925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Fatores genéticos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9D33D39-1B0A-4C71-B826-CCBB03F37D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Fator V de Leiden</a:t>
            </a:r>
          </a:p>
          <a:p>
            <a:r>
              <a:rPr lang="pt-BR" dirty="0"/>
              <a:t>Deficiência de Proteína C, Proteína S, Antitrombina</a:t>
            </a:r>
          </a:p>
          <a:p>
            <a:r>
              <a:rPr lang="pt-BR" dirty="0"/>
              <a:t>Aumento do fator VIII e do fator XI</a:t>
            </a:r>
          </a:p>
          <a:p>
            <a:r>
              <a:rPr lang="pt-BR" dirty="0"/>
              <a:t>Aumento de homocisteína</a:t>
            </a:r>
          </a:p>
        </p:txBody>
      </p:sp>
    </p:spTree>
    <p:extLst>
      <p:ext uri="{BB962C8B-B14F-4D97-AF65-F5344CB8AC3E}">
        <p14:creationId xmlns:p14="http://schemas.microsoft.com/office/powerpoint/2010/main" val="1820264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03CE55-603D-4308-B3BF-A18527057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Fatores de risco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C2BD9BD-4534-4505-B057-7D0D9FACE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Presença de neoplasias</a:t>
            </a:r>
          </a:p>
          <a:p>
            <a:r>
              <a:rPr lang="pt-BR" dirty="0"/>
              <a:t>Associação de doenças inflamatórias (como o Lúpus)</a:t>
            </a:r>
          </a:p>
          <a:p>
            <a:r>
              <a:rPr lang="pt-BR" dirty="0"/>
              <a:t>Gravidez e pós parto</a:t>
            </a:r>
          </a:p>
          <a:p>
            <a:r>
              <a:rPr lang="pt-BR" dirty="0"/>
              <a:t>Uso de anticoncepcional e reposição hormonal</a:t>
            </a:r>
          </a:p>
          <a:p>
            <a:r>
              <a:rPr lang="pt-BR" dirty="0"/>
              <a:t>Cirurgias e imobilização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34385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6B64C5-E037-445A-A8BB-85308877E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Fatores de risco - continuação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A17EF38-242D-41DE-9F8B-0B6A04A2C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Traumas, acidentes</a:t>
            </a:r>
          </a:p>
          <a:p>
            <a:r>
              <a:rPr lang="pt-BR" dirty="0"/>
              <a:t>Obesidade</a:t>
            </a:r>
          </a:p>
          <a:p>
            <a:r>
              <a:rPr lang="pt-BR" dirty="0"/>
              <a:t>Varizes</a:t>
            </a:r>
          </a:p>
          <a:p>
            <a:r>
              <a:rPr lang="pt-BR" dirty="0"/>
              <a:t>Doenças cardiológicas/vasculares</a:t>
            </a:r>
          </a:p>
          <a:p>
            <a:r>
              <a:rPr lang="pt-BR" dirty="0"/>
              <a:t>Infecções</a:t>
            </a:r>
          </a:p>
          <a:p>
            <a:r>
              <a:rPr lang="pt-BR" dirty="0"/>
              <a:t>Doenças hematológicas que alteram a coagulação</a:t>
            </a:r>
          </a:p>
          <a:p>
            <a:r>
              <a:rPr lang="pt-BR" dirty="0"/>
              <a:t>Idade</a:t>
            </a:r>
          </a:p>
          <a:p>
            <a:r>
              <a:rPr lang="pt-BR" dirty="0"/>
              <a:t>Tabagismo</a:t>
            </a:r>
          </a:p>
        </p:txBody>
      </p:sp>
    </p:spTree>
    <p:extLst>
      <p:ext uri="{BB962C8B-B14F-4D97-AF65-F5344CB8AC3E}">
        <p14:creationId xmlns:p14="http://schemas.microsoft.com/office/powerpoint/2010/main" val="2502282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FCB06F-8237-4714-BF78-950138507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Fisiopatologia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5D63B31-D0BB-4B2D-9FEF-240727EFC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Formação do trombo: lesão da veia, alteração no fluxo sanguíneo e alterações na coagulação</a:t>
            </a:r>
          </a:p>
          <a:p>
            <a:r>
              <a:rPr lang="pt-BR" dirty="0"/>
              <a:t>Estase venosa: importância da bomba muscular e risco de imobilização prolongada</a:t>
            </a:r>
          </a:p>
          <a:p>
            <a:r>
              <a:rPr lang="pt-BR" dirty="0"/>
              <a:t>Aumento do trombo e risco de embolia pulmonar</a:t>
            </a:r>
          </a:p>
        </p:txBody>
      </p:sp>
    </p:spTree>
    <p:extLst>
      <p:ext uri="{BB962C8B-B14F-4D97-AF65-F5344CB8AC3E}">
        <p14:creationId xmlns:p14="http://schemas.microsoft.com/office/powerpoint/2010/main" val="31761867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UNIMED">
      <a:dk1>
        <a:srgbClr val="006969"/>
      </a:dk1>
      <a:lt1>
        <a:srgbClr val="FFFFFF"/>
      </a:lt1>
      <a:dk2>
        <a:srgbClr val="410050"/>
      </a:dk2>
      <a:lt2>
        <a:srgbClr val="EBDCB9"/>
      </a:lt2>
      <a:accent1>
        <a:srgbClr val="BED700"/>
      </a:accent1>
      <a:accent2>
        <a:srgbClr val="EB0A64"/>
      </a:accent2>
      <a:accent3>
        <a:srgbClr val="006600"/>
      </a:accent3>
      <a:accent4>
        <a:srgbClr val="F5781E"/>
      </a:accent4>
      <a:accent5>
        <a:srgbClr val="A0238C"/>
      </a:accent5>
      <a:accent6>
        <a:srgbClr val="FFC30F"/>
      </a:accent6>
      <a:hlink>
        <a:srgbClr val="693C0F"/>
      </a:hlink>
      <a:folHlink>
        <a:srgbClr val="005028"/>
      </a:folHlink>
    </a:clrScheme>
    <a:fontScheme name="Personalizada 1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1351</TotalTime>
  <Words>520</Words>
  <Application>Microsoft Office PowerPoint</Application>
  <PresentationFormat>Apresentação na tela (4:3)</PresentationFormat>
  <Paragraphs>101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3" baseType="lpstr">
      <vt:lpstr>Arial</vt:lpstr>
      <vt:lpstr>Calibri</vt:lpstr>
      <vt:lpstr>Trebuchet MS</vt:lpstr>
      <vt:lpstr>Tema do Office</vt:lpstr>
      <vt:lpstr>TROMBOSE VENOSA PROFUNDA</vt:lpstr>
      <vt:lpstr>Trombose Venosa Profunda</vt:lpstr>
      <vt:lpstr>Trombose Venosa Profunda</vt:lpstr>
      <vt:lpstr>Trombose Venosa Profunda</vt:lpstr>
      <vt:lpstr>Trombose Venosa Profunda</vt:lpstr>
      <vt:lpstr>Fatores genéticos </vt:lpstr>
      <vt:lpstr>Fatores de risco </vt:lpstr>
      <vt:lpstr>Fatores de risco - continuação</vt:lpstr>
      <vt:lpstr>Fisiopatologia</vt:lpstr>
      <vt:lpstr>Sintomas </vt:lpstr>
      <vt:lpstr>Diagnóstico</vt:lpstr>
      <vt:lpstr>Tratamento</vt:lpstr>
      <vt:lpstr>Tratamento </vt:lpstr>
      <vt:lpstr>Tratamento - continuação</vt:lpstr>
      <vt:lpstr>Tratamento - continuação</vt:lpstr>
      <vt:lpstr>Complicações</vt:lpstr>
      <vt:lpstr>TVP e COVID-19</vt:lpstr>
      <vt:lpstr>TVP e COVID-19</vt:lpstr>
      <vt:lpstr>Obrigada!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Julia Fernandes Di Fraia</dc:creator>
  <cp:lastModifiedBy>Ricardo Santos</cp:lastModifiedBy>
  <cp:revision>103</cp:revision>
  <dcterms:created xsi:type="dcterms:W3CDTF">2014-02-13T16:35:54Z</dcterms:created>
  <dcterms:modified xsi:type="dcterms:W3CDTF">2021-06-30T18:00:52Z</dcterms:modified>
</cp:coreProperties>
</file>