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82" r:id="rId12"/>
    <p:sldId id="278" r:id="rId13"/>
    <p:sldId id="279" r:id="rId14"/>
    <p:sldId id="280" r:id="rId15"/>
    <p:sldId id="281" r:id="rId16"/>
    <p:sldId id="283" r:id="rId17"/>
    <p:sldId id="284" r:id="rId18"/>
    <p:sldId id="285" r:id="rId19"/>
    <p:sldId id="260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006969"/>
    <a:srgbClr val="BED700"/>
    <a:srgbClr val="00040C"/>
    <a:srgbClr val="F57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4" autoAdjust="0"/>
    <p:restoredTop sz="83542" autoAdjust="0"/>
  </p:normalViewPr>
  <p:slideViewPr>
    <p:cSldViewPr>
      <p:cViewPr varScale="1">
        <p:scale>
          <a:sx n="71" d="100"/>
          <a:sy n="71" d="100"/>
        </p:scale>
        <p:origin x="170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6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A76E2-9DEC-4463-9DCD-7D548F43281C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FB507-53C4-4197-9665-F6F5CC9964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91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DDA98-B0AF-4A76-A6ED-3E5359826329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79638-55DD-46EC-951F-417A32444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33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:\MKT\ÚTEIS\TEMPLATES 2014\OPCAO_3\PPT_3\PPT3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6120680" cy="1584175"/>
          </a:xfrm>
        </p:spPr>
        <p:txBody>
          <a:bodyPr/>
          <a:lstStyle>
            <a:lvl1pPr>
              <a:defRPr>
                <a:solidFill>
                  <a:srgbClr val="BED700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120680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:\MKT\ÚTEIS\TEMPLATES 2014\OPCAO_3\PPT_3\PPT3-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6969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104456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:\MKT\ÚTEIS\TEMPLATES 2014\OPCAO_3\PPT_3\PPT3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6600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104456"/>
          </a:xfrm>
        </p:spPr>
        <p:txBody>
          <a:bodyPr/>
          <a:lstStyle>
            <a:lvl1pPr>
              <a:defRPr>
                <a:solidFill>
                  <a:srgbClr val="006600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600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600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600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600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:\MKT\ÚTEIS\TEMPLATES 2014\OPCAO_3\PPT_3\PPT3-0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104456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:\MKT\ÚTEIS\TEMPLATES 2014\OPCAO_3\PPT_3\PPT3-05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3356992"/>
            <a:ext cx="5112568" cy="936104"/>
          </a:xfrm>
        </p:spPr>
        <p:txBody>
          <a:bodyPr/>
          <a:lstStyle>
            <a:lvl1pPr>
              <a:defRPr>
                <a:solidFill>
                  <a:srgbClr val="BED700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402436"/>
            <a:ext cx="2592288" cy="120848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73D3-BE16-45D7-882B-0BB5FFDB8B44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D3A6-9C26-45FC-A2EF-A667BE863F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TROMBOSE VENOSA</a:t>
            </a:r>
            <a:br>
              <a:rPr lang="pt-BR" dirty="0"/>
            </a:br>
            <a:r>
              <a:rPr lang="pt-BR" dirty="0"/>
              <a:t>PROFUNDA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FDE92-3DE2-41E0-9A9F-EB18225A7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Sintomas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6420F2-84CA-436A-BB3E-D78AA3EAE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Como suspeitar que uma pessoa apresenta trombose venosa</a:t>
            </a:r>
          </a:p>
          <a:p>
            <a:pPr lvl="1"/>
            <a:r>
              <a:rPr lang="pt-BR" dirty="0"/>
              <a:t>Dor em um dos membros (dois membros: raro)</a:t>
            </a:r>
          </a:p>
          <a:p>
            <a:pPr lvl="1"/>
            <a:r>
              <a:rPr lang="pt-BR" dirty="0"/>
              <a:t>Inchaço</a:t>
            </a:r>
          </a:p>
          <a:p>
            <a:pPr lvl="1"/>
            <a:r>
              <a:rPr lang="pt-BR" dirty="0"/>
              <a:t>Musculatura endurecida</a:t>
            </a:r>
          </a:p>
          <a:p>
            <a:pPr lvl="1"/>
            <a:r>
              <a:rPr lang="pt-BR" dirty="0"/>
              <a:t>Alteração da cor da pele: avermelhada, arroxeada</a:t>
            </a:r>
          </a:p>
          <a:p>
            <a:pPr lvl="1"/>
            <a:r>
              <a:rPr lang="pt-BR" dirty="0"/>
              <a:t>Quente</a:t>
            </a:r>
          </a:p>
          <a:p>
            <a:pPr lvl="1"/>
            <a:r>
              <a:rPr lang="pt-BR" dirty="0"/>
              <a:t>Febre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801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F68E8-2690-4390-A3E0-777BDEC30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Diagnóstico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2AE295-9AA1-4239-99AB-9646182F3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Exame físico </a:t>
            </a:r>
          </a:p>
          <a:p>
            <a:r>
              <a:rPr lang="pt-BR" dirty="0"/>
              <a:t>Avaliar fatores de risco</a:t>
            </a:r>
          </a:p>
          <a:p>
            <a:r>
              <a:rPr lang="pt-BR" dirty="0" err="1"/>
              <a:t>Ecodoppler</a:t>
            </a:r>
            <a:r>
              <a:rPr lang="pt-BR" dirty="0"/>
              <a:t> vascular</a:t>
            </a:r>
          </a:p>
          <a:p>
            <a:r>
              <a:rPr lang="pt-BR" dirty="0"/>
              <a:t>Dímero-D</a:t>
            </a:r>
          </a:p>
          <a:p>
            <a:r>
              <a:rPr lang="pt-BR" dirty="0"/>
              <a:t>No momento: perguntar sobre COVID-19</a:t>
            </a:r>
          </a:p>
        </p:txBody>
      </p:sp>
    </p:spTree>
    <p:extLst>
      <p:ext uri="{BB962C8B-B14F-4D97-AF65-F5344CB8AC3E}">
        <p14:creationId xmlns:p14="http://schemas.microsoft.com/office/powerpoint/2010/main" val="2446123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84237-2486-46B6-A481-334D404BC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Tratamento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B25AF9-1514-4CA6-9888-DD8901F39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TVP: tratamento com anticoagulantes!!!</a:t>
            </a:r>
          </a:p>
          <a:p>
            <a:pPr marL="0" indent="0">
              <a:buNone/>
            </a:pPr>
            <a:r>
              <a:rPr lang="pt-BR" dirty="0"/>
              <a:t> 	Diferente do tratamento da trombose ARTERIAL, que é cirúrgico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Existem casos que podem ser tratados com procedimento </a:t>
            </a:r>
            <a:r>
              <a:rPr lang="pt-BR" dirty="0" err="1"/>
              <a:t>endovascular</a:t>
            </a:r>
            <a:r>
              <a:rPr lang="pt-BR" dirty="0"/>
              <a:t> e fibrinolíticos, mas a grande maioria dos casos se trata com anticoagulantes</a:t>
            </a:r>
          </a:p>
        </p:txBody>
      </p:sp>
    </p:spTree>
    <p:extLst>
      <p:ext uri="{BB962C8B-B14F-4D97-AF65-F5344CB8AC3E}">
        <p14:creationId xmlns:p14="http://schemas.microsoft.com/office/powerpoint/2010/main" val="2908444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29A4E-F5F5-408C-A618-5994B61AA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Tratamento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8A143E-5F8C-496E-9834-F531F013F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Anticoagulantes: heparinas (medicamento subcutâneo e na fase aguda, pode ser endovenoso)</a:t>
            </a:r>
          </a:p>
          <a:p>
            <a:r>
              <a:rPr lang="pt-BR" dirty="0"/>
              <a:t>Anticoagulantes: </a:t>
            </a:r>
          </a:p>
          <a:p>
            <a:pPr lvl="1"/>
            <a:r>
              <a:rPr lang="pt-BR" dirty="0"/>
              <a:t>Warfarina (mais antigo): mais barato, mas com maior risco de sangramentos e necessita de exames laboratoriais periódicos</a:t>
            </a:r>
          </a:p>
        </p:txBody>
      </p:sp>
    </p:spTree>
    <p:extLst>
      <p:ext uri="{BB962C8B-B14F-4D97-AF65-F5344CB8AC3E}">
        <p14:creationId xmlns:p14="http://schemas.microsoft.com/office/powerpoint/2010/main" val="2853410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E7771-482A-4069-B1D3-9C2E27E38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Tratamento - continuação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DDF323-3C80-4C71-8D53-114FAEB70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Novos anticoagulantes: seguros, menor risco de sangramento, mais caros</a:t>
            </a:r>
          </a:p>
          <a:p>
            <a:pPr marL="0" indent="0">
              <a:buNone/>
            </a:pPr>
            <a:r>
              <a:rPr lang="pt-BR" dirty="0"/>
              <a:t>	- </a:t>
            </a:r>
            <a:r>
              <a:rPr lang="pt-BR" dirty="0" err="1"/>
              <a:t>rivaroxabana</a:t>
            </a:r>
            <a:r>
              <a:rPr lang="pt-BR" dirty="0"/>
              <a:t>, </a:t>
            </a:r>
            <a:r>
              <a:rPr lang="pt-BR" dirty="0" err="1"/>
              <a:t>apixabana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Duração do tratamento: 3 a 6 meses, com possibilidade de prolongar até recanalização da veia obstruída</a:t>
            </a:r>
          </a:p>
        </p:txBody>
      </p:sp>
    </p:spTree>
    <p:extLst>
      <p:ext uri="{BB962C8B-B14F-4D97-AF65-F5344CB8AC3E}">
        <p14:creationId xmlns:p14="http://schemas.microsoft.com/office/powerpoint/2010/main" val="3471793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14DBC-C95A-4024-AC2D-A1E7A3824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Tratamento - continuação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5B3D2D-9084-47B5-B982-B736D232F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Meia elástica</a:t>
            </a:r>
          </a:p>
          <a:p>
            <a:r>
              <a:rPr lang="pt-BR" dirty="0"/>
              <a:t>Exercícios físicos</a:t>
            </a:r>
          </a:p>
          <a:p>
            <a:r>
              <a:rPr lang="pt-BR" dirty="0"/>
              <a:t>Perda de peso</a:t>
            </a:r>
          </a:p>
          <a:p>
            <a:r>
              <a:rPr lang="pt-BR" dirty="0"/>
              <a:t>Controle de doenças de base</a:t>
            </a:r>
          </a:p>
          <a:p>
            <a:r>
              <a:rPr lang="pt-BR" dirty="0"/>
              <a:t>Alimentação adequada</a:t>
            </a:r>
          </a:p>
          <a:p>
            <a:r>
              <a:rPr lang="pt-BR" dirty="0"/>
              <a:t>Reabilitação física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3897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36C5A-CE87-40C7-9889-3CD2FF06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Complicações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7F1696-D338-444E-8027-A0F733AC7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Embolia pulmonar</a:t>
            </a:r>
          </a:p>
          <a:p>
            <a:r>
              <a:rPr lang="pt-BR" dirty="0"/>
              <a:t>Síndrome pós trombótica</a:t>
            </a:r>
          </a:p>
          <a:p>
            <a:pPr lvl="1"/>
            <a:r>
              <a:rPr lang="pt-BR" dirty="0"/>
              <a:t>Úlceras </a:t>
            </a:r>
          </a:p>
          <a:p>
            <a:pPr lvl="1"/>
            <a:r>
              <a:rPr lang="pt-BR" dirty="0"/>
              <a:t>Edema </a:t>
            </a:r>
          </a:p>
          <a:p>
            <a:pPr lvl="1"/>
            <a:r>
              <a:rPr lang="pt-BR" dirty="0"/>
              <a:t>Linfedema</a:t>
            </a:r>
          </a:p>
          <a:p>
            <a:pPr lvl="1"/>
            <a:r>
              <a:rPr lang="pt-BR" dirty="0"/>
              <a:t>Varizes secundárias</a:t>
            </a:r>
          </a:p>
          <a:p>
            <a:pPr lvl="1"/>
            <a:r>
              <a:rPr lang="pt-BR" dirty="0"/>
              <a:t>Dermatites </a:t>
            </a:r>
          </a:p>
        </p:txBody>
      </p:sp>
    </p:spTree>
    <p:extLst>
      <p:ext uri="{BB962C8B-B14F-4D97-AF65-F5344CB8AC3E}">
        <p14:creationId xmlns:p14="http://schemas.microsoft.com/office/powerpoint/2010/main" val="2968452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2803E-65AC-4D9A-B25F-FCEE2888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TVP e COVID-19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EA3349-F020-4A39-B774-3428ECABF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COVID 19 é uma doença inflamatória</a:t>
            </a:r>
          </a:p>
          <a:p>
            <a:r>
              <a:rPr lang="pt-BR" dirty="0"/>
              <a:t>Causa aumento da incidência de tromboses venosas e arteriais (incluindo aqui: infarto e AVC)</a:t>
            </a:r>
          </a:p>
          <a:p>
            <a:r>
              <a:rPr lang="pt-BR" dirty="0"/>
              <a:t>Incidência elevada de embolia pulmonar, piorando o prognóstico dos pacientes graves e em ventilação mecânica</a:t>
            </a:r>
          </a:p>
        </p:txBody>
      </p:sp>
    </p:spTree>
    <p:extLst>
      <p:ext uri="{BB962C8B-B14F-4D97-AF65-F5344CB8AC3E}">
        <p14:creationId xmlns:p14="http://schemas.microsoft.com/office/powerpoint/2010/main" val="3249291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6499F-05D7-4842-8F9E-5DE53F84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TVP e COVID-19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57F78E-C42F-4014-8CA8-BDD4BA452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        Vacinas: são recomendadas</a:t>
            </a:r>
          </a:p>
          <a:p>
            <a:r>
              <a:rPr lang="pt-BR" dirty="0"/>
              <a:t>Complicações trombóticas são raras, considerando o número de pessoas vacinadas!</a:t>
            </a:r>
          </a:p>
          <a:p>
            <a:r>
              <a:rPr lang="pt-BR" dirty="0"/>
              <a:t>Acompanhamento médico em casos específicos</a:t>
            </a:r>
          </a:p>
          <a:p>
            <a:r>
              <a:rPr lang="pt-BR" dirty="0"/>
              <a:t>Identificação precoce dos sintomas e tratamento</a:t>
            </a:r>
          </a:p>
        </p:txBody>
      </p:sp>
    </p:spTree>
    <p:extLst>
      <p:ext uri="{BB962C8B-B14F-4D97-AF65-F5344CB8AC3E}">
        <p14:creationId xmlns:p14="http://schemas.microsoft.com/office/powerpoint/2010/main" val="4071646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Obrigada!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Trombose Venosa Profunda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Dra. Luciane Cristina Fernandes Aquino</a:t>
            </a:r>
          </a:p>
          <a:p>
            <a:endParaRPr lang="pt-BR" dirty="0"/>
          </a:p>
          <a:p>
            <a:pPr lvl="1"/>
            <a:r>
              <a:rPr lang="pt-BR" dirty="0"/>
              <a:t>CRM-MG: 33.605</a:t>
            </a:r>
          </a:p>
          <a:p>
            <a:pPr lvl="1"/>
            <a:r>
              <a:rPr lang="pt-BR" dirty="0"/>
              <a:t>Graduação e Residência Médica em Cirurgia vascular pela Universidade Federal de Uberlândia, MG</a:t>
            </a:r>
          </a:p>
          <a:p>
            <a:pPr lvl="1"/>
            <a:r>
              <a:rPr lang="pt-BR" dirty="0"/>
              <a:t>RQE: 19.175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859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Trombose Venosa Profunda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CONCEITO</a:t>
            </a:r>
          </a:p>
          <a:p>
            <a:pPr lvl="1"/>
            <a:r>
              <a:rPr lang="pt-BR" dirty="0"/>
              <a:t>Presença de trombos em veias profundas. </a:t>
            </a:r>
          </a:p>
          <a:p>
            <a:pPr lvl="1"/>
            <a:r>
              <a:rPr lang="pt-BR" dirty="0"/>
              <a:t>Pode ocorrer em membros superiores e inferiores</a:t>
            </a:r>
          </a:p>
          <a:p>
            <a:pPr lvl="1"/>
            <a:r>
              <a:rPr lang="pt-BR" dirty="0"/>
              <a:t>Doença potencialmente grave devido à possibilidade de embolia pulmonar</a:t>
            </a:r>
          </a:p>
          <a:p>
            <a:pPr lvl="1"/>
            <a:r>
              <a:rPr lang="pt-BR" dirty="0"/>
              <a:t>Se não tratada, causa incapacidade laboral importante devido à insuficiência venosa crônica</a:t>
            </a:r>
          </a:p>
        </p:txBody>
      </p:sp>
    </p:spTree>
    <p:extLst>
      <p:ext uri="{BB962C8B-B14F-4D97-AF65-F5344CB8AC3E}">
        <p14:creationId xmlns:p14="http://schemas.microsoft.com/office/powerpoint/2010/main" val="344204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Trombose Venosa Profunda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Incidência: muito frequente</a:t>
            </a:r>
          </a:p>
          <a:p>
            <a:pPr marL="0" indent="0">
              <a:buNone/>
            </a:pPr>
            <a:r>
              <a:rPr lang="pt-BR" dirty="0"/>
              <a:t>	- 1 a 3 casos por 1000 habitantes/ano de TEV (TVP e EP)</a:t>
            </a:r>
          </a:p>
          <a:p>
            <a:pPr marL="0" indent="0">
              <a:buNone/>
            </a:pPr>
            <a:r>
              <a:rPr lang="pt-BR" dirty="0"/>
              <a:t>	- Terceira doença cardiovascular mais comum</a:t>
            </a:r>
          </a:p>
          <a:p>
            <a:pPr marL="0" indent="0">
              <a:buNone/>
            </a:pPr>
            <a:r>
              <a:rPr lang="pt-BR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423649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3D198-92BC-4C29-AF1F-33C5AF81E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Trombose Venosa Profunda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2FD405-0C66-4419-B852-9DC19A1E3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Fatores de risco</a:t>
            </a:r>
          </a:p>
          <a:p>
            <a:pPr marL="0" indent="0">
              <a:buNone/>
            </a:pPr>
            <a:r>
              <a:rPr lang="pt-BR" dirty="0"/>
              <a:t>	- Interação entre fatores genéticos e fatores ambientais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Fatores genéticos: levam à predisposição para a formação de trombos</a:t>
            </a:r>
          </a:p>
        </p:txBody>
      </p:sp>
    </p:spTree>
    <p:extLst>
      <p:ext uri="{BB962C8B-B14F-4D97-AF65-F5344CB8AC3E}">
        <p14:creationId xmlns:p14="http://schemas.microsoft.com/office/powerpoint/2010/main" val="213050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42BFE-B6AB-4DF2-B8D1-7829F092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Fatores genéticos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D33D39-1B0A-4C71-B826-CCBB03F37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Fator V de Leiden</a:t>
            </a:r>
          </a:p>
          <a:p>
            <a:r>
              <a:rPr lang="pt-BR" dirty="0"/>
              <a:t>Deficiência de Proteína C, Proteína S, Antitrombina</a:t>
            </a:r>
          </a:p>
          <a:p>
            <a:r>
              <a:rPr lang="pt-BR" dirty="0"/>
              <a:t>Aumento do fator VIII e do fator XI</a:t>
            </a:r>
          </a:p>
          <a:p>
            <a:r>
              <a:rPr lang="pt-BR" dirty="0"/>
              <a:t>Aumento de homocisteína</a:t>
            </a:r>
          </a:p>
        </p:txBody>
      </p:sp>
    </p:spTree>
    <p:extLst>
      <p:ext uri="{BB962C8B-B14F-4D97-AF65-F5344CB8AC3E}">
        <p14:creationId xmlns:p14="http://schemas.microsoft.com/office/powerpoint/2010/main" val="182026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3CE55-603D-4308-B3BF-A1852705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Fatores de risco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2BD9BD-4534-4505-B057-7D0D9FACE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Presença de neoplasias</a:t>
            </a:r>
          </a:p>
          <a:p>
            <a:r>
              <a:rPr lang="pt-BR" dirty="0"/>
              <a:t>Associação de doenças inflamatórias (como o Lúpus)</a:t>
            </a:r>
          </a:p>
          <a:p>
            <a:r>
              <a:rPr lang="pt-BR" dirty="0"/>
              <a:t>Gravidez e pós parto</a:t>
            </a:r>
          </a:p>
          <a:p>
            <a:r>
              <a:rPr lang="pt-BR" dirty="0"/>
              <a:t>Uso de anticoncepcional e reposição hormonal</a:t>
            </a:r>
          </a:p>
          <a:p>
            <a:r>
              <a:rPr lang="pt-BR" dirty="0"/>
              <a:t>Cirurgias e imobilização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4385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B64C5-E037-445A-A8BB-85308877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Fatores de risco - continuação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17EF38-242D-41DE-9F8B-0B6A04A2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Traumas, acidentes</a:t>
            </a:r>
          </a:p>
          <a:p>
            <a:r>
              <a:rPr lang="pt-BR" dirty="0"/>
              <a:t>Obesidade</a:t>
            </a:r>
          </a:p>
          <a:p>
            <a:r>
              <a:rPr lang="pt-BR" dirty="0"/>
              <a:t>Varizes</a:t>
            </a:r>
          </a:p>
          <a:p>
            <a:r>
              <a:rPr lang="pt-BR" dirty="0"/>
              <a:t>Doenças cardiológicas/vasculares</a:t>
            </a:r>
          </a:p>
          <a:p>
            <a:r>
              <a:rPr lang="pt-BR" dirty="0"/>
              <a:t>Infecções</a:t>
            </a:r>
          </a:p>
          <a:p>
            <a:r>
              <a:rPr lang="pt-BR" dirty="0"/>
              <a:t>Doenças hematológicas que alteram a coagulação</a:t>
            </a:r>
          </a:p>
          <a:p>
            <a:r>
              <a:rPr lang="pt-BR" dirty="0"/>
              <a:t>Idade</a:t>
            </a:r>
          </a:p>
          <a:p>
            <a:r>
              <a:rPr lang="pt-BR" dirty="0"/>
              <a:t>Tabagismo</a:t>
            </a:r>
          </a:p>
        </p:txBody>
      </p:sp>
    </p:spTree>
    <p:extLst>
      <p:ext uri="{BB962C8B-B14F-4D97-AF65-F5344CB8AC3E}">
        <p14:creationId xmlns:p14="http://schemas.microsoft.com/office/powerpoint/2010/main" val="250228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CB06F-8237-4714-BF78-95013850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Fisiopatologia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D63B31-D0BB-4B2D-9FEF-240727EFC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Formação do trombo: lesão da veia, alteração no fluxo sanguíneo e alterações na coagulação</a:t>
            </a:r>
          </a:p>
          <a:p>
            <a:r>
              <a:rPr lang="pt-BR" dirty="0"/>
              <a:t>Estase venosa: importância da bomba muscular e risco de imobilização prolongada</a:t>
            </a:r>
          </a:p>
          <a:p>
            <a:r>
              <a:rPr lang="pt-BR" dirty="0"/>
              <a:t>Aumento do trombo e risco de embolia pulmonar</a:t>
            </a:r>
          </a:p>
        </p:txBody>
      </p:sp>
    </p:spTree>
    <p:extLst>
      <p:ext uri="{BB962C8B-B14F-4D97-AF65-F5344CB8AC3E}">
        <p14:creationId xmlns:p14="http://schemas.microsoft.com/office/powerpoint/2010/main" val="3176186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UNIMED">
      <a:dk1>
        <a:srgbClr val="006969"/>
      </a:dk1>
      <a:lt1>
        <a:srgbClr val="FFFFFF"/>
      </a:lt1>
      <a:dk2>
        <a:srgbClr val="410050"/>
      </a:dk2>
      <a:lt2>
        <a:srgbClr val="EBDCB9"/>
      </a:lt2>
      <a:accent1>
        <a:srgbClr val="BED700"/>
      </a:accent1>
      <a:accent2>
        <a:srgbClr val="EB0A64"/>
      </a:accent2>
      <a:accent3>
        <a:srgbClr val="006600"/>
      </a:accent3>
      <a:accent4>
        <a:srgbClr val="F5781E"/>
      </a:accent4>
      <a:accent5>
        <a:srgbClr val="A0238C"/>
      </a:accent5>
      <a:accent6>
        <a:srgbClr val="FFC30F"/>
      </a:accent6>
      <a:hlink>
        <a:srgbClr val="693C0F"/>
      </a:hlink>
      <a:folHlink>
        <a:srgbClr val="005028"/>
      </a:folHlink>
    </a:clrScheme>
    <a:fontScheme name="Personalizada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</TotalTime>
  <Words>520</Words>
  <Application>Microsoft Office PowerPoint</Application>
  <PresentationFormat>Apresentação na tela (4:3)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Trebuchet MS</vt:lpstr>
      <vt:lpstr>Tema do Office</vt:lpstr>
      <vt:lpstr>TROMBOSE VENOSA PROFUNDA</vt:lpstr>
      <vt:lpstr>Trombose Venosa Profunda</vt:lpstr>
      <vt:lpstr>Trombose Venosa Profunda</vt:lpstr>
      <vt:lpstr>Trombose Venosa Profunda</vt:lpstr>
      <vt:lpstr>Trombose Venosa Profunda</vt:lpstr>
      <vt:lpstr>Fatores genéticos </vt:lpstr>
      <vt:lpstr>Fatores de risco </vt:lpstr>
      <vt:lpstr>Fatores de risco - continuação</vt:lpstr>
      <vt:lpstr>Fisiopatologia</vt:lpstr>
      <vt:lpstr>Sintomas </vt:lpstr>
      <vt:lpstr>Diagnóstico</vt:lpstr>
      <vt:lpstr>Tratamento</vt:lpstr>
      <vt:lpstr>Tratamento </vt:lpstr>
      <vt:lpstr>Tratamento - continuação</vt:lpstr>
      <vt:lpstr>Tratamento - continuação</vt:lpstr>
      <vt:lpstr>Complicações</vt:lpstr>
      <vt:lpstr>TVP e COVID-19</vt:lpstr>
      <vt:lpstr>TVP e COVID-19</vt:lpstr>
      <vt:lpstr>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Fernandes Di Fraia</dc:creator>
  <cp:lastModifiedBy>Ricardo Santos</cp:lastModifiedBy>
  <cp:revision>103</cp:revision>
  <dcterms:created xsi:type="dcterms:W3CDTF">2014-02-13T16:35:54Z</dcterms:created>
  <dcterms:modified xsi:type="dcterms:W3CDTF">2021-06-30T18:00:52Z</dcterms:modified>
</cp:coreProperties>
</file>