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0" r:id="rId4"/>
    <p:sldId id="272" r:id="rId5"/>
    <p:sldId id="275" r:id="rId6"/>
    <p:sldId id="271" r:id="rId7"/>
    <p:sldId id="276" r:id="rId8"/>
    <p:sldId id="277" r:id="rId9"/>
    <p:sldId id="274" r:id="rId10"/>
    <p:sldId id="273" r:id="rId11"/>
    <p:sldId id="279" r:id="rId12"/>
    <p:sldId id="281" r:id="rId13"/>
    <p:sldId id="282" r:id="rId14"/>
    <p:sldId id="283" r:id="rId15"/>
    <p:sldId id="284" r:id="rId16"/>
    <p:sldId id="285" r:id="rId17"/>
    <p:sldId id="280" r:id="rId18"/>
    <p:sldId id="278" r:id="rId19"/>
    <p:sldId id="286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3542" autoAdjust="0"/>
  </p:normalViewPr>
  <p:slideViewPr>
    <p:cSldViewPr>
      <p:cViewPr varScale="1">
        <p:scale>
          <a:sx n="56" d="100"/>
          <a:sy n="56" d="100"/>
        </p:scale>
        <p:origin x="15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F279C-5015-4474-A213-BC8AFB04AB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D4A932-D9AF-4C26-AD99-A06C3E722E89}">
      <dgm:prSet/>
      <dgm:spPr/>
      <dgm:t>
        <a:bodyPr/>
        <a:lstStyle/>
        <a:p>
          <a:r>
            <a:rPr lang="pt-BR" b="1" dirty="0"/>
            <a:t>1 em cada 11 adultos tem diabetes – 33 milhões de pessoas</a:t>
          </a:r>
          <a:endParaRPr lang="en-US" dirty="0"/>
        </a:p>
      </dgm:t>
    </dgm:pt>
    <dgm:pt modelId="{2F8E030F-AF68-4BE5-AEA5-DD57F236307A}" type="parTrans" cxnId="{C8F61A6C-5145-401B-8794-58A393132933}">
      <dgm:prSet/>
      <dgm:spPr/>
      <dgm:t>
        <a:bodyPr/>
        <a:lstStyle/>
        <a:p>
          <a:endParaRPr lang="en-US"/>
        </a:p>
      </dgm:t>
    </dgm:pt>
    <dgm:pt modelId="{49D5536A-DDC0-4F33-A774-BAA0BD9A3CD0}" type="sibTrans" cxnId="{C8F61A6C-5145-401B-8794-58A393132933}">
      <dgm:prSet/>
      <dgm:spPr/>
      <dgm:t>
        <a:bodyPr/>
        <a:lstStyle/>
        <a:p>
          <a:endParaRPr lang="en-US"/>
        </a:p>
      </dgm:t>
    </dgm:pt>
    <dgm:pt modelId="{C2DA59C2-FDA3-4348-B18F-1583E38D1016}">
      <dgm:prSet/>
      <dgm:spPr/>
      <dgm:t>
        <a:bodyPr/>
        <a:lstStyle/>
        <a:p>
          <a:r>
            <a:rPr lang="pt-BR" b="1" dirty="0"/>
            <a:t>O número de pessoas com diabetes vai aumentar em 48%, para 49 milhões</a:t>
          </a:r>
          <a:endParaRPr lang="en-US" dirty="0"/>
        </a:p>
      </dgm:t>
    </dgm:pt>
    <dgm:pt modelId="{C5F2A7A2-3D10-4DE7-933F-438D79D8C134}" type="parTrans" cxnId="{5E186345-B905-4A83-8912-EBC792E2282A}">
      <dgm:prSet/>
      <dgm:spPr/>
      <dgm:t>
        <a:bodyPr/>
        <a:lstStyle/>
        <a:p>
          <a:endParaRPr lang="en-US"/>
        </a:p>
      </dgm:t>
    </dgm:pt>
    <dgm:pt modelId="{B8251212-2477-4D7D-AF6E-FFCFA0DE721F}" type="sibTrans" cxnId="{5E186345-B905-4A83-8912-EBC792E2282A}">
      <dgm:prSet/>
      <dgm:spPr/>
      <dgm:t>
        <a:bodyPr/>
        <a:lstStyle/>
        <a:p>
          <a:endParaRPr lang="en-US"/>
        </a:p>
      </dgm:t>
    </dgm:pt>
    <dgm:pt modelId="{5302FD13-EDBB-44DB-A157-F4BD341A2FB7}">
      <dgm:prSet/>
      <dgm:spPr/>
      <dgm:t>
        <a:bodyPr/>
        <a:lstStyle/>
        <a:p>
          <a:r>
            <a:rPr lang="pt-BR" b="1" dirty="0"/>
            <a:t>1 em cada 3 pessoas com diabetes (33%) não estão diagnosticadas</a:t>
          </a:r>
          <a:endParaRPr lang="en-US" dirty="0"/>
        </a:p>
      </dgm:t>
    </dgm:pt>
    <dgm:pt modelId="{C5C3D2A4-C9F7-4EF4-B751-409C2168AA21}" type="parTrans" cxnId="{A5D7C1F6-F9B9-43E3-B836-F7B0F56D4D0B}">
      <dgm:prSet/>
      <dgm:spPr/>
      <dgm:t>
        <a:bodyPr/>
        <a:lstStyle/>
        <a:p>
          <a:endParaRPr lang="en-US"/>
        </a:p>
      </dgm:t>
    </dgm:pt>
    <dgm:pt modelId="{7105F13C-931C-410A-A083-4E76910D9C17}" type="sibTrans" cxnId="{A5D7C1F6-F9B9-43E3-B836-F7B0F56D4D0B}">
      <dgm:prSet/>
      <dgm:spPr/>
      <dgm:t>
        <a:bodyPr/>
        <a:lstStyle/>
        <a:p>
          <a:endParaRPr lang="en-US"/>
        </a:p>
      </dgm:t>
    </dgm:pt>
    <dgm:pt modelId="{4CDEB9F7-29DA-4987-90C9-B68B70D88A30}">
      <dgm:prSet/>
      <dgm:spPr/>
      <dgm:t>
        <a:bodyPr/>
        <a:lstStyle/>
        <a:p>
          <a:r>
            <a:rPr lang="pt-BR" b="1" dirty="0"/>
            <a:t>O diabetes foi responsável pela morte de 410.000 pessoas em 2021</a:t>
          </a:r>
          <a:endParaRPr lang="en-US" dirty="0"/>
        </a:p>
      </dgm:t>
    </dgm:pt>
    <dgm:pt modelId="{B8ACF2A6-B0A9-4C1B-9F9D-C445A4890E32}" type="parTrans" cxnId="{87A44839-D12C-4AA2-9298-72AA9247C480}">
      <dgm:prSet/>
      <dgm:spPr/>
      <dgm:t>
        <a:bodyPr/>
        <a:lstStyle/>
        <a:p>
          <a:endParaRPr lang="en-US"/>
        </a:p>
      </dgm:t>
    </dgm:pt>
    <dgm:pt modelId="{C1B2F69B-AF08-46EC-AD5E-DA29DCA7A1D9}" type="sibTrans" cxnId="{87A44839-D12C-4AA2-9298-72AA9247C480}">
      <dgm:prSet/>
      <dgm:spPr/>
      <dgm:t>
        <a:bodyPr/>
        <a:lstStyle/>
        <a:p>
          <a:endParaRPr lang="en-US"/>
        </a:p>
      </dgm:t>
    </dgm:pt>
    <dgm:pt modelId="{4DE4BF0B-7AA8-41AC-B57D-4348A5E89A91}" type="pres">
      <dgm:prSet presAssocID="{CEDF279C-5015-4474-A213-BC8AFB04AB6D}" presName="linear" presStyleCnt="0">
        <dgm:presLayoutVars>
          <dgm:animLvl val="lvl"/>
          <dgm:resizeHandles val="exact"/>
        </dgm:presLayoutVars>
      </dgm:prSet>
      <dgm:spPr/>
    </dgm:pt>
    <dgm:pt modelId="{622994C0-43BD-4949-B586-991699884AFC}" type="pres">
      <dgm:prSet presAssocID="{4BD4A932-D9AF-4C26-AD99-A06C3E722E89}" presName="parentText" presStyleLbl="node1" presStyleIdx="0" presStyleCnt="4" custLinFactNeighborY="94546">
        <dgm:presLayoutVars>
          <dgm:chMax val="0"/>
          <dgm:bulletEnabled val="1"/>
        </dgm:presLayoutVars>
      </dgm:prSet>
      <dgm:spPr/>
    </dgm:pt>
    <dgm:pt modelId="{3FE88B19-3680-410E-88E9-44AF05470C4B}" type="pres">
      <dgm:prSet presAssocID="{49D5536A-DDC0-4F33-A774-BAA0BD9A3CD0}" presName="spacer" presStyleCnt="0"/>
      <dgm:spPr/>
    </dgm:pt>
    <dgm:pt modelId="{38E052EA-F23D-4930-90BD-6290AC76E08F}" type="pres">
      <dgm:prSet presAssocID="{C2DA59C2-FDA3-4348-B18F-1583E38D1016}" presName="parentText" presStyleLbl="node1" presStyleIdx="1" presStyleCnt="4" custLinFactY="8018" custLinFactNeighborX="226" custLinFactNeighborY="100000">
        <dgm:presLayoutVars>
          <dgm:chMax val="0"/>
          <dgm:bulletEnabled val="1"/>
        </dgm:presLayoutVars>
      </dgm:prSet>
      <dgm:spPr/>
    </dgm:pt>
    <dgm:pt modelId="{1CB973AB-0998-4EAB-AE2E-6EF0FCF8CE66}" type="pres">
      <dgm:prSet presAssocID="{B8251212-2477-4D7D-AF6E-FFCFA0DE721F}" presName="spacer" presStyleCnt="0"/>
      <dgm:spPr/>
    </dgm:pt>
    <dgm:pt modelId="{E9011780-75E0-4CEC-B84C-250819F062FC}" type="pres">
      <dgm:prSet presAssocID="{5302FD13-EDBB-44DB-A157-F4BD341A2FB7}" presName="parentText" presStyleLbl="node1" presStyleIdx="2" presStyleCnt="4" custLinFactY="13506" custLinFactNeighborY="100000">
        <dgm:presLayoutVars>
          <dgm:chMax val="0"/>
          <dgm:bulletEnabled val="1"/>
        </dgm:presLayoutVars>
      </dgm:prSet>
      <dgm:spPr/>
    </dgm:pt>
    <dgm:pt modelId="{EDD95BBF-0233-4E04-98EC-2E9052F44C18}" type="pres">
      <dgm:prSet presAssocID="{7105F13C-931C-410A-A083-4E76910D9C17}" presName="spacer" presStyleCnt="0"/>
      <dgm:spPr/>
    </dgm:pt>
    <dgm:pt modelId="{3A1D460F-56A2-4CAF-832A-F3E74E0FD6DB}" type="pres">
      <dgm:prSet presAssocID="{4CDEB9F7-29DA-4987-90C9-B68B70D88A30}" presName="parentText" presStyleLbl="node1" presStyleIdx="3" presStyleCnt="4" custLinFactY="20364" custLinFactNeighborY="100000">
        <dgm:presLayoutVars>
          <dgm:chMax val="0"/>
          <dgm:bulletEnabled val="1"/>
        </dgm:presLayoutVars>
      </dgm:prSet>
      <dgm:spPr/>
    </dgm:pt>
  </dgm:ptLst>
  <dgm:cxnLst>
    <dgm:cxn modelId="{EC1A7903-C128-4DF3-A629-3BF4C74B300E}" type="presOf" srcId="{4CDEB9F7-29DA-4987-90C9-B68B70D88A30}" destId="{3A1D460F-56A2-4CAF-832A-F3E74E0FD6DB}" srcOrd="0" destOrd="0" presId="urn:microsoft.com/office/officeart/2005/8/layout/vList2"/>
    <dgm:cxn modelId="{2B43950E-A7B4-44C9-A911-E41DFE617DFC}" type="presOf" srcId="{5302FD13-EDBB-44DB-A157-F4BD341A2FB7}" destId="{E9011780-75E0-4CEC-B84C-250819F062FC}" srcOrd="0" destOrd="0" presId="urn:microsoft.com/office/officeart/2005/8/layout/vList2"/>
    <dgm:cxn modelId="{87A44839-D12C-4AA2-9298-72AA9247C480}" srcId="{CEDF279C-5015-4474-A213-BC8AFB04AB6D}" destId="{4CDEB9F7-29DA-4987-90C9-B68B70D88A30}" srcOrd="3" destOrd="0" parTransId="{B8ACF2A6-B0A9-4C1B-9F9D-C445A4890E32}" sibTransId="{C1B2F69B-AF08-46EC-AD5E-DA29DCA7A1D9}"/>
    <dgm:cxn modelId="{5E186345-B905-4A83-8912-EBC792E2282A}" srcId="{CEDF279C-5015-4474-A213-BC8AFB04AB6D}" destId="{C2DA59C2-FDA3-4348-B18F-1583E38D1016}" srcOrd="1" destOrd="0" parTransId="{C5F2A7A2-3D10-4DE7-933F-438D79D8C134}" sibTransId="{B8251212-2477-4D7D-AF6E-FFCFA0DE721F}"/>
    <dgm:cxn modelId="{C8F61A6C-5145-401B-8794-58A393132933}" srcId="{CEDF279C-5015-4474-A213-BC8AFB04AB6D}" destId="{4BD4A932-D9AF-4C26-AD99-A06C3E722E89}" srcOrd="0" destOrd="0" parTransId="{2F8E030F-AF68-4BE5-AEA5-DD57F236307A}" sibTransId="{49D5536A-DDC0-4F33-A774-BAA0BD9A3CD0}"/>
    <dgm:cxn modelId="{C62A7679-A018-4505-B766-C2C729C67C59}" type="presOf" srcId="{CEDF279C-5015-4474-A213-BC8AFB04AB6D}" destId="{4DE4BF0B-7AA8-41AC-B57D-4348A5E89A91}" srcOrd="0" destOrd="0" presId="urn:microsoft.com/office/officeart/2005/8/layout/vList2"/>
    <dgm:cxn modelId="{E8223EA4-A3E3-45C7-8B27-2A9BE8F67D5B}" type="presOf" srcId="{C2DA59C2-FDA3-4348-B18F-1583E38D1016}" destId="{38E052EA-F23D-4930-90BD-6290AC76E08F}" srcOrd="0" destOrd="0" presId="urn:microsoft.com/office/officeart/2005/8/layout/vList2"/>
    <dgm:cxn modelId="{A5D7C1F6-F9B9-43E3-B836-F7B0F56D4D0B}" srcId="{CEDF279C-5015-4474-A213-BC8AFB04AB6D}" destId="{5302FD13-EDBB-44DB-A157-F4BD341A2FB7}" srcOrd="2" destOrd="0" parTransId="{C5C3D2A4-C9F7-4EF4-B751-409C2168AA21}" sibTransId="{7105F13C-931C-410A-A083-4E76910D9C17}"/>
    <dgm:cxn modelId="{F9AE2CFF-0B55-4022-BC0B-F1F76366197F}" type="presOf" srcId="{4BD4A932-D9AF-4C26-AD99-A06C3E722E89}" destId="{622994C0-43BD-4949-B586-991699884AFC}" srcOrd="0" destOrd="0" presId="urn:microsoft.com/office/officeart/2005/8/layout/vList2"/>
    <dgm:cxn modelId="{DF71ECDF-7658-47A9-A7AB-40BF0E180B31}" type="presParOf" srcId="{4DE4BF0B-7AA8-41AC-B57D-4348A5E89A91}" destId="{622994C0-43BD-4949-B586-991699884AFC}" srcOrd="0" destOrd="0" presId="urn:microsoft.com/office/officeart/2005/8/layout/vList2"/>
    <dgm:cxn modelId="{730AD36B-2AA2-4631-9E30-8D9174BC4841}" type="presParOf" srcId="{4DE4BF0B-7AA8-41AC-B57D-4348A5E89A91}" destId="{3FE88B19-3680-410E-88E9-44AF05470C4B}" srcOrd="1" destOrd="0" presId="urn:microsoft.com/office/officeart/2005/8/layout/vList2"/>
    <dgm:cxn modelId="{58CE46AA-8FAB-461F-A75F-676C400C6784}" type="presParOf" srcId="{4DE4BF0B-7AA8-41AC-B57D-4348A5E89A91}" destId="{38E052EA-F23D-4930-90BD-6290AC76E08F}" srcOrd="2" destOrd="0" presId="urn:microsoft.com/office/officeart/2005/8/layout/vList2"/>
    <dgm:cxn modelId="{A15A8CDE-AFD9-4882-8F9A-7C6E6226A2F8}" type="presParOf" srcId="{4DE4BF0B-7AA8-41AC-B57D-4348A5E89A91}" destId="{1CB973AB-0998-4EAB-AE2E-6EF0FCF8CE66}" srcOrd="3" destOrd="0" presId="urn:microsoft.com/office/officeart/2005/8/layout/vList2"/>
    <dgm:cxn modelId="{7B57550E-DD42-48D6-B6F3-904AC8604E36}" type="presParOf" srcId="{4DE4BF0B-7AA8-41AC-B57D-4348A5E89A91}" destId="{E9011780-75E0-4CEC-B84C-250819F062FC}" srcOrd="4" destOrd="0" presId="urn:microsoft.com/office/officeart/2005/8/layout/vList2"/>
    <dgm:cxn modelId="{575D1007-F103-4320-9E0E-45379E7A6F55}" type="presParOf" srcId="{4DE4BF0B-7AA8-41AC-B57D-4348A5E89A91}" destId="{EDD95BBF-0233-4E04-98EC-2E9052F44C18}" srcOrd="5" destOrd="0" presId="urn:microsoft.com/office/officeart/2005/8/layout/vList2"/>
    <dgm:cxn modelId="{6668D08F-0A12-44BD-8097-3F063C7CADF5}" type="presParOf" srcId="{4DE4BF0B-7AA8-41AC-B57D-4348A5E89A91}" destId="{3A1D460F-56A2-4CAF-832A-F3E74E0FD6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B4788-900F-42A1-868E-DDA69FF9FF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77559B-8B67-4C62-9525-08C66C781298}">
      <dgm:prSet/>
      <dgm:spPr/>
      <dgm:t>
        <a:bodyPr/>
        <a:lstStyle/>
        <a:p>
          <a:r>
            <a:rPr lang="pt-BR" b="1" dirty="0"/>
            <a:t>121.000 crianças e adolescentes vivem com diabetes tipo 1</a:t>
          </a:r>
          <a:endParaRPr lang="en-US" dirty="0"/>
        </a:p>
      </dgm:t>
    </dgm:pt>
    <dgm:pt modelId="{89BCDCE9-2AFC-4F5D-BE0E-C75022048CB7}" type="parTrans" cxnId="{79F4A8BA-B977-48B8-BF0C-6E321F60C87F}">
      <dgm:prSet/>
      <dgm:spPr/>
      <dgm:t>
        <a:bodyPr/>
        <a:lstStyle/>
        <a:p>
          <a:endParaRPr lang="en-US"/>
        </a:p>
      </dgm:t>
    </dgm:pt>
    <dgm:pt modelId="{3E6FC7E2-326B-4B59-84C9-44F2A31F4056}" type="sibTrans" cxnId="{79F4A8BA-B977-48B8-BF0C-6E321F60C87F}">
      <dgm:prSet/>
      <dgm:spPr/>
      <dgm:t>
        <a:bodyPr/>
        <a:lstStyle/>
        <a:p>
          <a:endParaRPr lang="en-US"/>
        </a:p>
      </dgm:t>
    </dgm:pt>
    <dgm:pt modelId="{D5BAB6BA-7F46-4076-AAF8-79114425125A}">
      <dgm:prSet/>
      <dgm:spPr/>
      <dgm:t>
        <a:bodyPr/>
        <a:lstStyle/>
        <a:p>
          <a:r>
            <a:rPr lang="pt-BR" b="1"/>
            <a:t>O custo de saúde com diabetes foi estimado em 65 bilhões de dólares em 2021</a:t>
          </a:r>
          <a:endParaRPr lang="en-US"/>
        </a:p>
      </dgm:t>
    </dgm:pt>
    <dgm:pt modelId="{BD905940-A8F3-4C8A-B021-A51679BFF06A}" type="parTrans" cxnId="{CC4B382B-8C16-405A-8190-EAD3D1FB4E1B}">
      <dgm:prSet/>
      <dgm:spPr/>
      <dgm:t>
        <a:bodyPr/>
        <a:lstStyle/>
        <a:p>
          <a:endParaRPr lang="en-US"/>
        </a:p>
      </dgm:t>
    </dgm:pt>
    <dgm:pt modelId="{F71BF55E-6126-4BDD-A580-DE7CD5701EC5}" type="sibTrans" cxnId="{CC4B382B-8C16-405A-8190-EAD3D1FB4E1B}">
      <dgm:prSet/>
      <dgm:spPr/>
      <dgm:t>
        <a:bodyPr/>
        <a:lstStyle/>
        <a:p>
          <a:endParaRPr lang="en-US"/>
        </a:p>
      </dgm:t>
    </dgm:pt>
    <dgm:pt modelId="{F911A95F-9564-4174-94CB-B3DD79A0E2F0}">
      <dgm:prSet/>
      <dgm:spPr/>
      <dgm:t>
        <a:bodyPr/>
        <a:lstStyle/>
        <a:p>
          <a:r>
            <a:rPr lang="pt-BR" b="1"/>
            <a:t>1 em cada 6 crianças nascidas foram afetadas pela hiperglicemia na gestação</a:t>
          </a:r>
          <a:endParaRPr lang="en-US"/>
        </a:p>
      </dgm:t>
    </dgm:pt>
    <dgm:pt modelId="{112473F3-B3A9-4110-A45E-7860FDAFD0CA}" type="parTrans" cxnId="{4E3D50EE-1CFD-459E-A78F-8E06244B009B}">
      <dgm:prSet/>
      <dgm:spPr/>
      <dgm:t>
        <a:bodyPr/>
        <a:lstStyle/>
        <a:p>
          <a:endParaRPr lang="en-US"/>
        </a:p>
      </dgm:t>
    </dgm:pt>
    <dgm:pt modelId="{DA51F5F2-FDD8-45E5-A1F0-6D8C5C42C701}" type="sibTrans" cxnId="{4E3D50EE-1CFD-459E-A78F-8E06244B009B}">
      <dgm:prSet/>
      <dgm:spPr/>
      <dgm:t>
        <a:bodyPr/>
        <a:lstStyle/>
        <a:p>
          <a:endParaRPr lang="en-US"/>
        </a:p>
      </dgm:t>
    </dgm:pt>
    <dgm:pt modelId="{09217511-F539-4692-A615-5868FAD63E8E}" type="pres">
      <dgm:prSet presAssocID="{E5BB4788-900F-42A1-868E-DDA69FF9FFFB}" presName="linear" presStyleCnt="0">
        <dgm:presLayoutVars>
          <dgm:animLvl val="lvl"/>
          <dgm:resizeHandles val="exact"/>
        </dgm:presLayoutVars>
      </dgm:prSet>
      <dgm:spPr/>
    </dgm:pt>
    <dgm:pt modelId="{583BA4E3-48F4-491B-8F79-4B9CC525B4C0}" type="pres">
      <dgm:prSet presAssocID="{2077559B-8B67-4C62-9525-08C66C7812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D1A9C9-A9E8-4FB7-9D92-B2909628E9AE}" type="pres">
      <dgm:prSet presAssocID="{3E6FC7E2-326B-4B59-84C9-44F2A31F4056}" presName="spacer" presStyleCnt="0"/>
      <dgm:spPr/>
    </dgm:pt>
    <dgm:pt modelId="{68FB6969-DB5D-4051-9826-5EA450357401}" type="pres">
      <dgm:prSet presAssocID="{D5BAB6BA-7F46-4076-AAF8-7911442512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493E73-6764-408D-9D0B-5A27BE715487}" type="pres">
      <dgm:prSet presAssocID="{F71BF55E-6126-4BDD-A580-DE7CD5701EC5}" presName="spacer" presStyleCnt="0"/>
      <dgm:spPr/>
    </dgm:pt>
    <dgm:pt modelId="{821D3DF2-B57C-4977-857F-1087B7A06072}" type="pres">
      <dgm:prSet presAssocID="{F911A95F-9564-4174-94CB-B3DD79A0E2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10D20B-3BA2-4C7C-88FB-D4A77BD2CB63}" type="presOf" srcId="{E5BB4788-900F-42A1-868E-DDA69FF9FFFB}" destId="{09217511-F539-4692-A615-5868FAD63E8E}" srcOrd="0" destOrd="0" presId="urn:microsoft.com/office/officeart/2005/8/layout/vList2"/>
    <dgm:cxn modelId="{CC4B382B-8C16-405A-8190-EAD3D1FB4E1B}" srcId="{E5BB4788-900F-42A1-868E-DDA69FF9FFFB}" destId="{D5BAB6BA-7F46-4076-AAF8-79114425125A}" srcOrd="1" destOrd="0" parTransId="{BD905940-A8F3-4C8A-B021-A51679BFF06A}" sibTransId="{F71BF55E-6126-4BDD-A580-DE7CD5701EC5}"/>
    <dgm:cxn modelId="{41A94E35-B339-472E-98D3-4BCCE69D393E}" type="presOf" srcId="{F911A95F-9564-4174-94CB-B3DD79A0E2F0}" destId="{821D3DF2-B57C-4977-857F-1087B7A06072}" srcOrd="0" destOrd="0" presId="urn:microsoft.com/office/officeart/2005/8/layout/vList2"/>
    <dgm:cxn modelId="{B582683E-60FB-4F85-862F-87ED59F1C9BD}" type="presOf" srcId="{2077559B-8B67-4C62-9525-08C66C781298}" destId="{583BA4E3-48F4-491B-8F79-4B9CC525B4C0}" srcOrd="0" destOrd="0" presId="urn:microsoft.com/office/officeart/2005/8/layout/vList2"/>
    <dgm:cxn modelId="{79F4A8BA-B977-48B8-BF0C-6E321F60C87F}" srcId="{E5BB4788-900F-42A1-868E-DDA69FF9FFFB}" destId="{2077559B-8B67-4C62-9525-08C66C781298}" srcOrd="0" destOrd="0" parTransId="{89BCDCE9-2AFC-4F5D-BE0E-C75022048CB7}" sibTransId="{3E6FC7E2-326B-4B59-84C9-44F2A31F4056}"/>
    <dgm:cxn modelId="{148625C5-41DB-4CC4-9014-2D826B9F8BAC}" type="presOf" srcId="{D5BAB6BA-7F46-4076-AAF8-79114425125A}" destId="{68FB6969-DB5D-4051-9826-5EA450357401}" srcOrd="0" destOrd="0" presId="urn:microsoft.com/office/officeart/2005/8/layout/vList2"/>
    <dgm:cxn modelId="{4E3D50EE-1CFD-459E-A78F-8E06244B009B}" srcId="{E5BB4788-900F-42A1-868E-DDA69FF9FFFB}" destId="{F911A95F-9564-4174-94CB-B3DD79A0E2F0}" srcOrd="2" destOrd="0" parTransId="{112473F3-B3A9-4110-A45E-7860FDAFD0CA}" sibTransId="{DA51F5F2-FDD8-45E5-A1F0-6D8C5C42C701}"/>
    <dgm:cxn modelId="{63607F11-D237-42EE-A593-200235AA715A}" type="presParOf" srcId="{09217511-F539-4692-A615-5868FAD63E8E}" destId="{583BA4E3-48F4-491B-8F79-4B9CC525B4C0}" srcOrd="0" destOrd="0" presId="urn:microsoft.com/office/officeart/2005/8/layout/vList2"/>
    <dgm:cxn modelId="{A487758E-80A8-49E8-9288-FC099F847978}" type="presParOf" srcId="{09217511-F539-4692-A615-5868FAD63E8E}" destId="{50D1A9C9-A9E8-4FB7-9D92-B2909628E9AE}" srcOrd="1" destOrd="0" presId="urn:microsoft.com/office/officeart/2005/8/layout/vList2"/>
    <dgm:cxn modelId="{8EAE2E55-D778-4CA5-A725-6A3262D32BC3}" type="presParOf" srcId="{09217511-F539-4692-A615-5868FAD63E8E}" destId="{68FB6969-DB5D-4051-9826-5EA450357401}" srcOrd="2" destOrd="0" presId="urn:microsoft.com/office/officeart/2005/8/layout/vList2"/>
    <dgm:cxn modelId="{7FAAEC92-F909-4182-A9F3-77EB7F5166AD}" type="presParOf" srcId="{09217511-F539-4692-A615-5868FAD63E8E}" destId="{AD493E73-6764-408D-9D0B-5A27BE715487}" srcOrd="3" destOrd="0" presId="urn:microsoft.com/office/officeart/2005/8/layout/vList2"/>
    <dgm:cxn modelId="{61FB38DD-B9AA-40A7-BEEC-EF255A8EA809}" type="presParOf" srcId="{09217511-F539-4692-A615-5868FAD63E8E}" destId="{821D3DF2-B57C-4977-857F-1087B7A060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A9E6E-0335-4D88-B94A-876A733DFD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F0A870-F3F6-4625-9851-304F7C44C525}">
      <dgm:prSet/>
      <dgm:spPr/>
      <dgm:t>
        <a:bodyPr/>
        <a:lstStyle/>
        <a:p>
          <a:r>
            <a:rPr lang="pt-BR" b="1"/>
            <a:t>Redução calórica global – redução de 10-15% de peso corporal</a:t>
          </a:r>
          <a:endParaRPr lang="en-US" b="1"/>
        </a:p>
      </dgm:t>
    </dgm:pt>
    <dgm:pt modelId="{5CE99003-544C-4233-BBB2-3623EC70FA76}" type="parTrans" cxnId="{FC660602-D6F5-4607-AA20-6E0C9A081719}">
      <dgm:prSet/>
      <dgm:spPr/>
      <dgm:t>
        <a:bodyPr/>
        <a:lstStyle/>
        <a:p>
          <a:endParaRPr lang="en-US" b="1"/>
        </a:p>
      </dgm:t>
    </dgm:pt>
    <dgm:pt modelId="{2CA070A6-667A-4627-957D-80B109BBDF36}" type="sibTrans" cxnId="{FC660602-D6F5-4607-AA20-6E0C9A081719}">
      <dgm:prSet/>
      <dgm:spPr/>
      <dgm:t>
        <a:bodyPr/>
        <a:lstStyle/>
        <a:p>
          <a:endParaRPr lang="en-US" b="1"/>
        </a:p>
      </dgm:t>
    </dgm:pt>
    <dgm:pt modelId="{307F37E1-448E-4C79-AD2D-00AF9AFAEB07}">
      <dgm:prSet/>
      <dgm:spPr/>
      <dgm:t>
        <a:bodyPr/>
        <a:lstStyle/>
        <a:p>
          <a:r>
            <a:rPr lang="pt-BR" b="1"/>
            <a:t>Redução de carboidratos de alto índice glicêmico; reduzir gorduras de origem animal</a:t>
          </a:r>
          <a:endParaRPr lang="en-US" b="1"/>
        </a:p>
      </dgm:t>
    </dgm:pt>
    <dgm:pt modelId="{D170214F-C289-4072-BB2F-5F784E675681}" type="parTrans" cxnId="{E56FDDBD-2618-42B6-B0E9-8C0838DAAA48}">
      <dgm:prSet/>
      <dgm:spPr/>
      <dgm:t>
        <a:bodyPr/>
        <a:lstStyle/>
        <a:p>
          <a:endParaRPr lang="en-US" b="1"/>
        </a:p>
      </dgm:t>
    </dgm:pt>
    <dgm:pt modelId="{F47CAE9E-3DC2-4362-A287-1254899ED8B1}" type="sibTrans" cxnId="{E56FDDBD-2618-42B6-B0E9-8C0838DAAA48}">
      <dgm:prSet/>
      <dgm:spPr/>
      <dgm:t>
        <a:bodyPr/>
        <a:lstStyle/>
        <a:p>
          <a:endParaRPr lang="en-US" b="1"/>
        </a:p>
      </dgm:t>
    </dgm:pt>
    <dgm:pt modelId="{D0E61BA3-B489-441C-A69A-13F352C5B3B0}">
      <dgm:prSet/>
      <dgm:spPr/>
      <dgm:t>
        <a:bodyPr/>
        <a:lstStyle/>
        <a:p>
          <a:r>
            <a:rPr lang="pt-BR" b="1"/>
            <a:t>Priorizar carboidratos de baixo índice glicêmico e integrais</a:t>
          </a:r>
          <a:endParaRPr lang="en-US" b="1"/>
        </a:p>
      </dgm:t>
    </dgm:pt>
    <dgm:pt modelId="{1C7C86D2-5D74-4921-A6B9-C0ED16F6A2D6}" type="parTrans" cxnId="{4A184527-1EC1-412E-90D9-856B7718DCE1}">
      <dgm:prSet/>
      <dgm:spPr/>
      <dgm:t>
        <a:bodyPr/>
        <a:lstStyle/>
        <a:p>
          <a:endParaRPr lang="en-US" b="1"/>
        </a:p>
      </dgm:t>
    </dgm:pt>
    <dgm:pt modelId="{169DFF9A-CAF8-4A1B-86A5-5D7A93E958C8}" type="sibTrans" cxnId="{4A184527-1EC1-412E-90D9-856B7718DCE1}">
      <dgm:prSet/>
      <dgm:spPr/>
      <dgm:t>
        <a:bodyPr/>
        <a:lstStyle/>
        <a:p>
          <a:endParaRPr lang="en-US" b="1"/>
        </a:p>
      </dgm:t>
    </dgm:pt>
    <dgm:pt modelId="{C87D79A7-AA52-4246-B15C-5BDA2D819585}">
      <dgm:prSet/>
      <dgm:spPr/>
      <dgm:t>
        <a:bodyPr/>
        <a:lstStyle/>
        <a:p>
          <a:r>
            <a:rPr lang="pt-BR" b="1"/>
            <a:t>Aumentar consumo de alimentos de origem vegetal e fibras</a:t>
          </a:r>
          <a:endParaRPr lang="en-US" b="1"/>
        </a:p>
      </dgm:t>
    </dgm:pt>
    <dgm:pt modelId="{E9FF91FD-6369-4F82-9473-A432CE3B73E0}" type="parTrans" cxnId="{4C7311DB-BA30-4888-BD50-7BCB58CE395E}">
      <dgm:prSet/>
      <dgm:spPr/>
      <dgm:t>
        <a:bodyPr/>
        <a:lstStyle/>
        <a:p>
          <a:endParaRPr lang="en-US" b="1"/>
        </a:p>
      </dgm:t>
    </dgm:pt>
    <dgm:pt modelId="{C7AB1D6E-BF0C-4F3B-81D6-53195F73298D}" type="sibTrans" cxnId="{4C7311DB-BA30-4888-BD50-7BCB58CE395E}">
      <dgm:prSet/>
      <dgm:spPr/>
      <dgm:t>
        <a:bodyPr/>
        <a:lstStyle/>
        <a:p>
          <a:endParaRPr lang="en-US" b="1"/>
        </a:p>
      </dgm:t>
    </dgm:pt>
    <dgm:pt modelId="{1B40DEAF-F566-493E-8356-AA2BB1980F0A}" type="pres">
      <dgm:prSet presAssocID="{8ABA9E6E-0335-4D88-B94A-876A733DFDC2}" presName="root" presStyleCnt="0">
        <dgm:presLayoutVars>
          <dgm:dir/>
          <dgm:resizeHandles val="exact"/>
        </dgm:presLayoutVars>
      </dgm:prSet>
      <dgm:spPr/>
    </dgm:pt>
    <dgm:pt modelId="{4037D498-658F-4EA9-8274-B559377B6A81}" type="pres">
      <dgm:prSet presAssocID="{DFF0A870-F3F6-4625-9851-304F7C44C525}" presName="compNode" presStyleCnt="0"/>
      <dgm:spPr/>
    </dgm:pt>
    <dgm:pt modelId="{DD7FC369-11A3-43AF-831D-D3D8549D8350}" type="pres">
      <dgm:prSet presAssocID="{DFF0A870-F3F6-4625-9851-304F7C44C525}" presName="bgRect" presStyleLbl="bgShp" presStyleIdx="0" presStyleCnt="4"/>
      <dgm:spPr/>
    </dgm:pt>
    <dgm:pt modelId="{E939BDAE-3312-41A6-A122-38D1A1F1BB8E}" type="pres">
      <dgm:prSet presAssocID="{DFF0A870-F3F6-4625-9851-304F7C44C5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65E0F9CC-06B7-4055-9DA3-1491A18886C6}" type="pres">
      <dgm:prSet presAssocID="{DFF0A870-F3F6-4625-9851-304F7C44C525}" presName="spaceRect" presStyleCnt="0"/>
      <dgm:spPr/>
    </dgm:pt>
    <dgm:pt modelId="{CA20F346-BD42-4E28-8115-AEE482B8F1B9}" type="pres">
      <dgm:prSet presAssocID="{DFF0A870-F3F6-4625-9851-304F7C44C525}" presName="parTx" presStyleLbl="revTx" presStyleIdx="0" presStyleCnt="4">
        <dgm:presLayoutVars>
          <dgm:chMax val="0"/>
          <dgm:chPref val="0"/>
        </dgm:presLayoutVars>
      </dgm:prSet>
      <dgm:spPr/>
    </dgm:pt>
    <dgm:pt modelId="{35E1CFFE-2FC7-4AAC-A9D4-5CF252F3D918}" type="pres">
      <dgm:prSet presAssocID="{2CA070A6-667A-4627-957D-80B109BBDF36}" presName="sibTrans" presStyleCnt="0"/>
      <dgm:spPr/>
    </dgm:pt>
    <dgm:pt modelId="{E4DF0E53-2FC3-4C74-BEB7-1B626860AA78}" type="pres">
      <dgm:prSet presAssocID="{307F37E1-448E-4C79-AD2D-00AF9AFAEB07}" presName="compNode" presStyleCnt="0"/>
      <dgm:spPr/>
    </dgm:pt>
    <dgm:pt modelId="{AA79036E-0027-4763-B841-8BF844173301}" type="pres">
      <dgm:prSet presAssocID="{307F37E1-448E-4C79-AD2D-00AF9AFAEB07}" presName="bgRect" presStyleLbl="bgShp" presStyleIdx="1" presStyleCnt="4"/>
      <dgm:spPr/>
    </dgm:pt>
    <dgm:pt modelId="{3DD6C0E7-B5B2-4663-B565-F33ECDF45C9C}" type="pres">
      <dgm:prSet presAssocID="{307F37E1-448E-4C79-AD2D-00AF9AFAEB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bacate"/>
        </a:ext>
      </dgm:extLst>
    </dgm:pt>
    <dgm:pt modelId="{F7AE2C4A-3428-425D-B8E2-D958CE72EE77}" type="pres">
      <dgm:prSet presAssocID="{307F37E1-448E-4C79-AD2D-00AF9AFAEB07}" presName="spaceRect" presStyleCnt="0"/>
      <dgm:spPr/>
    </dgm:pt>
    <dgm:pt modelId="{8A8ABA4E-1968-4A48-AD1A-271FF03C4764}" type="pres">
      <dgm:prSet presAssocID="{307F37E1-448E-4C79-AD2D-00AF9AFAEB07}" presName="parTx" presStyleLbl="revTx" presStyleIdx="1" presStyleCnt="4">
        <dgm:presLayoutVars>
          <dgm:chMax val="0"/>
          <dgm:chPref val="0"/>
        </dgm:presLayoutVars>
      </dgm:prSet>
      <dgm:spPr/>
    </dgm:pt>
    <dgm:pt modelId="{89580962-67ED-4F68-A761-AD2DE5E8288F}" type="pres">
      <dgm:prSet presAssocID="{F47CAE9E-3DC2-4362-A287-1254899ED8B1}" presName="sibTrans" presStyleCnt="0"/>
      <dgm:spPr/>
    </dgm:pt>
    <dgm:pt modelId="{391FF339-AA57-49D8-A2AC-C45C208BF5AE}" type="pres">
      <dgm:prSet presAssocID="{D0E61BA3-B489-441C-A69A-13F352C5B3B0}" presName="compNode" presStyleCnt="0"/>
      <dgm:spPr/>
    </dgm:pt>
    <dgm:pt modelId="{A907F5D3-7EB2-43F2-8CE5-D52182735571}" type="pres">
      <dgm:prSet presAssocID="{D0E61BA3-B489-441C-A69A-13F352C5B3B0}" presName="bgRect" presStyleLbl="bgShp" presStyleIdx="2" presStyleCnt="4"/>
      <dgm:spPr/>
    </dgm:pt>
    <dgm:pt modelId="{B758BC53-70A8-4CB5-9FEE-3BD07AEA3E6A}" type="pres">
      <dgm:prSet presAssocID="{D0E61BA3-B489-441C-A69A-13F352C5B3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EF896957-1683-4061-A11B-ADA879E49C57}" type="pres">
      <dgm:prSet presAssocID="{D0E61BA3-B489-441C-A69A-13F352C5B3B0}" presName="spaceRect" presStyleCnt="0"/>
      <dgm:spPr/>
    </dgm:pt>
    <dgm:pt modelId="{4D471774-D619-4639-A6D2-2EBD337B7BF4}" type="pres">
      <dgm:prSet presAssocID="{D0E61BA3-B489-441C-A69A-13F352C5B3B0}" presName="parTx" presStyleLbl="revTx" presStyleIdx="2" presStyleCnt="4">
        <dgm:presLayoutVars>
          <dgm:chMax val="0"/>
          <dgm:chPref val="0"/>
        </dgm:presLayoutVars>
      </dgm:prSet>
      <dgm:spPr/>
    </dgm:pt>
    <dgm:pt modelId="{00B98B3B-E45D-404B-9B63-83EAE8F12FEB}" type="pres">
      <dgm:prSet presAssocID="{169DFF9A-CAF8-4A1B-86A5-5D7A93E958C8}" presName="sibTrans" presStyleCnt="0"/>
      <dgm:spPr/>
    </dgm:pt>
    <dgm:pt modelId="{4E6572D0-D432-489D-A679-E4FFD00062ED}" type="pres">
      <dgm:prSet presAssocID="{C87D79A7-AA52-4246-B15C-5BDA2D819585}" presName="compNode" presStyleCnt="0"/>
      <dgm:spPr/>
    </dgm:pt>
    <dgm:pt modelId="{906DBDF3-47F1-43E5-B446-4322EB53339D}" type="pres">
      <dgm:prSet presAssocID="{C87D79A7-AA52-4246-B15C-5BDA2D819585}" presName="bgRect" presStyleLbl="bgShp" presStyleIdx="3" presStyleCnt="4"/>
      <dgm:spPr/>
    </dgm:pt>
    <dgm:pt modelId="{C15758BB-A3E7-4820-B46D-E349E2AD9CB0}" type="pres">
      <dgm:prSet presAssocID="{C87D79A7-AA52-4246-B15C-5BDA2D8195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vas"/>
        </a:ext>
      </dgm:extLst>
    </dgm:pt>
    <dgm:pt modelId="{36B731C3-D2F2-4FAD-8FD3-DCD8A3CF3148}" type="pres">
      <dgm:prSet presAssocID="{C87D79A7-AA52-4246-B15C-5BDA2D819585}" presName="spaceRect" presStyleCnt="0"/>
      <dgm:spPr/>
    </dgm:pt>
    <dgm:pt modelId="{E6E1E7DD-58F2-4E10-851E-C2EE21055502}" type="pres">
      <dgm:prSet presAssocID="{C87D79A7-AA52-4246-B15C-5BDA2D8195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660602-D6F5-4607-AA20-6E0C9A081719}" srcId="{8ABA9E6E-0335-4D88-B94A-876A733DFDC2}" destId="{DFF0A870-F3F6-4625-9851-304F7C44C525}" srcOrd="0" destOrd="0" parTransId="{5CE99003-544C-4233-BBB2-3623EC70FA76}" sibTransId="{2CA070A6-667A-4627-957D-80B109BBDF36}"/>
    <dgm:cxn modelId="{AFC68010-21CC-41CC-A375-00068DA4FF1E}" type="presOf" srcId="{C87D79A7-AA52-4246-B15C-5BDA2D819585}" destId="{E6E1E7DD-58F2-4E10-851E-C2EE21055502}" srcOrd="0" destOrd="0" presId="urn:microsoft.com/office/officeart/2018/2/layout/IconVerticalSolidList"/>
    <dgm:cxn modelId="{4A184527-1EC1-412E-90D9-856B7718DCE1}" srcId="{8ABA9E6E-0335-4D88-B94A-876A733DFDC2}" destId="{D0E61BA3-B489-441C-A69A-13F352C5B3B0}" srcOrd="2" destOrd="0" parTransId="{1C7C86D2-5D74-4921-A6B9-C0ED16F6A2D6}" sibTransId="{169DFF9A-CAF8-4A1B-86A5-5D7A93E958C8}"/>
    <dgm:cxn modelId="{09FD4829-E4F2-4C33-9EC3-50D1A62F76A0}" type="presOf" srcId="{DFF0A870-F3F6-4625-9851-304F7C44C525}" destId="{CA20F346-BD42-4E28-8115-AEE482B8F1B9}" srcOrd="0" destOrd="0" presId="urn:microsoft.com/office/officeart/2018/2/layout/IconVerticalSolidList"/>
    <dgm:cxn modelId="{7FAC3F84-6828-4587-A93D-7D0607FC9DEE}" type="presOf" srcId="{307F37E1-448E-4C79-AD2D-00AF9AFAEB07}" destId="{8A8ABA4E-1968-4A48-AD1A-271FF03C4764}" srcOrd="0" destOrd="0" presId="urn:microsoft.com/office/officeart/2018/2/layout/IconVerticalSolidList"/>
    <dgm:cxn modelId="{A334C98D-1D20-4BED-A9B2-541E2AEF0488}" type="presOf" srcId="{D0E61BA3-B489-441C-A69A-13F352C5B3B0}" destId="{4D471774-D619-4639-A6D2-2EBD337B7BF4}" srcOrd="0" destOrd="0" presId="urn:microsoft.com/office/officeart/2018/2/layout/IconVerticalSolidList"/>
    <dgm:cxn modelId="{E56FDDBD-2618-42B6-B0E9-8C0838DAAA48}" srcId="{8ABA9E6E-0335-4D88-B94A-876A733DFDC2}" destId="{307F37E1-448E-4C79-AD2D-00AF9AFAEB07}" srcOrd="1" destOrd="0" parTransId="{D170214F-C289-4072-BB2F-5F784E675681}" sibTransId="{F47CAE9E-3DC2-4362-A287-1254899ED8B1}"/>
    <dgm:cxn modelId="{4C7311DB-BA30-4888-BD50-7BCB58CE395E}" srcId="{8ABA9E6E-0335-4D88-B94A-876A733DFDC2}" destId="{C87D79A7-AA52-4246-B15C-5BDA2D819585}" srcOrd="3" destOrd="0" parTransId="{E9FF91FD-6369-4F82-9473-A432CE3B73E0}" sibTransId="{C7AB1D6E-BF0C-4F3B-81D6-53195F73298D}"/>
    <dgm:cxn modelId="{061D82DD-BD34-403B-BC5C-920A293A8FA9}" type="presOf" srcId="{8ABA9E6E-0335-4D88-B94A-876A733DFDC2}" destId="{1B40DEAF-F566-493E-8356-AA2BB1980F0A}" srcOrd="0" destOrd="0" presId="urn:microsoft.com/office/officeart/2018/2/layout/IconVerticalSolidList"/>
    <dgm:cxn modelId="{57E67460-6940-4DDD-A54B-1F1A73DDADB7}" type="presParOf" srcId="{1B40DEAF-F566-493E-8356-AA2BB1980F0A}" destId="{4037D498-658F-4EA9-8274-B559377B6A81}" srcOrd="0" destOrd="0" presId="urn:microsoft.com/office/officeart/2018/2/layout/IconVerticalSolidList"/>
    <dgm:cxn modelId="{8A167D02-6057-48D4-904B-446765C85FB9}" type="presParOf" srcId="{4037D498-658F-4EA9-8274-B559377B6A81}" destId="{DD7FC369-11A3-43AF-831D-D3D8549D8350}" srcOrd="0" destOrd="0" presId="urn:microsoft.com/office/officeart/2018/2/layout/IconVerticalSolidList"/>
    <dgm:cxn modelId="{DE40D56C-BBE2-437E-9A97-4BA513BC43E4}" type="presParOf" srcId="{4037D498-658F-4EA9-8274-B559377B6A81}" destId="{E939BDAE-3312-41A6-A122-38D1A1F1BB8E}" srcOrd="1" destOrd="0" presId="urn:microsoft.com/office/officeart/2018/2/layout/IconVerticalSolidList"/>
    <dgm:cxn modelId="{F87EE417-DE55-4B50-84DC-2789B0351B9B}" type="presParOf" srcId="{4037D498-658F-4EA9-8274-B559377B6A81}" destId="{65E0F9CC-06B7-4055-9DA3-1491A18886C6}" srcOrd="2" destOrd="0" presId="urn:microsoft.com/office/officeart/2018/2/layout/IconVerticalSolidList"/>
    <dgm:cxn modelId="{0545FB1E-9D5C-48D5-A634-ED321AB3C2FA}" type="presParOf" srcId="{4037D498-658F-4EA9-8274-B559377B6A81}" destId="{CA20F346-BD42-4E28-8115-AEE482B8F1B9}" srcOrd="3" destOrd="0" presId="urn:microsoft.com/office/officeart/2018/2/layout/IconVerticalSolidList"/>
    <dgm:cxn modelId="{46AE6E80-638D-4D61-8A8B-CB8F9695C4F1}" type="presParOf" srcId="{1B40DEAF-F566-493E-8356-AA2BB1980F0A}" destId="{35E1CFFE-2FC7-4AAC-A9D4-5CF252F3D918}" srcOrd="1" destOrd="0" presId="urn:microsoft.com/office/officeart/2018/2/layout/IconVerticalSolidList"/>
    <dgm:cxn modelId="{F2419B38-D757-47A2-97FB-E488CF9D1DB1}" type="presParOf" srcId="{1B40DEAF-F566-493E-8356-AA2BB1980F0A}" destId="{E4DF0E53-2FC3-4C74-BEB7-1B626860AA78}" srcOrd="2" destOrd="0" presId="urn:microsoft.com/office/officeart/2018/2/layout/IconVerticalSolidList"/>
    <dgm:cxn modelId="{5865EAFC-D255-4174-9D04-A7D9034D2BE9}" type="presParOf" srcId="{E4DF0E53-2FC3-4C74-BEB7-1B626860AA78}" destId="{AA79036E-0027-4763-B841-8BF844173301}" srcOrd="0" destOrd="0" presId="urn:microsoft.com/office/officeart/2018/2/layout/IconVerticalSolidList"/>
    <dgm:cxn modelId="{58841D28-71B7-4445-90B7-EACA5E8F9B3D}" type="presParOf" srcId="{E4DF0E53-2FC3-4C74-BEB7-1B626860AA78}" destId="{3DD6C0E7-B5B2-4663-B565-F33ECDF45C9C}" srcOrd="1" destOrd="0" presId="urn:microsoft.com/office/officeart/2018/2/layout/IconVerticalSolidList"/>
    <dgm:cxn modelId="{9036C39E-CE92-4721-AEBA-A9F18AAE8C05}" type="presParOf" srcId="{E4DF0E53-2FC3-4C74-BEB7-1B626860AA78}" destId="{F7AE2C4A-3428-425D-B8E2-D958CE72EE77}" srcOrd="2" destOrd="0" presId="urn:microsoft.com/office/officeart/2018/2/layout/IconVerticalSolidList"/>
    <dgm:cxn modelId="{161DDAAE-70B2-44AD-ACC4-CAE04E6EA3B3}" type="presParOf" srcId="{E4DF0E53-2FC3-4C74-BEB7-1B626860AA78}" destId="{8A8ABA4E-1968-4A48-AD1A-271FF03C4764}" srcOrd="3" destOrd="0" presId="urn:microsoft.com/office/officeart/2018/2/layout/IconVerticalSolidList"/>
    <dgm:cxn modelId="{C4434FAA-07DF-4B16-AE35-9471A32E93CD}" type="presParOf" srcId="{1B40DEAF-F566-493E-8356-AA2BB1980F0A}" destId="{89580962-67ED-4F68-A761-AD2DE5E8288F}" srcOrd="3" destOrd="0" presId="urn:microsoft.com/office/officeart/2018/2/layout/IconVerticalSolidList"/>
    <dgm:cxn modelId="{C7790AA4-3058-4E36-A150-F4C5C6FDD16C}" type="presParOf" srcId="{1B40DEAF-F566-493E-8356-AA2BB1980F0A}" destId="{391FF339-AA57-49D8-A2AC-C45C208BF5AE}" srcOrd="4" destOrd="0" presId="urn:microsoft.com/office/officeart/2018/2/layout/IconVerticalSolidList"/>
    <dgm:cxn modelId="{0AB1BA22-4F0E-4001-83AF-E809BE5A0ACB}" type="presParOf" srcId="{391FF339-AA57-49D8-A2AC-C45C208BF5AE}" destId="{A907F5D3-7EB2-43F2-8CE5-D52182735571}" srcOrd="0" destOrd="0" presId="urn:microsoft.com/office/officeart/2018/2/layout/IconVerticalSolidList"/>
    <dgm:cxn modelId="{A2532901-3A84-4F13-A7ED-CB464E894651}" type="presParOf" srcId="{391FF339-AA57-49D8-A2AC-C45C208BF5AE}" destId="{B758BC53-70A8-4CB5-9FEE-3BD07AEA3E6A}" srcOrd="1" destOrd="0" presId="urn:microsoft.com/office/officeart/2018/2/layout/IconVerticalSolidList"/>
    <dgm:cxn modelId="{548A9BEF-FA6B-41F2-AD83-EF24AB01FA43}" type="presParOf" srcId="{391FF339-AA57-49D8-A2AC-C45C208BF5AE}" destId="{EF896957-1683-4061-A11B-ADA879E49C57}" srcOrd="2" destOrd="0" presId="urn:microsoft.com/office/officeart/2018/2/layout/IconVerticalSolidList"/>
    <dgm:cxn modelId="{6AFEA526-32EB-43CF-B068-88C7549C56A1}" type="presParOf" srcId="{391FF339-AA57-49D8-A2AC-C45C208BF5AE}" destId="{4D471774-D619-4639-A6D2-2EBD337B7BF4}" srcOrd="3" destOrd="0" presId="urn:microsoft.com/office/officeart/2018/2/layout/IconVerticalSolidList"/>
    <dgm:cxn modelId="{759C933C-72D7-42E4-BE79-F23637EB3863}" type="presParOf" srcId="{1B40DEAF-F566-493E-8356-AA2BB1980F0A}" destId="{00B98B3B-E45D-404B-9B63-83EAE8F12FEB}" srcOrd="5" destOrd="0" presId="urn:microsoft.com/office/officeart/2018/2/layout/IconVerticalSolidList"/>
    <dgm:cxn modelId="{165071D6-C8EB-4368-8199-68273B6F03CB}" type="presParOf" srcId="{1B40DEAF-F566-493E-8356-AA2BB1980F0A}" destId="{4E6572D0-D432-489D-A679-E4FFD00062ED}" srcOrd="6" destOrd="0" presId="urn:microsoft.com/office/officeart/2018/2/layout/IconVerticalSolidList"/>
    <dgm:cxn modelId="{FC8FE45F-B573-4B78-AF60-9DCD44E295CE}" type="presParOf" srcId="{4E6572D0-D432-489D-A679-E4FFD00062ED}" destId="{906DBDF3-47F1-43E5-B446-4322EB53339D}" srcOrd="0" destOrd="0" presId="urn:microsoft.com/office/officeart/2018/2/layout/IconVerticalSolidList"/>
    <dgm:cxn modelId="{585C151A-5EB3-456B-9999-453920108F87}" type="presParOf" srcId="{4E6572D0-D432-489D-A679-E4FFD00062ED}" destId="{C15758BB-A3E7-4820-B46D-E349E2AD9CB0}" srcOrd="1" destOrd="0" presId="urn:microsoft.com/office/officeart/2018/2/layout/IconVerticalSolidList"/>
    <dgm:cxn modelId="{EFE4EED4-DC76-43E4-8217-CE5BEFB7B0BF}" type="presParOf" srcId="{4E6572D0-D432-489D-A679-E4FFD00062ED}" destId="{36B731C3-D2F2-4FAD-8FD3-DCD8A3CF3148}" srcOrd="2" destOrd="0" presId="urn:microsoft.com/office/officeart/2018/2/layout/IconVerticalSolidList"/>
    <dgm:cxn modelId="{840B7B4E-A0EE-422B-893E-CA57576B82C3}" type="presParOf" srcId="{4E6572D0-D432-489D-A679-E4FFD00062ED}" destId="{E6E1E7DD-58F2-4E10-851E-C2EE210555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BE7FD-4027-4CE9-BBC1-C7281BBF62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DE13D-6A46-41F9-86E9-80E88962BDBE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Biguanidas: metformina</a:t>
          </a:r>
          <a:endParaRPr lang="en-US" b="1"/>
        </a:p>
      </dgm:t>
    </dgm:pt>
    <dgm:pt modelId="{EC85216E-6D4B-4008-A27F-19D824C1F019}" type="parTrans" cxnId="{D7EDC39D-2E8B-4C33-9719-4AA2005CEADA}">
      <dgm:prSet/>
      <dgm:spPr/>
      <dgm:t>
        <a:bodyPr/>
        <a:lstStyle/>
        <a:p>
          <a:endParaRPr lang="en-US" b="1"/>
        </a:p>
      </dgm:t>
    </dgm:pt>
    <dgm:pt modelId="{50799E2E-96EF-49CC-850D-E3CC395C1DFC}" type="sibTrans" cxnId="{D7EDC39D-2E8B-4C33-9719-4AA2005CEADA}">
      <dgm:prSet/>
      <dgm:spPr/>
      <dgm:t>
        <a:bodyPr/>
        <a:lstStyle/>
        <a:p>
          <a:endParaRPr lang="en-US" b="1"/>
        </a:p>
      </dgm:t>
    </dgm:pt>
    <dgm:pt modelId="{09A7E588-2098-4D87-B306-545D0163CE22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Sulfonilureias: glibenclamida, glimepirida, gliclazida</a:t>
          </a:r>
          <a:endParaRPr lang="en-US" b="1"/>
        </a:p>
      </dgm:t>
    </dgm:pt>
    <dgm:pt modelId="{207D4CBE-9F36-4B5D-B5A2-A0F11C07C768}" type="parTrans" cxnId="{F8D74E00-0100-46C3-8E92-C953D0E7BAEC}">
      <dgm:prSet/>
      <dgm:spPr/>
      <dgm:t>
        <a:bodyPr/>
        <a:lstStyle/>
        <a:p>
          <a:endParaRPr lang="en-US" b="1"/>
        </a:p>
      </dgm:t>
    </dgm:pt>
    <dgm:pt modelId="{DC608CE3-CA0C-428A-A6C7-EBEB1A3A2320}" type="sibTrans" cxnId="{F8D74E00-0100-46C3-8E92-C953D0E7BAEC}">
      <dgm:prSet/>
      <dgm:spPr/>
      <dgm:t>
        <a:bodyPr/>
        <a:lstStyle/>
        <a:p>
          <a:endParaRPr lang="en-US" b="1"/>
        </a:p>
      </dgm:t>
    </dgm:pt>
    <dgm:pt modelId="{920F5B36-2E60-450B-8E62-C9CDBAA1C606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Glinidas: repaglinida, metiglinida</a:t>
          </a:r>
          <a:endParaRPr lang="en-US" b="1"/>
        </a:p>
      </dgm:t>
    </dgm:pt>
    <dgm:pt modelId="{E792B9CE-AF89-4720-87AF-9586687FB74D}" type="parTrans" cxnId="{341161F7-2B50-4DA4-A8F9-CAA12199FAAC}">
      <dgm:prSet/>
      <dgm:spPr/>
      <dgm:t>
        <a:bodyPr/>
        <a:lstStyle/>
        <a:p>
          <a:endParaRPr lang="en-US" b="1"/>
        </a:p>
      </dgm:t>
    </dgm:pt>
    <dgm:pt modelId="{A589F423-74A1-48F5-B368-2D6FC559563E}" type="sibTrans" cxnId="{341161F7-2B50-4DA4-A8F9-CAA12199FAAC}">
      <dgm:prSet/>
      <dgm:spPr/>
      <dgm:t>
        <a:bodyPr/>
        <a:lstStyle/>
        <a:p>
          <a:endParaRPr lang="en-US" b="1"/>
        </a:p>
      </dgm:t>
    </dgm:pt>
    <dgm:pt modelId="{96BE52FA-8BB4-4A3F-B5A4-C17C85AE23C5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Glitazonas: pioglitazona</a:t>
          </a:r>
          <a:endParaRPr lang="en-US" b="1"/>
        </a:p>
      </dgm:t>
    </dgm:pt>
    <dgm:pt modelId="{EB12B728-7576-4FF6-AF3A-059DF4A47512}" type="parTrans" cxnId="{D9743244-1C1F-46B6-9D5C-F997AB3992D5}">
      <dgm:prSet/>
      <dgm:spPr/>
      <dgm:t>
        <a:bodyPr/>
        <a:lstStyle/>
        <a:p>
          <a:endParaRPr lang="en-US" b="1"/>
        </a:p>
      </dgm:t>
    </dgm:pt>
    <dgm:pt modelId="{5F7BBE9F-9335-4738-AD2E-B9412C830069}" type="sibTrans" cxnId="{D9743244-1C1F-46B6-9D5C-F997AB3992D5}">
      <dgm:prSet/>
      <dgm:spPr/>
      <dgm:t>
        <a:bodyPr/>
        <a:lstStyle/>
        <a:p>
          <a:endParaRPr lang="en-US" b="1"/>
        </a:p>
      </dgm:t>
    </dgm:pt>
    <dgm:pt modelId="{7CB37DFB-FC5B-4213-B260-037383B9FB87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Inibidores de alfa-glicosidade: acarbose</a:t>
          </a:r>
          <a:endParaRPr lang="en-US" b="1"/>
        </a:p>
      </dgm:t>
    </dgm:pt>
    <dgm:pt modelId="{3AB2F771-7E2F-4AC2-AB48-65117862169F}" type="parTrans" cxnId="{2DF7D677-151A-42F9-8F1E-D288B1049FAF}">
      <dgm:prSet/>
      <dgm:spPr/>
      <dgm:t>
        <a:bodyPr/>
        <a:lstStyle/>
        <a:p>
          <a:endParaRPr lang="en-US" b="1"/>
        </a:p>
      </dgm:t>
    </dgm:pt>
    <dgm:pt modelId="{CB8771C4-6129-428A-BB58-48B675D7451A}" type="sibTrans" cxnId="{2DF7D677-151A-42F9-8F1E-D288B1049FAF}">
      <dgm:prSet/>
      <dgm:spPr/>
      <dgm:t>
        <a:bodyPr/>
        <a:lstStyle/>
        <a:p>
          <a:endParaRPr lang="en-US" b="1"/>
        </a:p>
      </dgm:t>
    </dgm:pt>
    <dgm:pt modelId="{A7630CDC-6687-4B81-BCE8-8DC1FF25CD8E}">
      <dgm:prSet/>
      <dgm:spPr>
        <a:solidFill>
          <a:srgbClr val="2E5369"/>
        </a:solidFill>
      </dgm:spPr>
      <dgm:t>
        <a:bodyPr/>
        <a:lstStyle/>
        <a:p>
          <a:r>
            <a:rPr lang="pt-BR" b="1" dirty="0"/>
            <a:t>Inibidores de DPP-4: </a:t>
          </a:r>
          <a:r>
            <a:rPr lang="pt-BR" b="1" dirty="0" err="1"/>
            <a:t>vildagliptina</a:t>
          </a:r>
          <a:r>
            <a:rPr lang="pt-BR" b="1" dirty="0"/>
            <a:t>, </a:t>
          </a:r>
          <a:r>
            <a:rPr lang="pt-BR" b="1" dirty="0" err="1"/>
            <a:t>saxagliptina</a:t>
          </a:r>
          <a:r>
            <a:rPr lang="pt-BR" b="1" dirty="0"/>
            <a:t>, </a:t>
          </a:r>
          <a:r>
            <a:rPr lang="pt-BR" b="1" dirty="0" err="1"/>
            <a:t>linagliptina</a:t>
          </a:r>
          <a:r>
            <a:rPr lang="pt-BR" b="1" dirty="0"/>
            <a:t>, </a:t>
          </a:r>
          <a:r>
            <a:rPr lang="pt-BR" b="1" dirty="0" err="1"/>
            <a:t>sitagliptina</a:t>
          </a:r>
          <a:r>
            <a:rPr lang="pt-BR" b="1" dirty="0"/>
            <a:t>, </a:t>
          </a:r>
          <a:r>
            <a:rPr lang="pt-BR" b="1" dirty="0" err="1"/>
            <a:t>alogliptina</a:t>
          </a:r>
          <a:endParaRPr lang="en-US" b="1" dirty="0"/>
        </a:p>
      </dgm:t>
    </dgm:pt>
    <dgm:pt modelId="{DF61C005-68FE-417C-B33F-CF5FA158B926}" type="parTrans" cxnId="{5E4EA5EE-DB60-4F1E-A5B5-9ABE12306FD3}">
      <dgm:prSet/>
      <dgm:spPr/>
      <dgm:t>
        <a:bodyPr/>
        <a:lstStyle/>
        <a:p>
          <a:endParaRPr lang="en-US" b="1"/>
        </a:p>
      </dgm:t>
    </dgm:pt>
    <dgm:pt modelId="{E9432FBB-DAB6-4A4D-8564-648C1A53D00F}" type="sibTrans" cxnId="{5E4EA5EE-DB60-4F1E-A5B5-9ABE12306FD3}">
      <dgm:prSet/>
      <dgm:spPr/>
      <dgm:t>
        <a:bodyPr/>
        <a:lstStyle/>
        <a:p>
          <a:endParaRPr lang="en-US" b="1"/>
        </a:p>
      </dgm:t>
    </dgm:pt>
    <dgm:pt modelId="{313A8DD7-0EC4-496B-98EA-5C2AB3A9AE35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Inibidores de iSGLT-2: canaglifozina, dapaglifozina, empraglifozina</a:t>
          </a:r>
          <a:endParaRPr lang="en-US" b="1"/>
        </a:p>
      </dgm:t>
    </dgm:pt>
    <dgm:pt modelId="{BA59123A-2247-4F57-882A-786079286E00}" type="parTrans" cxnId="{51352D7F-5718-464D-8542-BE61BE2A03C6}">
      <dgm:prSet/>
      <dgm:spPr/>
      <dgm:t>
        <a:bodyPr/>
        <a:lstStyle/>
        <a:p>
          <a:endParaRPr lang="en-US" b="1"/>
        </a:p>
      </dgm:t>
    </dgm:pt>
    <dgm:pt modelId="{47B4A956-C4A8-4141-9037-7B233911966A}" type="sibTrans" cxnId="{51352D7F-5718-464D-8542-BE61BE2A03C6}">
      <dgm:prSet/>
      <dgm:spPr/>
      <dgm:t>
        <a:bodyPr/>
        <a:lstStyle/>
        <a:p>
          <a:endParaRPr lang="en-US" b="1"/>
        </a:p>
      </dgm:t>
    </dgm:pt>
    <dgm:pt modelId="{AF08B9C3-360B-4AF6-8F1A-ADC06431F4AB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Análogos de GLP-1: liraglutida, semaglutida, dulaglutida</a:t>
          </a:r>
          <a:endParaRPr lang="en-US" b="1"/>
        </a:p>
      </dgm:t>
    </dgm:pt>
    <dgm:pt modelId="{9A2A84C7-A321-4FB1-89C0-EABF4CEF86FC}" type="parTrans" cxnId="{D3440A38-A02E-4C5D-B0EE-0A3C85ECCF04}">
      <dgm:prSet/>
      <dgm:spPr/>
      <dgm:t>
        <a:bodyPr/>
        <a:lstStyle/>
        <a:p>
          <a:endParaRPr lang="en-US" b="1"/>
        </a:p>
      </dgm:t>
    </dgm:pt>
    <dgm:pt modelId="{A4A8E452-0D94-4E70-A29A-F37E34B2FB31}" type="sibTrans" cxnId="{D3440A38-A02E-4C5D-B0EE-0A3C85ECCF04}">
      <dgm:prSet/>
      <dgm:spPr/>
      <dgm:t>
        <a:bodyPr/>
        <a:lstStyle/>
        <a:p>
          <a:endParaRPr lang="en-US" b="1"/>
        </a:p>
      </dgm:t>
    </dgm:pt>
    <dgm:pt modelId="{D3AE0ED9-7A6D-40EA-8B3D-3CDB7B420E4F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Insulinas basais: NPH, detemir, glargina, degludeca</a:t>
          </a:r>
          <a:endParaRPr lang="en-US" b="1"/>
        </a:p>
      </dgm:t>
    </dgm:pt>
    <dgm:pt modelId="{AF36BA55-B990-4443-8E0C-8599AE9ADC91}" type="parTrans" cxnId="{E75DCC13-6A6D-46E4-BFA8-99BEB28811C9}">
      <dgm:prSet/>
      <dgm:spPr/>
      <dgm:t>
        <a:bodyPr/>
        <a:lstStyle/>
        <a:p>
          <a:endParaRPr lang="en-US" b="1"/>
        </a:p>
      </dgm:t>
    </dgm:pt>
    <dgm:pt modelId="{4AB677AD-43B6-48C2-A157-FD22947BA5DA}" type="sibTrans" cxnId="{E75DCC13-6A6D-46E4-BFA8-99BEB28811C9}">
      <dgm:prSet/>
      <dgm:spPr/>
      <dgm:t>
        <a:bodyPr/>
        <a:lstStyle/>
        <a:p>
          <a:endParaRPr lang="en-US" b="1"/>
        </a:p>
      </dgm:t>
    </dgm:pt>
    <dgm:pt modelId="{DFFCC7A4-B3DC-474D-A847-F49F9CCCDB46}">
      <dgm:prSet/>
      <dgm:spPr>
        <a:solidFill>
          <a:srgbClr val="2E5369"/>
        </a:solidFill>
      </dgm:spPr>
      <dgm:t>
        <a:bodyPr/>
        <a:lstStyle/>
        <a:p>
          <a:r>
            <a:rPr lang="pt-BR" b="1"/>
            <a:t>Insulinas rápidas: regular, lispro, aspart, glulisina</a:t>
          </a:r>
          <a:endParaRPr lang="en-US" b="1"/>
        </a:p>
      </dgm:t>
    </dgm:pt>
    <dgm:pt modelId="{AA036869-E746-4265-9885-EAF2106229A2}" type="parTrans" cxnId="{35277954-0401-45D8-91DE-426AE38299BC}">
      <dgm:prSet/>
      <dgm:spPr/>
      <dgm:t>
        <a:bodyPr/>
        <a:lstStyle/>
        <a:p>
          <a:endParaRPr lang="en-US" b="1"/>
        </a:p>
      </dgm:t>
    </dgm:pt>
    <dgm:pt modelId="{75ED4D22-1F16-41CA-A75D-AAF7AE936680}" type="sibTrans" cxnId="{35277954-0401-45D8-91DE-426AE38299BC}">
      <dgm:prSet/>
      <dgm:spPr/>
      <dgm:t>
        <a:bodyPr/>
        <a:lstStyle/>
        <a:p>
          <a:endParaRPr lang="en-US" b="1"/>
        </a:p>
      </dgm:t>
    </dgm:pt>
    <dgm:pt modelId="{B78FDF14-C5D4-430A-9751-F54F9B4CDED2}" type="pres">
      <dgm:prSet presAssocID="{369BE7FD-4027-4CE9-BBC1-C7281BBF62FF}" presName="diagram" presStyleCnt="0">
        <dgm:presLayoutVars>
          <dgm:dir/>
          <dgm:resizeHandles val="exact"/>
        </dgm:presLayoutVars>
      </dgm:prSet>
      <dgm:spPr/>
    </dgm:pt>
    <dgm:pt modelId="{CAF2391E-C400-4779-BE49-355AE4914B65}" type="pres">
      <dgm:prSet presAssocID="{50BDE13D-6A46-41F9-86E9-80E88962BDBE}" presName="node" presStyleLbl="node1" presStyleIdx="0" presStyleCnt="10">
        <dgm:presLayoutVars>
          <dgm:bulletEnabled val="1"/>
        </dgm:presLayoutVars>
      </dgm:prSet>
      <dgm:spPr/>
    </dgm:pt>
    <dgm:pt modelId="{87094ACE-5517-4029-A156-D1CFD6C07535}" type="pres">
      <dgm:prSet presAssocID="{50799E2E-96EF-49CC-850D-E3CC395C1DFC}" presName="sibTrans" presStyleCnt="0"/>
      <dgm:spPr/>
    </dgm:pt>
    <dgm:pt modelId="{47DC4BD9-5DAB-448D-840A-C876CFFB7974}" type="pres">
      <dgm:prSet presAssocID="{09A7E588-2098-4D87-B306-545D0163CE22}" presName="node" presStyleLbl="node1" presStyleIdx="1" presStyleCnt="10">
        <dgm:presLayoutVars>
          <dgm:bulletEnabled val="1"/>
        </dgm:presLayoutVars>
      </dgm:prSet>
      <dgm:spPr/>
    </dgm:pt>
    <dgm:pt modelId="{E1FA0552-DB5B-4E27-8831-1A621A5D6CD3}" type="pres">
      <dgm:prSet presAssocID="{DC608CE3-CA0C-428A-A6C7-EBEB1A3A2320}" presName="sibTrans" presStyleCnt="0"/>
      <dgm:spPr/>
    </dgm:pt>
    <dgm:pt modelId="{BDA75E8D-2A25-44C0-A56D-44163889C838}" type="pres">
      <dgm:prSet presAssocID="{920F5B36-2E60-450B-8E62-C9CDBAA1C606}" presName="node" presStyleLbl="node1" presStyleIdx="2" presStyleCnt="10">
        <dgm:presLayoutVars>
          <dgm:bulletEnabled val="1"/>
        </dgm:presLayoutVars>
      </dgm:prSet>
      <dgm:spPr/>
    </dgm:pt>
    <dgm:pt modelId="{F82EAC57-2927-484B-808A-4E5412C1DAEB}" type="pres">
      <dgm:prSet presAssocID="{A589F423-74A1-48F5-B368-2D6FC559563E}" presName="sibTrans" presStyleCnt="0"/>
      <dgm:spPr/>
    </dgm:pt>
    <dgm:pt modelId="{BEF08F9D-1D44-4456-BF92-2EB2AD089ABC}" type="pres">
      <dgm:prSet presAssocID="{96BE52FA-8BB4-4A3F-B5A4-C17C85AE23C5}" presName="node" presStyleLbl="node1" presStyleIdx="3" presStyleCnt="10">
        <dgm:presLayoutVars>
          <dgm:bulletEnabled val="1"/>
        </dgm:presLayoutVars>
      </dgm:prSet>
      <dgm:spPr/>
    </dgm:pt>
    <dgm:pt modelId="{330295DE-2E0B-4C1A-A4EB-F72C1BDE61F6}" type="pres">
      <dgm:prSet presAssocID="{5F7BBE9F-9335-4738-AD2E-B9412C830069}" presName="sibTrans" presStyleCnt="0"/>
      <dgm:spPr/>
    </dgm:pt>
    <dgm:pt modelId="{43D5C0C7-17D8-44C0-B2D3-ABFDA2E36BC9}" type="pres">
      <dgm:prSet presAssocID="{7CB37DFB-FC5B-4213-B260-037383B9FB87}" presName="node" presStyleLbl="node1" presStyleIdx="4" presStyleCnt="10">
        <dgm:presLayoutVars>
          <dgm:bulletEnabled val="1"/>
        </dgm:presLayoutVars>
      </dgm:prSet>
      <dgm:spPr/>
    </dgm:pt>
    <dgm:pt modelId="{D9DDEA0E-F1D6-40EB-9D11-996DA848EC30}" type="pres">
      <dgm:prSet presAssocID="{CB8771C4-6129-428A-BB58-48B675D7451A}" presName="sibTrans" presStyleCnt="0"/>
      <dgm:spPr/>
    </dgm:pt>
    <dgm:pt modelId="{155B6053-F862-41D9-9D16-9C73DBAAB06B}" type="pres">
      <dgm:prSet presAssocID="{A7630CDC-6687-4B81-BCE8-8DC1FF25CD8E}" presName="node" presStyleLbl="node1" presStyleIdx="5" presStyleCnt="10">
        <dgm:presLayoutVars>
          <dgm:bulletEnabled val="1"/>
        </dgm:presLayoutVars>
      </dgm:prSet>
      <dgm:spPr/>
    </dgm:pt>
    <dgm:pt modelId="{65DE50E4-4529-4031-A31E-B8C9D4388583}" type="pres">
      <dgm:prSet presAssocID="{E9432FBB-DAB6-4A4D-8564-648C1A53D00F}" presName="sibTrans" presStyleCnt="0"/>
      <dgm:spPr/>
    </dgm:pt>
    <dgm:pt modelId="{4619AA98-E4C9-4D1F-AF0E-AD718437D4FB}" type="pres">
      <dgm:prSet presAssocID="{313A8DD7-0EC4-496B-98EA-5C2AB3A9AE35}" presName="node" presStyleLbl="node1" presStyleIdx="6" presStyleCnt="10" custLinFactNeighborY="3511">
        <dgm:presLayoutVars>
          <dgm:bulletEnabled val="1"/>
        </dgm:presLayoutVars>
      </dgm:prSet>
      <dgm:spPr/>
    </dgm:pt>
    <dgm:pt modelId="{A40DCB98-1B4E-44F9-AA64-D525D9B41D9E}" type="pres">
      <dgm:prSet presAssocID="{47B4A956-C4A8-4141-9037-7B233911966A}" presName="sibTrans" presStyleCnt="0"/>
      <dgm:spPr/>
    </dgm:pt>
    <dgm:pt modelId="{E1572D23-ADC8-4B54-BB3B-208AF6A46BD3}" type="pres">
      <dgm:prSet presAssocID="{AF08B9C3-360B-4AF6-8F1A-ADC06431F4AB}" presName="node" presStyleLbl="node1" presStyleIdx="7" presStyleCnt="10">
        <dgm:presLayoutVars>
          <dgm:bulletEnabled val="1"/>
        </dgm:presLayoutVars>
      </dgm:prSet>
      <dgm:spPr/>
    </dgm:pt>
    <dgm:pt modelId="{8DC75E3D-4177-4BA0-ACF3-12C251D68683}" type="pres">
      <dgm:prSet presAssocID="{A4A8E452-0D94-4E70-A29A-F37E34B2FB31}" presName="sibTrans" presStyleCnt="0"/>
      <dgm:spPr/>
    </dgm:pt>
    <dgm:pt modelId="{E1C31D9D-9C36-4924-876B-5301DE019809}" type="pres">
      <dgm:prSet presAssocID="{D3AE0ED9-7A6D-40EA-8B3D-3CDB7B420E4F}" presName="node" presStyleLbl="node1" presStyleIdx="8" presStyleCnt="10">
        <dgm:presLayoutVars>
          <dgm:bulletEnabled val="1"/>
        </dgm:presLayoutVars>
      </dgm:prSet>
      <dgm:spPr/>
    </dgm:pt>
    <dgm:pt modelId="{1F632D7A-F41A-4B97-A7F2-06475DEFBA26}" type="pres">
      <dgm:prSet presAssocID="{4AB677AD-43B6-48C2-A157-FD22947BA5DA}" presName="sibTrans" presStyleCnt="0"/>
      <dgm:spPr/>
    </dgm:pt>
    <dgm:pt modelId="{92711FCA-CB07-4304-A32B-AB60111B5BC4}" type="pres">
      <dgm:prSet presAssocID="{DFFCC7A4-B3DC-474D-A847-F49F9CCCDB46}" presName="node" presStyleLbl="node1" presStyleIdx="9" presStyleCnt="10">
        <dgm:presLayoutVars>
          <dgm:bulletEnabled val="1"/>
        </dgm:presLayoutVars>
      </dgm:prSet>
      <dgm:spPr/>
    </dgm:pt>
  </dgm:ptLst>
  <dgm:cxnLst>
    <dgm:cxn modelId="{F8D74E00-0100-46C3-8E92-C953D0E7BAEC}" srcId="{369BE7FD-4027-4CE9-BBC1-C7281BBF62FF}" destId="{09A7E588-2098-4D87-B306-545D0163CE22}" srcOrd="1" destOrd="0" parTransId="{207D4CBE-9F36-4B5D-B5A2-A0F11C07C768}" sibTransId="{DC608CE3-CA0C-428A-A6C7-EBEB1A3A2320}"/>
    <dgm:cxn modelId="{E75DCC13-6A6D-46E4-BFA8-99BEB28811C9}" srcId="{369BE7FD-4027-4CE9-BBC1-C7281BBF62FF}" destId="{D3AE0ED9-7A6D-40EA-8B3D-3CDB7B420E4F}" srcOrd="8" destOrd="0" parTransId="{AF36BA55-B990-4443-8E0C-8599AE9ADC91}" sibTransId="{4AB677AD-43B6-48C2-A157-FD22947BA5DA}"/>
    <dgm:cxn modelId="{B833831E-433E-4FEE-97A8-D24D5EB2A70F}" type="presOf" srcId="{96BE52FA-8BB4-4A3F-B5A4-C17C85AE23C5}" destId="{BEF08F9D-1D44-4456-BF92-2EB2AD089ABC}" srcOrd="0" destOrd="0" presId="urn:microsoft.com/office/officeart/2005/8/layout/default"/>
    <dgm:cxn modelId="{66AD9F1E-33E5-44CE-B91C-A9D0CAE665D0}" type="presOf" srcId="{50BDE13D-6A46-41F9-86E9-80E88962BDBE}" destId="{CAF2391E-C400-4779-BE49-355AE4914B65}" srcOrd="0" destOrd="0" presId="urn:microsoft.com/office/officeart/2005/8/layout/default"/>
    <dgm:cxn modelId="{AD93C824-BA73-4606-8407-A8560A2B56D5}" type="presOf" srcId="{09A7E588-2098-4D87-B306-545D0163CE22}" destId="{47DC4BD9-5DAB-448D-840A-C876CFFB7974}" srcOrd="0" destOrd="0" presId="urn:microsoft.com/office/officeart/2005/8/layout/default"/>
    <dgm:cxn modelId="{D3440A38-A02E-4C5D-B0EE-0A3C85ECCF04}" srcId="{369BE7FD-4027-4CE9-BBC1-C7281BBF62FF}" destId="{AF08B9C3-360B-4AF6-8F1A-ADC06431F4AB}" srcOrd="7" destOrd="0" parTransId="{9A2A84C7-A321-4FB1-89C0-EABF4CEF86FC}" sibTransId="{A4A8E452-0D94-4E70-A29A-F37E34B2FB31}"/>
    <dgm:cxn modelId="{A7D7125B-A207-4E26-B56E-7BAF579FC2E8}" type="presOf" srcId="{7CB37DFB-FC5B-4213-B260-037383B9FB87}" destId="{43D5C0C7-17D8-44C0-B2D3-ABFDA2E36BC9}" srcOrd="0" destOrd="0" presId="urn:microsoft.com/office/officeart/2005/8/layout/default"/>
    <dgm:cxn modelId="{C007695C-2241-4AEE-9B39-87F0D2629EAF}" type="presOf" srcId="{AF08B9C3-360B-4AF6-8F1A-ADC06431F4AB}" destId="{E1572D23-ADC8-4B54-BB3B-208AF6A46BD3}" srcOrd="0" destOrd="0" presId="urn:microsoft.com/office/officeart/2005/8/layout/default"/>
    <dgm:cxn modelId="{D9743244-1C1F-46B6-9D5C-F997AB3992D5}" srcId="{369BE7FD-4027-4CE9-BBC1-C7281BBF62FF}" destId="{96BE52FA-8BB4-4A3F-B5A4-C17C85AE23C5}" srcOrd="3" destOrd="0" parTransId="{EB12B728-7576-4FF6-AF3A-059DF4A47512}" sibTransId="{5F7BBE9F-9335-4738-AD2E-B9412C830069}"/>
    <dgm:cxn modelId="{07B0C368-CD5C-4EFC-8385-83D48BF921E7}" type="presOf" srcId="{D3AE0ED9-7A6D-40EA-8B3D-3CDB7B420E4F}" destId="{E1C31D9D-9C36-4924-876B-5301DE019809}" srcOrd="0" destOrd="0" presId="urn:microsoft.com/office/officeart/2005/8/layout/default"/>
    <dgm:cxn modelId="{35277954-0401-45D8-91DE-426AE38299BC}" srcId="{369BE7FD-4027-4CE9-BBC1-C7281BBF62FF}" destId="{DFFCC7A4-B3DC-474D-A847-F49F9CCCDB46}" srcOrd="9" destOrd="0" parTransId="{AA036869-E746-4265-9885-EAF2106229A2}" sibTransId="{75ED4D22-1F16-41CA-A75D-AAF7AE936680}"/>
    <dgm:cxn modelId="{2DF7D677-151A-42F9-8F1E-D288B1049FAF}" srcId="{369BE7FD-4027-4CE9-BBC1-C7281BBF62FF}" destId="{7CB37DFB-FC5B-4213-B260-037383B9FB87}" srcOrd="4" destOrd="0" parTransId="{3AB2F771-7E2F-4AC2-AB48-65117862169F}" sibTransId="{CB8771C4-6129-428A-BB58-48B675D7451A}"/>
    <dgm:cxn modelId="{51352D7F-5718-464D-8542-BE61BE2A03C6}" srcId="{369BE7FD-4027-4CE9-BBC1-C7281BBF62FF}" destId="{313A8DD7-0EC4-496B-98EA-5C2AB3A9AE35}" srcOrd="6" destOrd="0" parTransId="{BA59123A-2247-4F57-882A-786079286E00}" sibTransId="{47B4A956-C4A8-4141-9037-7B233911966A}"/>
    <dgm:cxn modelId="{D7EDC39D-2E8B-4C33-9719-4AA2005CEADA}" srcId="{369BE7FD-4027-4CE9-BBC1-C7281BBF62FF}" destId="{50BDE13D-6A46-41F9-86E9-80E88962BDBE}" srcOrd="0" destOrd="0" parTransId="{EC85216E-6D4B-4008-A27F-19D824C1F019}" sibTransId="{50799E2E-96EF-49CC-850D-E3CC395C1DFC}"/>
    <dgm:cxn modelId="{F1427BA5-CD58-496A-9324-27E9CFB7CC36}" type="presOf" srcId="{369BE7FD-4027-4CE9-BBC1-C7281BBF62FF}" destId="{B78FDF14-C5D4-430A-9751-F54F9B4CDED2}" srcOrd="0" destOrd="0" presId="urn:microsoft.com/office/officeart/2005/8/layout/default"/>
    <dgm:cxn modelId="{01D15DBD-59D3-45E2-9A91-D11F5E51FD17}" type="presOf" srcId="{920F5B36-2E60-450B-8E62-C9CDBAA1C606}" destId="{BDA75E8D-2A25-44C0-A56D-44163889C838}" srcOrd="0" destOrd="0" presId="urn:microsoft.com/office/officeart/2005/8/layout/default"/>
    <dgm:cxn modelId="{27CE47CE-4CC2-40D4-9D6B-3970A99CD761}" type="presOf" srcId="{A7630CDC-6687-4B81-BCE8-8DC1FF25CD8E}" destId="{155B6053-F862-41D9-9D16-9C73DBAAB06B}" srcOrd="0" destOrd="0" presId="urn:microsoft.com/office/officeart/2005/8/layout/default"/>
    <dgm:cxn modelId="{42E382DA-A7C3-4A32-B651-31ACABF97312}" type="presOf" srcId="{313A8DD7-0EC4-496B-98EA-5C2AB3A9AE35}" destId="{4619AA98-E4C9-4D1F-AF0E-AD718437D4FB}" srcOrd="0" destOrd="0" presId="urn:microsoft.com/office/officeart/2005/8/layout/default"/>
    <dgm:cxn modelId="{5E4EA5EE-DB60-4F1E-A5B5-9ABE12306FD3}" srcId="{369BE7FD-4027-4CE9-BBC1-C7281BBF62FF}" destId="{A7630CDC-6687-4B81-BCE8-8DC1FF25CD8E}" srcOrd="5" destOrd="0" parTransId="{DF61C005-68FE-417C-B33F-CF5FA158B926}" sibTransId="{E9432FBB-DAB6-4A4D-8564-648C1A53D00F}"/>
    <dgm:cxn modelId="{33E48FEF-7876-42C4-A6FD-F0C90B01ABE8}" type="presOf" srcId="{DFFCC7A4-B3DC-474D-A847-F49F9CCCDB46}" destId="{92711FCA-CB07-4304-A32B-AB60111B5BC4}" srcOrd="0" destOrd="0" presId="urn:microsoft.com/office/officeart/2005/8/layout/default"/>
    <dgm:cxn modelId="{341161F7-2B50-4DA4-A8F9-CAA12199FAAC}" srcId="{369BE7FD-4027-4CE9-BBC1-C7281BBF62FF}" destId="{920F5B36-2E60-450B-8E62-C9CDBAA1C606}" srcOrd="2" destOrd="0" parTransId="{E792B9CE-AF89-4720-87AF-9586687FB74D}" sibTransId="{A589F423-74A1-48F5-B368-2D6FC559563E}"/>
    <dgm:cxn modelId="{DF80E476-4D52-4AFE-BB0E-6242EC28DAD0}" type="presParOf" srcId="{B78FDF14-C5D4-430A-9751-F54F9B4CDED2}" destId="{CAF2391E-C400-4779-BE49-355AE4914B65}" srcOrd="0" destOrd="0" presId="urn:microsoft.com/office/officeart/2005/8/layout/default"/>
    <dgm:cxn modelId="{ABD50AB5-A355-4F94-AC11-EB70CD2821E0}" type="presParOf" srcId="{B78FDF14-C5D4-430A-9751-F54F9B4CDED2}" destId="{87094ACE-5517-4029-A156-D1CFD6C07535}" srcOrd="1" destOrd="0" presId="urn:microsoft.com/office/officeart/2005/8/layout/default"/>
    <dgm:cxn modelId="{04C93D87-2BCD-4F49-8D6D-ECB630BA385C}" type="presParOf" srcId="{B78FDF14-C5D4-430A-9751-F54F9B4CDED2}" destId="{47DC4BD9-5DAB-448D-840A-C876CFFB7974}" srcOrd="2" destOrd="0" presId="urn:microsoft.com/office/officeart/2005/8/layout/default"/>
    <dgm:cxn modelId="{31BA1615-D034-47F2-AA9B-D2A3EC3D3F8B}" type="presParOf" srcId="{B78FDF14-C5D4-430A-9751-F54F9B4CDED2}" destId="{E1FA0552-DB5B-4E27-8831-1A621A5D6CD3}" srcOrd="3" destOrd="0" presId="urn:microsoft.com/office/officeart/2005/8/layout/default"/>
    <dgm:cxn modelId="{1E4F06B0-A459-42DE-908B-3054B8823C9D}" type="presParOf" srcId="{B78FDF14-C5D4-430A-9751-F54F9B4CDED2}" destId="{BDA75E8D-2A25-44C0-A56D-44163889C838}" srcOrd="4" destOrd="0" presId="urn:microsoft.com/office/officeart/2005/8/layout/default"/>
    <dgm:cxn modelId="{EF361C9B-7ECA-4A09-B065-EE9FCEDC9F2A}" type="presParOf" srcId="{B78FDF14-C5D4-430A-9751-F54F9B4CDED2}" destId="{F82EAC57-2927-484B-808A-4E5412C1DAEB}" srcOrd="5" destOrd="0" presId="urn:microsoft.com/office/officeart/2005/8/layout/default"/>
    <dgm:cxn modelId="{570B71B5-217E-4F8E-AE98-8A7F488FB385}" type="presParOf" srcId="{B78FDF14-C5D4-430A-9751-F54F9B4CDED2}" destId="{BEF08F9D-1D44-4456-BF92-2EB2AD089ABC}" srcOrd="6" destOrd="0" presId="urn:microsoft.com/office/officeart/2005/8/layout/default"/>
    <dgm:cxn modelId="{6FB3DDAB-DD1E-439D-8F00-20E23E98BF80}" type="presParOf" srcId="{B78FDF14-C5D4-430A-9751-F54F9B4CDED2}" destId="{330295DE-2E0B-4C1A-A4EB-F72C1BDE61F6}" srcOrd="7" destOrd="0" presId="urn:microsoft.com/office/officeart/2005/8/layout/default"/>
    <dgm:cxn modelId="{E678550E-045D-4639-B5AD-8A5A311BAA5B}" type="presParOf" srcId="{B78FDF14-C5D4-430A-9751-F54F9B4CDED2}" destId="{43D5C0C7-17D8-44C0-B2D3-ABFDA2E36BC9}" srcOrd="8" destOrd="0" presId="urn:microsoft.com/office/officeart/2005/8/layout/default"/>
    <dgm:cxn modelId="{9878F137-12B1-4CD8-AC97-369D555DB21F}" type="presParOf" srcId="{B78FDF14-C5D4-430A-9751-F54F9B4CDED2}" destId="{D9DDEA0E-F1D6-40EB-9D11-996DA848EC30}" srcOrd="9" destOrd="0" presId="urn:microsoft.com/office/officeart/2005/8/layout/default"/>
    <dgm:cxn modelId="{6AAB0329-4666-46BD-A384-12FDC11C5F26}" type="presParOf" srcId="{B78FDF14-C5D4-430A-9751-F54F9B4CDED2}" destId="{155B6053-F862-41D9-9D16-9C73DBAAB06B}" srcOrd="10" destOrd="0" presId="urn:microsoft.com/office/officeart/2005/8/layout/default"/>
    <dgm:cxn modelId="{E0A5C116-AB92-4B15-B789-94BD5EFFD00A}" type="presParOf" srcId="{B78FDF14-C5D4-430A-9751-F54F9B4CDED2}" destId="{65DE50E4-4529-4031-A31E-B8C9D4388583}" srcOrd="11" destOrd="0" presId="urn:microsoft.com/office/officeart/2005/8/layout/default"/>
    <dgm:cxn modelId="{9EEEB9E5-36A4-478C-8FA0-8E6676C31E68}" type="presParOf" srcId="{B78FDF14-C5D4-430A-9751-F54F9B4CDED2}" destId="{4619AA98-E4C9-4D1F-AF0E-AD718437D4FB}" srcOrd="12" destOrd="0" presId="urn:microsoft.com/office/officeart/2005/8/layout/default"/>
    <dgm:cxn modelId="{2285FC23-2817-409F-9E6A-4DC91797B563}" type="presParOf" srcId="{B78FDF14-C5D4-430A-9751-F54F9B4CDED2}" destId="{A40DCB98-1B4E-44F9-AA64-D525D9B41D9E}" srcOrd="13" destOrd="0" presId="urn:microsoft.com/office/officeart/2005/8/layout/default"/>
    <dgm:cxn modelId="{3067C51E-29C8-4BBD-96C2-BC0918E4FE1D}" type="presParOf" srcId="{B78FDF14-C5D4-430A-9751-F54F9B4CDED2}" destId="{E1572D23-ADC8-4B54-BB3B-208AF6A46BD3}" srcOrd="14" destOrd="0" presId="urn:microsoft.com/office/officeart/2005/8/layout/default"/>
    <dgm:cxn modelId="{9F43CA5D-80FB-44BF-B63A-160919B0FDF6}" type="presParOf" srcId="{B78FDF14-C5D4-430A-9751-F54F9B4CDED2}" destId="{8DC75E3D-4177-4BA0-ACF3-12C251D68683}" srcOrd="15" destOrd="0" presId="urn:microsoft.com/office/officeart/2005/8/layout/default"/>
    <dgm:cxn modelId="{6F61E2E1-98AA-4E45-84AA-AFD49665EE19}" type="presParOf" srcId="{B78FDF14-C5D4-430A-9751-F54F9B4CDED2}" destId="{E1C31D9D-9C36-4924-876B-5301DE019809}" srcOrd="16" destOrd="0" presId="urn:microsoft.com/office/officeart/2005/8/layout/default"/>
    <dgm:cxn modelId="{28233904-FE45-4447-A9AF-8C9330682C3C}" type="presParOf" srcId="{B78FDF14-C5D4-430A-9751-F54F9B4CDED2}" destId="{1F632D7A-F41A-4B97-A7F2-06475DEFBA26}" srcOrd="17" destOrd="0" presId="urn:microsoft.com/office/officeart/2005/8/layout/default"/>
    <dgm:cxn modelId="{12D944A2-65AF-40F1-833D-EBE8DCFD6702}" type="presParOf" srcId="{B78FDF14-C5D4-430A-9751-F54F9B4CDED2}" destId="{92711FCA-CB07-4304-A32B-AB60111B5BC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994C0-43BD-4949-B586-991699884AFC}">
      <dsp:nvSpPr>
        <dsp:cNvPr id="0" name=""/>
        <dsp:cNvSpPr/>
      </dsp:nvSpPr>
      <dsp:spPr>
        <a:xfrm>
          <a:off x="0" y="471845"/>
          <a:ext cx="5918041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1 em cada 11 adultos tem diabetes – 33 milhões de pessoas</a:t>
          </a:r>
          <a:endParaRPr lang="en-US" sz="2400" kern="1200" dirty="0"/>
        </a:p>
      </dsp:txBody>
      <dsp:txXfrm>
        <a:off x="45235" y="517080"/>
        <a:ext cx="5827571" cy="836169"/>
      </dsp:txXfrm>
    </dsp:sp>
    <dsp:sp modelId="{38E052EA-F23D-4930-90BD-6290AC76E08F}">
      <dsp:nvSpPr>
        <dsp:cNvPr id="0" name=""/>
        <dsp:cNvSpPr/>
      </dsp:nvSpPr>
      <dsp:spPr>
        <a:xfrm>
          <a:off x="0" y="1545672"/>
          <a:ext cx="5918041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O número de pessoas com diabetes vai aumentar em 48%, para 49 milhões</a:t>
          </a:r>
          <a:endParaRPr lang="en-US" sz="2400" kern="1200" dirty="0"/>
        </a:p>
      </dsp:txBody>
      <dsp:txXfrm>
        <a:off x="45235" y="1590907"/>
        <a:ext cx="5827571" cy="836169"/>
      </dsp:txXfrm>
    </dsp:sp>
    <dsp:sp modelId="{E9011780-75E0-4CEC-B84C-250819F062FC}">
      <dsp:nvSpPr>
        <dsp:cNvPr id="0" name=""/>
        <dsp:cNvSpPr/>
      </dsp:nvSpPr>
      <dsp:spPr>
        <a:xfrm>
          <a:off x="0" y="2592286"/>
          <a:ext cx="5918041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1 em cada 3 pessoas com diabetes (33%) não estão diagnosticadas</a:t>
          </a:r>
          <a:endParaRPr lang="en-US" sz="2400" kern="1200" dirty="0"/>
        </a:p>
      </dsp:txBody>
      <dsp:txXfrm>
        <a:off x="45235" y="2637521"/>
        <a:ext cx="5827571" cy="836169"/>
      </dsp:txXfrm>
    </dsp:sp>
    <dsp:sp modelId="{3A1D460F-56A2-4CAF-832A-F3E74E0FD6DB}">
      <dsp:nvSpPr>
        <dsp:cNvPr id="0" name=""/>
        <dsp:cNvSpPr/>
      </dsp:nvSpPr>
      <dsp:spPr>
        <a:xfrm>
          <a:off x="0" y="3651595"/>
          <a:ext cx="5918041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O diabetes foi responsável pela morte de 410.000 pessoas em 2021</a:t>
          </a:r>
          <a:endParaRPr lang="en-US" sz="2400" kern="1200" dirty="0"/>
        </a:p>
      </dsp:txBody>
      <dsp:txXfrm>
        <a:off x="45235" y="3696830"/>
        <a:ext cx="5827571" cy="83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BA4E3-48F4-491B-8F79-4B9CC525B4C0}">
      <dsp:nvSpPr>
        <dsp:cNvPr id="0" name=""/>
        <dsp:cNvSpPr/>
      </dsp:nvSpPr>
      <dsp:spPr>
        <a:xfrm>
          <a:off x="0" y="5726"/>
          <a:ext cx="648072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121.000 crianças e adolescentes vivem com diabetes tipo 1</a:t>
          </a:r>
          <a:endParaRPr lang="en-US" sz="2300" kern="1200" dirty="0"/>
        </a:p>
      </dsp:txBody>
      <dsp:txXfrm>
        <a:off x="43350" y="49076"/>
        <a:ext cx="6394020" cy="801330"/>
      </dsp:txXfrm>
    </dsp:sp>
    <dsp:sp modelId="{68FB6969-DB5D-4051-9826-5EA450357401}">
      <dsp:nvSpPr>
        <dsp:cNvPr id="0" name=""/>
        <dsp:cNvSpPr/>
      </dsp:nvSpPr>
      <dsp:spPr>
        <a:xfrm>
          <a:off x="0" y="959996"/>
          <a:ext cx="648072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O custo de saúde com diabetes foi estimado em 65 bilhões de dólares em 2021</a:t>
          </a:r>
          <a:endParaRPr lang="en-US" sz="2300" kern="1200"/>
        </a:p>
      </dsp:txBody>
      <dsp:txXfrm>
        <a:off x="43350" y="1003346"/>
        <a:ext cx="6394020" cy="801330"/>
      </dsp:txXfrm>
    </dsp:sp>
    <dsp:sp modelId="{821D3DF2-B57C-4977-857F-1087B7A06072}">
      <dsp:nvSpPr>
        <dsp:cNvPr id="0" name=""/>
        <dsp:cNvSpPr/>
      </dsp:nvSpPr>
      <dsp:spPr>
        <a:xfrm>
          <a:off x="0" y="1914267"/>
          <a:ext cx="648072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1 em cada 6 crianças nascidas foram afetadas pela hiperglicemia na gestação</a:t>
          </a:r>
          <a:endParaRPr lang="en-US" sz="2300" kern="1200"/>
        </a:p>
      </dsp:txBody>
      <dsp:txXfrm>
        <a:off x="43350" y="1957617"/>
        <a:ext cx="6394020" cy="801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C369-11A3-43AF-831D-D3D8549D8350}">
      <dsp:nvSpPr>
        <dsp:cNvPr id="0" name=""/>
        <dsp:cNvSpPr/>
      </dsp:nvSpPr>
      <dsp:spPr>
        <a:xfrm>
          <a:off x="0" y="1703"/>
          <a:ext cx="8280920" cy="863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9BDAE-3312-41A6-A122-38D1A1F1BB8E}">
      <dsp:nvSpPr>
        <dsp:cNvPr id="0" name=""/>
        <dsp:cNvSpPr/>
      </dsp:nvSpPr>
      <dsp:spPr>
        <a:xfrm>
          <a:off x="261172" y="195963"/>
          <a:ext cx="474858" cy="4748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0F346-BD42-4E28-8115-AEE482B8F1B9}">
      <dsp:nvSpPr>
        <dsp:cNvPr id="0" name=""/>
        <dsp:cNvSpPr/>
      </dsp:nvSpPr>
      <dsp:spPr>
        <a:xfrm>
          <a:off x="997202" y="1703"/>
          <a:ext cx="7283717" cy="86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4" tIns="91374" rIns="91374" bIns="913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Redução calórica global – redução de 10-15% de peso corporal</a:t>
          </a:r>
          <a:endParaRPr lang="en-US" sz="2200" b="1" kern="1200"/>
        </a:p>
      </dsp:txBody>
      <dsp:txXfrm>
        <a:off x="997202" y="1703"/>
        <a:ext cx="7283717" cy="863378"/>
      </dsp:txXfrm>
    </dsp:sp>
    <dsp:sp modelId="{AA79036E-0027-4763-B841-8BF844173301}">
      <dsp:nvSpPr>
        <dsp:cNvPr id="0" name=""/>
        <dsp:cNvSpPr/>
      </dsp:nvSpPr>
      <dsp:spPr>
        <a:xfrm>
          <a:off x="0" y="1080926"/>
          <a:ext cx="8280920" cy="863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6C0E7-B5B2-4663-B565-F33ECDF45C9C}">
      <dsp:nvSpPr>
        <dsp:cNvPr id="0" name=""/>
        <dsp:cNvSpPr/>
      </dsp:nvSpPr>
      <dsp:spPr>
        <a:xfrm>
          <a:off x="261172" y="1275186"/>
          <a:ext cx="474858" cy="4748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ABA4E-1968-4A48-AD1A-271FF03C4764}">
      <dsp:nvSpPr>
        <dsp:cNvPr id="0" name=""/>
        <dsp:cNvSpPr/>
      </dsp:nvSpPr>
      <dsp:spPr>
        <a:xfrm>
          <a:off x="997202" y="1080926"/>
          <a:ext cx="7283717" cy="86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4" tIns="91374" rIns="91374" bIns="913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Redução de carboidratos de alto índice glicêmico; reduzir gorduras de origem animal</a:t>
          </a:r>
          <a:endParaRPr lang="en-US" sz="2200" b="1" kern="1200"/>
        </a:p>
      </dsp:txBody>
      <dsp:txXfrm>
        <a:off x="997202" y="1080926"/>
        <a:ext cx="7283717" cy="863378"/>
      </dsp:txXfrm>
    </dsp:sp>
    <dsp:sp modelId="{A907F5D3-7EB2-43F2-8CE5-D52182735571}">
      <dsp:nvSpPr>
        <dsp:cNvPr id="0" name=""/>
        <dsp:cNvSpPr/>
      </dsp:nvSpPr>
      <dsp:spPr>
        <a:xfrm>
          <a:off x="0" y="2160149"/>
          <a:ext cx="8280920" cy="863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8BC53-70A8-4CB5-9FEE-3BD07AEA3E6A}">
      <dsp:nvSpPr>
        <dsp:cNvPr id="0" name=""/>
        <dsp:cNvSpPr/>
      </dsp:nvSpPr>
      <dsp:spPr>
        <a:xfrm>
          <a:off x="261172" y="2354409"/>
          <a:ext cx="474858" cy="4748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71774-D619-4639-A6D2-2EBD337B7BF4}">
      <dsp:nvSpPr>
        <dsp:cNvPr id="0" name=""/>
        <dsp:cNvSpPr/>
      </dsp:nvSpPr>
      <dsp:spPr>
        <a:xfrm>
          <a:off x="997202" y="2160149"/>
          <a:ext cx="7283717" cy="86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4" tIns="91374" rIns="91374" bIns="913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Priorizar carboidratos de baixo índice glicêmico e integrais</a:t>
          </a:r>
          <a:endParaRPr lang="en-US" sz="2200" b="1" kern="1200"/>
        </a:p>
      </dsp:txBody>
      <dsp:txXfrm>
        <a:off x="997202" y="2160149"/>
        <a:ext cx="7283717" cy="863378"/>
      </dsp:txXfrm>
    </dsp:sp>
    <dsp:sp modelId="{906DBDF3-47F1-43E5-B446-4322EB53339D}">
      <dsp:nvSpPr>
        <dsp:cNvPr id="0" name=""/>
        <dsp:cNvSpPr/>
      </dsp:nvSpPr>
      <dsp:spPr>
        <a:xfrm>
          <a:off x="0" y="3239372"/>
          <a:ext cx="8280920" cy="8633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758BB-A3E7-4820-B46D-E349E2AD9CB0}">
      <dsp:nvSpPr>
        <dsp:cNvPr id="0" name=""/>
        <dsp:cNvSpPr/>
      </dsp:nvSpPr>
      <dsp:spPr>
        <a:xfrm>
          <a:off x="261172" y="3433633"/>
          <a:ext cx="474858" cy="4748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1E7DD-58F2-4E10-851E-C2EE21055502}">
      <dsp:nvSpPr>
        <dsp:cNvPr id="0" name=""/>
        <dsp:cNvSpPr/>
      </dsp:nvSpPr>
      <dsp:spPr>
        <a:xfrm>
          <a:off x="997202" y="3239372"/>
          <a:ext cx="7283717" cy="863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74" tIns="91374" rIns="91374" bIns="913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Aumentar consumo de alimentos de origem vegetal e fibras</a:t>
          </a:r>
          <a:endParaRPr lang="en-US" sz="2200" b="1" kern="1200"/>
        </a:p>
      </dsp:txBody>
      <dsp:txXfrm>
        <a:off x="997202" y="3239372"/>
        <a:ext cx="7283717" cy="863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391E-C400-4779-BE49-355AE4914B65}">
      <dsp:nvSpPr>
        <dsp:cNvPr id="0" name=""/>
        <dsp:cNvSpPr/>
      </dsp:nvSpPr>
      <dsp:spPr>
        <a:xfrm>
          <a:off x="400387" y="1688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Biguanidas: metformina</a:t>
          </a:r>
          <a:endParaRPr lang="en-US" sz="1300" b="1" kern="1200"/>
        </a:p>
      </dsp:txBody>
      <dsp:txXfrm>
        <a:off x="400387" y="1688"/>
        <a:ext cx="1887122" cy="1132273"/>
      </dsp:txXfrm>
    </dsp:sp>
    <dsp:sp modelId="{47DC4BD9-5DAB-448D-840A-C876CFFB7974}">
      <dsp:nvSpPr>
        <dsp:cNvPr id="0" name=""/>
        <dsp:cNvSpPr/>
      </dsp:nvSpPr>
      <dsp:spPr>
        <a:xfrm>
          <a:off x="2476221" y="1688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Sulfonilureias: glibenclamida, glimepirida, gliclazida</a:t>
          </a:r>
          <a:endParaRPr lang="en-US" sz="1300" b="1" kern="1200"/>
        </a:p>
      </dsp:txBody>
      <dsp:txXfrm>
        <a:off x="2476221" y="1688"/>
        <a:ext cx="1887122" cy="1132273"/>
      </dsp:txXfrm>
    </dsp:sp>
    <dsp:sp modelId="{BDA75E8D-2A25-44C0-A56D-44163889C838}">
      <dsp:nvSpPr>
        <dsp:cNvPr id="0" name=""/>
        <dsp:cNvSpPr/>
      </dsp:nvSpPr>
      <dsp:spPr>
        <a:xfrm>
          <a:off x="4552056" y="1688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Glinidas: repaglinida, metiglinida</a:t>
          </a:r>
          <a:endParaRPr lang="en-US" sz="1300" b="1" kern="1200"/>
        </a:p>
      </dsp:txBody>
      <dsp:txXfrm>
        <a:off x="4552056" y="1688"/>
        <a:ext cx="1887122" cy="1132273"/>
      </dsp:txXfrm>
    </dsp:sp>
    <dsp:sp modelId="{BEF08F9D-1D44-4456-BF92-2EB2AD089ABC}">
      <dsp:nvSpPr>
        <dsp:cNvPr id="0" name=""/>
        <dsp:cNvSpPr/>
      </dsp:nvSpPr>
      <dsp:spPr>
        <a:xfrm>
          <a:off x="6627890" y="1688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Glitazonas: pioglitazona</a:t>
          </a:r>
          <a:endParaRPr lang="en-US" sz="1300" b="1" kern="1200"/>
        </a:p>
      </dsp:txBody>
      <dsp:txXfrm>
        <a:off x="6627890" y="1688"/>
        <a:ext cx="1887122" cy="1132273"/>
      </dsp:txXfrm>
    </dsp:sp>
    <dsp:sp modelId="{43D5C0C7-17D8-44C0-B2D3-ABFDA2E36BC9}">
      <dsp:nvSpPr>
        <dsp:cNvPr id="0" name=""/>
        <dsp:cNvSpPr/>
      </dsp:nvSpPr>
      <dsp:spPr>
        <a:xfrm>
          <a:off x="400387" y="1322674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Inibidores de alfa-glicosidade: acarbose</a:t>
          </a:r>
          <a:endParaRPr lang="en-US" sz="1300" b="1" kern="1200"/>
        </a:p>
      </dsp:txBody>
      <dsp:txXfrm>
        <a:off x="400387" y="1322674"/>
        <a:ext cx="1887122" cy="1132273"/>
      </dsp:txXfrm>
    </dsp:sp>
    <dsp:sp modelId="{155B6053-F862-41D9-9D16-9C73DBAAB06B}">
      <dsp:nvSpPr>
        <dsp:cNvPr id="0" name=""/>
        <dsp:cNvSpPr/>
      </dsp:nvSpPr>
      <dsp:spPr>
        <a:xfrm>
          <a:off x="2476221" y="1322674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/>
            <a:t>Inibidores de DPP-4: </a:t>
          </a:r>
          <a:r>
            <a:rPr lang="pt-BR" sz="1300" b="1" kern="1200" dirty="0" err="1"/>
            <a:t>vildagliptina</a:t>
          </a:r>
          <a:r>
            <a:rPr lang="pt-BR" sz="1300" b="1" kern="1200" dirty="0"/>
            <a:t>, </a:t>
          </a:r>
          <a:r>
            <a:rPr lang="pt-BR" sz="1300" b="1" kern="1200" dirty="0" err="1"/>
            <a:t>saxagliptina</a:t>
          </a:r>
          <a:r>
            <a:rPr lang="pt-BR" sz="1300" b="1" kern="1200" dirty="0"/>
            <a:t>, </a:t>
          </a:r>
          <a:r>
            <a:rPr lang="pt-BR" sz="1300" b="1" kern="1200" dirty="0" err="1"/>
            <a:t>linagliptina</a:t>
          </a:r>
          <a:r>
            <a:rPr lang="pt-BR" sz="1300" b="1" kern="1200" dirty="0"/>
            <a:t>, </a:t>
          </a:r>
          <a:r>
            <a:rPr lang="pt-BR" sz="1300" b="1" kern="1200" dirty="0" err="1"/>
            <a:t>sitagliptina</a:t>
          </a:r>
          <a:r>
            <a:rPr lang="pt-BR" sz="1300" b="1" kern="1200" dirty="0"/>
            <a:t>, </a:t>
          </a:r>
          <a:r>
            <a:rPr lang="pt-BR" sz="1300" b="1" kern="1200" dirty="0" err="1"/>
            <a:t>alogliptina</a:t>
          </a:r>
          <a:endParaRPr lang="en-US" sz="1300" b="1" kern="1200" dirty="0"/>
        </a:p>
      </dsp:txBody>
      <dsp:txXfrm>
        <a:off x="2476221" y="1322674"/>
        <a:ext cx="1887122" cy="1132273"/>
      </dsp:txXfrm>
    </dsp:sp>
    <dsp:sp modelId="{4619AA98-E4C9-4D1F-AF0E-AD718437D4FB}">
      <dsp:nvSpPr>
        <dsp:cNvPr id="0" name=""/>
        <dsp:cNvSpPr/>
      </dsp:nvSpPr>
      <dsp:spPr>
        <a:xfrm>
          <a:off x="4552056" y="1362428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Inibidores de iSGLT-2: canaglifozina, dapaglifozina, empraglifozina</a:t>
          </a:r>
          <a:endParaRPr lang="en-US" sz="1300" b="1" kern="1200"/>
        </a:p>
      </dsp:txBody>
      <dsp:txXfrm>
        <a:off x="4552056" y="1362428"/>
        <a:ext cx="1887122" cy="1132273"/>
      </dsp:txXfrm>
    </dsp:sp>
    <dsp:sp modelId="{E1572D23-ADC8-4B54-BB3B-208AF6A46BD3}">
      <dsp:nvSpPr>
        <dsp:cNvPr id="0" name=""/>
        <dsp:cNvSpPr/>
      </dsp:nvSpPr>
      <dsp:spPr>
        <a:xfrm>
          <a:off x="6627890" y="1322674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Análogos de GLP-1: liraglutida, semaglutida, dulaglutida</a:t>
          </a:r>
          <a:endParaRPr lang="en-US" sz="1300" b="1" kern="1200"/>
        </a:p>
      </dsp:txBody>
      <dsp:txXfrm>
        <a:off x="6627890" y="1322674"/>
        <a:ext cx="1887122" cy="1132273"/>
      </dsp:txXfrm>
    </dsp:sp>
    <dsp:sp modelId="{E1C31D9D-9C36-4924-876B-5301DE019809}">
      <dsp:nvSpPr>
        <dsp:cNvPr id="0" name=""/>
        <dsp:cNvSpPr/>
      </dsp:nvSpPr>
      <dsp:spPr>
        <a:xfrm>
          <a:off x="2476221" y="2643659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Insulinas basais: NPH, detemir, glargina, degludeca</a:t>
          </a:r>
          <a:endParaRPr lang="en-US" sz="1300" b="1" kern="1200"/>
        </a:p>
      </dsp:txBody>
      <dsp:txXfrm>
        <a:off x="2476221" y="2643659"/>
        <a:ext cx="1887122" cy="1132273"/>
      </dsp:txXfrm>
    </dsp:sp>
    <dsp:sp modelId="{92711FCA-CB07-4304-A32B-AB60111B5BC4}">
      <dsp:nvSpPr>
        <dsp:cNvPr id="0" name=""/>
        <dsp:cNvSpPr/>
      </dsp:nvSpPr>
      <dsp:spPr>
        <a:xfrm>
          <a:off x="4552056" y="2643659"/>
          <a:ext cx="1887122" cy="1132273"/>
        </a:xfrm>
        <a:prstGeom prst="rect">
          <a:avLst/>
        </a:prstGeom>
        <a:solidFill>
          <a:srgbClr val="2E53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/>
            <a:t>Insulinas rápidas: regular, lispro, aspart, glulisina</a:t>
          </a:r>
          <a:endParaRPr lang="en-US" sz="1300" b="1" kern="1200"/>
        </a:p>
      </dsp:txBody>
      <dsp:txXfrm>
        <a:off x="4552056" y="2643659"/>
        <a:ext cx="1887122" cy="113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22/02/2022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Diabetes Mellitus é uma doença caracterizada pela elevação da glicose no sangue (hiperglicemia). Pode ocorrer devido a defeitos na secreção ou na ação da insulina, que é produzido no pâncreas, pelas chamadas células beta . A função principal da insulina é promover a entrada de glicose para as células do organismo de forma que ela possa ser aproveitada para as diversas atividades celulares. A falta da insulina ou um defeito na sua ação resulta portanto em acúmulo de glicose no sangue, o que chamamos de hiperglicemia.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8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Diabetes Mellitus é uma doença caracterizada pela elevação da glicose no sangue (hiperglicemia). Pode ocorrer devido a defeitos na secreção ou na ação da insulina, que é produzido no pâncreas, pelas chamadas células beta . A função principal da insulina é promover a entrada de glicose para as células do organismo de forma que ela possa ser aproveitada para as diversas atividades celulares. A falta da insulina ou um defeito na sua ação resulta portanto em acúmulo de glicose no sangue, o que chamamos de hiperglicemia.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25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Diabetes Mellitus é uma doença caracterizada pela elevação da glicose no sangue (hiperglicemia). Pode ocorrer devido a defeitos na secreção ou na ação da insulina, que é produzido no pâncreas, pelas chamadas células beta . A função principal da insulina é promover a entrada de glicose para as células do organismo de forma que ela possa ser aproveitada para as diversas atividades celulares. A falta da insulina ou um defeito na sua ação resulta portanto em acúmulo de glicose no sangue, o que chamamos de hiperglicemia.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56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Diabetes Mellitus é uma doença caracterizada pela elevação da glicose no sangue (hiperglicemia). Pode ocorrer devido a defeitos na secreção ou na ação da insulina, que é produzido no pâncreas, pelas chamadas células beta . A função principal da insulina é promover a entrada de glicose para as células do organismo de forma que ela possa ser aproveitada para as diversas atividades celulares. A falta da insulina ou um defeito na sua ação resulta portanto em acúmulo de glicose no sangue, o que chamamos de hiperglicemia.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89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40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Diabetes Mellitus é uma doença caracterizada pela elevação da glicose no sangue (hiperglicemia). Pode ocorrer devido a defeitos na secreção ou na ação da insulina, que é produzido no pâncreas, pelas chamadas células beta . A função principal da insulina é promover a entrada de glicose para as células do organismo de forma que ela possa ser aproveitada para as diversas atividades celulares. A falta da insulina ou um defeito na sua ação resulta portanto em acúmulo de glicose no sangue, o que chamamos de hiperglicemia.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9638-55DD-46EC-951F-417A3244450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2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diagramData" Target="../diagrams/data1.xml"/><Relationship Id="rId5" Type="http://schemas.openxmlformats.org/officeDocument/2006/relationships/image" Target="../media/image11.png"/><Relationship Id="rId15" Type="http://schemas.microsoft.com/office/2007/relationships/diagramDrawing" Target="../diagrams/drawing1.xml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9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8.sv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11660" y="2204864"/>
            <a:ext cx="6120680" cy="1584175"/>
          </a:xfrm>
        </p:spPr>
        <p:txBody>
          <a:bodyPr>
            <a:normAutofit fontScale="90000"/>
          </a:bodyPr>
          <a:lstStyle/>
          <a:p>
            <a:r>
              <a:rPr lang="pt-BR" dirty="0"/>
              <a:t>Diabetes Mellitus</a:t>
            </a:r>
            <a:br>
              <a:rPr lang="pt-BR" dirty="0"/>
            </a:br>
            <a:r>
              <a:rPr lang="pt-BR" dirty="0"/>
              <a:t>Uma Visão Geral</a:t>
            </a:r>
            <a:br>
              <a:rPr lang="pt-BR" dirty="0"/>
            </a:br>
            <a:br>
              <a:rPr lang="pt-BR" dirty="0"/>
            </a:br>
            <a:r>
              <a:rPr lang="pt-BR" sz="2200" b="1" dirty="0"/>
              <a:t>Flávio Moreira Greco </a:t>
            </a:r>
            <a:r>
              <a:rPr lang="pt-BR" sz="2200" b="1" dirty="0" err="1"/>
              <a:t>Cosso</a:t>
            </a:r>
            <a:br>
              <a:rPr lang="pt-BR" sz="2200" b="1" dirty="0"/>
            </a:br>
            <a:r>
              <a:rPr lang="pt-BR" sz="2200" b="1" dirty="0"/>
              <a:t>Médico endocrinologista</a:t>
            </a:r>
            <a:br>
              <a:rPr lang="pt-BR" sz="2200" b="1" dirty="0"/>
            </a:br>
            <a:r>
              <a:rPr lang="pt-BR" sz="2200" b="1" dirty="0"/>
              <a:t>CRM-MG 58931</a:t>
            </a:r>
            <a:br>
              <a:rPr lang="pt-BR" sz="4400" b="1" dirty="0"/>
            </a:b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são os tipos de Diabetes?</a:t>
            </a:r>
          </a:p>
        </p:txBody>
      </p:sp>
      <p:pic>
        <p:nvPicPr>
          <p:cNvPr id="3" name="Imagem 2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A6B8B21-58D1-4FB1-9189-5C28AB11B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-2" b="5326"/>
          <a:stretch/>
        </p:blipFill>
        <p:spPr>
          <a:xfrm>
            <a:off x="323528" y="1412776"/>
            <a:ext cx="835292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56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Quais são os tipos de Diabetes?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D47429E-424D-4D6F-9294-50AB786CD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22774"/>
              </p:ext>
            </p:extLst>
          </p:nvPr>
        </p:nvGraphicFramePr>
        <p:xfrm>
          <a:off x="601991" y="1412776"/>
          <a:ext cx="7796004" cy="410445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{69C7853C-536D-4A76-A0AE-DD22124D55A5}</a:tableStyleId>
              </a:tblPr>
              <a:tblGrid>
                <a:gridCol w="1901717">
                  <a:extLst>
                    <a:ext uri="{9D8B030D-6E8A-4147-A177-3AD203B41FA5}">
                      <a16:colId xmlns:a16="http://schemas.microsoft.com/office/drawing/2014/main" val="3293552791"/>
                    </a:ext>
                  </a:extLst>
                </a:gridCol>
                <a:gridCol w="1996285">
                  <a:extLst>
                    <a:ext uri="{9D8B030D-6E8A-4147-A177-3AD203B41FA5}">
                      <a16:colId xmlns:a16="http://schemas.microsoft.com/office/drawing/2014/main" val="872981730"/>
                    </a:ext>
                  </a:extLst>
                </a:gridCol>
                <a:gridCol w="1996285">
                  <a:extLst>
                    <a:ext uri="{9D8B030D-6E8A-4147-A177-3AD203B41FA5}">
                      <a16:colId xmlns:a16="http://schemas.microsoft.com/office/drawing/2014/main" val="1560038837"/>
                    </a:ext>
                  </a:extLst>
                </a:gridCol>
                <a:gridCol w="1901717">
                  <a:extLst>
                    <a:ext uri="{9D8B030D-6E8A-4147-A177-3AD203B41FA5}">
                      <a16:colId xmlns:a16="http://schemas.microsoft.com/office/drawing/2014/main" val="3906589240"/>
                    </a:ext>
                  </a:extLst>
                </a:gridCol>
              </a:tblGrid>
              <a:tr h="725121">
                <a:tc>
                  <a:txBody>
                    <a:bodyPr/>
                    <a:lstStyle/>
                    <a:p>
                      <a:pPr algn="ctr"/>
                      <a:r>
                        <a:rPr lang="pt-BR" sz="1600" b="0" cap="none" spc="0">
                          <a:solidFill>
                            <a:schemeClr val="bg1"/>
                          </a:solidFill>
                        </a:rPr>
                        <a:t>Diabetes </a:t>
                      </a:r>
                    </a:p>
                    <a:p>
                      <a:pPr algn="ctr"/>
                      <a:r>
                        <a:rPr lang="pt-BR" sz="1600" b="0" cap="none" spc="0">
                          <a:solidFill>
                            <a:schemeClr val="bg1"/>
                          </a:solidFill>
                        </a:rPr>
                        <a:t>tipo 1</a:t>
                      </a:r>
                    </a:p>
                  </a:txBody>
                  <a:tcPr marL="133395" marR="77522" marT="102611" marB="1026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cap="none" spc="0">
                          <a:solidFill>
                            <a:schemeClr val="bg1"/>
                          </a:solidFill>
                        </a:rPr>
                        <a:t>Diabetes tipo 2</a:t>
                      </a:r>
                    </a:p>
                  </a:txBody>
                  <a:tcPr marL="133395" marR="77522" marT="102611" marB="1026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cap="none" spc="0">
                          <a:solidFill>
                            <a:schemeClr val="bg1"/>
                          </a:solidFill>
                        </a:rPr>
                        <a:t>Diabetes gestacional</a:t>
                      </a:r>
                    </a:p>
                  </a:txBody>
                  <a:tcPr marL="133395" marR="77522" marT="102611" marB="1026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cap="none" spc="0">
                          <a:solidFill>
                            <a:schemeClr val="bg1"/>
                          </a:solidFill>
                        </a:rPr>
                        <a:t>Outros </a:t>
                      </a:r>
                    </a:p>
                    <a:p>
                      <a:pPr algn="ctr"/>
                      <a:r>
                        <a:rPr lang="pt-BR" sz="1600" b="0" cap="none" spc="0">
                          <a:solidFill>
                            <a:schemeClr val="bg1"/>
                          </a:solidFill>
                        </a:rPr>
                        <a:t>tipos</a:t>
                      </a:r>
                    </a:p>
                  </a:txBody>
                  <a:tcPr marL="133395" marR="77522" marT="102611" marB="1026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15063"/>
                  </a:ext>
                </a:extLst>
              </a:tr>
              <a:tr h="964548"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Antigo diabetes </a:t>
                      </a:r>
                      <a:r>
                        <a:rPr lang="pt-BR" sz="1600" cap="none" spc="0" err="1">
                          <a:solidFill>
                            <a:schemeClr val="tx1"/>
                          </a:solidFill>
                        </a:rPr>
                        <a:t>insulino</a:t>
                      </a: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 dependente</a:t>
                      </a:r>
                    </a:p>
                  </a:txBody>
                  <a:tcPr marL="133395" marR="77522" marT="102611" marB="10261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Antigo diabetes tardio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Diagnosticado na gravidez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Miscelânea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444278"/>
                  </a:ext>
                </a:extLst>
              </a:tr>
              <a:tr h="725121"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5-10%</a:t>
                      </a:r>
                    </a:p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dos casos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90-95%</a:t>
                      </a:r>
                    </a:p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dos casos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Afeta cerca de 5% das gestações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Raros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15459"/>
                  </a:ext>
                </a:extLst>
              </a:tr>
              <a:tr h="725121"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Faixa etária de 0-40 anos</a:t>
                      </a:r>
                    </a:p>
                  </a:txBody>
                  <a:tcPr marL="133395" marR="77522" marT="102611" marB="102611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Normalmente acima de 40 anos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Maior risco acima de 35 anos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Variável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230454"/>
                  </a:ext>
                </a:extLst>
              </a:tr>
              <a:tr h="964548"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Necessita tratamento com insulina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Pode ou não necessitar insulina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Pode ou não necessitar insulina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cap="none" spc="0">
                          <a:solidFill>
                            <a:schemeClr val="tx1"/>
                          </a:solidFill>
                        </a:rPr>
                        <a:t>Variável</a:t>
                      </a:r>
                    </a:p>
                  </a:txBody>
                  <a:tcPr marL="133395" marR="77522" marT="102611" marB="102611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4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06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e Diagnósticos</a:t>
            </a:r>
          </a:p>
        </p:txBody>
      </p:sp>
      <p:pic>
        <p:nvPicPr>
          <p:cNvPr id="3" name="Imagem 2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A6B8B21-58D1-4FB1-9189-5C28AB11B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-2" b="5326"/>
          <a:stretch/>
        </p:blipFill>
        <p:spPr>
          <a:xfrm>
            <a:off x="323528" y="1412776"/>
            <a:ext cx="835292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5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Sintomas e Diagnósticos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B8E74FD1-23AE-48FA-86B9-E09B7BCCA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0505" r="2390" b="3636"/>
          <a:stretch/>
        </p:blipFill>
        <p:spPr>
          <a:xfrm>
            <a:off x="1490264" y="1412776"/>
            <a:ext cx="6019455" cy="4104456"/>
          </a:xfrm>
          <a:prstGeom prst="rect">
            <a:avLst/>
          </a:prstGeom>
          <a:noFill/>
          <a:ln w="73025">
            <a:solidFill>
              <a:srgbClr val="3479A1"/>
            </a:solidFill>
          </a:ln>
        </p:spPr>
      </p:pic>
    </p:spTree>
    <p:extLst>
      <p:ext uri="{BB962C8B-B14F-4D97-AF65-F5344CB8AC3E}">
        <p14:creationId xmlns:p14="http://schemas.microsoft.com/office/powerpoint/2010/main" val="33042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Sintomas e Diagnósticos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DF45BB2-2A45-4B98-86E9-1DBB075E3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61917"/>
              </p:ext>
            </p:extLst>
          </p:nvPr>
        </p:nvGraphicFramePr>
        <p:xfrm>
          <a:off x="323528" y="1665992"/>
          <a:ext cx="8352930" cy="3598025"/>
        </p:xfrm>
        <a:graphic>
          <a:graphicData uri="http://schemas.openxmlformats.org/drawingml/2006/table">
            <a:tbl>
              <a:tblPr firstRow="1" bandRow="1">
                <a:noFill/>
                <a:tableStyleId>{69C7853C-536D-4A76-A0AE-DD22124D55A5}</a:tableStyleId>
              </a:tblPr>
              <a:tblGrid>
                <a:gridCol w="2550172">
                  <a:extLst>
                    <a:ext uri="{9D8B030D-6E8A-4147-A177-3AD203B41FA5}">
                      <a16:colId xmlns:a16="http://schemas.microsoft.com/office/drawing/2014/main" val="3293552791"/>
                    </a:ext>
                  </a:extLst>
                </a:gridCol>
                <a:gridCol w="1598773">
                  <a:extLst>
                    <a:ext uri="{9D8B030D-6E8A-4147-A177-3AD203B41FA5}">
                      <a16:colId xmlns:a16="http://schemas.microsoft.com/office/drawing/2014/main" val="872981730"/>
                    </a:ext>
                  </a:extLst>
                </a:gridCol>
                <a:gridCol w="1805826">
                  <a:extLst>
                    <a:ext uri="{9D8B030D-6E8A-4147-A177-3AD203B41FA5}">
                      <a16:colId xmlns:a16="http://schemas.microsoft.com/office/drawing/2014/main" val="1560038837"/>
                    </a:ext>
                  </a:extLst>
                </a:gridCol>
                <a:gridCol w="2398159">
                  <a:extLst>
                    <a:ext uri="{9D8B030D-6E8A-4147-A177-3AD203B41FA5}">
                      <a16:colId xmlns:a16="http://schemas.microsoft.com/office/drawing/2014/main" val="3906589240"/>
                    </a:ext>
                  </a:extLst>
                </a:gridCol>
              </a:tblGrid>
              <a:tr h="568639">
                <a:tc>
                  <a:txBody>
                    <a:bodyPr/>
                    <a:lstStyle/>
                    <a:p>
                      <a:pPr algn="ctr"/>
                      <a:endParaRPr lang="pt-BR" sz="17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cap="none" spc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</a:txBody>
                  <a:tcPr marL="0" marR="75483" marT="30193" marB="22644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cap="none" spc="0" err="1">
                          <a:solidFill>
                            <a:schemeClr val="tx1"/>
                          </a:solidFill>
                        </a:rPr>
                        <a:t>Pré</a:t>
                      </a:r>
                      <a:r>
                        <a:rPr lang="pt-BR" sz="1700" b="1" cap="none" spc="0">
                          <a:solidFill>
                            <a:schemeClr val="tx1"/>
                          </a:solidFill>
                        </a:rPr>
                        <a:t> diabetes</a:t>
                      </a:r>
                    </a:p>
                  </a:txBody>
                  <a:tcPr marL="0" marR="75483" marT="30193" marB="22644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cap="none" spc="0">
                          <a:solidFill>
                            <a:schemeClr val="tx1"/>
                          </a:solidFill>
                        </a:rPr>
                        <a:t>Diabetes</a:t>
                      </a:r>
                    </a:p>
                  </a:txBody>
                  <a:tcPr marL="0" marR="75483" marT="30193" marB="22644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115063"/>
                  </a:ext>
                </a:extLst>
              </a:tr>
              <a:tr h="568639"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 dirty="0">
                          <a:solidFill>
                            <a:schemeClr val="tx1"/>
                          </a:solidFill>
                        </a:rPr>
                        <a:t>Glicemia de jejum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&lt; 99 mg/</a:t>
                      </a:r>
                      <a:r>
                        <a:rPr lang="pt-BR" sz="1700" cap="none" spc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pt-BR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100 – 125 mg/</a:t>
                      </a:r>
                      <a:r>
                        <a:rPr lang="pt-BR" sz="1700" cap="none" spc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pt-BR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u="sng" cap="none" spc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pt-BR" sz="1700" cap="none" spc="0" dirty="0">
                          <a:solidFill>
                            <a:schemeClr val="tx1"/>
                          </a:solidFill>
                        </a:rPr>
                        <a:t> 126 mg/</a:t>
                      </a:r>
                      <a:r>
                        <a:rPr lang="pt-BR" sz="1700" cap="none" spc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pt-BR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444278"/>
                  </a:ext>
                </a:extLst>
              </a:tr>
              <a:tr h="820249"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Glicemia 2h após 75g de </a:t>
                      </a:r>
                      <a:r>
                        <a:rPr lang="pt-BR" sz="1700" cap="none" spc="0" err="1">
                          <a:solidFill>
                            <a:schemeClr val="tx1"/>
                          </a:solidFill>
                        </a:rPr>
                        <a:t>dextrosol</a:t>
                      </a:r>
                      <a:endParaRPr lang="pt-BR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Até 140 mg/</a:t>
                      </a:r>
                      <a:r>
                        <a:rPr lang="pt-BR" sz="1700" cap="none" spc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pt-BR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141 – 199 mg/</a:t>
                      </a:r>
                      <a:r>
                        <a:rPr lang="pt-BR" sz="1700" cap="none" spc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pt-BR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u="sng" cap="none" spc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pt-BR" sz="1700" cap="none" spc="0" dirty="0">
                          <a:solidFill>
                            <a:schemeClr val="tx1"/>
                          </a:solidFill>
                        </a:rPr>
                        <a:t> 200 mg/</a:t>
                      </a:r>
                      <a:r>
                        <a:rPr lang="pt-BR" sz="1700" cap="none" spc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pt-BR" sz="17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15459"/>
                  </a:ext>
                </a:extLst>
              </a:tr>
              <a:tr h="820249"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Hemoglobina glicada (HbA1c)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&lt; 5,7%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5,7 – 6,4%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u="sng" cap="none" spc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 6,5%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230454"/>
                  </a:ext>
                </a:extLst>
              </a:tr>
              <a:tr h="820249"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Glicemia casual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cap="none" spc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cap="none" spc="0" dirty="0">
                          <a:solidFill>
                            <a:schemeClr val="tx1"/>
                          </a:solidFill>
                        </a:rPr>
                        <a:t>200 mg/</a:t>
                      </a:r>
                      <a:r>
                        <a:rPr lang="pt-BR" sz="1700" cap="none" spc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r>
                        <a:rPr lang="pt-BR" sz="1700" cap="none" spc="0" dirty="0">
                          <a:solidFill>
                            <a:schemeClr val="tx1"/>
                          </a:solidFill>
                        </a:rPr>
                        <a:t> associada a sintomas</a:t>
                      </a:r>
                    </a:p>
                  </a:txBody>
                  <a:tcPr marL="0" marR="75483" marT="30193" marB="2264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4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3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e Prevenção</a:t>
            </a:r>
          </a:p>
        </p:txBody>
      </p:sp>
      <p:pic>
        <p:nvPicPr>
          <p:cNvPr id="3" name="Imagem 2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A6B8B21-58D1-4FB1-9189-5C28AB11B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-2" b="5326"/>
          <a:stretch/>
        </p:blipFill>
        <p:spPr>
          <a:xfrm>
            <a:off x="323528" y="1412776"/>
            <a:ext cx="835292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87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e Prevenção</a:t>
            </a:r>
          </a:p>
        </p:txBody>
      </p:sp>
      <p:pic>
        <p:nvPicPr>
          <p:cNvPr id="4" name="Imagem 3" descr="Forma&#10;&#10;Descrição gerada automaticamente com confiança baixa">
            <a:extLst>
              <a:ext uri="{FF2B5EF4-FFF2-40B4-BE49-F238E27FC236}">
                <a16:creationId xmlns:a16="http://schemas.microsoft.com/office/drawing/2014/main" id="{AE91B4C7-9F32-42FA-9DDF-F6557A624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0" y="3067799"/>
            <a:ext cx="1951908" cy="19519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0FA6E4-F901-41F1-85DE-D396CCC03470}"/>
              </a:ext>
            </a:extLst>
          </p:cNvPr>
          <p:cNvSpPr txBox="1"/>
          <p:nvPr/>
        </p:nvSpPr>
        <p:spPr>
          <a:xfrm>
            <a:off x="85572" y="2060848"/>
            <a:ext cx="31902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/>
              <a:t>Planejamento alimentar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19816F-D5E5-49A7-8085-151069DCD694}"/>
              </a:ext>
            </a:extLst>
          </p:cNvPr>
          <p:cNvSpPr txBox="1"/>
          <p:nvPr/>
        </p:nvSpPr>
        <p:spPr>
          <a:xfrm>
            <a:off x="2976858" y="2060848"/>
            <a:ext cx="31902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/>
              <a:t>Introdução de atividade física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8F5303-68CB-4EB7-B345-F4D5DE765D09}"/>
              </a:ext>
            </a:extLst>
          </p:cNvPr>
          <p:cNvSpPr txBox="1"/>
          <p:nvPr/>
        </p:nvSpPr>
        <p:spPr>
          <a:xfrm>
            <a:off x="5806718" y="2060848"/>
            <a:ext cx="3373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/>
              <a:t>Terapia farmacológica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1139612D-8EF4-4F14-973D-6AFC61887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46" y="3067799"/>
            <a:ext cx="1951908" cy="1951908"/>
          </a:xfrm>
          <a:prstGeom prst="rect">
            <a:avLst/>
          </a:prstGeom>
        </p:spPr>
      </p:pic>
      <p:pic>
        <p:nvPicPr>
          <p:cNvPr id="9" name="Imagem 8" descr="Forma&#10;&#10;Descrição gerada automaticamente com confiança baixa">
            <a:extLst>
              <a:ext uri="{FF2B5EF4-FFF2-40B4-BE49-F238E27FC236}">
                <a16:creationId xmlns:a16="http://schemas.microsoft.com/office/drawing/2014/main" id="{DD1BCF05-AE3C-4721-990A-AC36574F0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02" y="3067799"/>
            <a:ext cx="1951908" cy="19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Planejamento Alimentar</a:t>
            </a:r>
          </a:p>
        </p:txBody>
      </p:sp>
      <p:graphicFrame>
        <p:nvGraphicFramePr>
          <p:cNvPr id="5" name="Espaço Reservado para Conteúdo 14">
            <a:extLst>
              <a:ext uri="{FF2B5EF4-FFF2-40B4-BE49-F238E27FC236}">
                <a16:creationId xmlns:a16="http://schemas.microsoft.com/office/drawing/2014/main" id="{2EE00E6C-EABD-4860-8D84-657BD9FF3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877145"/>
              </p:ext>
            </p:extLst>
          </p:nvPr>
        </p:nvGraphicFramePr>
        <p:xfrm>
          <a:off x="323528" y="1484785"/>
          <a:ext cx="8280920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97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 de Atividade Física</a:t>
            </a: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B278F628-6AB2-4AF8-B70D-2C06CC7D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4140772" cy="377762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150 minutos de atividade física por semana</a:t>
            </a:r>
          </a:p>
          <a:p>
            <a:pPr marL="0" indent="0">
              <a:buNone/>
            </a:pPr>
            <a:endParaRPr lang="pt-BR" sz="1600" dirty="0">
              <a:solidFill>
                <a:srgbClr val="000000"/>
              </a:solidFill>
            </a:endParaRPr>
          </a:p>
        </p:txBody>
      </p:sp>
      <p:pic>
        <p:nvPicPr>
          <p:cNvPr id="4" name="Imagem 3" descr="Mulher com as mãos na cintura&#10;&#10;Descrição gerada automaticamente com confiança média">
            <a:extLst>
              <a:ext uri="{FF2B5EF4-FFF2-40B4-BE49-F238E27FC236}">
                <a16:creationId xmlns:a16="http://schemas.microsoft.com/office/drawing/2014/main" id="{8BD6DD03-35DE-453F-B2FD-FB0C28959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13875" b="-1"/>
          <a:stretch/>
        </p:blipFill>
        <p:spPr>
          <a:xfrm>
            <a:off x="2477444" y="2436882"/>
            <a:ext cx="41891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4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Terapia Farmacológica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E8891125-F44C-4CDA-81AB-0A35A22F6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581641"/>
              </p:ext>
            </p:extLst>
          </p:nvPr>
        </p:nvGraphicFramePr>
        <p:xfrm>
          <a:off x="114300" y="1772816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31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81804"/>
            <a:ext cx="7560840" cy="648072"/>
          </a:xfrm>
        </p:spPr>
        <p:txBody>
          <a:bodyPr/>
          <a:lstStyle/>
          <a:p>
            <a:r>
              <a:rPr lang="pt-BR" dirty="0"/>
              <a:t>Flávio Moreira Greco </a:t>
            </a:r>
            <a:r>
              <a:rPr lang="pt-BR" dirty="0" err="1"/>
              <a:t>Cosso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BE24211-4C30-4187-84B8-CF6575088507}"/>
              </a:ext>
            </a:extLst>
          </p:cNvPr>
          <p:cNvSpPr txBox="1">
            <a:spLocks/>
          </p:cNvSpPr>
          <p:nvPr/>
        </p:nvSpPr>
        <p:spPr>
          <a:xfrm>
            <a:off x="4103949" y="944443"/>
            <a:ext cx="4428492" cy="496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696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Médico formado pela Universidade Federal de Minas Gerais (2012)</a:t>
            </a:r>
          </a:p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Residência em clínica medica pelo H. Governador Israel Pinheiro (2015)</a:t>
            </a:r>
          </a:p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Residência em endocrinologia e metabologia pela Santa Casa de Belo Horizonte (2017)</a:t>
            </a:r>
          </a:p>
          <a:p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Coordenador da residência médica em endocrinologia e metabologia do H. Madre Teresa</a:t>
            </a:r>
          </a:p>
        </p:txBody>
      </p:sp>
      <p:pic>
        <p:nvPicPr>
          <p:cNvPr id="5" name="Imagem 4" descr="Homem de camisa branca sorrindo&#10;&#10;Descrição gerada automaticamente">
            <a:extLst>
              <a:ext uri="{FF2B5EF4-FFF2-40B4-BE49-F238E27FC236}">
                <a16:creationId xmlns:a16="http://schemas.microsoft.com/office/drawing/2014/main" id="{01372152-ED99-44FA-8264-0DFA8B59B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6" y="1358921"/>
            <a:ext cx="3438243" cy="45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Importância do Tema</a:t>
            </a:r>
          </a:p>
        </p:txBody>
      </p:sp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4B1B848-6A6C-4720-B3A6-518FB24F7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-2" b="5326"/>
          <a:stretch/>
        </p:blipFill>
        <p:spPr>
          <a:xfrm>
            <a:off x="323528" y="1412776"/>
            <a:ext cx="835292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Importância do Tema</a:t>
            </a:r>
          </a:p>
        </p:txBody>
      </p:sp>
      <p:pic>
        <p:nvPicPr>
          <p:cNvPr id="5" name="Gráfico 4" descr="Ambulância estrutura de tópicos">
            <a:extLst>
              <a:ext uri="{FF2B5EF4-FFF2-40B4-BE49-F238E27FC236}">
                <a16:creationId xmlns:a16="http://schemas.microsoft.com/office/drawing/2014/main" id="{D545174B-11BB-4899-8647-E01C1AB7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4632327"/>
            <a:ext cx="914400" cy="914400"/>
          </a:xfrm>
          <a:prstGeom prst="rect">
            <a:avLst/>
          </a:prstGeom>
        </p:spPr>
      </p:pic>
      <p:pic>
        <p:nvPicPr>
          <p:cNvPr id="6" name="Gráfico 5" descr="Crescimento Comercial estrutura de tópicos">
            <a:extLst>
              <a:ext uri="{FF2B5EF4-FFF2-40B4-BE49-F238E27FC236}">
                <a16:creationId xmlns:a16="http://schemas.microsoft.com/office/drawing/2014/main" id="{4062BD80-ACC2-4E50-8896-1B87053C3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314" y="2614913"/>
            <a:ext cx="914400" cy="914400"/>
          </a:xfrm>
          <a:prstGeom prst="rect">
            <a:avLst/>
          </a:prstGeom>
        </p:spPr>
      </p:pic>
      <p:pic>
        <p:nvPicPr>
          <p:cNvPr id="7" name="Gráfico 6" descr="Homem e mulher estrutura de tópicos">
            <a:extLst>
              <a:ext uri="{FF2B5EF4-FFF2-40B4-BE49-F238E27FC236}">
                <a16:creationId xmlns:a16="http://schemas.microsoft.com/office/drawing/2014/main" id="{8DD525C0-86F0-4EEC-A019-B41BA6AEE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314" y="1511899"/>
            <a:ext cx="914400" cy="914400"/>
          </a:xfrm>
          <a:prstGeom prst="rect">
            <a:avLst/>
          </a:prstGeom>
        </p:spPr>
      </p:pic>
      <p:pic>
        <p:nvPicPr>
          <p:cNvPr id="8" name="Gráfico 7" descr="Kit de Primeiros Socorros estrutura de tópicos">
            <a:extLst>
              <a:ext uri="{FF2B5EF4-FFF2-40B4-BE49-F238E27FC236}">
                <a16:creationId xmlns:a16="http://schemas.microsoft.com/office/drawing/2014/main" id="{3591837F-EC6A-4AB1-A520-CDB18FE3C2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314" y="3611988"/>
            <a:ext cx="914400" cy="914400"/>
          </a:xfrm>
          <a:prstGeom prst="rect">
            <a:avLst/>
          </a:prstGeom>
        </p:spPr>
      </p:pic>
      <p:graphicFrame>
        <p:nvGraphicFramePr>
          <p:cNvPr id="9" name="CaixaDeTexto 5">
            <a:extLst>
              <a:ext uri="{FF2B5EF4-FFF2-40B4-BE49-F238E27FC236}">
                <a16:creationId xmlns:a16="http://schemas.microsoft.com/office/drawing/2014/main" id="{7A35834D-53CB-461C-9492-4DA81B009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960369"/>
              </p:ext>
            </p:extLst>
          </p:nvPr>
        </p:nvGraphicFramePr>
        <p:xfrm>
          <a:off x="1403648" y="980728"/>
          <a:ext cx="5918041" cy="472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68765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pt-BR" dirty="0"/>
              <a:t>Importância do Tema</a:t>
            </a:r>
          </a:p>
        </p:txBody>
      </p:sp>
      <p:pic>
        <p:nvPicPr>
          <p:cNvPr id="10" name="Gráfico 9" descr="Bebê estrutura de tópicos">
            <a:extLst>
              <a:ext uri="{FF2B5EF4-FFF2-40B4-BE49-F238E27FC236}">
                <a16:creationId xmlns:a16="http://schemas.microsoft.com/office/drawing/2014/main" id="{02B57C9B-B0CE-42D0-A01D-32704BF30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737" y="2436714"/>
            <a:ext cx="754216" cy="754216"/>
          </a:xfrm>
          <a:prstGeom prst="rect">
            <a:avLst/>
          </a:prstGeom>
        </p:spPr>
      </p:pic>
      <p:pic>
        <p:nvPicPr>
          <p:cNvPr id="11" name="Gráfico 10" descr="Moedas estrutura de tópicos">
            <a:extLst>
              <a:ext uri="{FF2B5EF4-FFF2-40B4-BE49-F238E27FC236}">
                <a16:creationId xmlns:a16="http://schemas.microsoft.com/office/drawing/2014/main" id="{4A054365-5A3F-4719-BBDF-FAFB80CE5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737" y="3364905"/>
            <a:ext cx="754216" cy="754216"/>
          </a:xfrm>
          <a:prstGeom prst="rect">
            <a:avLst/>
          </a:prstGeom>
        </p:spPr>
      </p:pic>
      <p:pic>
        <p:nvPicPr>
          <p:cNvPr id="12" name="Gráfico 11" descr="Moça grávida estrutura de tópicos">
            <a:extLst>
              <a:ext uri="{FF2B5EF4-FFF2-40B4-BE49-F238E27FC236}">
                <a16:creationId xmlns:a16="http://schemas.microsoft.com/office/drawing/2014/main" id="{9A36171A-662D-494B-94FE-628D44A32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737" y="4293096"/>
            <a:ext cx="754216" cy="754216"/>
          </a:xfrm>
          <a:prstGeom prst="rect">
            <a:avLst/>
          </a:prstGeom>
        </p:spPr>
      </p:pic>
      <p:graphicFrame>
        <p:nvGraphicFramePr>
          <p:cNvPr id="13" name="CaixaDeTexto 5">
            <a:extLst>
              <a:ext uri="{FF2B5EF4-FFF2-40B4-BE49-F238E27FC236}">
                <a16:creationId xmlns:a16="http://schemas.microsoft.com/office/drawing/2014/main" id="{47F19804-5989-403F-A6D4-E81BFA7E6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081799"/>
              </p:ext>
            </p:extLst>
          </p:nvPr>
        </p:nvGraphicFramePr>
        <p:xfrm>
          <a:off x="1400240" y="2338001"/>
          <a:ext cx="6480720" cy="280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922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C307339-5FB2-4862-BAD3-0129B500C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34348"/>
              </p:ext>
            </p:extLst>
          </p:nvPr>
        </p:nvGraphicFramePr>
        <p:xfrm>
          <a:off x="107504" y="0"/>
          <a:ext cx="8928992" cy="672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3" imgW="5950080" imgH="4921200" progId="Paint.Picture">
                  <p:embed/>
                </p:oleObj>
              </mc:Choice>
              <mc:Fallback>
                <p:oleObj name="Imagem de Bitmap" r:id="rId3" imgW="5950080" imgH="4921200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97C672E-2C9B-4DB9-815A-8D690C99F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0"/>
                        <a:ext cx="8928992" cy="672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Diabetes?</a:t>
            </a:r>
          </a:p>
        </p:txBody>
      </p:sp>
      <p:pic>
        <p:nvPicPr>
          <p:cNvPr id="3" name="Imagem 2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01E1A9B-643D-45EA-9E99-FE5DC2A06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-2" b="5326"/>
          <a:stretch/>
        </p:blipFill>
        <p:spPr>
          <a:xfrm>
            <a:off x="323528" y="1412776"/>
            <a:ext cx="835292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3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Diabetes?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996A35-2B79-4264-B262-4C827B8BB43E}"/>
              </a:ext>
            </a:extLst>
          </p:cNvPr>
          <p:cNvSpPr txBox="1"/>
          <p:nvPr/>
        </p:nvSpPr>
        <p:spPr>
          <a:xfrm>
            <a:off x="344116" y="1340768"/>
            <a:ext cx="79723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Doença caracterizada pela elevação de glicose do sangue</a:t>
            </a:r>
          </a:p>
          <a:p>
            <a:endParaRPr lang="pt-BR" sz="2500" b="1" dirty="0"/>
          </a:p>
          <a:p>
            <a:r>
              <a:rPr lang="pt-BR" sz="2500" b="1" dirty="0"/>
              <a:t>Pode ocorrer por defeito na produção ou na ação da insulina</a:t>
            </a:r>
          </a:p>
          <a:p>
            <a:endParaRPr lang="pt-BR" sz="2500" b="1" dirty="0"/>
          </a:p>
          <a:p>
            <a:r>
              <a:rPr lang="pt-BR" sz="2500" b="1" dirty="0"/>
              <a:t>A insulina tem como objetivo reduzir a glicose no sangue</a:t>
            </a:r>
          </a:p>
          <a:p>
            <a:endParaRPr lang="pt-BR" sz="2500" b="1" dirty="0"/>
          </a:p>
          <a:p>
            <a:r>
              <a:rPr lang="pt-BR" sz="2500" b="1" dirty="0"/>
              <a:t>A falta da insulina ou o defeito na sua ação promove elevação da glicose – hiperglicemia.</a:t>
            </a:r>
          </a:p>
          <a:p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1752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ADC3A6-23DD-42D5-A19E-EDCC3234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en-US" dirty="0"/>
              <a:t>O que é Diabetes?</a:t>
            </a: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B0FC207F-5732-4132-A8AA-E1DDD0F2E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r="1544"/>
          <a:stretch/>
        </p:blipFill>
        <p:spPr>
          <a:xfrm>
            <a:off x="619569" y="1205749"/>
            <a:ext cx="7904862" cy="444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25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1010</Words>
  <Application>Microsoft Office PowerPoint</Application>
  <PresentationFormat>Apresentação na tela (4:3)</PresentationFormat>
  <Paragraphs>109</Paragraphs>
  <Slides>20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Tema do Office</vt:lpstr>
      <vt:lpstr>Imagem de Bitmap</vt:lpstr>
      <vt:lpstr>Diabetes Mellitus Uma Visão Geral  Flávio Moreira Greco Cosso Médico endocrinologista CRM-MG 58931 </vt:lpstr>
      <vt:lpstr>Flávio Moreira Greco Cosso</vt:lpstr>
      <vt:lpstr>Importância do Tema</vt:lpstr>
      <vt:lpstr>Importância do Tema</vt:lpstr>
      <vt:lpstr>Importância do Tema</vt:lpstr>
      <vt:lpstr>Apresentação do PowerPoint</vt:lpstr>
      <vt:lpstr>O que é Diabetes?</vt:lpstr>
      <vt:lpstr>O que é Diabetes?</vt:lpstr>
      <vt:lpstr>O que é Diabetes?</vt:lpstr>
      <vt:lpstr>Quais são os tipos de Diabetes?</vt:lpstr>
      <vt:lpstr>Quais são os tipos de Diabetes?</vt:lpstr>
      <vt:lpstr>Sintomas e Diagnósticos</vt:lpstr>
      <vt:lpstr>Sintomas e Diagnósticos</vt:lpstr>
      <vt:lpstr>Sintomas e Diagnósticos</vt:lpstr>
      <vt:lpstr>Tratamento e Prevenção</vt:lpstr>
      <vt:lpstr>Tratamento e Prevenção</vt:lpstr>
      <vt:lpstr>Planejamento Alimentar</vt:lpstr>
      <vt:lpstr>Introdução de Atividade Física</vt:lpstr>
      <vt:lpstr>Terapia Farmacológica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Nathan Roizenbruch</cp:lastModifiedBy>
  <cp:revision>94</cp:revision>
  <dcterms:created xsi:type="dcterms:W3CDTF">2014-02-13T16:35:54Z</dcterms:created>
  <dcterms:modified xsi:type="dcterms:W3CDTF">2022-02-22T12:36:34Z</dcterms:modified>
</cp:coreProperties>
</file>