
<file path=[Content_Types].xml><?xml version="1.0" encoding="utf-8"?>
<Types xmlns="http://schemas.openxmlformats.org/package/2006/content-types">
  <Default Extension="png" ContentType="image/png"/>
  <Default Extension="mp3" ContentType="audio/mpeg"/>
  <Default Extension="jfif"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9.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31.jpg" ContentType="image/png"/>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8"/>
  </p:notesMasterIdLst>
  <p:handoutMasterIdLst>
    <p:handoutMasterId r:id="rId39"/>
  </p:handoutMasterIdLst>
  <p:sldIdLst>
    <p:sldId id="2440" r:id="rId5"/>
    <p:sldId id="2442" r:id="rId6"/>
    <p:sldId id="2443" r:id="rId7"/>
    <p:sldId id="2444" r:id="rId8"/>
    <p:sldId id="541" r:id="rId9"/>
    <p:sldId id="2459" r:id="rId10"/>
    <p:sldId id="2447" r:id="rId11"/>
    <p:sldId id="2475" r:id="rId12"/>
    <p:sldId id="2476" r:id="rId13"/>
    <p:sldId id="2448" r:id="rId14"/>
    <p:sldId id="2450" r:id="rId15"/>
    <p:sldId id="2451" r:id="rId16"/>
    <p:sldId id="2452" r:id="rId17"/>
    <p:sldId id="2453" r:id="rId18"/>
    <p:sldId id="2463" r:id="rId19"/>
    <p:sldId id="2460" r:id="rId20"/>
    <p:sldId id="2461" r:id="rId21"/>
    <p:sldId id="2456" r:id="rId22"/>
    <p:sldId id="2462" r:id="rId23"/>
    <p:sldId id="2457" r:id="rId24"/>
    <p:sldId id="2478" r:id="rId25"/>
    <p:sldId id="2465" r:id="rId26"/>
    <p:sldId id="2466" r:id="rId27"/>
    <p:sldId id="2467" r:id="rId28"/>
    <p:sldId id="2468" r:id="rId29"/>
    <p:sldId id="2469" r:id="rId30"/>
    <p:sldId id="2471" r:id="rId31"/>
    <p:sldId id="2472" r:id="rId32"/>
    <p:sldId id="2473" r:id="rId33"/>
    <p:sldId id="2458" r:id="rId34"/>
    <p:sldId id="2477" r:id="rId35"/>
    <p:sldId id="2474" r:id="rId36"/>
    <p:sldId id="2445" r:id="rId37"/>
  </p:sldIdLst>
  <p:sldSz cx="12192000" cy="6858000"/>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4596"/>
    <a:srgbClr val="47BFA4"/>
    <a:srgbClr val="84D2BC"/>
    <a:srgbClr val="CFECE4"/>
    <a:srgbClr val="BB4364"/>
    <a:srgbClr val="C82059"/>
    <a:srgbClr val="B390A4"/>
    <a:srgbClr val="6DA9C7"/>
    <a:srgbClr val="94C7DB"/>
    <a:srgbClr val="689F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184" autoAdjust="0"/>
  </p:normalViewPr>
  <p:slideViewPr>
    <p:cSldViewPr snapToGrid="0" showGuides="1">
      <p:cViewPr varScale="1">
        <p:scale>
          <a:sx n="55" d="100"/>
          <a:sy n="55" d="100"/>
        </p:scale>
        <p:origin x="1028" y="28"/>
      </p:cViewPr>
      <p:guideLst>
        <p:guide orient="horz" pos="2136"/>
        <p:guide pos="386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7" d="100"/>
          <a:sy n="77" d="100"/>
        </p:scale>
        <p:origin x="314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xmlns="" id="{BBB53ED6-A346-41EA-88EE-98A1D5659F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a:p>
        </p:txBody>
      </p:sp>
      <p:sp>
        <p:nvSpPr>
          <p:cNvPr id="3" name="Espaço Reservado para Data 2">
            <a:extLst>
              <a:ext uri="{FF2B5EF4-FFF2-40B4-BE49-F238E27FC236}">
                <a16:creationId xmlns:a16="http://schemas.microsoft.com/office/drawing/2014/main" xmlns="" id="{D291D7B9-1F1D-4F9B-BCD4-0B6893C41A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B612160-694D-44D2-AA5B-119045F39247}" type="datetime1">
              <a:rPr lang="pt-BR" smtClean="0"/>
              <a:t>06/04/2020</a:t>
            </a:fld>
            <a:endParaRPr lang="pt-BR" dirty="0"/>
          </a:p>
        </p:txBody>
      </p:sp>
      <p:sp>
        <p:nvSpPr>
          <p:cNvPr id="4" name="Espaço Reservado para Rodapé 3">
            <a:extLst>
              <a:ext uri="{FF2B5EF4-FFF2-40B4-BE49-F238E27FC236}">
                <a16:creationId xmlns:a16="http://schemas.microsoft.com/office/drawing/2014/main" xmlns="" id="{BA075128-B596-47B1-BE57-1C5A71A36E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a:p>
        </p:txBody>
      </p:sp>
      <p:sp>
        <p:nvSpPr>
          <p:cNvPr id="5" name="Espaço Reservado para o Número do Slide 4">
            <a:extLst>
              <a:ext uri="{FF2B5EF4-FFF2-40B4-BE49-F238E27FC236}">
                <a16:creationId xmlns:a16="http://schemas.microsoft.com/office/drawing/2014/main" xmlns="" id="{CE17B0F1-FE0D-44CC-BCF0-1CC4C91125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BDEF39B-AF2A-4EFA-AE7E-EC1FF3735F5A}" type="slidenum">
              <a:rPr lang="pt-BR" smtClean="0"/>
              <a:t>‹nº›</a:t>
            </a:fld>
            <a:endParaRPr lang="pt-BR"/>
          </a:p>
        </p:txBody>
      </p:sp>
    </p:spTree>
    <p:extLst>
      <p:ext uri="{BB962C8B-B14F-4D97-AF65-F5344CB8AC3E}">
        <p14:creationId xmlns:p14="http://schemas.microsoft.com/office/powerpoint/2010/main" val="35057443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noProof="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08148-F38D-419E-B865-99FDCFAB34E0}" type="datetime1">
              <a:rPr lang="pt-BR" smtClean="0"/>
              <a:pPr/>
              <a:t>06/04/2020</a:t>
            </a:fld>
            <a:endParaRPr lang="pt-BR" dirty="0"/>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t-BR" noProof="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noProof="0"/>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22109BC-39F4-43B1-850C-D5EB0E6480C8}" type="slidenum">
              <a:rPr lang="pt-BR" noProof="0" smtClean="0"/>
              <a:t>‹nº›</a:t>
            </a:fld>
            <a:endParaRPr lang="pt-BR" noProof="0"/>
          </a:p>
        </p:txBody>
      </p:sp>
    </p:spTree>
    <p:extLst>
      <p:ext uri="{BB962C8B-B14F-4D97-AF65-F5344CB8AC3E}">
        <p14:creationId xmlns:p14="http://schemas.microsoft.com/office/powerpoint/2010/main" val="8821591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C22109BC-39F4-43B1-850C-D5EB0E6480C8}" type="slidenum">
              <a:rPr lang="pt-BR" noProof="0" smtClean="0"/>
              <a:t>1</a:t>
            </a:fld>
            <a:endParaRPr lang="pt-BR" noProof="0"/>
          </a:p>
        </p:txBody>
      </p:sp>
    </p:spTree>
    <p:extLst>
      <p:ext uri="{BB962C8B-B14F-4D97-AF65-F5344CB8AC3E}">
        <p14:creationId xmlns:p14="http://schemas.microsoft.com/office/powerpoint/2010/main" val="2649953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Este brônquio estando inflamado está hipersensível podendo</a:t>
            </a:r>
            <a:r>
              <a:rPr lang="pt-BR" baseline="0" dirty="0" smtClean="0"/>
              <a:t> reagir de forma exagerada (</a:t>
            </a:r>
            <a:r>
              <a:rPr lang="pt-BR" baseline="0" dirty="0" err="1" smtClean="0"/>
              <a:t>hiperresponsivo</a:t>
            </a:r>
            <a:r>
              <a:rPr lang="pt-BR" baseline="0" dirty="0" smtClean="0"/>
              <a:t>) a diferentes estímulos. São os famosos gatilhos. Teremos mudanças nos desencadeadores (menos carros nas ruas, menos circulação de pessoas, menos fumo). Importante tentar reconhece-los, pois o tratamento também requer o afastamento desses estímulos na medida do possível a fim de controlar a inflamação e evitar exacerbação. É muito individual.</a:t>
            </a:r>
            <a:endParaRPr lang="pt-BR" dirty="0"/>
          </a:p>
        </p:txBody>
      </p:sp>
      <p:sp>
        <p:nvSpPr>
          <p:cNvPr id="4" name="Espaço Reservado para Número de Slide 3"/>
          <p:cNvSpPr>
            <a:spLocks noGrp="1"/>
          </p:cNvSpPr>
          <p:nvPr>
            <p:ph type="sldNum" sz="quarter" idx="10"/>
          </p:nvPr>
        </p:nvSpPr>
        <p:spPr/>
        <p:txBody>
          <a:bodyPr/>
          <a:lstStyle/>
          <a:p>
            <a:pPr rtl="0"/>
            <a:fld id="{C22109BC-39F4-43B1-850C-D5EB0E6480C8}" type="slidenum">
              <a:rPr lang="pt-BR" noProof="0" smtClean="0"/>
              <a:t>12</a:t>
            </a:fld>
            <a:endParaRPr lang="pt-BR" noProof="0"/>
          </a:p>
        </p:txBody>
      </p:sp>
    </p:spTree>
    <p:extLst>
      <p:ext uri="{BB962C8B-B14F-4D97-AF65-F5344CB8AC3E}">
        <p14:creationId xmlns:p14="http://schemas.microsoft.com/office/powerpoint/2010/main" val="701647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Clinica da</a:t>
            </a:r>
            <a:r>
              <a:rPr lang="pt-BR" baseline="0" dirty="0" smtClean="0"/>
              <a:t> asma é caracterizada por tosse, </a:t>
            </a:r>
            <a:r>
              <a:rPr lang="pt-BR" baseline="0" dirty="0" err="1" smtClean="0"/>
              <a:t>sibilância</a:t>
            </a:r>
            <a:r>
              <a:rPr lang="pt-BR" baseline="0" dirty="0" smtClean="0"/>
              <a:t>, dispneia e/ou opressão torácica, são as manifestações que devemos investigar na anamnese. Porém podem me questionar que qualquer doença pulmonar pode causar estes sintomas. Por exemplo, aspiração de corpo estranho, pneumonia, edema agudo de pulmão. Então quais características devemos estar atentos para o diagnóstico de asma?</a:t>
            </a:r>
            <a:endParaRPr lang="pt-BR" dirty="0"/>
          </a:p>
        </p:txBody>
      </p:sp>
      <p:sp>
        <p:nvSpPr>
          <p:cNvPr id="4" name="Espaço Reservado para Número de Slide 3"/>
          <p:cNvSpPr>
            <a:spLocks noGrp="1"/>
          </p:cNvSpPr>
          <p:nvPr>
            <p:ph type="sldNum" sz="quarter" idx="10"/>
          </p:nvPr>
        </p:nvSpPr>
        <p:spPr/>
        <p:txBody>
          <a:bodyPr/>
          <a:lstStyle/>
          <a:p>
            <a:pPr rtl="0"/>
            <a:fld id="{C22109BC-39F4-43B1-850C-D5EB0E6480C8}" type="slidenum">
              <a:rPr lang="pt-BR" noProof="0" smtClean="0"/>
              <a:t>13</a:t>
            </a:fld>
            <a:endParaRPr lang="pt-BR" noProof="0"/>
          </a:p>
        </p:txBody>
      </p:sp>
    </p:spTree>
    <p:extLst>
      <p:ext uri="{BB962C8B-B14F-4D97-AF65-F5344CB8AC3E}">
        <p14:creationId xmlns:p14="http://schemas.microsoft.com/office/powerpoint/2010/main" val="2754324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Sintoma</a:t>
            </a:r>
            <a:r>
              <a:rPr lang="pt-BR" baseline="0" dirty="0" smtClean="0"/>
              <a:t> mais característico de limitação ao fluxo de ar (estreitamento brônquico) são os sibilos, porém podem não estar presentes nas exacerbações leves ou nas graves (quando há o silêncio respiratório, tão estreito que não há fluxo de ar suficiente para vibrar a parede e formar o som, além da fadiga musculatura acessória). Pedir para fazer expiração forçada. Procuramos escalas preditivas para direcionar nosso diagnóstico.</a:t>
            </a:r>
            <a:endParaRPr lang="pt-BR" dirty="0"/>
          </a:p>
        </p:txBody>
      </p:sp>
      <p:sp>
        <p:nvSpPr>
          <p:cNvPr id="4" name="Espaço Reservado para Número de Slide 3"/>
          <p:cNvSpPr>
            <a:spLocks noGrp="1"/>
          </p:cNvSpPr>
          <p:nvPr>
            <p:ph type="sldNum" sz="quarter" idx="10"/>
          </p:nvPr>
        </p:nvSpPr>
        <p:spPr/>
        <p:txBody>
          <a:bodyPr/>
          <a:lstStyle/>
          <a:p>
            <a:pPr rtl="0"/>
            <a:fld id="{C22109BC-39F4-43B1-850C-D5EB0E6480C8}" type="slidenum">
              <a:rPr lang="pt-BR" noProof="0" smtClean="0"/>
              <a:t>14</a:t>
            </a:fld>
            <a:endParaRPr lang="pt-BR" noProof="0"/>
          </a:p>
        </p:txBody>
      </p:sp>
    </p:spTree>
    <p:extLst>
      <p:ext uri="{BB962C8B-B14F-4D97-AF65-F5344CB8AC3E}">
        <p14:creationId xmlns:p14="http://schemas.microsoft.com/office/powerpoint/2010/main" val="580048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Em menores de 5 anos de idade é essencial</a:t>
            </a:r>
            <a:r>
              <a:rPr lang="pt-BR" baseline="0" dirty="0" smtClean="0"/>
              <a:t> descartar outros diagnósticos, “nem tudo que chia é asma e nem toda asma chia”, portanto uma radiografia do tórax é importante para avaliar outras patologias como malformações cardiopulmonares. Um parênteses, antes de iniciar profilaxia fazer </a:t>
            </a:r>
            <a:r>
              <a:rPr lang="pt-BR" baseline="0" dirty="0" err="1" smtClean="0"/>
              <a:t>rx</a:t>
            </a:r>
            <a:r>
              <a:rPr lang="pt-BR" baseline="0" dirty="0" smtClean="0"/>
              <a:t> tórax em </a:t>
            </a:r>
            <a:r>
              <a:rPr lang="pt-BR" baseline="0" dirty="0" err="1" smtClean="0"/>
              <a:t>pa</a:t>
            </a:r>
            <a:r>
              <a:rPr lang="pt-BR" baseline="0" dirty="0" smtClean="0"/>
              <a:t> e perfil (duas incidências). Ao encaminhar ao especialista orientar levar radiografias, espaçadores e medicamentos inalatórios. </a:t>
            </a:r>
            <a:endParaRPr lang="pt-BR" dirty="0"/>
          </a:p>
        </p:txBody>
      </p:sp>
      <p:sp>
        <p:nvSpPr>
          <p:cNvPr id="4" name="Espaço Reservado para Número de Slide 3"/>
          <p:cNvSpPr>
            <a:spLocks noGrp="1"/>
          </p:cNvSpPr>
          <p:nvPr>
            <p:ph type="sldNum" sz="quarter" idx="10"/>
          </p:nvPr>
        </p:nvSpPr>
        <p:spPr/>
        <p:txBody>
          <a:bodyPr/>
          <a:lstStyle/>
          <a:p>
            <a:pPr rtl="0"/>
            <a:fld id="{C22109BC-39F4-43B1-850C-D5EB0E6480C8}" type="slidenum">
              <a:rPr lang="pt-BR" noProof="0" smtClean="0"/>
              <a:t>16</a:t>
            </a:fld>
            <a:endParaRPr lang="pt-BR" noProof="0"/>
          </a:p>
        </p:txBody>
      </p:sp>
    </p:spTree>
    <p:extLst>
      <p:ext uri="{BB962C8B-B14F-4D97-AF65-F5344CB8AC3E}">
        <p14:creationId xmlns:p14="http://schemas.microsoft.com/office/powerpoint/2010/main" val="1556607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Traduz bem estar respiratório. </a:t>
            </a:r>
            <a:endParaRPr lang="pt-BR" dirty="0"/>
          </a:p>
        </p:txBody>
      </p:sp>
      <p:sp>
        <p:nvSpPr>
          <p:cNvPr id="4" name="Espaço Reservado para Número de Slide 3"/>
          <p:cNvSpPr>
            <a:spLocks noGrp="1"/>
          </p:cNvSpPr>
          <p:nvPr>
            <p:ph type="sldNum" sz="quarter" idx="10"/>
          </p:nvPr>
        </p:nvSpPr>
        <p:spPr/>
        <p:txBody>
          <a:bodyPr/>
          <a:lstStyle/>
          <a:p>
            <a:pPr rtl="0"/>
            <a:fld id="{C22109BC-39F4-43B1-850C-D5EB0E6480C8}" type="slidenum">
              <a:rPr lang="pt-BR" noProof="0" smtClean="0"/>
              <a:t>17</a:t>
            </a:fld>
            <a:endParaRPr lang="pt-BR" noProof="0"/>
          </a:p>
        </p:txBody>
      </p:sp>
    </p:spTree>
    <p:extLst>
      <p:ext uri="{BB962C8B-B14F-4D97-AF65-F5344CB8AC3E}">
        <p14:creationId xmlns:p14="http://schemas.microsoft.com/office/powerpoint/2010/main" val="3031700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Tratamento</a:t>
            </a:r>
            <a:r>
              <a:rPr lang="pt-BR" baseline="0" dirty="0" smtClean="0"/>
              <a:t> é feito de forma escalonada. Lembrando que a maioria das crianças se controlam com baixas doses de corticoide inalado. É aumentado a dose ou reduzido dependendo do controle dos sintomas. Deve-se iniciar o tratamento na suspeita clínica, pois a própria resposta ao tratamento contribui par o diagnóstico de maior certeza. Tendo resposta o tratamento é no mínimo um ano. Porém nunca manter a profilaxia diante de não resposta após 3 a 4 meses de uso corticoide inalatório. Mãe sempre quer saber tempo: pelo tempo que a medicação possa proporcionar qualidade de vida. Não pode correr, não pode tomar sorvete....</a:t>
            </a:r>
            <a:endParaRPr lang="pt-BR" dirty="0"/>
          </a:p>
        </p:txBody>
      </p:sp>
      <p:sp>
        <p:nvSpPr>
          <p:cNvPr id="4" name="Espaço Reservado para Número de Slide 3"/>
          <p:cNvSpPr>
            <a:spLocks noGrp="1"/>
          </p:cNvSpPr>
          <p:nvPr>
            <p:ph type="sldNum" sz="quarter" idx="10"/>
          </p:nvPr>
        </p:nvSpPr>
        <p:spPr/>
        <p:txBody>
          <a:bodyPr/>
          <a:lstStyle/>
          <a:p>
            <a:pPr rtl="0"/>
            <a:fld id="{C22109BC-39F4-43B1-850C-D5EB0E6480C8}" type="slidenum">
              <a:rPr lang="pt-BR" noProof="0" smtClean="0"/>
              <a:t>18</a:t>
            </a:fld>
            <a:endParaRPr lang="pt-BR" noProof="0"/>
          </a:p>
        </p:txBody>
      </p:sp>
    </p:spTree>
    <p:extLst>
      <p:ext uri="{BB962C8B-B14F-4D97-AF65-F5344CB8AC3E}">
        <p14:creationId xmlns:p14="http://schemas.microsoft.com/office/powerpoint/2010/main" val="1441969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Acompanhar. Após exacerbação fazer plano de ação.</a:t>
            </a:r>
            <a:r>
              <a:rPr lang="pt-BR" baseline="0" dirty="0" smtClean="0"/>
              <a:t> </a:t>
            </a:r>
            <a:endParaRPr lang="pt-BR" dirty="0"/>
          </a:p>
        </p:txBody>
      </p:sp>
      <p:sp>
        <p:nvSpPr>
          <p:cNvPr id="4" name="Espaço Reservado para Número de Slide 3"/>
          <p:cNvSpPr>
            <a:spLocks noGrp="1"/>
          </p:cNvSpPr>
          <p:nvPr>
            <p:ph type="sldNum" sz="quarter" idx="10"/>
          </p:nvPr>
        </p:nvSpPr>
        <p:spPr/>
        <p:txBody>
          <a:bodyPr/>
          <a:lstStyle/>
          <a:p>
            <a:pPr rtl="0"/>
            <a:fld id="{C22109BC-39F4-43B1-850C-D5EB0E6480C8}" type="slidenum">
              <a:rPr lang="pt-BR" noProof="0" smtClean="0"/>
              <a:t>19</a:t>
            </a:fld>
            <a:endParaRPr lang="pt-BR" noProof="0"/>
          </a:p>
        </p:txBody>
      </p:sp>
    </p:spTree>
    <p:extLst>
      <p:ext uri="{BB962C8B-B14F-4D97-AF65-F5344CB8AC3E}">
        <p14:creationId xmlns:p14="http://schemas.microsoft.com/office/powerpoint/2010/main" val="673635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solidFill>
                  <a:srgbClr val="231F20"/>
                </a:solidFill>
                <a:latin typeface="MyriadPro-Light"/>
              </a:rPr>
              <a:t>Avaliar aumento de dose de corticoide inalatório após correção dos fatores acima.</a:t>
            </a:r>
            <a:br>
              <a:rPr lang="pt-BR" dirty="0" smtClean="0">
                <a:solidFill>
                  <a:srgbClr val="231F20"/>
                </a:solidFill>
                <a:latin typeface="MyriadPro-Light"/>
              </a:rPr>
            </a:br>
            <a:endParaRPr lang="pt-BR" dirty="0"/>
          </a:p>
        </p:txBody>
      </p:sp>
      <p:sp>
        <p:nvSpPr>
          <p:cNvPr id="4" name="Espaço Reservado para Número de Slide 3"/>
          <p:cNvSpPr>
            <a:spLocks noGrp="1"/>
          </p:cNvSpPr>
          <p:nvPr>
            <p:ph type="sldNum" sz="quarter" idx="10"/>
          </p:nvPr>
        </p:nvSpPr>
        <p:spPr/>
        <p:txBody>
          <a:bodyPr/>
          <a:lstStyle/>
          <a:p>
            <a:pPr rtl="0"/>
            <a:fld id="{C22109BC-39F4-43B1-850C-D5EB0E6480C8}" type="slidenum">
              <a:rPr lang="pt-BR" noProof="0" smtClean="0"/>
              <a:t>20</a:t>
            </a:fld>
            <a:endParaRPr lang="pt-BR" noProof="0"/>
          </a:p>
        </p:txBody>
      </p:sp>
    </p:spTree>
    <p:extLst>
      <p:ext uri="{BB962C8B-B14F-4D97-AF65-F5344CB8AC3E}">
        <p14:creationId xmlns:p14="http://schemas.microsoft.com/office/powerpoint/2010/main" val="3202679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C22109BC-39F4-43B1-850C-D5EB0E6480C8}" type="slidenum">
              <a:rPr lang="pt-BR" noProof="0" smtClean="0"/>
              <a:t>33</a:t>
            </a:fld>
            <a:endParaRPr lang="pt-BR" noProof="0"/>
          </a:p>
        </p:txBody>
      </p:sp>
    </p:spTree>
    <p:extLst>
      <p:ext uri="{BB962C8B-B14F-4D97-AF65-F5344CB8AC3E}">
        <p14:creationId xmlns:p14="http://schemas.microsoft.com/office/powerpoint/2010/main" val="611862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smtClean="0"/>
              <a:t>Com a chegada do outono</a:t>
            </a:r>
            <a:r>
              <a:rPr lang="pt-BR" baseline="0" dirty="0" smtClean="0"/>
              <a:t> em BH, apesar de ser uma das épocas mais charmosas para nossa capital, devemos ficar em alerta à sazonalidade das doenças respiratórias que afetam em especial os extremos da vida. Façamos uma retrospectiva dos anos anteriores.</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rtl="0"/>
            <a:fld id="{C22109BC-39F4-43B1-850C-D5EB0E6480C8}" type="slidenum">
              <a:rPr lang="pt-BR" noProof="0" smtClean="0"/>
              <a:t>3</a:t>
            </a:fld>
            <a:endParaRPr lang="pt-BR" noProof="0"/>
          </a:p>
        </p:txBody>
      </p:sp>
    </p:spTree>
    <p:extLst>
      <p:ext uri="{BB962C8B-B14F-4D97-AF65-F5344CB8AC3E}">
        <p14:creationId xmlns:p14="http://schemas.microsoft.com/office/powerpoint/2010/main" val="85588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aseline="0" dirty="0" smtClean="0"/>
              <a:t>Com as águas de março fechando o verão... Dentre em breve reportagens surgem anunciando o período de clima seco e frio. Clima que exige um maior trabalho das vias respiratórias superiores, em especial o nariz, com a intenção de umidificar e aquecer o ar que chegará aos pulmões, além de tentar eliminar ao máximo as impurezas do ar que não se dissipam para a atmosfera devido a baixa umidade do ar. Esta sobrecarga causa um desequilíbrio dos mecanismos de defesa do sistema respiratório facilitando infecções virais e/ou bacterianas. </a:t>
            </a:r>
            <a:endParaRPr lang="pt-BR" dirty="0"/>
          </a:p>
        </p:txBody>
      </p:sp>
      <p:sp>
        <p:nvSpPr>
          <p:cNvPr id="4" name="Espaço Reservado para Número de Slide 3"/>
          <p:cNvSpPr>
            <a:spLocks noGrp="1"/>
          </p:cNvSpPr>
          <p:nvPr>
            <p:ph type="sldNum" sz="quarter" idx="10"/>
          </p:nvPr>
        </p:nvSpPr>
        <p:spPr/>
        <p:txBody>
          <a:bodyPr/>
          <a:lstStyle/>
          <a:p>
            <a:pPr rtl="0"/>
            <a:fld id="{C22109BC-39F4-43B1-850C-D5EB0E6480C8}" type="slidenum">
              <a:rPr lang="pt-BR" noProof="0" smtClean="0"/>
              <a:t>4</a:t>
            </a:fld>
            <a:endParaRPr lang="pt-BR" noProof="0"/>
          </a:p>
        </p:txBody>
      </p:sp>
    </p:spTree>
    <p:extLst>
      <p:ext uri="{BB962C8B-B14F-4D97-AF65-F5344CB8AC3E}">
        <p14:creationId xmlns:p14="http://schemas.microsoft.com/office/powerpoint/2010/main" val="484703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r>
              <a:rPr lang="pt-BR" sz="1200" kern="1200" baseline="0" dirty="0" smtClean="0">
                <a:solidFill>
                  <a:schemeClr val="tx1"/>
                </a:solidFill>
                <a:effectLst/>
                <a:latin typeface="+mn-lt"/>
                <a:ea typeface="+mn-ea"/>
                <a:cs typeface="+mn-cs"/>
              </a:rPr>
              <a:t>Assim entendemos que o clima tem um papel importante na transmissão de diversas doenças infecciosas, porém alguns hábitos de vida podem favorecer a maior circulação de agentes infecciosos como os vírus e consequentemente maior risco de contaminação e adoecimento. Portanto muito depende de nós. É necessário tomar medidas, mudanças de hábitos de vida, em especial, neste período do ano, Medidas como evitar aglomerações, utilizar a etiqueta da tosse de forma correta e manter uma boa higiene das mãos. Nós profissionais de saúde temos que ser impecáveis na comunicação com a população, alertando sobre falsas fórmulas que fortalecem o nosso sistema de defesa. Correto é uma boa alimentação, hidratação adequada e menos contato com os agentes infecciosos.</a:t>
            </a:r>
          </a:p>
          <a:p>
            <a:r>
              <a:rPr lang="pt-BR" sz="1200" kern="1200" baseline="0" dirty="0" smtClean="0">
                <a:solidFill>
                  <a:schemeClr val="tx1"/>
                </a:solidFill>
                <a:effectLst/>
                <a:latin typeface="+mn-lt"/>
                <a:ea typeface="+mn-ea"/>
                <a:cs typeface="+mn-cs"/>
              </a:rPr>
              <a:t>   </a:t>
            </a:r>
            <a:endParaRPr lang="pt-BR" dirty="0"/>
          </a:p>
        </p:txBody>
      </p:sp>
      <p:sp>
        <p:nvSpPr>
          <p:cNvPr id="4" name="Espaço Reservado para o Número do Slide 3"/>
          <p:cNvSpPr>
            <a:spLocks noGrp="1"/>
          </p:cNvSpPr>
          <p:nvPr>
            <p:ph type="sldNum" sz="quarter" idx="10"/>
          </p:nvPr>
        </p:nvSpPr>
        <p:spPr/>
        <p:txBody>
          <a:bodyPr rtlCol="0"/>
          <a:lstStyle/>
          <a:p>
            <a:pPr rtl="0"/>
            <a:fld id="{C22109BC-39F4-43B1-850C-D5EB0E6480C8}" type="slidenum">
              <a:rPr lang="pt-BR" smtClean="0"/>
              <a:t>5</a:t>
            </a:fld>
            <a:endParaRPr lang="pt-BR"/>
          </a:p>
        </p:txBody>
      </p:sp>
    </p:spTree>
    <p:extLst>
      <p:ext uri="{BB962C8B-B14F-4D97-AF65-F5344CB8AC3E}">
        <p14:creationId xmlns:p14="http://schemas.microsoft.com/office/powerpoint/2010/main" val="1264200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Neste ano de 2020 entramos neste período</a:t>
            </a:r>
            <a:r>
              <a:rPr lang="pt-BR" baseline="0" dirty="0" smtClean="0"/>
              <a:t> de</a:t>
            </a:r>
            <a:r>
              <a:rPr lang="pt-BR" dirty="0" smtClean="0"/>
              <a:t> sazonalidade com uma visita não esperada e jamais</a:t>
            </a:r>
            <a:r>
              <a:rPr lang="pt-BR" baseline="0" dirty="0" smtClean="0"/>
              <a:t> desejada o </a:t>
            </a:r>
            <a:r>
              <a:rPr lang="pt-BR" baseline="0" dirty="0" err="1" smtClean="0"/>
              <a:t>coronavírus</a:t>
            </a:r>
            <a:r>
              <a:rPr lang="pt-BR" baseline="0" dirty="0" smtClean="0"/>
              <a:t> ameaçando a integridade da nossa saúde. E as únicas armas que temos são as mesmas. Porém devido ao risco global e por estarmos lidando com algo invisível, o medo resgata a importância de mudanças de atitudes, nos educa pelo medo, é necessário tossir no antebraço, lavar as mãos com frequência. Mudanças com certeza teremos nos hábitos de vida e no modo de nos relacionarmos em sociedade e a repercussão ocorrerá no ano de 2021 na próxima sazonalidade. </a:t>
            </a:r>
            <a:endParaRPr lang="pt-BR" dirty="0"/>
          </a:p>
        </p:txBody>
      </p:sp>
      <p:sp>
        <p:nvSpPr>
          <p:cNvPr id="4" name="Espaço Reservado para Número de Slide 3"/>
          <p:cNvSpPr>
            <a:spLocks noGrp="1"/>
          </p:cNvSpPr>
          <p:nvPr>
            <p:ph type="sldNum" sz="quarter" idx="10"/>
          </p:nvPr>
        </p:nvSpPr>
        <p:spPr/>
        <p:txBody>
          <a:bodyPr/>
          <a:lstStyle/>
          <a:p>
            <a:pPr rtl="0"/>
            <a:fld id="{C22109BC-39F4-43B1-850C-D5EB0E6480C8}" type="slidenum">
              <a:rPr lang="pt-BR" noProof="0" smtClean="0"/>
              <a:t>6</a:t>
            </a:fld>
            <a:endParaRPr lang="pt-BR" noProof="0"/>
          </a:p>
        </p:txBody>
      </p:sp>
    </p:spTree>
    <p:extLst>
      <p:ext uri="{BB962C8B-B14F-4D97-AF65-F5344CB8AC3E}">
        <p14:creationId xmlns:p14="http://schemas.microsoft.com/office/powerpoint/2010/main" val="875445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 vírus não escolhe raça, idade, cor, mas o cuidado maior deve ser dispensado às populações</a:t>
            </a:r>
            <a:r>
              <a:rPr lang="pt-BR" baseline="0" dirty="0" smtClean="0"/>
              <a:t> de risco, extremos da vida (</a:t>
            </a:r>
            <a:r>
              <a:rPr lang="pt-BR" sz="1200" b="0" i="0" kern="1200" baseline="0" dirty="0" smtClean="0">
                <a:solidFill>
                  <a:schemeClr val="tx1"/>
                </a:solidFill>
                <a:effectLst/>
                <a:latin typeface="+mn-lt"/>
                <a:ea typeface="+mn-ea"/>
                <a:cs typeface="+mn-cs"/>
              </a:rPr>
              <a:t>devido a maior vulnerabilidade biológica desses grupos etários</a:t>
            </a:r>
            <a:r>
              <a:rPr lang="pt-BR" baseline="0" dirty="0" smtClean="0"/>
              <a:t>), </a:t>
            </a:r>
            <a:r>
              <a:rPr lang="pt-BR" baseline="0" dirty="0" err="1" smtClean="0"/>
              <a:t>imunossuprimidos</a:t>
            </a:r>
            <a:r>
              <a:rPr lang="pt-BR" baseline="0" dirty="0" smtClean="0"/>
              <a:t>, pessoas com doenças de base que possam descompensar, entre elas destaco a asma. Sabendo que o maior fator desencadeante de uma exacerbação asmática são as viroses. </a:t>
            </a:r>
            <a:endParaRPr lang="pt-BR" dirty="0"/>
          </a:p>
        </p:txBody>
      </p:sp>
      <p:sp>
        <p:nvSpPr>
          <p:cNvPr id="4" name="Espaço Reservado para Número de Slide 3"/>
          <p:cNvSpPr>
            <a:spLocks noGrp="1"/>
          </p:cNvSpPr>
          <p:nvPr>
            <p:ph type="sldNum" sz="quarter" idx="10"/>
          </p:nvPr>
        </p:nvSpPr>
        <p:spPr/>
        <p:txBody>
          <a:bodyPr/>
          <a:lstStyle/>
          <a:p>
            <a:pPr rtl="0"/>
            <a:fld id="{C22109BC-39F4-43B1-850C-D5EB0E6480C8}" type="slidenum">
              <a:rPr lang="pt-BR" noProof="0" smtClean="0"/>
              <a:t>7</a:t>
            </a:fld>
            <a:endParaRPr lang="pt-BR" noProof="0"/>
          </a:p>
        </p:txBody>
      </p:sp>
    </p:spTree>
    <p:extLst>
      <p:ext uri="{BB962C8B-B14F-4D97-AF65-F5344CB8AC3E}">
        <p14:creationId xmlns:p14="http://schemas.microsoft.com/office/powerpoint/2010/main" val="4292679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kern="1200" baseline="0" dirty="0" smtClean="0">
                <a:solidFill>
                  <a:schemeClr val="tx1"/>
                </a:solidFill>
                <a:effectLst/>
                <a:latin typeface="+mn-lt"/>
                <a:ea typeface="+mn-ea"/>
                <a:cs typeface="+mn-cs"/>
              </a:rPr>
              <a:t>Embora a pandemia de COVID-19 tenha trazido a preocupação de se evitar o uso de corticoide para evitar </a:t>
            </a:r>
            <a:r>
              <a:rPr lang="pt-BR" sz="1200" b="1" kern="1200" baseline="0" dirty="0" smtClean="0">
                <a:solidFill>
                  <a:schemeClr val="tx1"/>
                </a:solidFill>
                <a:effectLst/>
                <a:latin typeface="+mn-lt"/>
                <a:ea typeface="+mn-ea"/>
                <a:cs typeface="+mn-cs"/>
              </a:rPr>
              <a:t>interferência na queda da carga viral</a:t>
            </a:r>
            <a:r>
              <a:rPr lang="pt-BR" sz="1200" b="0" kern="1200" baseline="0" dirty="0" smtClean="0">
                <a:solidFill>
                  <a:schemeClr val="tx1"/>
                </a:solidFill>
                <a:effectLst/>
                <a:latin typeface="+mn-lt"/>
                <a:ea typeface="+mn-ea"/>
                <a:cs typeface="+mn-cs"/>
              </a:rPr>
              <a:t>, no caso de pacientes asmáticos, isso deve ser relativizado. </a:t>
            </a:r>
            <a:endParaRPr lang="pt-BR" b="0" dirty="0"/>
          </a:p>
        </p:txBody>
      </p:sp>
      <p:sp>
        <p:nvSpPr>
          <p:cNvPr id="4" name="Espaço Reservado para Número de Slide 3"/>
          <p:cNvSpPr>
            <a:spLocks noGrp="1"/>
          </p:cNvSpPr>
          <p:nvPr>
            <p:ph type="sldNum" sz="quarter" idx="10"/>
          </p:nvPr>
        </p:nvSpPr>
        <p:spPr/>
        <p:txBody>
          <a:bodyPr/>
          <a:lstStyle/>
          <a:p>
            <a:pPr rtl="0"/>
            <a:fld id="{C22109BC-39F4-43B1-850C-D5EB0E6480C8}" type="slidenum">
              <a:rPr lang="pt-BR" noProof="0" smtClean="0"/>
              <a:t>9</a:t>
            </a:fld>
            <a:endParaRPr lang="pt-BR" noProof="0"/>
          </a:p>
        </p:txBody>
      </p:sp>
    </p:spTree>
    <p:extLst>
      <p:ext uri="{BB962C8B-B14F-4D97-AF65-F5344CB8AC3E}">
        <p14:creationId xmlns:p14="http://schemas.microsoft.com/office/powerpoint/2010/main" val="1410186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C22109BC-39F4-43B1-850C-D5EB0E6480C8}" type="slidenum">
              <a:rPr lang="pt-BR" noProof="0" smtClean="0"/>
              <a:t>10</a:t>
            </a:fld>
            <a:endParaRPr lang="pt-BR" noProof="0"/>
          </a:p>
        </p:txBody>
      </p:sp>
    </p:spTree>
    <p:extLst>
      <p:ext uri="{BB962C8B-B14F-4D97-AF65-F5344CB8AC3E}">
        <p14:creationId xmlns:p14="http://schemas.microsoft.com/office/powerpoint/2010/main" val="349993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Do</a:t>
            </a:r>
            <a:r>
              <a:rPr lang="pt-BR" baseline="0" dirty="0" smtClean="0"/>
              <a:t> ponto de vista fisiopatológico existe </a:t>
            </a:r>
            <a:r>
              <a:rPr lang="pt-BR" dirty="0" smtClean="0"/>
              <a:t>uma inflamação crônica,</a:t>
            </a:r>
            <a:r>
              <a:rPr lang="pt-BR" baseline="0" dirty="0" smtClean="0"/>
              <a:t> e na prática sabemos que os asmáticos têm períodos sintomáticos e períodos assintomáticos (sem queixas porque os sintomas se dão pela limitação ao fluxo de ar). Mas de repente se descompensa o que denominamos de exacerbação.</a:t>
            </a:r>
            <a:endParaRPr lang="pt-BR" dirty="0"/>
          </a:p>
        </p:txBody>
      </p:sp>
      <p:sp>
        <p:nvSpPr>
          <p:cNvPr id="4" name="Espaço Reservado para Número de Slide 3"/>
          <p:cNvSpPr>
            <a:spLocks noGrp="1"/>
          </p:cNvSpPr>
          <p:nvPr>
            <p:ph type="sldNum" sz="quarter" idx="10"/>
          </p:nvPr>
        </p:nvSpPr>
        <p:spPr/>
        <p:txBody>
          <a:bodyPr/>
          <a:lstStyle/>
          <a:p>
            <a:pPr rtl="0"/>
            <a:fld id="{C22109BC-39F4-43B1-850C-D5EB0E6480C8}" type="slidenum">
              <a:rPr lang="pt-BR" noProof="0" smtClean="0"/>
              <a:t>11</a:t>
            </a:fld>
            <a:endParaRPr lang="pt-BR" noProof="0"/>
          </a:p>
        </p:txBody>
      </p:sp>
    </p:spTree>
    <p:extLst>
      <p:ext uri="{BB962C8B-B14F-4D97-AF65-F5344CB8AC3E}">
        <p14:creationId xmlns:p14="http://schemas.microsoft.com/office/powerpoint/2010/main" val="1171294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lide de Título">
    <p:spTree>
      <p:nvGrpSpPr>
        <p:cNvPr id="1" name=""/>
        <p:cNvGrpSpPr/>
        <p:nvPr/>
      </p:nvGrpSpPr>
      <p:grpSpPr>
        <a:xfrm>
          <a:off x="0" y="0"/>
          <a:ext cx="0" cy="0"/>
          <a:chOff x="0" y="0"/>
          <a:chExt cx="0" cy="0"/>
        </a:xfrm>
      </p:grpSpPr>
      <p:sp>
        <p:nvSpPr>
          <p:cNvPr id="2" name="Oval 1"/>
          <p:cNvSpPr/>
          <p:nvPr/>
        </p:nvSpPr>
        <p:spPr>
          <a:xfrm>
            <a:off x="3139127" y="2540523"/>
            <a:ext cx="1998483" cy="1987966"/>
          </a:xfrm>
          <a:prstGeom prst="ellipse">
            <a:avLst/>
          </a:prstGeom>
          <a:solidFill>
            <a:srgbClr val="47BFA4">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8" name="Oval 7"/>
          <p:cNvSpPr/>
          <p:nvPr/>
        </p:nvSpPr>
        <p:spPr>
          <a:xfrm>
            <a:off x="9339902" y="3267948"/>
            <a:ext cx="535937" cy="533117"/>
          </a:xfrm>
          <a:prstGeom prst="ellipse">
            <a:avLst/>
          </a:prstGeom>
          <a:solidFill>
            <a:srgbClr val="47BFA4">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9" name="Oval 8"/>
          <p:cNvSpPr/>
          <p:nvPr/>
        </p:nvSpPr>
        <p:spPr>
          <a:xfrm>
            <a:off x="1526768" y="3429000"/>
            <a:ext cx="106064" cy="105506"/>
          </a:xfrm>
          <a:prstGeom prst="ellipse">
            <a:avLst/>
          </a:prstGeom>
          <a:solidFill>
            <a:srgbClr val="D4EC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endParaRPr lang="pt-BR" sz="2700" noProof="0"/>
          </a:p>
        </p:txBody>
      </p:sp>
      <p:sp>
        <p:nvSpPr>
          <p:cNvPr id="7" name="Título 2"/>
          <p:cNvSpPr>
            <a:spLocks noGrp="1"/>
          </p:cNvSpPr>
          <p:nvPr>
            <p:ph type="title" hasCustomPrompt="1"/>
          </p:nvPr>
        </p:nvSpPr>
        <p:spPr>
          <a:xfrm>
            <a:off x="1104900" y="1202180"/>
            <a:ext cx="10668000" cy="2769241"/>
          </a:xfrm>
          <a:prstGeom prst="rect">
            <a:avLst/>
          </a:prstGeom>
          <a:effectLst/>
        </p:spPr>
        <p:txBody>
          <a:bodyPr tIns="0" bIns="91440" rtlCol="0" anchor="ctr" anchorCtr="0">
            <a:normAutofit/>
          </a:bodyPr>
          <a:lstStyle>
            <a:lvl1pPr algn="ctr">
              <a:lnSpc>
                <a:spcPct val="150000"/>
              </a:lnSpc>
              <a:defRPr sz="4800" b="1" kern="3000" spc="0" baseline="0">
                <a:latin typeface="+mn-lt"/>
                <a:cs typeface="Arial" panose="020B0604020202020204" pitchFamily="34" charset="0"/>
              </a:defRPr>
            </a:lvl1pPr>
          </a:lstStyle>
          <a:p>
            <a:pPr rtl="0"/>
            <a:r>
              <a:rPr lang="pt-BR" noProof="0" dirty="0"/>
              <a:t>TÍTULO AQUI</a:t>
            </a:r>
          </a:p>
        </p:txBody>
      </p:sp>
      <p:sp>
        <p:nvSpPr>
          <p:cNvPr id="10" name="Oval 9"/>
          <p:cNvSpPr/>
          <p:nvPr/>
        </p:nvSpPr>
        <p:spPr>
          <a:xfrm>
            <a:off x="4597848" y="224529"/>
            <a:ext cx="4749538" cy="4724544"/>
          </a:xfrm>
          <a:prstGeom prst="ellipse">
            <a:avLst/>
          </a:prstGeom>
          <a:noFill/>
          <a:ln w="3175">
            <a:solidFill>
              <a:schemeClr val="tx1">
                <a:alpha val="1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12" name="Oval 11"/>
          <p:cNvSpPr/>
          <p:nvPr/>
        </p:nvSpPr>
        <p:spPr>
          <a:xfrm>
            <a:off x="1526769" y="1668430"/>
            <a:ext cx="3610841" cy="3591839"/>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17" name="Oval 16"/>
          <p:cNvSpPr/>
          <p:nvPr userDrawn="1"/>
        </p:nvSpPr>
        <p:spPr>
          <a:xfrm>
            <a:off x="1526768" y="3429000"/>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endParaRPr lang="pt-BR" sz="2700" noProof="0"/>
          </a:p>
        </p:txBody>
      </p:sp>
      <p:sp>
        <p:nvSpPr>
          <p:cNvPr id="18" name="Forma livre: Forma 17">
            <a:extLst>
              <a:ext uri="{FF2B5EF4-FFF2-40B4-BE49-F238E27FC236}">
                <a16:creationId xmlns:a16="http://schemas.microsoft.com/office/drawing/2014/main" xmlns="" id="{4703ED78-9792-4917-9463-BAE14924155A}"/>
              </a:ext>
            </a:extLst>
          </p:cNvPr>
          <p:cNvSpPr/>
          <p:nvPr userDrawn="1"/>
        </p:nvSpPr>
        <p:spPr>
          <a:xfrm rot="10800000">
            <a:off x="8439878" y="5850862"/>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rgbClr val="47B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9" name="Forma livre: Forma 18">
            <a:extLst>
              <a:ext uri="{FF2B5EF4-FFF2-40B4-BE49-F238E27FC236}">
                <a16:creationId xmlns:a16="http://schemas.microsoft.com/office/drawing/2014/main" xmlns="" id="{6CB0B64F-356D-4C37-BDB5-3CB1B066C4C9}"/>
              </a:ext>
            </a:extLst>
          </p:cNvPr>
          <p:cNvSpPr/>
          <p:nvPr userDrawn="1"/>
        </p:nvSpPr>
        <p:spPr>
          <a:xfrm>
            <a:off x="2296888" y="-19209"/>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rgbClr val="D4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3" name="Subtítulo 2">
            <a:extLst>
              <a:ext uri="{FF2B5EF4-FFF2-40B4-BE49-F238E27FC236}">
                <a16:creationId xmlns:a16="http://schemas.microsoft.com/office/drawing/2014/main" xmlns="" id="{742D2790-EA30-4E0B-B8F3-16FBA340C5A6}"/>
              </a:ext>
            </a:extLst>
          </p:cNvPr>
          <p:cNvSpPr>
            <a:spLocks noGrp="1"/>
          </p:cNvSpPr>
          <p:nvPr>
            <p:ph type="subTitle" idx="1" hasCustomPrompt="1"/>
          </p:nvPr>
        </p:nvSpPr>
        <p:spPr>
          <a:xfrm>
            <a:off x="1104900" y="4528489"/>
            <a:ext cx="10668000" cy="853179"/>
          </a:xfrm>
        </p:spPr>
        <p:txBody>
          <a:bodyPr vert="horz" lIns="0" tIns="45720" rIns="0" bIns="45720" rtlCol="0">
            <a:noAutofit/>
          </a:bodyPr>
          <a:lstStyle>
            <a:lvl1pPr marL="0" indent="0" algn="ctr">
              <a:buNone/>
              <a:defRPr lang="en-US" sz="3600" spc="0">
                <a:solidFill>
                  <a:srgbClr val="2F3342"/>
                </a:solidFill>
              </a:defRPr>
            </a:lvl1pPr>
          </a:lstStyle>
          <a:p>
            <a:pPr marL="228600" lvl="0" indent="-228600" algn="ctr" rtl="0"/>
            <a:r>
              <a:rPr lang="pt-BR" noProof="0" dirty="0" smtClean="0"/>
              <a:t>Clique para editar o estilo da legenda mestre</a:t>
            </a:r>
            <a:endParaRPr lang="pt-BR" noProof="0" dirty="0"/>
          </a:p>
        </p:txBody>
      </p:sp>
    </p:spTree>
    <p:extLst>
      <p:ext uri="{BB962C8B-B14F-4D97-AF65-F5344CB8AC3E}">
        <p14:creationId xmlns:p14="http://schemas.microsoft.com/office/powerpoint/2010/main" val="229666942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lide divisor 2">
    <p:spTree>
      <p:nvGrpSpPr>
        <p:cNvPr id="1" name=""/>
        <p:cNvGrpSpPr/>
        <p:nvPr/>
      </p:nvGrpSpPr>
      <p:grpSpPr>
        <a:xfrm>
          <a:off x="0" y="0"/>
          <a:ext cx="0" cy="0"/>
          <a:chOff x="0" y="0"/>
          <a:chExt cx="0" cy="0"/>
        </a:xfrm>
      </p:grpSpPr>
      <p:sp>
        <p:nvSpPr>
          <p:cNvPr id="25" name="Espaço Reservado para Imagem 24">
            <a:extLst>
              <a:ext uri="{FF2B5EF4-FFF2-40B4-BE49-F238E27FC236}">
                <a16:creationId xmlns:a16="http://schemas.microsoft.com/office/drawing/2014/main" xmlns="" id="{F234FF3D-DFA8-484F-A7A7-95C7BF99FEF3}"/>
              </a:ext>
            </a:extLst>
          </p:cNvPr>
          <p:cNvSpPr>
            <a:spLocks noGrp="1"/>
          </p:cNvSpPr>
          <p:nvPr>
            <p:ph type="pic" sz="quarter" idx="71"/>
          </p:nvPr>
        </p:nvSpPr>
        <p:spPr>
          <a:xfrm>
            <a:off x="1988288" y="0"/>
            <a:ext cx="4189228" cy="6858000"/>
          </a:xfrm>
          <a:custGeom>
            <a:avLst/>
            <a:gdLst>
              <a:gd name="connsiteX0" fmla="*/ 0 w 5402083"/>
              <a:gd name="connsiteY0" fmla="*/ 0 h 6858000"/>
              <a:gd name="connsiteX1" fmla="*/ 5401085 w 5402083"/>
              <a:gd name="connsiteY1" fmla="*/ 0 h 6858000"/>
              <a:gd name="connsiteX2" fmla="*/ 5355776 w 5402083"/>
              <a:gd name="connsiteY2" fmla="*/ 42971 h 6858000"/>
              <a:gd name="connsiteX3" fmla="*/ 3946012 w 5402083"/>
              <a:gd name="connsiteY3" fmla="*/ 3428527 h 6858000"/>
              <a:gd name="connsiteX4" fmla="*/ 5355776 w 5402083"/>
              <a:gd name="connsiteY4" fmla="*/ 6814084 h 6858000"/>
              <a:gd name="connsiteX5" fmla="*/ 5402083 w 5402083"/>
              <a:gd name="connsiteY5" fmla="*/ 6858000 h 6858000"/>
              <a:gd name="connsiteX6" fmla="*/ 0 w 540208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2083" h="6858000">
                <a:moveTo>
                  <a:pt x="0" y="0"/>
                </a:moveTo>
                <a:lnTo>
                  <a:pt x="5401085" y="0"/>
                </a:lnTo>
                <a:lnTo>
                  <a:pt x="5355776" y="42971"/>
                </a:lnTo>
                <a:cubicBezTo>
                  <a:pt x="4484752" y="909410"/>
                  <a:pt x="3946012" y="2106385"/>
                  <a:pt x="3946012" y="3428527"/>
                </a:cubicBezTo>
                <a:cubicBezTo>
                  <a:pt x="3946012" y="4750669"/>
                  <a:pt x="4484752" y="5947644"/>
                  <a:pt x="5355776" y="6814084"/>
                </a:cubicBezTo>
                <a:lnTo>
                  <a:pt x="5402083" y="6858000"/>
                </a:lnTo>
                <a:lnTo>
                  <a:pt x="0" y="6858000"/>
                </a:lnTo>
                <a:close/>
              </a:path>
            </a:pathLst>
          </a:custGeom>
          <a:solidFill>
            <a:schemeClr val="bg1">
              <a:lumMod val="95000"/>
            </a:schemeClr>
          </a:solidFill>
        </p:spPr>
        <p:txBody>
          <a:bodyPr wrap="square" rtlCol="0">
            <a:noAutofit/>
          </a:bodyPr>
          <a:lstStyle/>
          <a:p>
            <a:pPr rtl="0"/>
            <a:r>
              <a:rPr lang="pt-BR" noProof="0" smtClean="0"/>
              <a:t>Clique no ícone para adicionar uma imagem</a:t>
            </a:r>
            <a:endParaRPr lang="pt-BR" noProof="0"/>
          </a:p>
        </p:txBody>
      </p:sp>
      <p:sp>
        <p:nvSpPr>
          <p:cNvPr id="66" name="Oval 65"/>
          <p:cNvSpPr/>
          <p:nvPr/>
        </p:nvSpPr>
        <p:spPr>
          <a:xfrm>
            <a:off x="6976418" y="5745357"/>
            <a:ext cx="106064" cy="105506"/>
          </a:xfrm>
          <a:prstGeom prst="ellipse">
            <a:avLst/>
          </a:prstGeom>
          <a:solidFill>
            <a:srgbClr val="47BFA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endParaRPr lang="pt-BR" sz="2700" noProof="0"/>
          </a:p>
        </p:txBody>
      </p:sp>
      <p:sp>
        <p:nvSpPr>
          <p:cNvPr id="35" name="Oval 34"/>
          <p:cNvSpPr/>
          <p:nvPr/>
        </p:nvSpPr>
        <p:spPr>
          <a:xfrm>
            <a:off x="1524000" y="1812813"/>
            <a:ext cx="244510" cy="243223"/>
          </a:xfrm>
          <a:prstGeom prst="ellipse">
            <a:avLst/>
          </a:prstGeom>
          <a:solidFill>
            <a:srgbClr val="47BFA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22" name="Oval 21"/>
          <p:cNvSpPr/>
          <p:nvPr userDrawn="1"/>
        </p:nvSpPr>
        <p:spPr>
          <a:xfrm>
            <a:off x="1104900"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b" anchorCtr="0"/>
          <a:lstStyle/>
          <a:p>
            <a:pPr algn="ctr" rtl="0"/>
            <a:endParaRPr lang="pt-BR" sz="2700" noProof="0"/>
          </a:p>
        </p:txBody>
      </p:sp>
      <p:sp>
        <p:nvSpPr>
          <p:cNvPr id="23" name="Espaço Reservado para Texto 2">
            <a:extLst>
              <a:ext uri="{FF2B5EF4-FFF2-40B4-BE49-F238E27FC236}">
                <a16:creationId xmlns:a16="http://schemas.microsoft.com/office/drawing/2014/main" xmlns="" id="{5A9A0366-A1B7-4E16-B13E-603846466E26}"/>
              </a:ext>
            </a:extLst>
          </p:cNvPr>
          <p:cNvSpPr>
            <a:spLocks noGrp="1"/>
          </p:cNvSpPr>
          <p:nvPr>
            <p:ph type="body" idx="13" hasCustomPrompt="1"/>
          </p:nvPr>
        </p:nvSpPr>
        <p:spPr>
          <a:xfrm>
            <a:off x="7029450" y="3683359"/>
            <a:ext cx="4560094" cy="465997"/>
          </a:xfrm>
        </p:spPr>
        <p:txBody>
          <a:bodyPr rtlCol="0">
            <a:noAutofit/>
          </a:bodyPr>
          <a:lstStyle>
            <a:lvl1pPr marL="0" indent="0">
              <a:buNone/>
              <a:defRPr sz="18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BR" noProof="0"/>
              <a:t>EDITAR ESTILOS DE TEXTO MESTRE</a:t>
            </a:r>
          </a:p>
        </p:txBody>
      </p:sp>
      <p:sp>
        <p:nvSpPr>
          <p:cNvPr id="24" name="Forma livre: Forma 23">
            <a:extLst>
              <a:ext uri="{FF2B5EF4-FFF2-40B4-BE49-F238E27FC236}">
                <a16:creationId xmlns:a16="http://schemas.microsoft.com/office/drawing/2014/main" xmlns="" id="{0374FC2C-96CE-4523-B50F-ADC18C0A998B}"/>
              </a:ext>
            </a:extLst>
          </p:cNvPr>
          <p:cNvSpPr/>
          <p:nvPr userDrawn="1"/>
        </p:nvSpPr>
        <p:spPr>
          <a:xfrm rot="10800000">
            <a:off x="8439878" y="5850862"/>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rgbClr val="47BF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 name="Título 1">
            <a:extLst>
              <a:ext uri="{FF2B5EF4-FFF2-40B4-BE49-F238E27FC236}">
                <a16:creationId xmlns:a16="http://schemas.microsoft.com/office/drawing/2014/main" xmlns="" id="{1C9E8541-FA8A-4117-90A5-95E6E9B80D9D}"/>
              </a:ext>
            </a:extLst>
          </p:cNvPr>
          <p:cNvSpPr>
            <a:spLocks noGrp="1"/>
          </p:cNvSpPr>
          <p:nvPr>
            <p:ph type="title" hasCustomPrompt="1"/>
          </p:nvPr>
        </p:nvSpPr>
        <p:spPr>
          <a:xfrm>
            <a:off x="7029450" y="1975084"/>
            <a:ext cx="4562856" cy="1563624"/>
          </a:xfrm>
        </p:spPr>
        <p:txBody>
          <a:bodyPr vert="horz" lIns="91440" tIns="0" rIns="91440" bIns="0" rtlCol="0" anchor="b" anchorCtr="0">
            <a:noAutofit/>
          </a:bodyPr>
          <a:lstStyle>
            <a:lvl1pPr>
              <a:defRPr lang="en-US" sz="3600" b="0" baseline="0">
                <a:solidFill>
                  <a:schemeClr val="tx1">
                    <a:lumMod val="85000"/>
                    <a:lumOff val="15000"/>
                  </a:schemeClr>
                </a:solidFill>
                <a:ea typeface="+mn-ea"/>
                <a:cs typeface="+mn-cs"/>
              </a:defRPr>
            </a:lvl1pPr>
          </a:lstStyle>
          <a:p>
            <a:pPr marL="0" lvl="0" indent="0" rtl="0">
              <a:lnSpc>
                <a:spcPct val="100000"/>
              </a:lnSpc>
              <a:spcBef>
                <a:spcPts val="0"/>
              </a:spcBef>
              <a:buFont typeface="Arial" panose="020B0604020202020204" pitchFamily="34" charset="0"/>
            </a:pPr>
            <a:r>
              <a:rPr lang="pt-BR" noProof="0" dirty="0"/>
              <a:t>Clique para editar o estilo de título Mestre</a:t>
            </a:r>
          </a:p>
        </p:txBody>
      </p:sp>
    </p:spTree>
    <p:extLst>
      <p:ext uri="{BB962C8B-B14F-4D97-AF65-F5344CB8AC3E}">
        <p14:creationId xmlns:p14="http://schemas.microsoft.com/office/powerpoint/2010/main" val="329873664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ois Conteúdo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xmlns=""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8" name="Oval 7">
            <a:extLst>
              <a:ext uri="{FF2B5EF4-FFF2-40B4-BE49-F238E27FC236}">
                <a16:creationId xmlns:a16="http://schemas.microsoft.com/office/drawing/2014/main" xmlns=""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9" name="Oval 8">
            <a:extLst>
              <a:ext uri="{FF2B5EF4-FFF2-40B4-BE49-F238E27FC236}">
                <a16:creationId xmlns:a16="http://schemas.microsoft.com/office/drawing/2014/main" xmlns="" id="{C926C8E7-AF48-4D69-8A29-78C339929E06}"/>
              </a:ext>
            </a:extLst>
          </p:cNvPr>
          <p:cNvSpPr/>
          <p:nvPr userDrawn="1"/>
        </p:nvSpPr>
        <p:spPr>
          <a:xfrm>
            <a:off x="6309668" y="5745357"/>
            <a:ext cx="106064" cy="105506"/>
          </a:xfrm>
          <a:prstGeom prst="ellipse">
            <a:avLst/>
          </a:prstGeom>
          <a:solidFill>
            <a:srgbClr val="D4EC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endParaRPr lang="pt-BR" sz="2700" noProof="0"/>
          </a:p>
        </p:txBody>
      </p:sp>
      <p:sp>
        <p:nvSpPr>
          <p:cNvPr id="10" name="Oval 9">
            <a:extLst>
              <a:ext uri="{FF2B5EF4-FFF2-40B4-BE49-F238E27FC236}">
                <a16:creationId xmlns:a16="http://schemas.microsoft.com/office/drawing/2014/main" xmlns="" id="{12BAE379-8BA3-4C38-80B9-F6ECE8575046}"/>
              </a:ext>
            </a:extLst>
          </p:cNvPr>
          <p:cNvSpPr/>
          <p:nvPr userDrawn="1"/>
        </p:nvSpPr>
        <p:spPr>
          <a:xfrm>
            <a:off x="7785801" y="269825"/>
            <a:ext cx="244510" cy="243223"/>
          </a:xfrm>
          <a:prstGeom prst="ellipse">
            <a:avLst/>
          </a:prstGeom>
          <a:solidFill>
            <a:srgbClr val="47BFA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11" name="Forma livre: Forma 10">
            <a:extLst>
              <a:ext uri="{FF2B5EF4-FFF2-40B4-BE49-F238E27FC236}">
                <a16:creationId xmlns:a16="http://schemas.microsoft.com/office/drawing/2014/main" xmlns=""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rgbClr val="47BF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2" name="Forma livre: Forma 11">
            <a:extLst>
              <a:ext uri="{FF2B5EF4-FFF2-40B4-BE49-F238E27FC236}">
                <a16:creationId xmlns:a16="http://schemas.microsoft.com/office/drawing/2014/main" xmlns="" id="{A5BC48F8-98EB-4550-8EAC-1248034E9560}"/>
              </a:ext>
            </a:extLst>
          </p:cNvPr>
          <p:cNvSpPr/>
          <p:nvPr userDrawn="1"/>
        </p:nvSpPr>
        <p:spPr>
          <a:xfrm>
            <a:off x="3155432"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4" name="Título 13">
            <a:extLst>
              <a:ext uri="{FF2B5EF4-FFF2-40B4-BE49-F238E27FC236}">
                <a16:creationId xmlns:a16="http://schemas.microsoft.com/office/drawing/2014/main" xmlns="" id="{EAF2EDC5-8FCA-8543-8C1F-688DA6DC9B9D}"/>
              </a:ext>
            </a:extLst>
          </p:cNvPr>
          <p:cNvSpPr>
            <a:spLocks noGrp="1"/>
          </p:cNvSpPr>
          <p:nvPr>
            <p:ph type="title" hasCustomPrompt="1"/>
          </p:nvPr>
        </p:nvSpPr>
        <p:spPr>
          <a:xfrm>
            <a:off x="1104900" y="949078"/>
            <a:ext cx="10248899" cy="703279"/>
          </a:xfrm>
        </p:spPr>
        <p:txBody>
          <a:bodyPr rtlCol="0"/>
          <a:lstStyle/>
          <a:p>
            <a:pPr rtl="0"/>
            <a:r>
              <a:rPr lang="pt-BR" noProof="0" dirty="0"/>
              <a:t>Clique para editar o estilo de título Mestre</a:t>
            </a:r>
          </a:p>
        </p:txBody>
      </p:sp>
      <p:sp>
        <p:nvSpPr>
          <p:cNvPr id="13" name="Espaço Reservado para Conteúdo 2">
            <a:extLst>
              <a:ext uri="{FF2B5EF4-FFF2-40B4-BE49-F238E27FC236}">
                <a16:creationId xmlns:a16="http://schemas.microsoft.com/office/drawing/2014/main" xmlns="" id="{28B56F67-6D31-4B9E-8530-E063E5785A3B}"/>
              </a:ext>
            </a:extLst>
          </p:cNvPr>
          <p:cNvSpPr>
            <a:spLocks noGrp="1"/>
          </p:cNvSpPr>
          <p:nvPr>
            <p:ph sz="half" idx="1" hasCustomPrompt="1"/>
          </p:nvPr>
        </p:nvSpPr>
        <p:spPr>
          <a:xfrm>
            <a:off x="1104900" y="1865812"/>
            <a:ext cx="4914900" cy="4311151"/>
          </a:xfrm>
        </p:spPr>
        <p:txBody>
          <a:bodyPr rtlCol="0"/>
          <a:lstStyle/>
          <a:p>
            <a:pPr lvl="0" rtl="0"/>
            <a:r>
              <a:rPr lang="pt-BR" noProof="0" dirty="0"/>
              <a:t>Clique para editar o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
        <p:nvSpPr>
          <p:cNvPr id="15" name="Espaço reservado para conteúdo 3">
            <a:extLst>
              <a:ext uri="{FF2B5EF4-FFF2-40B4-BE49-F238E27FC236}">
                <a16:creationId xmlns:a16="http://schemas.microsoft.com/office/drawing/2014/main" xmlns="" id="{69E53391-9670-4404-BC42-063A6EC48EAA}"/>
              </a:ext>
            </a:extLst>
          </p:cNvPr>
          <p:cNvSpPr>
            <a:spLocks noGrp="1"/>
          </p:cNvSpPr>
          <p:nvPr>
            <p:ph sz="half" idx="2" hasCustomPrompt="1"/>
          </p:nvPr>
        </p:nvSpPr>
        <p:spPr>
          <a:xfrm>
            <a:off x="6168123" y="1865812"/>
            <a:ext cx="5181598" cy="4311151"/>
          </a:xfrm>
        </p:spPr>
        <p:txBody>
          <a:bodyPr rtlCol="0"/>
          <a:lstStyle/>
          <a:p>
            <a:pPr lvl="0" rtl="0"/>
            <a:r>
              <a:rPr lang="pt-BR" noProof="0" dirty="0"/>
              <a:t>Clique para editar o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Tree>
    <p:extLst>
      <p:ext uri="{BB962C8B-B14F-4D97-AF65-F5344CB8AC3E}">
        <p14:creationId xmlns:p14="http://schemas.microsoft.com/office/powerpoint/2010/main" val="1950755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xmlns=""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8" name="Oval 7">
            <a:extLst>
              <a:ext uri="{FF2B5EF4-FFF2-40B4-BE49-F238E27FC236}">
                <a16:creationId xmlns:a16="http://schemas.microsoft.com/office/drawing/2014/main" xmlns=""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9" name="Oval 8">
            <a:extLst>
              <a:ext uri="{FF2B5EF4-FFF2-40B4-BE49-F238E27FC236}">
                <a16:creationId xmlns:a16="http://schemas.microsoft.com/office/drawing/2014/main" xmlns="" id="{C926C8E7-AF48-4D69-8A29-78C339929E06}"/>
              </a:ext>
            </a:extLst>
          </p:cNvPr>
          <p:cNvSpPr/>
          <p:nvPr userDrawn="1"/>
        </p:nvSpPr>
        <p:spPr>
          <a:xfrm>
            <a:off x="6290221" y="5764408"/>
            <a:ext cx="106064" cy="105506"/>
          </a:xfrm>
          <a:prstGeom prst="ellipse">
            <a:avLst/>
          </a:prstGeom>
          <a:solidFill>
            <a:srgbClr val="D4EC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endParaRPr lang="pt-BR" sz="2700" noProof="0"/>
          </a:p>
        </p:txBody>
      </p:sp>
      <p:sp>
        <p:nvSpPr>
          <p:cNvPr id="10" name="Oval 9">
            <a:extLst>
              <a:ext uri="{FF2B5EF4-FFF2-40B4-BE49-F238E27FC236}">
                <a16:creationId xmlns:a16="http://schemas.microsoft.com/office/drawing/2014/main" xmlns="" id="{12BAE379-8BA3-4C38-80B9-F6ECE8575046}"/>
              </a:ext>
            </a:extLst>
          </p:cNvPr>
          <p:cNvSpPr/>
          <p:nvPr userDrawn="1"/>
        </p:nvSpPr>
        <p:spPr>
          <a:xfrm>
            <a:off x="11679054" y="2856447"/>
            <a:ext cx="244510" cy="243223"/>
          </a:xfrm>
          <a:prstGeom prst="ellipse">
            <a:avLst/>
          </a:prstGeom>
          <a:solidFill>
            <a:srgbClr val="47BFA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11" name="Forma livre: Forma 10">
            <a:extLst>
              <a:ext uri="{FF2B5EF4-FFF2-40B4-BE49-F238E27FC236}">
                <a16:creationId xmlns:a16="http://schemas.microsoft.com/office/drawing/2014/main" xmlns=""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rgbClr val="47BF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2" name="Forma livre: Forma 11">
            <a:extLst>
              <a:ext uri="{FF2B5EF4-FFF2-40B4-BE49-F238E27FC236}">
                <a16:creationId xmlns:a16="http://schemas.microsoft.com/office/drawing/2014/main" xmlns="" id="{A5BC48F8-98EB-4550-8EAC-1248034E9560}"/>
              </a:ext>
            </a:extLst>
          </p:cNvPr>
          <p:cNvSpPr/>
          <p:nvPr userDrawn="1"/>
        </p:nvSpPr>
        <p:spPr>
          <a:xfrm>
            <a:off x="252231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4" name="Título 13">
            <a:extLst>
              <a:ext uri="{FF2B5EF4-FFF2-40B4-BE49-F238E27FC236}">
                <a16:creationId xmlns:a16="http://schemas.microsoft.com/office/drawing/2014/main" xmlns="" id="{EAF2EDC5-8FCA-8543-8C1F-688DA6DC9B9D}"/>
              </a:ext>
            </a:extLst>
          </p:cNvPr>
          <p:cNvSpPr>
            <a:spLocks noGrp="1"/>
          </p:cNvSpPr>
          <p:nvPr>
            <p:ph type="title" hasCustomPrompt="1"/>
          </p:nvPr>
        </p:nvSpPr>
        <p:spPr>
          <a:xfrm>
            <a:off x="1130605" y="384555"/>
            <a:ext cx="10248899" cy="703279"/>
          </a:xfrm>
        </p:spPr>
        <p:txBody>
          <a:bodyPr rtlCol="0"/>
          <a:lstStyle/>
          <a:p>
            <a:pPr rtl="0"/>
            <a:r>
              <a:rPr lang="pt-BR" noProof="0"/>
              <a:t>Clique para editar o estilo de título Mestre</a:t>
            </a:r>
          </a:p>
        </p:txBody>
      </p:sp>
      <p:sp>
        <p:nvSpPr>
          <p:cNvPr id="16" name="Espaço Reservado para Texto 2">
            <a:extLst>
              <a:ext uri="{FF2B5EF4-FFF2-40B4-BE49-F238E27FC236}">
                <a16:creationId xmlns:a16="http://schemas.microsoft.com/office/drawing/2014/main" xmlns="" id="{9473839A-0FBA-4FFD-963E-C459DBF0194B}"/>
              </a:ext>
            </a:extLst>
          </p:cNvPr>
          <p:cNvSpPr>
            <a:spLocks noGrp="1"/>
          </p:cNvSpPr>
          <p:nvPr>
            <p:ph type="body" idx="1" hasCustomPrompt="1"/>
          </p:nvPr>
        </p:nvSpPr>
        <p:spPr>
          <a:xfrm>
            <a:off x="1104900" y="1584251"/>
            <a:ext cx="4892675" cy="581458"/>
          </a:xfrm>
        </p:spPr>
        <p:txBody>
          <a:bodyPr rtlCol="0" anchor="b"/>
          <a:lstStyle>
            <a:lvl1pPr marL="0" indent="0">
              <a:buNone/>
              <a:defRPr sz="2400" b="1">
                <a:solidFill>
                  <a:srgbClr val="47BF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dirty="0"/>
              <a:t>Clique para editar o texto Mestre</a:t>
            </a:r>
          </a:p>
        </p:txBody>
      </p:sp>
      <p:sp>
        <p:nvSpPr>
          <p:cNvPr id="17" name="Espaço reservado para conteúdo 3">
            <a:extLst>
              <a:ext uri="{FF2B5EF4-FFF2-40B4-BE49-F238E27FC236}">
                <a16:creationId xmlns:a16="http://schemas.microsoft.com/office/drawing/2014/main" xmlns="" id="{780A680B-0184-4FD9-B262-BC525F0FE003}"/>
              </a:ext>
            </a:extLst>
          </p:cNvPr>
          <p:cNvSpPr>
            <a:spLocks noGrp="1"/>
          </p:cNvSpPr>
          <p:nvPr>
            <p:ph sz="half" idx="2" hasCustomPrompt="1"/>
          </p:nvPr>
        </p:nvSpPr>
        <p:spPr>
          <a:xfrm>
            <a:off x="1104900" y="2308409"/>
            <a:ext cx="4892675" cy="3784047"/>
          </a:xfrm>
        </p:spPr>
        <p:txBody>
          <a:bodyPr rtlCol="0">
            <a:normAutofit/>
          </a:bodyPr>
          <a:lstStyle>
            <a:lvl1pPr>
              <a:defRPr sz="2400"/>
            </a:lvl1pPr>
            <a:lvl2pPr>
              <a:defRPr sz="2000"/>
            </a:lvl2pPr>
            <a:lvl3pPr>
              <a:defRPr sz="1800"/>
            </a:lvl3pPr>
            <a:lvl4pPr>
              <a:defRPr sz="1600"/>
            </a:lvl4pPr>
            <a:lvl5pPr>
              <a:defRPr sz="1600"/>
            </a:lvl5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18" name="Espaço reservado para texto 4">
            <a:extLst>
              <a:ext uri="{FF2B5EF4-FFF2-40B4-BE49-F238E27FC236}">
                <a16:creationId xmlns:a16="http://schemas.microsoft.com/office/drawing/2014/main" xmlns="" id="{2BB13104-4CA8-41CF-97D3-CC8715182B0E}"/>
              </a:ext>
            </a:extLst>
          </p:cNvPr>
          <p:cNvSpPr>
            <a:spLocks noGrp="1"/>
          </p:cNvSpPr>
          <p:nvPr>
            <p:ph type="body" sz="quarter" idx="3" hasCustomPrompt="1"/>
          </p:nvPr>
        </p:nvSpPr>
        <p:spPr>
          <a:xfrm>
            <a:off x="6194426" y="1584251"/>
            <a:ext cx="5160961" cy="581458"/>
          </a:xfrm>
        </p:spPr>
        <p:txBody>
          <a:bodyPr rtlCol="0" anchor="b"/>
          <a:lstStyle>
            <a:lvl1pPr marL="0" indent="0">
              <a:buNone/>
              <a:defRPr sz="2400" b="1">
                <a:solidFill>
                  <a:srgbClr val="47BFA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dirty="0"/>
              <a:t>Clique para editar o texto Mestre</a:t>
            </a:r>
          </a:p>
        </p:txBody>
      </p:sp>
      <p:sp>
        <p:nvSpPr>
          <p:cNvPr id="19" name="Espaço reservado para conteúdo 5">
            <a:extLst>
              <a:ext uri="{FF2B5EF4-FFF2-40B4-BE49-F238E27FC236}">
                <a16:creationId xmlns:a16="http://schemas.microsoft.com/office/drawing/2014/main" xmlns="" id="{F6A37A72-F47E-45B8-B790-D1444B002380}"/>
              </a:ext>
            </a:extLst>
          </p:cNvPr>
          <p:cNvSpPr>
            <a:spLocks noGrp="1"/>
          </p:cNvSpPr>
          <p:nvPr>
            <p:ph sz="quarter" idx="4" hasCustomPrompt="1"/>
          </p:nvPr>
        </p:nvSpPr>
        <p:spPr>
          <a:xfrm>
            <a:off x="6218542" y="2303925"/>
            <a:ext cx="5160962" cy="3758511"/>
          </a:xfrm>
        </p:spPr>
        <p:txBody>
          <a:bodyPr rtlCol="0">
            <a:normAutofit/>
          </a:bodyPr>
          <a:lstStyle>
            <a:lvl1pPr>
              <a:defRPr sz="2400"/>
            </a:lvl1pPr>
            <a:lvl2pPr>
              <a:defRPr sz="2000"/>
            </a:lvl2pPr>
            <a:lvl3pPr>
              <a:defRPr sz="1800"/>
            </a:lvl3pPr>
            <a:lvl4pPr>
              <a:defRPr sz="1600"/>
            </a:lvl4pPr>
            <a:lvl5pPr>
              <a:defRPr sz="1600"/>
            </a:lvl5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Tree>
    <p:extLst>
      <p:ext uri="{BB962C8B-B14F-4D97-AF65-F5344CB8AC3E}">
        <p14:creationId xmlns:p14="http://schemas.microsoft.com/office/powerpoint/2010/main" val="316796305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údo com Legenda">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xmlns=""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8" name="Oval 7">
            <a:extLst>
              <a:ext uri="{FF2B5EF4-FFF2-40B4-BE49-F238E27FC236}">
                <a16:creationId xmlns:a16="http://schemas.microsoft.com/office/drawing/2014/main" xmlns="" id="{52E1879E-468E-4022-BADB-7EA13901AAC4}"/>
              </a:ext>
            </a:extLst>
          </p:cNvPr>
          <p:cNvSpPr/>
          <p:nvPr userDrawn="1"/>
        </p:nvSpPr>
        <p:spPr>
          <a:xfrm>
            <a:off x="4384472" y="-291393"/>
            <a:ext cx="5578882" cy="5509321"/>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9" name="Oval 8">
            <a:extLst>
              <a:ext uri="{FF2B5EF4-FFF2-40B4-BE49-F238E27FC236}">
                <a16:creationId xmlns:a16="http://schemas.microsoft.com/office/drawing/2014/main" xmlns="" id="{C926C8E7-AF48-4D69-8A29-78C339929E06}"/>
              </a:ext>
            </a:extLst>
          </p:cNvPr>
          <p:cNvSpPr/>
          <p:nvPr userDrawn="1"/>
        </p:nvSpPr>
        <p:spPr>
          <a:xfrm>
            <a:off x="6309668" y="5745357"/>
            <a:ext cx="106064" cy="105506"/>
          </a:xfrm>
          <a:prstGeom prst="ellipse">
            <a:avLst/>
          </a:prstGeom>
          <a:solidFill>
            <a:srgbClr val="D4EC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endParaRPr lang="pt-BR" sz="2700" noProof="0"/>
          </a:p>
        </p:txBody>
      </p:sp>
      <p:sp>
        <p:nvSpPr>
          <p:cNvPr id="10" name="Oval 9">
            <a:extLst>
              <a:ext uri="{FF2B5EF4-FFF2-40B4-BE49-F238E27FC236}">
                <a16:creationId xmlns:a16="http://schemas.microsoft.com/office/drawing/2014/main" xmlns="" id="{12BAE379-8BA3-4C38-80B9-F6ECE8575046}"/>
              </a:ext>
            </a:extLst>
          </p:cNvPr>
          <p:cNvSpPr/>
          <p:nvPr userDrawn="1"/>
        </p:nvSpPr>
        <p:spPr>
          <a:xfrm>
            <a:off x="5243414" y="6098258"/>
            <a:ext cx="244510" cy="243223"/>
          </a:xfrm>
          <a:prstGeom prst="ellipse">
            <a:avLst/>
          </a:prstGeom>
          <a:solidFill>
            <a:srgbClr val="D4ECE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11" name="Forma livre: Forma 10">
            <a:extLst>
              <a:ext uri="{FF2B5EF4-FFF2-40B4-BE49-F238E27FC236}">
                <a16:creationId xmlns:a16="http://schemas.microsoft.com/office/drawing/2014/main" xmlns=""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rgbClr val="47BF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2" name="Forma livre: Forma 11">
            <a:extLst>
              <a:ext uri="{FF2B5EF4-FFF2-40B4-BE49-F238E27FC236}">
                <a16:creationId xmlns:a16="http://schemas.microsoft.com/office/drawing/2014/main" xmlns="" id="{A5BC48F8-98EB-4550-8EAC-1248034E9560}"/>
              </a:ext>
            </a:extLst>
          </p:cNvPr>
          <p:cNvSpPr/>
          <p:nvPr userDrawn="1"/>
        </p:nvSpPr>
        <p:spPr>
          <a:xfrm>
            <a:off x="2736607"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3" name="Título 1">
            <a:extLst>
              <a:ext uri="{FF2B5EF4-FFF2-40B4-BE49-F238E27FC236}">
                <a16:creationId xmlns:a16="http://schemas.microsoft.com/office/drawing/2014/main" xmlns="" id="{34A57A7D-E285-478E-A8B6-10716A7A7E88}"/>
              </a:ext>
            </a:extLst>
          </p:cNvPr>
          <p:cNvSpPr>
            <a:spLocks noGrp="1"/>
          </p:cNvSpPr>
          <p:nvPr>
            <p:ph type="title" hasCustomPrompt="1"/>
          </p:nvPr>
        </p:nvSpPr>
        <p:spPr>
          <a:xfrm>
            <a:off x="1104900" y="854128"/>
            <a:ext cx="3667125" cy="1203271"/>
          </a:xfrm>
        </p:spPr>
        <p:txBody>
          <a:bodyPr rtlCol="0" anchor="b"/>
          <a:lstStyle>
            <a:lvl1pPr>
              <a:defRPr sz="3200"/>
            </a:lvl1pPr>
          </a:lstStyle>
          <a:p>
            <a:pPr rtl="0"/>
            <a:r>
              <a:rPr lang="pt-BR" noProof="0" dirty="0"/>
              <a:t>Clique para editar o estilo de título Mestre</a:t>
            </a:r>
          </a:p>
        </p:txBody>
      </p:sp>
      <p:sp>
        <p:nvSpPr>
          <p:cNvPr id="15" name="Espaço Reservado para Texto 3">
            <a:extLst>
              <a:ext uri="{FF2B5EF4-FFF2-40B4-BE49-F238E27FC236}">
                <a16:creationId xmlns:a16="http://schemas.microsoft.com/office/drawing/2014/main" xmlns="" id="{02638390-43F5-47D5-BE57-D060C6E9EBD1}"/>
              </a:ext>
            </a:extLst>
          </p:cNvPr>
          <p:cNvSpPr>
            <a:spLocks noGrp="1"/>
          </p:cNvSpPr>
          <p:nvPr>
            <p:ph type="body" sz="half" idx="2" hasCustomPrompt="1"/>
          </p:nvPr>
        </p:nvSpPr>
        <p:spPr>
          <a:xfrm>
            <a:off x="1104900" y="2057400"/>
            <a:ext cx="3667125"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Clique para editar o texto Mestre</a:t>
            </a:r>
          </a:p>
        </p:txBody>
      </p:sp>
      <p:sp>
        <p:nvSpPr>
          <p:cNvPr id="16" name="Espaço reservado para conteúdo 2">
            <a:extLst>
              <a:ext uri="{FF2B5EF4-FFF2-40B4-BE49-F238E27FC236}">
                <a16:creationId xmlns:a16="http://schemas.microsoft.com/office/drawing/2014/main" xmlns="" id="{366B2167-56BA-4D43-889D-FD798AA1F6DE}"/>
              </a:ext>
            </a:extLst>
          </p:cNvPr>
          <p:cNvSpPr>
            <a:spLocks noGrp="1"/>
          </p:cNvSpPr>
          <p:nvPr>
            <p:ph idx="1" hasCustomPrompt="1"/>
          </p:nvPr>
        </p:nvSpPr>
        <p:spPr>
          <a:xfrm>
            <a:off x="4983788" y="854128"/>
            <a:ext cx="6364492" cy="501486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pt-BR" noProof="0" dirty="0"/>
              <a:t>Clique para editar o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Tree>
    <p:extLst>
      <p:ext uri="{BB962C8B-B14F-4D97-AF65-F5344CB8AC3E}">
        <p14:creationId xmlns:p14="http://schemas.microsoft.com/office/powerpoint/2010/main" val="2803594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xmlns=""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8" name="Oval 7">
            <a:extLst>
              <a:ext uri="{FF2B5EF4-FFF2-40B4-BE49-F238E27FC236}">
                <a16:creationId xmlns:a16="http://schemas.microsoft.com/office/drawing/2014/main" xmlns=""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9" name="Oval 8">
            <a:extLst>
              <a:ext uri="{FF2B5EF4-FFF2-40B4-BE49-F238E27FC236}">
                <a16:creationId xmlns:a16="http://schemas.microsoft.com/office/drawing/2014/main" xmlns="" id="{C926C8E7-AF48-4D69-8A29-78C339929E06}"/>
              </a:ext>
            </a:extLst>
          </p:cNvPr>
          <p:cNvSpPr/>
          <p:nvPr userDrawn="1"/>
        </p:nvSpPr>
        <p:spPr>
          <a:xfrm>
            <a:off x="6309668" y="5745357"/>
            <a:ext cx="106064" cy="105506"/>
          </a:xfrm>
          <a:prstGeom prst="ellipse">
            <a:avLst/>
          </a:prstGeom>
          <a:solidFill>
            <a:srgbClr val="47BFA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endParaRPr lang="pt-BR" sz="2700" noProof="0"/>
          </a:p>
        </p:txBody>
      </p:sp>
      <p:sp>
        <p:nvSpPr>
          <p:cNvPr id="10" name="Oval 9">
            <a:extLst>
              <a:ext uri="{FF2B5EF4-FFF2-40B4-BE49-F238E27FC236}">
                <a16:creationId xmlns:a16="http://schemas.microsoft.com/office/drawing/2014/main" xmlns="" id="{12BAE379-8BA3-4C38-80B9-F6ECE8575046}"/>
              </a:ext>
            </a:extLst>
          </p:cNvPr>
          <p:cNvSpPr/>
          <p:nvPr userDrawn="1"/>
        </p:nvSpPr>
        <p:spPr>
          <a:xfrm>
            <a:off x="9690820" y="159756"/>
            <a:ext cx="244510" cy="243223"/>
          </a:xfrm>
          <a:prstGeom prst="ellipse">
            <a:avLst/>
          </a:prstGeom>
          <a:solidFill>
            <a:srgbClr val="47BFA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11" name="Forma livre: Forma 10">
            <a:extLst>
              <a:ext uri="{FF2B5EF4-FFF2-40B4-BE49-F238E27FC236}">
                <a16:creationId xmlns:a16="http://schemas.microsoft.com/office/drawing/2014/main" xmlns=""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rgbClr val="47BF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2" name="Forma livre: Forma 11">
            <a:extLst>
              <a:ext uri="{FF2B5EF4-FFF2-40B4-BE49-F238E27FC236}">
                <a16:creationId xmlns:a16="http://schemas.microsoft.com/office/drawing/2014/main" xmlns="" id="{A5BC48F8-98EB-4550-8EAC-1248034E9560}"/>
              </a:ext>
            </a:extLst>
          </p:cNvPr>
          <p:cNvSpPr/>
          <p:nvPr userDrawn="1"/>
        </p:nvSpPr>
        <p:spPr>
          <a:xfrm>
            <a:off x="3399981"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4" name="Título 13">
            <a:extLst>
              <a:ext uri="{FF2B5EF4-FFF2-40B4-BE49-F238E27FC236}">
                <a16:creationId xmlns:a16="http://schemas.microsoft.com/office/drawing/2014/main" xmlns="" id="{EAF2EDC5-8FCA-8543-8C1F-688DA6DC9B9D}"/>
              </a:ext>
            </a:extLst>
          </p:cNvPr>
          <p:cNvSpPr>
            <a:spLocks noGrp="1"/>
          </p:cNvSpPr>
          <p:nvPr>
            <p:ph type="title" hasCustomPrompt="1"/>
          </p:nvPr>
        </p:nvSpPr>
        <p:spPr>
          <a:xfrm>
            <a:off x="1100822" y="875041"/>
            <a:ext cx="10248899" cy="703279"/>
          </a:xfrm>
        </p:spPr>
        <p:txBody>
          <a:bodyPr rtlCol="0"/>
          <a:lstStyle/>
          <a:p>
            <a:pPr rtl="0"/>
            <a:r>
              <a:rPr lang="pt-BR" noProof="0"/>
              <a:t>Clique para editar o estilo de título Mestre</a:t>
            </a:r>
          </a:p>
        </p:txBody>
      </p:sp>
      <p:sp>
        <p:nvSpPr>
          <p:cNvPr id="2" name="Espaço Reservado para Rodapé 1">
            <a:extLst>
              <a:ext uri="{FF2B5EF4-FFF2-40B4-BE49-F238E27FC236}">
                <a16:creationId xmlns:a16="http://schemas.microsoft.com/office/drawing/2014/main" xmlns="" id="{CBD8003D-13A7-4986-AB10-F4984336278D}"/>
              </a:ext>
            </a:extLst>
          </p:cNvPr>
          <p:cNvSpPr>
            <a:spLocks noGrp="1"/>
          </p:cNvSpPr>
          <p:nvPr>
            <p:ph type="ftr" sz="quarter" idx="10"/>
          </p:nvPr>
        </p:nvSpPr>
        <p:spPr>
          <a:xfrm>
            <a:off x="4038600" y="6356350"/>
            <a:ext cx="4114800" cy="365125"/>
          </a:xfrm>
          <a:prstGeom prst="rect">
            <a:avLst/>
          </a:prstGeom>
        </p:spPr>
        <p:txBody>
          <a:bodyPr rtlCol="0"/>
          <a:lstStyle/>
          <a:p>
            <a:pPr rtl="0"/>
            <a:endParaRPr lang="pt-BR" noProof="0"/>
          </a:p>
        </p:txBody>
      </p:sp>
    </p:spTree>
    <p:extLst>
      <p:ext uri="{BB962C8B-B14F-4D97-AF65-F5344CB8AC3E}">
        <p14:creationId xmlns:p14="http://schemas.microsoft.com/office/powerpoint/2010/main" val="86716426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 branco">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xmlns=""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8" name="Oval 7">
            <a:extLst>
              <a:ext uri="{FF2B5EF4-FFF2-40B4-BE49-F238E27FC236}">
                <a16:creationId xmlns:a16="http://schemas.microsoft.com/office/drawing/2014/main" xmlns=""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9" name="Oval 8">
            <a:extLst>
              <a:ext uri="{FF2B5EF4-FFF2-40B4-BE49-F238E27FC236}">
                <a16:creationId xmlns:a16="http://schemas.microsoft.com/office/drawing/2014/main" xmlns="" id="{C926C8E7-AF48-4D69-8A29-78C339929E06}"/>
              </a:ext>
            </a:extLst>
          </p:cNvPr>
          <p:cNvSpPr/>
          <p:nvPr userDrawn="1"/>
        </p:nvSpPr>
        <p:spPr>
          <a:xfrm>
            <a:off x="6309668" y="5745357"/>
            <a:ext cx="106064" cy="105506"/>
          </a:xfrm>
          <a:prstGeom prst="ellipse">
            <a:avLst/>
          </a:prstGeom>
          <a:solidFill>
            <a:srgbClr val="47BFA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endParaRPr lang="pt-BR" sz="2700" noProof="0"/>
          </a:p>
        </p:txBody>
      </p:sp>
      <p:sp>
        <p:nvSpPr>
          <p:cNvPr id="10" name="Oval 9">
            <a:extLst>
              <a:ext uri="{FF2B5EF4-FFF2-40B4-BE49-F238E27FC236}">
                <a16:creationId xmlns:a16="http://schemas.microsoft.com/office/drawing/2014/main" xmlns="" id="{12BAE379-8BA3-4C38-80B9-F6ECE8575046}"/>
              </a:ext>
            </a:extLst>
          </p:cNvPr>
          <p:cNvSpPr/>
          <p:nvPr userDrawn="1"/>
        </p:nvSpPr>
        <p:spPr>
          <a:xfrm>
            <a:off x="7062787" y="1199097"/>
            <a:ext cx="244510" cy="243223"/>
          </a:xfrm>
          <a:prstGeom prst="ellipse">
            <a:avLst/>
          </a:prstGeom>
          <a:solidFill>
            <a:srgbClr val="47BFA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11" name="Forma livre: Forma 10">
            <a:extLst>
              <a:ext uri="{FF2B5EF4-FFF2-40B4-BE49-F238E27FC236}">
                <a16:creationId xmlns:a16="http://schemas.microsoft.com/office/drawing/2014/main" xmlns=""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rgbClr val="47BF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2" name="Forma livre: Forma 11">
            <a:extLst>
              <a:ext uri="{FF2B5EF4-FFF2-40B4-BE49-F238E27FC236}">
                <a16:creationId xmlns:a16="http://schemas.microsoft.com/office/drawing/2014/main" xmlns="" id="{A5BC48F8-98EB-4550-8EAC-1248034E9560}"/>
              </a:ext>
            </a:extLst>
          </p:cNvPr>
          <p:cNvSpPr/>
          <p:nvPr userDrawn="1"/>
        </p:nvSpPr>
        <p:spPr>
          <a:xfrm>
            <a:off x="2687599"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Tree>
    <p:extLst>
      <p:ext uri="{BB962C8B-B14F-4D97-AF65-F5344CB8AC3E}">
        <p14:creationId xmlns:p14="http://schemas.microsoft.com/office/powerpoint/2010/main" val="256834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50126770-6622-450D-A1F3-BC241C88D6CB}"/>
              </a:ext>
            </a:extLst>
          </p:cNvPr>
          <p:cNvSpPr>
            <a:spLocks noGrp="1"/>
          </p:cNvSpPr>
          <p:nvPr>
            <p:ph idx="1" hasCustomPrompt="1"/>
          </p:nvPr>
        </p:nvSpPr>
        <p:spPr>
          <a:xfrm>
            <a:off x="1104900" y="1865812"/>
            <a:ext cx="10248899" cy="4311151"/>
          </a:xfrm>
        </p:spPr>
        <p:txBody>
          <a:bodyPr rtlCol="0"/>
          <a:lstStyle/>
          <a:p>
            <a:pPr lvl="0" rtl="0"/>
            <a:r>
              <a:rPr lang="pt-BR" noProof="0" dirty="0"/>
              <a:t>Clique para editar o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
        <p:nvSpPr>
          <p:cNvPr id="7" name="Oval 6">
            <a:extLst>
              <a:ext uri="{FF2B5EF4-FFF2-40B4-BE49-F238E27FC236}">
                <a16:creationId xmlns:a16="http://schemas.microsoft.com/office/drawing/2014/main" xmlns=""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8" name="Oval 7">
            <a:extLst>
              <a:ext uri="{FF2B5EF4-FFF2-40B4-BE49-F238E27FC236}">
                <a16:creationId xmlns:a16="http://schemas.microsoft.com/office/drawing/2014/main" xmlns=""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9" name="Oval 8">
            <a:extLst>
              <a:ext uri="{FF2B5EF4-FFF2-40B4-BE49-F238E27FC236}">
                <a16:creationId xmlns:a16="http://schemas.microsoft.com/office/drawing/2014/main" xmlns="" id="{C926C8E7-AF48-4D69-8A29-78C339929E06}"/>
              </a:ext>
            </a:extLst>
          </p:cNvPr>
          <p:cNvSpPr/>
          <p:nvPr userDrawn="1"/>
        </p:nvSpPr>
        <p:spPr>
          <a:xfrm>
            <a:off x="6309668" y="5745357"/>
            <a:ext cx="106064" cy="105506"/>
          </a:xfrm>
          <a:prstGeom prst="ellipse">
            <a:avLst/>
          </a:prstGeom>
          <a:solidFill>
            <a:srgbClr val="47BFA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endParaRPr lang="pt-BR" sz="2700" noProof="0"/>
          </a:p>
        </p:txBody>
      </p:sp>
      <p:sp>
        <p:nvSpPr>
          <p:cNvPr id="10" name="Oval 9">
            <a:extLst>
              <a:ext uri="{FF2B5EF4-FFF2-40B4-BE49-F238E27FC236}">
                <a16:creationId xmlns:a16="http://schemas.microsoft.com/office/drawing/2014/main" xmlns="" id="{12BAE379-8BA3-4C38-80B9-F6ECE8575046}"/>
              </a:ext>
            </a:extLst>
          </p:cNvPr>
          <p:cNvSpPr/>
          <p:nvPr userDrawn="1"/>
        </p:nvSpPr>
        <p:spPr>
          <a:xfrm>
            <a:off x="7488089" y="441124"/>
            <a:ext cx="244510" cy="243223"/>
          </a:xfrm>
          <a:prstGeom prst="ellipse">
            <a:avLst/>
          </a:prstGeom>
          <a:solidFill>
            <a:srgbClr val="47BFA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11" name="Forma livre: Forma 10">
            <a:extLst>
              <a:ext uri="{FF2B5EF4-FFF2-40B4-BE49-F238E27FC236}">
                <a16:creationId xmlns:a16="http://schemas.microsoft.com/office/drawing/2014/main" xmlns=""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rgbClr val="47BF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2" name="Forma livre: Forma 11">
            <a:extLst>
              <a:ext uri="{FF2B5EF4-FFF2-40B4-BE49-F238E27FC236}">
                <a16:creationId xmlns:a16="http://schemas.microsoft.com/office/drawing/2014/main" xmlns="" id="{A5BC48F8-98EB-4550-8EAC-1248034E9560}"/>
              </a:ext>
            </a:extLst>
          </p:cNvPr>
          <p:cNvSpPr/>
          <p:nvPr userDrawn="1"/>
        </p:nvSpPr>
        <p:spPr>
          <a:xfrm>
            <a:off x="2049646"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4" name="Título 13">
            <a:extLst>
              <a:ext uri="{FF2B5EF4-FFF2-40B4-BE49-F238E27FC236}">
                <a16:creationId xmlns:a16="http://schemas.microsoft.com/office/drawing/2014/main" xmlns="" id="{EAF2EDC5-8FCA-8543-8C1F-688DA6DC9B9D}"/>
              </a:ext>
            </a:extLst>
          </p:cNvPr>
          <p:cNvSpPr>
            <a:spLocks noGrp="1"/>
          </p:cNvSpPr>
          <p:nvPr>
            <p:ph type="title" hasCustomPrompt="1"/>
          </p:nvPr>
        </p:nvSpPr>
        <p:spPr>
          <a:xfrm>
            <a:off x="1058659" y="965527"/>
            <a:ext cx="10248899" cy="703279"/>
          </a:xfrm>
        </p:spPr>
        <p:txBody>
          <a:bodyPr rtlCol="0"/>
          <a:lstStyle/>
          <a:p>
            <a:pPr rtl="0"/>
            <a:r>
              <a:rPr lang="pt-BR" noProof="0"/>
              <a:t>Clique para editar o estilo de título Mestre</a:t>
            </a:r>
          </a:p>
        </p:txBody>
      </p:sp>
    </p:spTree>
    <p:extLst>
      <p:ext uri="{BB962C8B-B14F-4D97-AF65-F5344CB8AC3E}">
        <p14:creationId xmlns:p14="http://schemas.microsoft.com/office/powerpoint/2010/main" val="296687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Imagem com Legenda">
    <p:spTree>
      <p:nvGrpSpPr>
        <p:cNvPr id="1" name=""/>
        <p:cNvGrpSpPr/>
        <p:nvPr/>
      </p:nvGrpSpPr>
      <p:grpSpPr>
        <a:xfrm>
          <a:off x="0" y="0"/>
          <a:ext cx="0" cy="0"/>
          <a:chOff x="0" y="0"/>
          <a:chExt cx="0" cy="0"/>
        </a:xfrm>
      </p:grpSpPr>
      <p:sp>
        <p:nvSpPr>
          <p:cNvPr id="23" name="Oval 22"/>
          <p:cNvSpPr/>
          <p:nvPr/>
        </p:nvSpPr>
        <p:spPr>
          <a:xfrm>
            <a:off x="797344" y="654239"/>
            <a:ext cx="4209123"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66" name="Oval 65"/>
          <p:cNvSpPr/>
          <p:nvPr/>
        </p:nvSpPr>
        <p:spPr>
          <a:xfrm>
            <a:off x="392841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endParaRPr lang="pt-BR" sz="2700" noProof="0"/>
          </a:p>
        </p:txBody>
      </p:sp>
      <p:sp>
        <p:nvSpPr>
          <p:cNvPr id="35" name="Oval 34"/>
          <p:cNvSpPr/>
          <p:nvPr/>
        </p:nvSpPr>
        <p:spPr>
          <a:xfrm>
            <a:off x="160627" y="979988"/>
            <a:ext cx="244510" cy="243223"/>
          </a:xfrm>
          <a:prstGeom prst="ellipse">
            <a:avLst/>
          </a:prstGeom>
          <a:solidFill>
            <a:srgbClr val="47BFA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18" name="Forma livre: Forma 17">
            <a:extLst>
              <a:ext uri="{FF2B5EF4-FFF2-40B4-BE49-F238E27FC236}">
                <a16:creationId xmlns:a16="http://schemas.microsoft.com/office/drawing/2014/main" xmlns="" id="{125D7C1C-9CF4-47B3-9ABC-8F0E2CE6CD31}"/>
              </a:ext>
            </a:extLst>
          </p:cNvPr>
          <p:cNvSpPr/>
          <p:nvPr userDrawn="1"/>
        </p:nvSpPr>
        <p:spPr>
          <a:xfrm rot="10800000">
            <a:off x="3192203"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rgbClr val="47BF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9" name="Forma livre: Forma 18">
            <a:extLst>
              <a:ext uri="{FF2B5EF4-FFF2-40B4-BE49-F238E27FC236}">
                <a16:creationId xmlns:a16="http://schemas.microsoft.com/office/drawing/2014/main" xmlns="" id="{B0B53361-3F22-4468-B6F8-71E345F70770}"/>
              </a:ext>
            </a:extLst>
          </p:cNvPr>
          <p:cNvSpPr/>
          <p:nvPr userDrawn="1"/>
        </p:nvSpPr>
        <p:spPr>
          <a:xfrm>
            <a:off x="2163279" y="-33818"/>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 name="Título 1">
            <a:extLst>
              <a:ext uri="{FF2B5EF4-FFF2-40B4-BE49-F238E27FC236}">
                <a16:creationId xmlns:a16="http://schemas.microsoft.com/office/drawing/2014/main" xmlns="" id="{B4B38687-48E7-4488-BB10-BDE4F5A73622}"/>
              </a:ext>
            </a:extLst>
          </p:cNvPr>
          <p:cNvSpPr>
            <a:spLocks noGrp="1"/>
          </p:cNvSpPr>
          <p:nvPr>
            <p:ph type="title" hasCustomPrompt="1"/>
          </p:nvPr>
        </p:nvSpPr>
        <p:spPr>
          <a:xfrm>
            <a:off x="988378" y="1101599"/>
            <a:ext cx="4562856" cy="1563624"/>
          </a:xfrm>
        </p:spPr>
        <p:txBody>
          <a:bodyPr vert="horz" lIns="91440" tIns="0" rIns="91440" bIns="0" rtlCol="0" anchor="b" anchorCtr="0">
            <a:noAutofit/>
          </a:bodyPr>
          <a:lstStyle>
            <a:lvl1pPr>
              <a:defRPr lang="en-US" sz="3600" b="0" baseline="0" dirty="0">
                <a:solidFill>
                  <a:schemeClr val="tx1">
                    <a:lumMod val="85000"/>
                    <a:lumOff val="15000"/>
                  </a:schemeClr>
                </a:solidFill>
                <a:ea typeface="+mn-ea"/>
                <a:cs typeface="+mn-cs"/>
              </a:defRPr>
            </a:lvl1pPr>
          </a:lstStyle>
          <a:p>
            <a:pPr marL="0" lvl="0" indent="0" rtl="0">
              <a:lnSpc>
                <a:spcPct val="100000"/>
              </a:lnSpc>
              <a:spcBef>
                <a:spcPts val="0"/>
              </a:spcBef>
              <a:buFont typeface="Arial" panose="020B0604020202020204" pitchFamily="34" charset="0"/>
            </a:pPr>
            <a:r>
              <a:rPr lang="pt-BR" noProof="0" dirty="0"/>
              <a:t>Clique para editar o estilo de título Mestre</a:t>
            </a:r>
          </a:p>
        </p:txBody>
      </p:sp>
      <p:sp>
        <p:nvSpPr>
          <p:cNvPr id="10" name="Espaço Reservado para Texto 3">
            <a:extLst>
              <a:ext uri="{FF2B5EF4-FFF2-40B4-BE49-F238E27FC236}">
                <a16:creationId xmlns:a16="http://schemas.microsoft.com/office/drawing/2014/main" xmlns="" id="{DBFA191B-5E25-41C1-B950-BB8F10AC1D3B}"/>
              </a:ext>
            </a:extLst>
          </p:cNvPr>
          <p:cNvSpPr>
            <a:spLocks noGrp="1"/>
          </p:cNvSpPr>
          <p:nvPr>
            <p:ph type="body" sz="half" idx="2" hasCustomPrompt="1"/>
          </p:nvPr>
        </p:nvSpPr>
        <p:spPr>
          <a:xfrm>
            <a:off x="988378" y="2790544"/>
            <a:ext cx="4562856" cy="2980197"/>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Clique para editar o texto Mestre</a:t>
            </a:r>
          </a:p>
        </p:txBody>
      </p:sp>
      <p:sp>
        <p:nvSpPr>
          <p:cNvPr id="12" name="Espaço Reservado para Imagem 11">
            <a:extLst>
              <a:ext uri="{FF2B5EF4-FFF2-40B4-BE49-F238E27FC236}">
                <a16:creationId xmlns:a16="http://schemas.microsoft.com/office/drawing/2014/main" xmlns="" id="{43AA0A46-EB51-4095-97DD-ED4081CF5A06}"/>
              </a:ext>
            </a:extLst>
          </p:cNvPr>
          <p:cNvSpPr>
            <a:spLocks noGrp="1"/>
          </p:cNvSpPr>
          <p:nvPr>
            <p:ph type="pic" idx="1"/>
          </p:nvPr>
        </p:nvSpPr>
        <p:spPr>
          <a:xfrm>
            <a:off x="4221127" y="2"/>
            <a:ext cx="7970873" cy="6857999"/>
          </a:xfrm>
          <a:custGeom>
            <a:avLst/>
            <a:gdLst>
              <a:gd name="connsiteX0" fmla="*/ 0 w 6751137"/>
              <a:gd name="connsiteY0" fmla="*/ 0 h 6857999"/>
              <a:gd name="connsiteX1" fmla="*/ 6751137 w 6751137"/>
              <a:gd name="connsiteY1" fmla="*/ 0 h 6857999"/>
              <a:gd name="connsiteX2" fmla="*/ 6751137 w 6751137"/>
              <a:gd name="connsiteY2" fmla="*/ 6857999 h 6857999"/>
              <a:gd name="connsiteX3" fmla="*/ 0 w 6751137"/>
              <a:gd name="connsiteY3" fmla="*/ 6857999 h 6857999"/>
              <a:gd name="connsiteX4" fmla="*/ 0 w 6751137"/>
              <a:gd name="connsiteY4" fmla="*/ 6844680 h 6857999"/>
              <a:gd name="connsiteX5" fmla="*/ 141429 w 6751137"/>
              <a:gd name="connsiteY5" fmla="*/ 6697120 h 6857999"/>
              <a:gd name="connsiteX6" fmla="*/ 1410790 w 6751137"/>
              <a:gd name="connsiteY6" fmla="*/ 3429000 h 6857999"/>
              <a:gd name="connsiteX7" fmla="*/ 141429 w 6751137"/>
              <a:gd name="connsiteY7" fmla="*/ 160880 h 6857999"/>
              <a:gd name="connsiteX8" fmla="*/ 0 w 6751137"/>
              <a:gd name="connsiteY8" fmla="*/ 133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1137" h="6857999">
                <a:moveTo>
                  <a:pt x="0" y="0"/>
                </a:moveTo>
                <a:lnTo>
                  <a:pt x="6751137" y="0"/>
                </a:lnTo>
                <a:lnTo>
                  <a:pt x="6751137" y="6857999"/>
                </a:lnTo>
                <a:lnTo>
                  <a:pt x="0" y="6857999"/>
                </a:lnTo>
                <a:lnTo>
                  <a:pt x="0" y="6844680"/>
                </a:lnTo>
                <a:lnTo>
                  <a:pt x="141429" y="6697120"/>
                </a:lnTo>
                <a:cubicBezTo>
                  <a:pt x="930105" y="5833950"/>
                  <a:pt x="1410790" y="4687315"/>
                  <a:pt x="1410790" y="3429000"/>
                </a:cubicBezTo>
                <a:cubicBezTo>
                  <a:pt x="1410790" y="2170685"/>
                  <a:pt x="930105" y="1024050"/>
                  <a:pt x="141429" y="160880"/>
                </a:cubicBezTo>
                <a:lnTo>
                  <a:pt x="0" y="13320"/>
                </a:lnTo>
                <a:close/>
              </a:path>
            </a:pathLst>
          </a:custGeom>
          <a:solidFill>
            <a:schemeClr val="bg1">
              <a:lumMod val="95000"/>
            </a:schemeClr>
          </a:solidFill>
        </p:spPr>
        <p:txBody>
          <a:bodyPr wrap="square" rtlCol="0" anchor="ctr">
            <a:noAutofit/>
          </a:bodyPr>
          <a:lstStyle>
            <a:lvl1pPr marL="0" indent="0" algn="ctr">
              <a:buNone/>
              <a:defRPr sz="20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noProof="0" dirty="0" smtClean="0"/>
              <a:t>Clique no ícone para adicionar uma imagem</a:t>
            </a:r>
            <a:endParaRPr lang="pt-BR" noProof="0" dirty="0"/>
          </a:p>
        </p:txBody>
      </p:sp>
    </p:spTree>
    <p:extLst>
      <p:ext uri="{BB962C8B-B14F-4D97-AF65-F5344CB8AC3E}">
        <p14:creationId xmlns:p14="http://schemas.microsoft.com/office/powerpoint/2010/main" val="2267091892"/>
      </p:ext>
    </p:extLst>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lide divisor">
    <p:spTree>
      <p:nvGrpSpPr>
        <p:cNvPr id="1" name=""/>
        <p:cNvGrpSpPr/>
        <p:nvPr/>
      </p:nvGrpSpPr>
      <p:grpSpPr>
        <a:xfrm>
          <a:off x="0" y="0"/>
          <a:ext cx="0" cy="0"/>
          <a:chOff x="0" y="0"/>
          <a:chExt cx="0" cy="0"/>
        </a:xfrm>
      </p:grpSpPr>
      <p:sp>
        <p:nvSpPr>
          <p:cNvPr id="16" name="Espaço Reservado para Imagem 15"/>
          <p:cNvSpPr>
            <a:spLocks noGrp="1"/>
          </p:cNvSpPr>
          <p:nvPr>
            <p:ph type="pic" sz="quarter" idx="13" hasCustomPrompt="1"/>
          </p:nvPr>
        </p:nvSpPr>
        <p:spPr>
          <a:xfrm>
            <a:off x="1945758" y="1"/>
            <a:ext cx="6742842" cy="6858001"/>
          </a:xfrm>
          <a:custGeom>
            <a:avLst/>
            <a:gdLst>
              <a:gd name="connsiteX0" fmla="*/ 0 w 7583700"/>
              <a:gd name="connsiteY0" fmla="*/ 0 h 6858001"/>
              <a:gd name="connsiteX1" fmla="*/ 2537926 w 7583700"/>
              <a:gd name="connsiteY1" fmla="*/ 0 h 6858001"/>
              <a:gd name="connsiteX2" fmla="*/ 2847001 w 7583700"/>
              <a:gd name="connsiteY2" fmla="*/ 138995 h 6858001"/>
              <a:gd name="connsiteX3" fmla="*/ 7582790 w 7583700"/>
              <a:gd name="connsiteY3" fmla="*/ 6846094 h 6858001"/>
              <a:gd name="connsiteX4" fmla="*/ 7583700 w 7583700"/>
              <a:gd name="connsiteY4" fmla="*/ 6858001 h 6858001"/>
              <a:gd name="connsiteX5" fmla="*/ 0 w 75837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3700" h="6858001">
                <a:moveTo>
                  <a:pt x="0" y="0"/>
                </a:moveTo>
                <a:lnTo>
                  <a:pt x="2537926" y="0"/>
                </a:lnTo>
                <a:lnTo>
                  <a:pt x="2847001" y="138995"/>
                </a:lnTo>
                <a:cubicBezTo>
                  <a:pt x="5428994" y="1376579"/>
                  <a:pt x="7280340" y="3883594"/>
                  <a:pt x="7582790" y="6846094"/>
                </a:cubicBezTo>
                <a:lnTo>
                  <a:pt x="7583700" y="6858001"/>
                </a:lnTo>
                <a:lnTo>
                  <a:pt x="0" y="6858001"/>
                </a:lnTo>
                <a:close/>
              </a:path>
            </a:pathLst>
          </a:custGeom>
          <a:solidFill>
            <a:schemeClr val="tx1">
              <a:alpha val="10000"/>
            </a:schemeClr>
          </a:solidFill>
        </p:spPr>
        <p:txBody>
          <a:bodyPr wrap="square" rtlCol="0" anchor="ctr">
            <a:noAutofit/>
          </a:bodyPr>
          <a:lstStyle>
            <a:lvl1pPr algn="ctr">
              <a:lnSpc>
                <a:spcPct val="100000"/>
              </a:lnSpc>
              <a:defRPr sz="1100" b="0" baseline="0">
                <a:solidFill>
                  <a:schemeClr val="tx1">
                    <a:lumMod val="50000"/>
                    <a:lumOff val="50000"/>
                  </a:schemeClr>
                </a:solidFill>
              </a:defRPr>
            </a:lvl1pPr>
          </a:lstStyle>
          <a:p>
            <a:pPr rtl="0"/>
            <a:r>
              <a:rPr lang="pt-BR" noProof="0"/>
              <a:t>Arraste e solte </a:t>
            </a:r>
          </a:p>
          <a:p>
            <a:pPr rtl="0"/>
            <a:r>
              <a:rPr lang="pt-BR" noProof="0"/>
              <a:t>a imagem aqui</a:t>
            </a:r>
          </a:p>
        </p:txBody>
      </p:sp>
      <p:sp>
        <p:nvSpPr>
          <p:cNvPr id="7" name="Forma Livre 27">
            <a:extLst>
              <a:ext uri="{FF2B5EF4-FFF2-40B4-BE49-F238E27FC236}">
                <a16:creationId xmlns:a16="http://schemas.microsoft.com/office/drawing/2014/main" xmlns="" id="{1F9BD45B-C63D-416A-B4BE-874469C7A33E}"/>
              </a:ext>
            </a:extLst>
          </p:cNvPr>
          <p:cNvSpPr/>
          <p:nvPr userDrawn="1"/>
        </p:nvSpPr>
        <p:spPr>
          <a:xfrm rot="10800000" flipH="1">
            <a:off x="1104900" y="529"/>
            <a:ext cx="4686301" cy="3733270"/>
          </a:xfrm>
          <a:custGeom>
            <a:avLst/>
            <a:gdLst>
              <a:gd name="connsiteX0" fmla="*/ 683 w 2374769"/>
              <a:gd name="connsiteY0" fmla="*/ 0 h 2362237"/>
              <a:gd name="connsiteX1" fmla="*/ 242807 w 2374769"/>
              <a:gd name="connsiteY1" fmla="*/ 12161 h 2362237"/>
              <a:gd name="connsiteX2" fmla="*/ 2374769 w 2374769"/>
              <a:gd name="connsiteY2" fmla="*/ 2362237 h 2362237"/>
              <a:gd name="connsiteX3" fmla="*/ 1543208 w 2374769"/>
              <a:gd name="connsiteY3" fmla="*/ 2362237 h 2362237"/>
              <a:gd name="connsiteX4" fmla="*/ 0 w 2374769"/>
              <a:gd name="connsiteY4" fmla="*/ 827150 h 2362237"/>
              <a:gd name="connsiteX5" fmla="*/ 0 w 2374769"/>
              <a:gd name="connsiteY5" fmla="*/ 34 h 23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769" h="2362237">
                <a:moveTo>
                  <a:pt x="683" y="0"/>
                </a:moveTo>
                <a:lnTo>
                  <a:pt x="242807" y="12161"/>
                </a:lnTo>
                <a:cubicBezTo>
                  <a:pt x="1440298" y="133133"/>
                  <a:pt x="2374769" y="1139131"/>
                  <a:pt x="2374769" y="2362237"/>
                </a:cubicBezTo>
                <a:lnTo>
                  <a:pt x="1543208" y="2362237"/>
                </a:lnTo>
                <a:cubicBezTo>
                  <a:pt x="1543208" y="1514432"/>
                  <a:pt x="852291" y="827150"/>
                  <a:pt x="0" y="827150"/>
                </a:cubicBezTo>
                <a:lnTo>
                  <a:pt x="0" y="34"/>
                </a:lnTo>
                <a:close/>
              </a:path>
            </a:pathLst>
          </a:cu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8" name="Forma livre: Forma 7">
            <a:extLst>
              <a:ext uri="{FF2B5EF4-FFF2-40B4-BE49-F238E27FC236}">
                <a16:creationId xmlns:a16="http://schemas.microsoft.com/office/drawing/2014/main" xmlns="" id="{94EBA745-0612-4E63-904D-28C1814173B3}"/>
              </a:ext>
            </a:extLst>
          </p:cNvPr>
          <p:cNvSpPr/>
          <p:nvPr userDrawn="1"/>
        </p:nvSpPr>
        <p:spPr>
          <a:xfrm rot="10800000">
            <a:off x="9680853" y="6171304"/>
            <a:ext cx="2511147" cy="686695"/>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rgbClr val="47BF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9" name="Oval 8">
            <a:extLst>
              <a:ext uri="{FF2B5EF4-FFF2-40B4-BE49-F238E27FC236}">
                <a16:creationId xmlns:a16="http://schemas.microsoft.com/office/drawing/2014/main" xmlns="" id="{D4A07D89-63CD-43EE-B1E4-7D0647743842}"/>
              </a:ext>
            </a:extLst>
          </p:cNvPr>
          <p:cNvSpPr/>
          <p:nvPr userDrawn="1"/>
        </p:nvSpPr>
        <p:spPr>
          <a:xfrm>
            <a:off x="8351146" y="5857666"/>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endParaRPr lang="pt-BR" sz="2700" noProof="0"/>
          </a:p>
        </p:txBody>
      </p:sp>
      <p:sp>
        <p:nvSpPr>
          <p:cNvPr id="10" name="Oval 9">
            <a:extLst>
              <a:ext uri="{FF2B5EF4-FFF2-40B4-BE49-F238E27FC236}">
                <a16:creationId xmlns:a16="http://schemas.microsoft.com/office/drawing/2014/main" xmlns="" id="{3341AF09-FA4B-42FD-B2E1-9CE324444D10}"/>
              </a:ext>
            </a:extLst>
          </p:cNvPr>
          <p:cNvSpPr/>
          <p:nvPr userDrawn="1"/>
        </p:nvSpPr>
        <p:spPr>
          <a:xfrm>
            <a:off x="9038936" y="228033"/>
            <a:ext cx="244510" cy="243223"/>
          </a:xfrm>
          <a:prstGeom prst="ellipse">
            <a:avLst/>
          </a:prstGeom>
          <a:solidFill>
            <a:srgbClr val="47BFA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12" name="Espaço Reservado para Texto 2">
            <a:extLst>
              <a:ext uri="{FF2B5EF4-FFF2-40B4-BE49-F238E27FC236}">
                <a16:creationId xmlns:a16="http://schemas.microsoft.com/office/drawing/2014/main" xmlns="" id="{EDF14A51-F696-4A12-9467-1EE825414B5E}"/>
              </a:ext>
            </a:extLst>
          </p:cNvPr>
          <p:cNvSpPr>
            <a:spLocks noGrp="1"/>
          </p:cNvSpPr>
          <p:nvPr>
            <p:ph type="body" idx="71" hasCustomPrompt="1"/>
          </p:nvPr>
        </p:nvSpPr>
        <p:spPr>
          <a:xfrm>
            <a:off x="7239001" y="2280573"/>
            <a:ext cx="4393295" cy="465997"/>
          </a:xfrm>
        </p:spPr>
        <p:txBody>
          <a:bodyPr rtlCol="0">
            <a:noAutofit/>
          </a:bodyPr>
          <a:lstStyle>
            <a:lvl1pPr marL="0" indent="0" algn="ctr">
              <a:buNone/>
              <a:defRPr sz="18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BR" noProof="0"/>
              <a:t>EDITAR ESTILOS DE TEXTO MESTRE</a:t>
            </a:r>
          </a:p>
        </p:txBody>
      </p:sp>
      <p:sp>
        <p:nvSpPr>
          <p:cNvPr id="3" name="Título 2">
            <a:extLst>
              <a:ext uri="{FF2B5EF4-FFF2-40B4-BE49-F238E27FC236}">
                <a16:creationId xmlns:a16="http://schemas.microsoft.com/office/drawing/2014/main" xmlns="" id="{6A57A924-A6D5-4ACD-B1F0-01BED4BF9DF6}"/>
              </a:ext>
            </a:extLst>
          </p:cNvPr>
          <p:cNvSpPr>
            <a:spLocks noGrp="1"/>
          </p:cNvSpPr>
          <p:nvPr>
            <p:ph type="title" hasCustomPrompt="1"/>
          </p:nvPr>
        </p:nvSpPr>
        <p:spPr>
          <a:xfrm>
            <a:off x="7239000" y="942512"/>
            <a:ext cx="4393296" cy="1338061"/>
          </a:xfrm>
        </p:spPr>
        <p:txBody>
          <a:bodyPr vert="horz" lIns="91440" tIns="0" rIns="91440" bIns="0" rtlCol="0" anchor="b" anchorCtr="0">
            <a:noAutofit/>
          </a:bodyPr>
          <a:lstStyle>
            <a:lvl1pPr algn="ctr">
              <a:defRPr lang="en-US" sz="3600" b="0" baseline="0" dirty="0">
                <a:solidFill>
                  <a:schemeClr val="tx1">
                    <a:lumMod val="85000"/>
                    <a:lumOff val="15000"/>
                  </a:schemeClr>
                </a:solidFill>
                <a:ea typeface="+mn-ea"/>
                <a:cs typeface="+mn-cs"/>
              </a:defRPr>
            </a:lvl1pPr>
          </a:lstStyle>
          <a:p>
            <a:pPr marL="0" lvl="0" indent="0" algn="ctr" rtl="0">
              <a:lnSpc>
                <a:spcPct val="100000"/>
              </a:lnSpc>
              <a:spcBef>
                <a:spcPts val="0"/>
              </a:spcBef>
              <a:buFont typeface="Arial" panose="020B0604020202020204" pitchFamily="34" charset="0"/>
            </a:pPr>
            <a:r>
              <a:rPr lang="pt-BR" noProof="0" dirty="0"/>
              <a:t>Clique para editar o estilo de título Mestre</a:t>
            </a:r>
          </a:p>
        </p:txBody>
      </p:sp>
    </p:spTree>
    <p:extLst>
      <p:ext uri="{BB962C8B-B14F-4D97-AF65-F5344CB8AC3E}">
        <p14:creationId xmlns:p14="http://schemas.microsoft.com/office/powerpoint/2010/main" val="1000700725"/>
      </p:ext>
    </p:extLst>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Imagem e conteúdo">
    <p:spTree>
      <p:nvGrpSpPr>
        <p:cNvPr id="1" name=""/>
        <p:cNvGrpSpPr/>
        <p:nvPr/>
      </p:nvGrpSpPr>
      <p:grpSpPr>
        <a:xfrm>
          <a:off x="0" y="0"/>
          <a:ext cx="0" cy="0"/>
          <a:chOff x="0" y="0"/>
          <a:chExt cx="0" cy="0"/>
        </a:xfrm>
      </p:grpSpPr>
      <p:sp>
        <p:nvSpPr>
          <p:cNvPr id="10" name="Oval 9"/>
          <p:cNvSpPr/>
          <p:nvPr/>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12" name="Oval 11"/>
          <p:cNvSpPr/>
          <p:nvPr/>
        </p:nvSpPr>
        <p:spPr>
          <a:xfrm>
            <a:off x="1486227" y="5671415"/>
            <a:ext cx="106064" cy="105506"/>
          </a:xfrm>
          <a:prstGeom prst="ellipse">
            <a:avLst/>
          </a:prstGeom>
          <a:solidFill>
            <a:srgbClr val="47BFA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endParaRPr lang="pt-BR" sz="2700" noProof="0"/>
          </a:p>
        </p:txBody>
      </p:sp>
      <p:sp>
        <p:nvSpPr>
          <p:cNvPr id="13" name="Oval 12"/>
          <p:cNvSpPr/>
          <p:nvPr/>
        </p:nvSpPr>
        <p:spPr>
          <a:xfrm>
            <a:off x="1890628" y="1947676"/>
            <a:ext cx="244510" cy="243223"/>
          </a:xfrm>
          <a:prstGeom prst="ellipse">
            <a:avLst/>
          </a:prstGeom>
          <a:solidFill>
            <a:srgbClr val="47BFA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14" name="Oval 13"/>
          <p:cNvSpPr/>
          <p:nvPr/>
        </p:nvSpPr>
        <p:spPr>
          <a:xfrm>
            <a:off x="2765121" y="685800"/>
            <a:ext cx="5578882" cy="5549523"/>
          </a:xfrm>
          <a:prstGeom prst="ellipse">
            <a:avLst/>
          </a:prstGeom>
          <a:noFill/>
          <a:ln w="3175">
            <a:solidFill>
              <a:schemeClr val="tx1">
                <a:alpha val="10000"/>
              </a:schemeClr>
            </a:solidFill>
            <a:prstDash val="solid"/>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49" name="Oval 48"/>
          <p:cNvSpPr/>
          <p:nvPr userDrawn="1"/>
        </p:nvSpPr>
        <p:spPr>
          <a:xfrm>
            <a:off x="11574658" y="6192906"/>
            <a:ext cx="106064" cy="105506"/>
          </a:xfrm>
          <a:prstGeom prst="ellipse">
            <a:avLst/>
          </a:prstGeom>
          <a:solidFill>
            <a:srgbClr val="47BFA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endParaRPr lang="pt-BR" sz="2700" noProof="0"/>
          </a:p>
        </p:txBody>
      </p:sp>
      <p:sp>
        <p:nvSpPr>
          <p:cNvPr id="50" name="Oval 49"/>
          <p:cNvSpPr/>
          <p:nvPr/>
        </p:nvSpPr>
        <p:spPr>
          <a:xfrm>
            <a:off x="5310052" y="667885"/>
            <a:ext cx="244510" cy="243223"/>
          </a:xfrm>
          <a:prstGeom prst="ellipse">
            <a:avLst/>
          </a:prstGeom>
          <a:solidFill>
            <a:srgbClr val="47BFA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20" name="Espaço Reservado para Imagem 19"/>
          <p:cNvSpPr>
            <a:spLocks noGrp="1"/>
          </p:cNvSpPr>
          <p:nvPr>
            <p:ph type="pic" sz="quarter" idx="56" hasCustomPrompt="1"/>
          </p:nvPr>
        </p:nvSpPr>
        <p:spPr>
          <a:xfrm>
            <a:off x="941887" y="0"/>
            <a:ext cx="3816695" cy="6858000"/>
          </a:xfrm>
          <a:custGeom>
            <a:avLst/>
            <a:gdLst>
              <a:gd name="connsiteX0" fmla="*/ 0 w 3816695"/>
              <a:gd name="connsiteY0" fmla="*/ 0 h 6858000"/>
              <a:gd name="connsiteX1" fmla="*/ 1779016 w 3816695"/>
              <a:gd name="connsiteY1" fmla="*/ 0 h 6858000"/>
              <a:gd name="connsiteX2" fmla="*/ 2081372 w 3816695"/>
              <a:gd name="connsiteY2" fmla="*/ 182719 h 6858000"/>
              <a:gd name="connsiteX3" fmla="*/ 3816695 w 3816695"/>
              <a:gd name="connsiteY3" fmla="*/ 3429297 h 6858000"/>
              <a:gd name="connsiteX4" fmla="*/ 2081372 w 3816695"/>
              <a:gd name="connsiteY4" fmla="*/ 6675876 h 6858000"/>
              <a:gd name="connsiteX5" fmla="*/ 1779999 w 3816695"/>
              <a:gd name="connsiteY5" fmla="*/ 6858000 h 6858000"/>
              <a:gd name="connsiteX6" fmla="*/ 0 w 381669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6695" h="6858000">
                <a:moveTo>
                  <a:pt x="0" y="0"/>
                </a:moveTo>
                <a:lnTo>
                  <a:pt x="1779016" y="0"/>
                </a:lnTo>
                <a:lnTo>
                  <a:pt x="2081372" y="182719"/>
                </a:lnTo>
                <a:cubicBezTo>
                  <a:pt x="3128342" y="886316"/>
                  <a:pt x="3816695" y="2077842"/>
                  <a:pt x="3816695" y="3429297"/>
                </a:cubicBezTo>
                <a:cubicBezTo>
                  <a:pt x="3816695" y="4780752"/>
                  <a:pt x="3128342" y="5972279"/>
                  <a:pt x="2081372" y="6675876"/>
                </a:cubicBezTo>
                <a:lnTo>
                  <a:pt x="1779999" y="6858000"/>
                </a:lnTo>
                <a:lnTo>
                  <a:pt x="0" y="6858000"/>
                </a:lnTo>
                <a:close/>
              </a:path>
            </a:pathLst>
          </a:custGeom>
          <a:solidFill>
            <a:schemeClr val="tx1">
              <a:alpha val="10000"/>
            </a:schemeClr>
          </a:solidFill>
        </p:spPr>
        <p:txBody>
          <a:bodyPr wrap="square" rtlCol="0" anchor="ctr">
            <a:noAutofit/>
          </a:bodyPr>
          <a:lstStyle>
            <a:lvl1pPr algn="ctr">
              <a:lnSpc>
                <a:spcPct val="100000"/>
              </a:lnSpc>
              <a:defRPr sz="1100" b="0" baseline="0">
                <a:solidFill>
                  <a:schemeClr val="tx1">
                    <a:lumMod val="50000"/>
                    <a:lumOff val="50000"/>
                  </a:schemeClr>
                </a:solidFill>
              </a:defRPr>
            </a:lvl1pPr>
          </a:lstStyle>
          <a:p>
            <a:pPr rtl="0"/>
            <a:r>
              <a:rPr lang="pt-BR" noProof="0"/>
              <a:t>Arraste e solte </a:t>
            </a:r>
          </a:p>
          <a:p>
            <a:pPr rtl="0"/>
            <a:r>
              <a:rPr lang="pt-BR" noProof="0"/>
              <a:t>a imagem aqui</a:t>
            </a:r>
          </a:p>
        </p:txBody>
      </p:sp>
      <p:sp>
        <p:nvSpPr>
          <p:cNvPr id="19" name="Espaço Reservado para Imagem 18"/>
          <p:cNvSpPr>
            <a:spLocks noGrp="1"/>
          </p:cNvSpPr>
          <p:nvPr>
            <p:ph type="pic" sz="quarter" idx="87" hasCustomPrompt="1"/>
          </p:nvPr>
        </p:nvSpPr>
        <p:spPr>
          <a:xfrm>
            <a:off x="11003946" y="2043400"/>
            <a:ext cx="1188054" cy="2768041"/>
          </a:xfrm>
          <a:custGeom>
            <a:avLst/>
            <a:gdLst>
              <a:gd name="connsiteX0" fmla="*/ 1549799 w 1549799"/>
              <a:gd name="connsiteY0" fmla="*/ 0 h 3610868"/>
              <a:gd name="connsiteX1" fmla="*/ 1549799 w 1549799"/>
              <a:gd name="connsiteY1" fmla="*/ 3610868 h 3610868"/>
              <a:gd name="connsiteX2" fmla="*/ 1469233 w 1549799"/>
              <a:gd name="connsiteY2" fmla="*/ 3598637 h 3610868"/>
              <a:gd name="connsiteX3" fmla="*/ 0 w 1549799"/>
              <a:gd name="connsiteY3" fmla="*/ 1805434 h 3610868"/>
              <a:gd name="connsiteX4" fmla="*/ 1469233 w 1549799"/>
              <a:gd name="connsiteY4" fmla="*/ 12231 h 3610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99" h="3610868">
                <a:moveTo>
                  <a:pt x="1549799" y="0"/>
                </a:moveTo>
                <a:lnTo>
                  <a:pt x="1549799" y="3610868"/>
                </a:lnTo>
                <a:lnTo>
                  <a:pt x="1469233" y="3598637"/>
                </a:lnTo>
                <a:cubicBezTo>
                  <a:pt x="630743" y="3427960"/>
                  <a:pt x="0" y="2689969"/>
                  <a:pt x="0" y="1805434"/>
                </a:cubicBezTo>
                <a:cubicBezTo>
                  <a:pt x="0" y="920900"/>
                  <a:pt x="630743" y="182908"/>
                  <a:pt x="1469233" y="12231"/>
                </a:cubicBezTo>
                <a:close/>
              </a:path>
            </a:pathLst>
          </a:custGeom>
          <a:solidFill>
            <a:schemeClr val="tx1">
              <a:alpha val="10000"/>
            </a:schemeClr>
          </a:solidFill>
        </p:spPr>
        <p:txBody>
          <a:bodyPr wrap="square" rtlCol="0" anchor="ctr">
            <a:noAutofit/>
          </a:bodyPr>
          <a:lstStyle>
            <a:lvl1pPr algn="ctr">
              <a:lnSpc>
                <a:spcPct val="100000"/>
              </a:lnSpc>
              <a:defRPr sz="1100" b="0" baseline="0">
                <a:solidFill>
                  <a:schemeClr val="tx1">
                    <a:lumMod val="50000"/>
                    <a:lumOff val="50000"/>
                  </a:schemeClr>
                </a:solidFill>
              </a:defRPr>
            </a:lvl1pPr>
          </a:lstStyle>
          <a:p>
            <a:pPr rtl="0"/>
            <a:r>
              <a:rPr lang="pt-BR" noProof="0"/>
              <a:t>Arraste e solte </a:t>
            </a:r>
          </a:p>
          <a:p>
            <a:pPr rtl="0"/>
            <a:r>
              <a:rPr lang="pt-BR" noProof="0"/>
              <a:t>a imagem aqui</a:t>
            </a:r>
          </a:p>
        </p:txBody>
      </p:sp>
      <p:sp>
        <p:nvSpPr>
          <p:cNvPr id="16" name="Título 7">
            <a:extLst>
              <a:ext uri="{FF2B5EF4-FFF2-40B4-BE49-F238E27FC236}">
                <a16:creationId xmlns:a16="http://schemas.microsoft.com/office/drawing/2014/main" xmlns="" id="{0E95E1C1-C3CC-4989-9ABC-178293BB83E0}"/>
              </a:ext>
            </a:extLst>
          </p:cNvPr>
          <p:cNvSpPr>
            <a:spLocks noGrp="1"/>
          </p:cNvSpPr>
          <p:nvPr>
            <p:ph type="body" sz="quarter" idx="39" hasCustomPrompt="1"/>
          </p:nvPr>
        </p:nvSpPr>
        <p:spPr>
          <a:xfrm>
            <a:off x="5224938" y="2622012"/>
            <a:ext cx="5578882" cy="3550187"/>
          </a:xfrm>
        </p:spPr>
        <p:txBody>
          <a:bodyPr tIns="73152" rtlCol="0">
            <a:noAutofit/>
          </a:bodyPr>
          <a:lstStyle>
            <a:lvl1pPr algn="l">
              <a:lnSpc>
                <a:spcPct val="145000"/>
              </a:lnSpc>
              <a:spcBef>
                <a:spcPts val="0"/>
              </a:spcBef>
              <a:defRPr lang="en-US" sz="1400" b="0" i="0" baseline="0" smtClean="0">
                <a:effectLst/>
              </a:defRPr>
            </a:lvl1pPr>
            <a:lvl2pPr algn="ctr">
              <a:defRPr/>
            </a:lvl2pPr>
            <a:lvl3pPr algn="ctr">
              <a:defRPr/>
            </a:lvl3pPr>
            <a:lvl4pPr algn="ctr">
              <a:lnSpc>
                <a:spcPct val="150000"/>
              </a:lnSpc>
              <a:defRPr/>
            </a:lvl4pPr>
            <a:lvl5pPr algn="ctr">
              <a:defRPr/>
            </a:lvl5pPr>
          </a:lstStyle>
          <a:p>
            <a:pPr lvl="0" rtl="0"/>
            <a:r>
              <a:rPr lang="pt-BR" noProof="0"/>
              <a:t>Clique para editar o texto Mestre</a:t>
            </a:r>
          </a:p>
        </p:txBody>
      </p:sp>
      <p:sp>
        <p:nvSpPr>
          <p:cNvPr id="23" name="Forma livre: Forma 22">
            <a:extLst>
              <a:ext uri="{FF2B5EF4-FFF2-40B4-BE49-F238E27FC236}">
                <a16:creationId xmlns:a16="http://schemas.microsoft.com/office/drawing/2014/main" xmlns="" id="{B6064CAB-1057-41AD-A199-A6E8A7026465}"/>
              </a:ext>
            </a:extLst>
          </p:cNvPr>
          <p:cNvSpPr/>
          <p:nvPr userDrawn="1"/>
        </p:nvSpPr>
        <p:spPr>
          <a:xfrm>
            <a:off x="8524888" y="-1578"/>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rgbClr val="47BF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 name="Título 1">
            <a:extLst>
              <a:ext uri="{FF2B5EF4-FFF2-40B4-BE49-F238E27FC236}">
                <a16:creationId xmlns:a16="http://schemas.microsoft.com/office/drawing/2014/main" xmlns="" id="{161F670D-DDAE-4842-9FA1-6B3293DA6A19}"/>
              </a:ext>
            </a:extLst>
          </p:cNvPr>
          <p:cNvSpPr>
            <a:spLocks noGrp="1"/>
          </p:cNvSpPr>
          <p:nvPr>
            <p:ph type="title" hasCustomPrompt="1"/>
          </p:nvPr>
        </p:nvSpPr>
        <p:spPr>
          <a:xfrm>
            <a:off x="5220597" y="1254264"/>
            <a:ext cx="5568696" cy="1335024"/>
          </a:xfrm>
        </p:spPr>
        <p:txBody>
          <a:bodyPr vert="horz" lIns="91440" tIns="0" rIns="91440" bIns="0" rtlCol="0" anchor="b" anchorCtr="0">
            <a:noAutofit/>
          </a:bodyPr>
          <a:lstStyle>
            <a:lvl1pPr>
              <a:defRPr lang="en-US" sz="3600" b="0" baseline="0">
                <a:solidFill>
                  <a:schemeClr val="tx1">
                    <a:lumMod val="85000"/>
                    <a:lumOff val="15000"/>
                  </a:schemeClr>
                </a:solidFill>
                <a:ea typeface="+mn-ea"/>
                <a:cs typeface="+mn-cs"/>
              </a:defRPr>
            </a:lvl1pPr>
          </a:lstStyle>
          <a:p>
            <a:pPr marL="0" lvl="0" indent="0" rtl="0">
              <a:lnSpc>
                <a:spcPct val="100000"/>
              </a:lnSpc>
              <a:spcBef>
                <a:spcPts val="0"/>
              </a:spcBef>
              <a:buFont typeface="Arial" panose="020B0604020202020204" pitchFamily="34" charset="0"/>
            </a:pPr>
            <a:r>
              <a:rPr lang="pt-BR" noProof="0"/>
              <a:t>Clique para editar o estilo de título Mestre</a:t>
            </a:r>
          </a:p>
        </p:txBody>
      </p:sp>
    </p:spTree>
    <p:extLst>
      <p:ext uri="{BB962C8B-B14F-4D97-AF65-F5344CB8AC3E}">
        <p14:creationId xmlns:p14="http://schemas.microsoft.com/office/powerpoint/2010/main" val="354078231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mparação com imagens">
    <p:spTree>
      <p:nvGrpSpPr>
        <p:cNvPr id="1" name=""/>
        <p:cNvGrpSpPr/>
        <p:nvPr/>
      </p:nvGrpSpPr>
      <p:grpSpPr>
        <a:xfrm>
          <a:off x="0" y="0"/>
          <a:ext cx="0" cy="0"/>
          <a:chOff x="0" y="0"/>
          <a:chExt cx="0" cy="0"/>
        </a:xfrm>
      </p:grpSpPr>
      <p:sp>
        <p:nvSpPr>
          <p:cNvPr id="38" name="Espaço Reservado para Imagem 24">
            <a:extLst>
              <a:ext uri="{FF2B5EF4-FFF2-40B4-BE49-F238E27FC236}">
                <a16:creationId xmlns:a16="http://schemas.microsoft.com/office/drawing/2014/main" xmlns="" id="{099F6EE0-0ECC-4BF4-81EC-F8B712B6FA8C}"/>
              </a:ext>
            </a:extLst>
          </p:cNvPr>
          <p:cNvSpPr>
            <a:spLocks noGrp="1"/>
          </p:cNvSpPr>
          <p:nvPr>
            <p:ph type="pic" sz="quarter" idx="105" hasCustomPrompt="1"/>
          </p:nvPr>
        </p:nvSpPr>
        <p:spPr>
          <a:xfrm>
            <a:off x="7968655" y="419270"/>
            <a:ext cx="2285207" cy="2273182"/>
          </a:xfrm>
          <a:custGeom>
            <a:avLst/>
            <a:gdLst>
              <a:gd name="connsiteX0" fmla="*/ 2374769 w 4749538"/>
              <a:gd name="connsiteY0" fmla="*/ 0 h 4724544"/>
              <a:gd name="connsiteX1" fmla="*/ 4749538 w 4749538"/>
              <a:gd name="connsiteY1" fmla="*/ 2362272 h 4724544"/>
              <a:gd name="connsiteX2" fmla="*/ 2374769 w 4749538"/>
              <a:gd name="connsiteY2" fmla="*/ 4724544 h 4724544"/>
              <a:gd name="connsiteX3" fmla="*/ 0 w 4749538"/>
              <a:gd name="connsiteY3" fmla="*/ 2362272 h 4724544"/>
              <a:gd name="connsiteX4" fmla="*/ 2374769 w 4749538"/>
              <a:gd name="connsiteY4" fmla="*/ 0 h 472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538" h="4724544">
                <a:moveTo>
                  <a:pt x="2374769" y="0"/>
                </a:moveTo>
                <a:cubicBezTo>
                  <a:pt x="3686318" y="0"/>
                  <a:pt x="4749538" y="1057625"/>
                  <a:pt x="4749538" y="2362272"/>
                </a:cubicBezTo>
                <a:cubicBezTo>
                  <a:pt x="4749538" y="3666919"/>
                  <a:pt x="3686318" y="4724544"/>
                  <a:pt x="2374769" y="4724544"/>
                </a:cubicBezTo>
                <a:cubicBezTo>
                  <a:pt x="1063220" y="4724544"/>
                  <a:pt x="0" y="3666919"/>
                  <a:pt x="0" y="2362272"/>
                </a:cubicBezTo>
                <a:cubicBezTo>
                  <a:pt x="0" y="1057625"/>
                  <a:pt x="1063220" y="0"/>
                  <a:pt x="2374769" y="0"/>
                </a:cubicBezTo>
                <a:close/>
              </a:path>
            </a:pathLst>
          </a:custGeom>
          <a:solidFill>
            <a:schemeClr val="tx1">
              <a:alpha val="10000"/>
            </a:schemeClr>
          </a:solidFill>
        </p:spPr>
        <p:txBody>
          <a:bodyPr wrap="square" rtlCol="0" anchor="ctr">
            <a:noAutofit/>
          </a:bodyPr>
          <a:lstStyle>
            <a:lvl1pPr algn="ctr">
              <a:lnSpc>
                <a:spcPct val="100000"/>
              </a:lnSpc>
              <a:defRPr sz="1100" b="0" baseline="0">
                <a:solidFill>
                  <a:schemeClr val="tx1">
                    <a:lumMod val="50000"/>
                    <a:lumOff val="50000"/>
                  </a:schemeClr>
                </a:solidFill>
              </a:defRPr>
            </a:lvl1pPr>
          </a:lstStyle>
          <a:p>
            <a:pPr rtl="0"/>
            <a:r>
              <a:rPr lang="pt-BR" noProof="0"/>
              <a:t>Arraste e solte </a:t>
            </a:r>
          </a:p>
          <a:p>
            <a:pPr rtl="0"/>
            <a:r>
              <a:rPr lang="pt-BR" noProof="0"/>
              <a:t>a imagem aqui</a:t>
            </a:r>
          </a:p>
        </p:txBody>
      </p:sp>
      <p:sp>
        <p:nvSpPr>
          <p:cNvPr id="47" name="Oval 46"/>
          <p:cNvSpPr/>
          <p:nvPr/>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48" name="Oval 47"/>
          <p:cNvSpPr/>
          <p:nvPr/>
        </p:nvSpPr>
        <p:spPr>
          <a:xfrm>
            <a:off x="1099631"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49" name="Oval 48"/>
          <p:cNvSpPr/>
          <p:nvPr/>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endParaRPr lang="pt-BR" sz="2700" noProof="0"/>
          </a:p>
        </p:txBody>
      </p:sp>
      <p:sp>
        <p:nvSpPr>
          <p:cNvPr id="50" name="Oval 49"/>
          <p:cNvSpPr/>
          <p:nvPr/>
        </p:nvSpPr>
        <p:spPr>
          <a:xfrm>
            <a:off x="7062787" y="1199097"/>
            <a:ext cx="244510" cy="243223"/>
          </a:xfrm>
          <a:prstGeom prst="ellipse">
            <a:avLst/>
          </a:prstGeom>
          <a:solidFill>
            <a:srgbClr val="47BFA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noProof="0"/>
          </a:p>
        </p:txBody>
      </p:sp>
      <p:sp>
        <p:nvSpPr>
          <p:cNvPr id="16" name="Espaço Reservado para Imagem 24"/>
          <p:cNvSpPr>
            <a:spLocks noGrp="1"/>
          </p:cNvSpPr>
          <p:nvPr>
            <p:ph type="pic" sz="quarter" idx="104" hasCustomPrompt="1"/>
          </p:nvPr>
        </p:nvSpPr>
        <p:spPr>
          <a:xfrm>
            <a:off x="2455922" y="419270"/>
            <a:ext cx="2285207" cy="2273182"/>
          </a:xfrm>
          <a:custGeom>
            <a:avLst/>
            <a:gdLst>
              <a:gd name="connsiteX0" fmla="*/ 2374769 w 4749538"/>
              <a:gd name="connsiteY0" fmla="*/ 0 h 4724544"/>
              <a:gd name="connsiteX1" fmla="*/ 4749538 w 4749538"/>
              <a:gd name="connsiteY1" fmla="*/ 2362272 h 4724544"/>
              <a:gd name="connsiteX2" fmla="*/ 2374769 w 4749538"/>
              <a:gd name="connsiteY2" fmla="*/ 4724544 h 4724544"/>
              <a:gd name="connsiteX3" fmla="*/ 0 w 4749538"/>
              <a:gd name="connsiteY3" fmla="*/ 2362272 h 4724544"/>
              <a:gd name="connsiteX4" fmla="*/ 2374769 w 4749538"/>
              <a:gd name="connsiteY4" fmla="*/ 0 h 472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538" h="4724544">
                <a:moveTo>
                  <a:pt x="2374769" y="0"/>
                </a:moveTo>
                <a:cubicBezTo>
                  <a:pt x="3686318" y="0"/>
                  <a:pt x="4749538" y="1057625"/>
                  <a:pt x="4749538" y="2362272"/>
                </a:cubicBezTo>
                <a:cubicBezTo>
                  <a:pt x="4749538" y="3666919"/>
                  <a:pt x="3686318" y="4724544"/>
                  <a:pt x="2374769" y="4724544"/>
                </a:cubicBezTo>
                <a:cubicBezTo>
                  <a:pt x="1063220" y="4724544"/>
                  <a:pt x="0" y="3666919"/>
                  <a:pt x="0" y="2362272"/>
                </a:cubicBezTo>
                <a:cubicBezTo>
                  <a:pt x="0" y="1057625"/>
                  <a:pt x="1063220" y="0"/>
                  <a:pt x="2374769" y="0"/>
                </a:cubicBezTo>
                <a:close/>
              </a:path>
            </a:pathLst>
          </a:custGeom>
          <a:solidFill>
            <a:schemeClr val="tx1">
              <a:alpha val="10000"/>
            </a:schemeClr>
          </a:solidFill>
        </p:spPr>
        <p:txBody>
          <a:bodyPr wrap="square" rtlCol="0" anchor="ctr">
            <a:noAutofit/>
          </a:bodyPr>
          <a:lstStyle>
            <a:lvl1pPr algn="ctr">
              <a:lnSpc>
                <a:spcPct val="100000"/>
              </a:lnSpc>
              <a:defRPr sz="1100" b="0" baseline="0">
                <a:solidFill>
                  <a:schemeClr val="tx1">
                    <a:lumMod val="50000"/>
                    <a:lumOff val="50000"/>
                  </a:schemeClr>
                </a:solidFill>
              </a:defRPr>
            </a:lvl1pPr>
          </a:lstStyle>
          <a:p>
            <a:pPr rtl="0"/>
            <a:r>
              <a:rPr lang="pt-BR" noProof="0"/>
              <a:t>Arraste e solte </a:t>
            </a:r>
          </a:p>
          <a:p>
            <a:pPr rtl="0"/>
            <a:r>
              <a:rPr lang="pt-BR" noProof="0"/>
              <a:t>a imagem aqui</a:t>
            </a:r>
          </a:p>
        </p:txBody>
      </p:sp>
      <p:sp>
        <p:nvSpPr>
          <p:cNvPr id="31" name="Espaço Reservado para Texto 3">
            <a:extLst>
              <a:ext uri="{FF2B5EF4-FFF2-40B4-BE49-F238E27FC236}">
                <a16:creationId xmlns:a16="http://schemas.microsoft.com/office/drawing/2014/main" xmlns="" id="{9E7F9AFC-1AA3-41EE-B9CF-8C208FD278B8}"/>
              </a:ext>
            </a:extLst>
          </p:cNvPr>
          <p:cNvSpPr>
            <a:spLocks noGrp="1"/>
          </p:cNvSpPr>
          <p:nvPr>
            <p:ph type="body" sz="half" idx="2" hasCustomPrompt="1"/>
          </p:nvPr>
        </p:nvSpPr>
        <p:spPr>
          <a:xfrm>
            <a:off x="1099632" y="3462109"/>
            <a:ext cx="4979928" cy="3262853"/>
          </a:xfrm>
        </p:spPr>
        <p:txBody>
          <a:bodyPr rtlCol="0">
            <a:normAutofit/>
          </a:bodyPr>
          <a:lstStyle>
            <a:lvl1pPr marL="0" indent="0">
              <a:lnSpc>
                <a:spcPct val="150000"/>
              </a:lnSpc>
              <a:buNone/>
              <a:defRPr sz="1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Clique para editar o texto Mestre</a:t>
            </a:r>
          </a:p>
        </p:txBody>
      </p:sp>
      <p:sp>
        <p:nvSpPr>
          <p:cNvPr id="39" name="Título 7">
            <a:extLst>
              <a:ext uri="{FF2B5EF4-FFF2-40B4-BE49-F238E27FC236}">
                <a16:creationId xmlns:a16="http://schemas.microsoft.com/office/drawing/2014/main" xmlns="" id="{3914CF55-8C39-482F-A85C-6686F1BF80D0}"/>
              </a:ext>
            </a:extLst>
          </p:cNvPr>
          <p:cNvSpPr>
            <a:spLocks noGrp="1"/>
          </p:cNvSpPr>
          <p:nvPr>
            <p:ph type="body" sz="quarter" idx="106" hasCustomPrompt="1"/>
          </p:nvPr>
        </p:nvSpPr>
        <p:spPr>
          <a:xfrm>
            <a:off x="6612364" y="2823082"/>
            <a:ext cx="4979928" cy="605918"/>
          </a:xfrm>
        </p:spPr>
        <p:txBody>
          <a:bodyPr tIns="0" bIns="0" rtlCol="0" anchor="ctr" anchorCtr="0">
            <a:noAutofit/>
          </a:bodyPr>
          <a:lstStyle>
            <a:lvl1pPr marL="0" indent="0" algn="ctr">
              <a:lnSpc>
                <a:spcPct val="100000"/>
              </a:lnSpc>
              <a:spcBef>
                <a:spcPts val="0"/>
              </a:spcBef>
              <a:buFont typeface="Arial" panose="020B0604020202020204" pitchFamily="34" charset="0"/>
              <a:buNone/>
              <a:defRPr sz="1800" b="1" cap="all" baseline="0">
                <a:solidFill>
                  <a:schemeClr val="tx1">
                    <a:lumMod val="85000"/>
                    <a:lumOff val="15000"/>
                  </a:schemeClr>
                </a:solidFill>
                <a:latin typeface="+mj-lt"/>
              </a:defRPr>
            </a:lvl1pPr>
            <a:lvl2pPr algn="ctr">
              <a:defRPr/>
            </a:lvl2pPr>
            <a:lvl3pPr algn="ctr">
              <a:defRPr/>
            </a:lvl3pPr>
            <a:lvl4pPr algn="ctr">
              <a:lnSpc>
                <a:spcPct val="150000"/>
              </a:lnSpc>
              <a:defRPr/>
            </a:lvl4pPr>
            <a:lvl5pPr algn="ctr">
              <a:defRPr/>
            </a:lvl5pPr>
          </a:lstStyle>
          <a:p>
            <a:pPr lvl="0" rtl="0"/>
            <a:r>
              <a:rPr lang="pt-BR" noProof="0"/>
              <a:t>ESCREVA O TÍTULO AQUI</a:t>
            </a:r>
          </a:p>
        </p:txBody>
      </p:sp>
      <p:sp>
        <p:nvSpPr>
          <p:cNvPr id="41" name="Espaço reservado para texto 3">
            <a:extLst>
              <a:ext uri="{FF2B5EF4-FFF2-40B4-BE49-F238E27FC236}">
                <a16:creationId xmlns:a16="http://schemas.microsoft.com/office/drawing/2014/main" xmlns="" id="{7D73FC3A-EB30-4FD3-B2A9-9E6A7F62BB97}"/>
              </a:ext>
            </a:extLst>
          </p:cNvPr>
          <p:cNvSpPr>
            <a:spLocks noGrp="1"/>
          </p:cNvSpPr>
          <p:nvPr>
            <p:ph type="body" sz="half" idx="107" hasCustomPrompt="1"/>
          </p:nvPr>
        </p:nvSpPr>
        <p:spPr>
          <a:xfrm>
            <a:off x="6612365" y="3462109"/>
            <a:ext cx="4979928" cy="3262853"/>
          </a:xfrm>
        </p:spPr>
        <p:txBody>
          <a:bodyPr rtlCol="0">
            <a:normAutofit/>
          </a:bodyPr>
          <a:lstStyle>
            <a:lvl1pPr marL="0" indent="0">
              <a:lnSpc>
                <a:spcPct val="150000"/>
              </a:lnSpc>
              <a:buNone/>
              <a:defRPr sz="1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Clique para editar o texto Mestre</a:t>
            </a:r>
          </a:p>
        </p:txBody>
      </p:sp>
      <p:sp>
        <p:nvSpPr>
          <p:cNvPr id="42" name="Forma livre: Forma 41">
            <a:extLst>
              <a:ext uri="{FF2B5EF4-FFF2-40B4-BE49-F238E27FC236}">
                <a16:creationId xmlns:a16="http://schemas.microsoft.com/office/drawing/2014/main" xmlns="" id="{07C33C9A-D7E8-4C10-B4DD-F1B8B3CAF4D7}"/>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rgbClr val="47BF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44" name="Forma livre: Forma 43">
            <a:extLst>
              <a:ext uri="{FF2B5EF4-FFF2-40B4-BE49-F238E27FC236}">
                <a16:creationId xmlns:a16="http://schemas.microsoft.com/office/drawing/2014/main" xmlns="" id="{6669BDAC-80FA-43B7-AF04-AC360CBD9C88}"/>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 name="Título 1">
            <a:extLst>
              <a:ext uri="{FF2B5EF4-FFF2-40B4-BE49-F238E27FC236}">
                <a16:creationId xmlns:a16="http://schemas.microsoft.com/office/drawing/2014/main" xmlns="" id="{16CB0A3E-9615-4403-8894-873513E49039}"/>
              </a:ext>
            </a:extLst>
          </p:cNvPr>
          <p:cNvSpPr>
            <a:spLocks noGrp="1"/>
          </p:cNvSpPr>
          <p:nvPr>
            <p:ph type="title" hasCustomPrompt="1"/>
          </p:nvPr>
        </p:nvSpPr>
        <p:spPr>
          <a:xfrm>
            <a:off x="1099631" y="2825496"/>
            <a:ext cx="4983480" cy="603504"/>
          </a:xfrm>
        </p:spPr>
        <p:txBody>
          <a:bodyPr vert="horz" lIns="91440" tIns="0" rIns="91440" bIns="0" rtlCol="0" anchor="ctr" anchorCtr="0">
            <a:noAutofit/>
          </a:bodyPr>
          <a:lstStyle>
            <a:lvl1pPr marL="0" indent="0" algn="ctr">
              <a:buFont typeface="+mj-lt"/>
              <a:buNone/>
              <a:defRPr lang="en-US" sz="1800" b="1" cap="all" baseline="0" dirty="0">
                <a:solidFill>
                  <a:schemeClr val="tx1">
                    <a:lumMod val="85000"/>
                    <a:lumOff val="15000"/>
                  </a:schemeClr>
                </a:solidFill>
                <a:ea typeface="+mn-ea"/>
                <a:cs typeface="+mn-cs"/>
              </a:defRPr>
            </a:lvl1pPr>
          </a:lstStyle>
          <a:p>
            <a:pPr marL="342900" lvl="0" indent="-342900" algn="ctr" rtl="0">
              <a:lnSpc>
                <a:spcPct val="100000"/>
              </a:lnSpc>
              <a:spcBef>
                <a:spcPts val="0"/>
              </a:spcBef>
            </a:pPr>
            <a:r>
              <a:rPr lang="pt-BR" noProof="0"/>
              <a:t>ESCREVA O TÍTULO AQUI</a:t>
            </a:r>
          </a:p>
        </p:txBody>
      </p:sp>
    </p:spTree>
    <p:extLst>
      <p:ext uri="{BB962C8B-B14F-4D97-AF65-F5344CB8AC3E}">
        <p14:creationId xmlns:p14="http://schemas.microsoft.com/office/powerpoint/2010/main" val="237595498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ítulo e conteúdo">
    <p:spTree>
      <p:nvGrpSpPr>
        <p:cNvPr id="1" name=""/>
        <p:cNvGrpSpPr/>
        <p:nvPr/>
      </p:nvGrpSpPr>
      <p:grpSpPr>
        <a:xfrm>
          <a:off x="0" y="0"/>
          <a:ext cx="0" cy="0"/>
          <a:chOff x="0" y="0"/>
          <a:chExt cx="0" cy="0"/>
        </a:xfrm>
      </p:grpSpPr>
      <p:sp>
        <p:nvSpPr>
          <p:cNvPr id="11" name="Forma livre: Forma 10">
            <a:extLst>
              <a:ext uri="{FF2B5EF4-FFF2-40B4-BE49-F238E27FC236}">
                <a16:creationId xmlns:a16="http://schemas.microsoft.com/office/drawing/2014/main" xmlns="" id="{30E54A15-983A-490F-A7FB-0881E0C810F7}"/>
              </a:ext>
            </a:extLst>
          </p:cNvPr>
          <p:cNvSpPr/>
          <p:nvPr userDrawn="1"/>
        </p:nvSpPr>
        <p:spPr>
          <a:xfrm>
            <a:off x="5428096" y="0"/>
            <a:ext cx="6763905" cy="6858000"/>
          </a:xfrm>
          <a:custGeom>
            <a:avLst/>
            <a:gdLst>
              <a:gd name="connsiteX0" fmla="*/ 1 w 6763905"/>
              <a:gd name="connsiteY0" fmla="*/ 0 h 6858000"/>
              <a:gd name="connsiteX1" fmla="*/ 6763905 w 6763905"/>
              <a:gd name="connsiteY1" fmla="*/ 0 h 6858000"/>
              <a:gd name="connsiteX2" fmla="*/ 6763905 w 6763905"/>
              <a:gd name="connsiteY2" fmla="*/ 6858000 h 6858000"/>
              <a:gd name="connsiteX3" fmla="*/ 0 w 6763905"/>
              <a:gd name="connsiteY3" fmla="*/ 6858000 h 6858000"/>
              <a:gd name="connsiteX4" fmla="*/ 154196 w 6763905"/>
              <a:gd name="connsiteY4" fmla="*/ 6697120 h 6858000"/>
              <a:gd name="connsiteX5" fmla="*/ 1423557 w 6763905"/>
              <a:gd name="connsiteY5" fmla="*/ 3429000 h 6858000"/>
              <a:gd name="connsiteX6" fmla="*/ 154196 w 6763905"/>
              <a:gd name="connsiteY6" fmla="*/ 160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3905" h="6858000">
                <a:moveTo>
                  <a:pt x="1" y="0"/>
                </a:moveTo>
                <a:lnTo>
                  <a:pt x="6763905" y="0"/>
                </a:lnTo>
                <a:lnTo>
                  <a:pt x="6763905" y="6858000"/>
                </a:lnTo>
                <a:lnTo>
                  <a:pt x="0" y="6858000"/>
                </a:lnTo>
                <a:lnTo>
                  <a:pt x="154196" y="6697120"/>
                </a:lnTo>
                <a:cubicBezTo>
                  <a:pt x="942872" y="5833950"/>
                  <a:pt x="1423557" y="4687315"/>
                  <a:pt x="1423557" y="3429000"/>
                </a:cubicBezTo>
                <a:cubicBezTo>
                  <a:pt x="1423557" y="2170685"/>
                  <a:pt x="942872" y="1024050"/>
                  <a:pt x="154196" y="160880"/>
                </a:cubicBezTo>
                <a:close/>
              </a:path>
            </a:pathLst>
          </a:custGeom>
          <a:solidFill>
            <a:srgbClr val="47B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 name="Espaço Reservado para Conteúdo 2">
            <a:extLst>
              <a:ext uri="{FF2B5EF4-FFF2-40B4-BE49-F238E27FC236}">
                <a16:creationId xmlns:a16="http://schemas.microsoft.com/office/drawing/2014/main" xmlns="" id="{607D1B16-7058-45AD-9B19-E19CAF96683B}"/>
              </a:ext>
            </a:extLst>
          </p:cNvPr>
          <p:cNvSpPr>
            <a:spLocks noGrp="1"/>
          </p:cNvSpPr>
          <p:nvPr>
            <p:ph idx="1" hasCustomPrompt="1"/>
          </p:nvPr>
        </p:nvSpPr>
        <p:spPr>
          <a:xfrm>
            <a:off x="7296150" y="2296952"/>
            <a:ext cx="4514851" cy="3779998"/>
          </a:xfrm>
        </p:spPr>
        <p:txBody>
          <a:bodyPr lIns="0" rIns="0" rtlCol="0">
            <a:normAutofit/>
          </a:bodyPr>
          <a:lstStyle>
            <a:lvl1pPr>
              <a:lnSpc>
                <a:spcPct val="150000"/>
              </a:lnSpc>
              <a:defRPr sz="16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7" name="Espaço Reservado para Texto 2">
            <a:extLst>
              <a:ext uri="{FF2B5EF4-FFF2-40B4-BE49-F238E27FC236}">
                <a16:creationId xmlns:a16="http://schemas.microsoft.com/office/drawing/2014/main" xmlns="" id="{6CAAB964-0A56-4842-AA82-7610F726CD14}"/>
              </a:ext>
            </a:extLst>
          </p:cNvPr>
          <p:cNvSpPr>
            <a:spLocks noGrp="1"/>
          </p:cNvSpPr>
          <p:nvPr>
            <p:ph type="body" idx="13" hasCustomPrompt="1"/>
          </p:nvPr>
        </p:nvSpPr>
        <p:spPr>
          <a:xfrm>
            <a:off x="7326300" y="1675127"/>
            <a:ext cx="4484700" cy="407670"/>
          </a:xfrm>
        </p:spPr>
        <p:txBody>
          <a:bodyPr lIns="0" rIns="0" rtlCol="0">
            <a:noAutofit/>
          </a:bodyPr>
          <a:lstStyle>
            <a:lvl1pPr marL="0" indent="0">
              <a:buNone/>
              <a:defRPr sz="2000" spc="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BR" noProof="0" dirty="0"/>
              <a:t>EDITAR ESTILOS DE TEXTO MESTRE</a:t>
            </a:r>
          </a:p>
        </p:txBody>
      </p:sp>
      <p:sp>
        <p:nvSpPr>
          <p:cNvPr id="13" name="Espaço Reservado para Conteúdo 12">
            <a:extLst>
              <a:ext uri="{FF2B5EF4-FFF2-40B4-BE49-F238E27FC236}">
                <a16:creationId xmlns:a16="http://schemas.microsoft.com/office/drawing/2014/main" xmlns="" id="{483349C3-B089-45CF-9643-0D25E709663B}"/>
              </a:ext>
            </a:extLst>
          </p:cNvPr>
          <p:cNvSpPr>
            <a:spLocks noGrp="1"/>
          </p:cNvSpPr>
          <p:nvPr>
            <p:ph sz="quarter" idx="14" hasCustomPrompt="1"/>
          </p:nvPr>
        </p:nvSpPr>
        <p:spPr>
          <a:xfrm>
            <a:off x="1104901" y="850605"/>
            <a:ext cx="4991099" cy="5226346"/>
          </a:xfrm>
        </p:spPr>
        <p:txBody>
          <a:bodyPr rtlCol="0">
            <a:normAutofit/>
          </a:bodyPr>
          <a:lstStyle>
            <a:lvl1pPr>
              <a:defRPr sz="14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16" name="Espaço reservado para o número do slide 5">
            <a:extLst>
              <a:ext uri="{FF2B5EF4-FFF2-40B4-BE49-F238E27FC236}">
                <a16:creationId xmlns:a16="http://schemas.microsoft.com/office/drawing/2014/main" xmlns="" id="{E7D247BC-E419-4355-8738-B9CE5CA19B5C}"/>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bg1"/>
                </a:solidFill>
              </a:defRPr>
            </a:lvl1pPr>
          </a:lstStyle>
          <a:p>
            <a:pPr rtl="0"/>
            <a:fld id="{8C2E478F-E849-4A8C-AF1F-CBCC78A7CBFA}" type="slidenum">
              <a:rPr lang="pt-BR" noProof="0" smtClean="0"/>
              <a:pPr rtl="0"/>
              <a:t>‹nº›</a:t>
            </a:fld>
            <a:endParaRPr lang="pt-BR" noProof="0"/>
          </a:p>
        </p:txBody>
      </p:sp>
    </p:spTree>
    <p:extLst>
      <p:ext uri="{BB962C8B-B14F-4D97-AF65-F5344CB8AC3E}">
        <p14:creationId xmlns:p14="http://schemas.microsoft.com/office/powerpoint/2010/main" val="362292250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ítulo e conteúdo">
    <p:spTree>
      <p:nvGrpSpPr>
        <p:cNvPr id="1" name=""/>
        <p:cNvGrpSpPr/>
        <p:nvPr/>
      </p:nvGrpSpPr>
      <p:grpSpPr>
        <a:xfrm>
          <a:off x="0" y="0"/>
          <a:ext cx="0" cy="0"/>
          <a:chOff x="0" y="0"/>
          <a:chExt cx="0" cy="0"/>
        </a:xfrm>
      </p:grpSpPr>
      <p:sp>
        <p:nvSpPr>
          <p:cNvPr id="11" name="Forma livre: Forma 10">
            <a:extLst>
              <a:ext uri="{FF2B5EF4-FFF2-40B4-BE49-F238E27FC236}">
                <a16:creationId xmlns:a16="http://schemas.microsoft.com/office/drawing/2014/main" xmlns="" id="{30E54A15-983A-490F-A7FB-0881E0C810F7}"/>
              </a:ext>
            </a:extLst>
          </p:cNvPr>
          <p:cNvSpPr/>
          <p:nvPr userDrawn="1"/>
        </p:nvSpPr>
        <p:spPr>
          <a:xfrm>
            <a:off x="5428096" y="0"/>
            <a:ext cx="6763905" cy="6858000"/>
          </a:xfrm>
          <a:custGeom>
            <a:avLst/>
            <a:gdLst>
              <a:gd name="connsiteX0" fmla="*/ 1 w 6763905"/>
              <a:gd name="connsiteY0" fmla="*/ 0 h 6858000"/>
              <a:gd name="connsiteX1" fmla="*/ 6763905 w 6763905"/>
              <a:gd name="connsiteY1" fmla="*/ 0 h 6858000"/>
              <a:gd name="connsiteX2" fmla="*/ 6763905 w 6763905"/>
              <a:gd name="connsiteY2" fmla="*/ 6858000 h 6858000"/>
              <a:gd name="connsiteX3" fmla="*/ 0 w 6763905"/>
              <a:gd name="connsiteY3" fmla="*/ 6858000 h 6858000"/>
              <a:gd name="connsiteX4" fmla="*/ 154196 w 6763905"/>
              <a:gd name="connsiteY4" fmla="*/ 6697120 h 6858000"/>
              <a:gd name="connsiteX5" fmla="*/ 1423557 w 6763905"/>
              <a:gd name="connsiteY5" fmla="*/ 3429000 h 6858000"/>
              <a:gd name="connsiteX6" fmla="*/ 154196 w 6763905"/>
              <a:gd name="connsiteY6" fmla="*/ 160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3905" h="6858000">
                <a:moveTo>
                  <a:pt x="1" y="0"/>
                </a:moveTo>
                <a:lnTo>
                  <a:pt x="6763905" y="0"/>
                </a:lnTo>
                <a:lnTo>
                  <a:pt x="6763905" y="6858000"/>
                </a:lnTo>
                <a:lnTo>
                  <a:pt x="0" y="6858000"/>
                </a:lnTo>
                <a:lnTo>
                  <a:pt x="154196" y="6697120"/>
                </a:lnTo>
                <a:cubicBezTo>
                  <a:pt x="942872" y="5833950"/>
                  <a:pt x="1423557" y="4687315"/>
                  <a:pt x="1423557" y="3429000"/>
                </a:cubicBezTo>
                <a:cubicBezTo>
                  <a:pt x="1423557" y="2170685"/>
                  <a:pt x="942872" y="1024050"/>
                  <a:pt x="154196" y="160880"/>
                </a:cubicBezTo>
                <a:close/>
              </a:path>
            </a:pathLst>
          </a:custGeom>
          <a:solidFill>
            <a:srgbClr val="47B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 name="Título 1">
            <a:extLst>
              <a:ext uri="{FF2B5EF4-FFF2-40B4-BE49-F238E27FC236}">
                <a16:creationId xmlns:a16="http://schemas.microsoft.com/office/drawing/2014/main" xmlns="" id="{004074E6-E39E-4D19-B91F-8E84F37CBF3C}"/>
              </a:ext>
            </a:extLst>
          </p:cNvPr>
          <p:cNvSpPr>
            <a:spLocks noGrp="1"/>
          </p:cNvSpPr>
          <p:nvPr>
            <p:ph type="title" hasCustomPrompt="1"/>
          </p:nvPr>
        </p:nvSpPr>
        <p:spPr>
          <a:xfrm>
            <a:off x="7296150" y="1036565"/>
            <a:ext cx="4514851" cy="573989"/>
          </a:xfrm>
          <a:prstGeom prst="rect">
            <a:avLst/>
          </a:prstGeom>
        </p:spPr>
        <p:txBody>
          <a:bodyPr lIns="0" rIns="0" rtlCol="0">
            <a:noAutofit/>
          </a:bodyPr>
          <a:lstStyle>
            <a:lvl1pPr>
              <a:defRPr sz="3200" spc="300">
                <a:solidFill>
                  <a:schemeClr val="bg1"/>
                </a:solidFill>
              </a:defRPr>
            </a:lvl1pPr>
          </a:lstStyle>
          <a:p>
            <a:pPr rtl="0"/>
            <a:r>
              <a:rPr lang="pt-BR" noProof="0"/>
              <a:t>CLIQUE PARA EDITAR MESTRE</a:t>
            </a:r>
          </a:p>
        </p:txBody>
      </p:sp>
      <p:sp>
        <p:nvSpPr>
          <p:cNvPr id="3" name="Espaço Reservado para Conteúdo 2">
            <a:extLst>
              <a:ext uri="{FF2B5EF4-FFF2-40B4-BE49-F238E27FC236}">
                <a16:creationId xmlns:a16="http://schemas.microsoft.com/office/drawing/2014/main" xmlns="" id="{607D1B16-7058-45AD-9B19-E19CAF96683B}"/>
              </a:ext>
            </a:extLst>
          </p:cNvPr>
          <p:cNvSpPr>
            <a:spLocks noGrp="1"/>
          </p:cNvSpPr>
          <p:nvPr>
            <p:ph idx="1" hasCustomPrompt="1"/>
          </p:nvPr>
        </p:nvSpPr>
        <p:spPr>
          <a:xfrm>
            <a:off x="7296150" y="2296952"/>
            <a:ext cx="4514851" cy="3779998"/>
          </a:xfrm>
        </p:spPr>
        <p:txBody>
          <a:bodyPr lIns="0" rIns="0" rtlCol="0">
            <a:normAutofit/>
          </a:bodyPr>
          <a:lstStyle>
            <a:lvl1pPr>
              <a:lnSpc>
                <a:spcPct val="150000"/>
              </a:lnSpc>
              <a:defRPr sz="16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7" name="Espaço Reservado para Texto 2">
            <a:extLst>
              <a:ext uri="{FF2B5EF4-FFF2-40B4-BE49-F238E27FC236}">
                <a16:creationId xmlns:a16="http://schemas.microsoft.com/office/drawing/2014/main" xmlns="" id="{6CAAB964-0A56-4842-AA82-7610F726CD14}"/>
              </a:ext>
            </a:extLst>
          </p:cNvPr>
          <p:cNvSpPr>
            <a:spLocks noGrp="1"/>
          </p:cNvSpPr>
          <p:nvPr>
            <p:ph type="body" idx="13" hasCustomPrompt="1"/>
          </p:nvPr>
        </p:nvSpPr>
        <p:spPr>
          <a:xfrm>
            <a:off x="7326300" y="1675127"/>
            <a:ext cx="4484700" cy="407670"/>
          </a:xfrm>
        </p:spPr>
        <p:txBody>
          <a:bodyPr lIns="0" rIns="0" rtlCol="0">
            <a:noAutofit/>
          </a:bodyPr>
          <a:lstStyle>
            <a:lvl1pPr marL="0" indent="0">
              <a:buNone/>
              <a:defRPr sz="2000" spc="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BR" noProof="0"/>
              <a:t>EDITAR ESTILOS DE TEXTO MESTRE</a:t>
            </a:r>
          </a:p>
        </p:txBody>
      </p:sp>
      <p:sp>
        <p:nvSpPr>
          <p:cNvPr id="13" name="Espaço Reservado para Conteúdo 12">
            <a:extLst>
              <a:ext uri="{FF2B5EF4-FFF2-40B4-BE49-F238E27FC236}">
                <a16:creationId xmlns:a16="http://schemas.microsoft.com/office/drawing/2014/main" xmlns="" id="{483349C3-B089-45CF-9643-0D25E709663B}"/>
              </a:ext>
            </a:extLst>
          </p:cNvPr>
          <p:cNvSpPr>
            <a:spLocks noGrp="1"/>
          </p:cNvSpPr>
          <p:nvPr>
            <p:ph sz="quarter" idx="14" hasCustomPrompt="1"/>
          </p:nvPr>
        </p:nvSpPr>
        <p:spPr>
          <a:xfrm>
            <a:off x="1104901" y="903766"/>
            <a:ext cx="4991099" cy="5092997"/>
          </a:xfrm>
        </p:spPr>
        <p:txBody>
          <a:bodyPr rtlCol="0">
            <a:normAutofit/>
          </a:bodyPr>
          <a:lstStyle>
            <a:lvl1pPr>
              <a:defRPr sz="14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16" name="Espaço reservado para o número do slide 5">
            <a:extLst>
              <a:ext uri="{FF2B5EF4-FFF2-40B4-BE49-F238E27FC236}">
                <a16:creationId xmlns:a16="http://schemas.microsoft.com/office/drawing/2014/main" xmlns="" id="{E7D247BC-E419-4355-8738-B9CE5CA19B5C}"/>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bg1"/>
                </a:solidFill>
              </a:defRPr>
            </a:lvl1pPr>
          </a:lstStyle>
          <a:p>
            <a:pPr rtl="0"/>
            <a:fld id="{8C2E478F-E849-4A8C-AF1F-CBCC78A7CBFA}" type="slidenum">
              <a:rPr lang="pt-BR" noProof="0" smtClean="0"/>
              <a:pPr rtl="0"/>
              <a:t>‹nº›</a:t>
            </a:fld>
            <a:endParaRPr lang="pt-BR" noProof="0"/>
          </a:p>
        </p:txBody>
      </p:sp>
      <p:sp>
        <p:nvSpPr>
          <p:cNvPr id="12" name="Espaço Reservado para o Número do Slide 21">
            <a:extLst>
              <a:ext uri="{FF2B5EF4-FFF2-40B4-BE49-F238E27FC236}">
                <a16:creationId xmlns:a16="http://schemas.microsoft.com/office/drawing/2014/main" xmlns="" id="{2AD04D12-2503-45DD-8909-074A5644588E}"/>
              </a:ext>
            </a:extLst>
          </p:cNvPr>
          <p:cNvSpPr txBox="1">
            <a:spLocks/>
          </p:cNvSpPr>
          <p:nvPr userDrawn="1"/>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D8D877B3-D348-4611-9BDB-C5374591D951}" type="slidenum">
              <a:rPr lang="pt-BR" sz="1000" noProof="0" smtClean="0">
                <a:solidFill>
                  <a:schemeClr val="bg1">
                    <a:alpha val="50000"/>
                  </a:schemeClr>
                </a:solidFill>
              </a:rPr>
              <a:pPr rtl="0"/>
              <a:t>‹nº›</a:t>
            </a:fld>
            <a:endParaRPr lang="pt-BR" sz="1000" noProof="0">
              <a:solidFill>
                <a:schemeClr val="bg1">
                  <a:alpha val="50000"/>
                </a:schemeClr>
              </a:solidFill>
            </a:endParaRPr>
          </a:p>
        </p:txBody>
      </p:sp>
      <p:sp>
        <p:nvSpPr>
          <p:cNvPr id="9" name="Retângulo 8">
            <a:extLst>
              <a:ext uri="{FF2B5EF4-FFF2-40B4-BE49-F238E27FC236}">
                <a16:creationId xmlns:a16="http://schemas.microsoft.com/office/drawing/2014/main" xmlns="" id="{9F3A5C24-92D8-4CC1-AF50-F29B9C30BDBB}"/>
              </a:ext>
            </a:extLst>
          </p:cNvPr>
          <p:cNvSpPr/>
          <p:nvPr userDrawn="1"/>
        </p:nvSpPr>
        <p:spPr>
          <a:xfrm>
            <a:off x="5428096" y="-24572"/>
            <a:ext cx="676656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Tree>
    <p:extLst>
      <p:ext uri="{BB962C8B-B14F-4D97-AF65-F5344CB8AC3E}">
        <p14:creationId xmlns:p14="http://schemas.microsoft.com/office/powerpoint/2010/main" val="145976491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ítulo e conteúdo">
    <p:spTree>
      <p:nvGrpSpPr>
        <p:cNvPr id="1" name=""/>
        <p:cNvGrpSpPr/>
        <p:nvPr/>
      </p:nvGrpSpPr>
      <p:grpSpPr>
        <a:xfrm>
          <a:off x="0" y="0"/>
          <a:ext cx="0" cy="0"/>
          <a:chOff x="0" y="0"/>
          <a:chExt cx="0" cy="0"/>
        </a:xfrm>
      </p:grpSpPr>
      <p:sp>
        <p:nvSpPr>
          <p:cNvPr id="11" name="Forma livre: Forma 10">
            <a:extLst>
              <a:ext uri="{FF2B5EF4-FFF2-40B4-BE49-F238E27FC236}">
                <a16:creationId xmlns:a16="http://schemas.microsoft.com/office/drawing/2014/main" xmlns="" id="{30E54A15-983A-490F-A7FB-0881E0C810F7}"/>
              </a:ext>
            </a:extLst>
          </p:cNvPr>
          <p:cNvSpPr/>
          <p:nvPr userDrawn="1"/>
        </p:nvSpPr>
        <p:spPr>
          <a:xfrm flipH="1">
            <a:off x="756693" y="0"/>
            <a:ext cx="3558131" cy="6858000"/>
          </a:xfrm>
          <a:custGeom>
            <a:avLst/>
            <a:gdLst>
              <a:gd name="connsiteX0" fmla="*/ 1 w 6763905"/>
              <a:gd name="connsiteY0" fmla="*/ 0 h 6858000"/>
              <a:gd name="connsiteX1" fmla="*/ 6763905 w 6763905"/>
              <a:gd name="connsiteY1" fmla="*/ 0 h 6858000"/>
              <a:gd name="connsiteX2" fmla="*/ 6763905 w 6763905"/>
              <a:gd name="connsiteY2" fmla="*/ 6858000 h 6858000"/>
              <a:gd name="connsiteX3" fmla="*/ 0 w 6763905"/>
              <a:gd name="connsiteY3" fmla="*/ 6858000 h 6858000"/>
              <a:gd name="connsiteX4" fmla="*/ 154196 w 6763905"/>
              <a:gd name="connsiteY4" fmla="*/ 6697120 h 6858000"/>
              <a:gd name="connsiteX5" fmla="*/ 1423557 w 6763905"/>
              <a:gd name="connsiteY5" fmla="*/ 3429000 h 6858000"/>
              <a:gd name="connsiteX6" fmla="*/ 154196 w 6763905"/>
              <a:gd name="connsiteY6" fmla="*/ 160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3905" h="6858000">
                <a:moveTo>
                  <a:pt x="1" y="0"/>
                </a:moveTo>
                <a:lnTo>
                  <a:pt x="6763905" y="0"/>
                </a:lnTo>
                <a:lnTo>
                  <a:pt x="6763905" y="6858000"/>
                </a:lnTo>
                <a:lnTo>
                  <a:pt x="0" y="6858000"/>
                </a:lnTo>
                <a:lnTo>
                  <a:pt x="154196" y="6697120"/>
                </a:lnTo>
                <a:cubicBezTo>
                  <a:pt x="942872" y="5833950"/>
                  <a:pt x="1423557" y="4687315"/>
                  <a:pt x="1423557" y="3429000"/>
                </a:cubicBezTo>
                <a:cubicBezTo>
                  <a:pt x="1423557" y="2170685"/>
                  <a:pt x="942872" y="1024050"/>
                  <a:pt x="154196" y="160880"/>
                </a:cubicBezTo>
                <a:close/>
              </a:path>
            </a:pathLst>
          </a:custGeom>
          <a:solidFill>
            <a:srgbClr val="47B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 name="Espaço Reservado para Conteúdo 2">
            <a:extLst>
              <a:ext uri="{FF2B5EF4-FFF2-40B4-BE49-F238E27FC236}">
                <a16:creationId xmlns:a16="http://schemas.microsoft.com/office/drawing/2014/main" xmlns="" id="{607D1B16-7058-45AD-9B19-E19CAF96683B}"/>
              </a:ext>
            </a:extLst>
          </p:cNvPr>
          <p:cNvSpPr>
            <a:spLocks noGrp="1"/>
          </p:cNvSpPr>
          <p:nvPr>
            <p:ph idx="1"/>
          </p:nvPr>
        </p:nvSpPr>
        <p:spPr>
          <a:xfrm flipH="1">
            <a:off x="1542567" y="2238375"/>
            <a:ext cx="3766378" cy="2657475"/>
          </a:xfrm>
        </p:spPr>
        <p:txBody>
          <a:bodyPr lIns="0" rIns="0" rtlCol="0">
            <a:normAutofit/>
          </a:bodyPr>
          <a:lstStyle>
            <a:lvl1pPr>
              <a:lnSpc>
                <a:spcPct val="150000"/>
              </a:lnSpc>
              <a:defRPr sz="3600">
                <a:solidFill>
                  <a:schemeClr val="bg1"/>
                </a:solidFill>
              </a:defRPr>
            </a:lvl1pPr>
            <a:lvl2pPr marL="457200" indent="0">
              <a:lnSpc>
                <a:spcPct val="150000"/>
              </a:lnSpc>
              <a:buNone/>
              <a:defRPr sz="3600">
                <a:solidFill>
                  <a:schemeClr val="bg1"/>
                </a:solidFill>
              </a:defRPr>
            </a:lvl2pPr>
            <a:lvl3pPr marL="914400" indent="0">
              <a:lnSpc>
                <a:spcPct val="150000"/>
              </a:lnSpc>
              <a:buNone/>
              <a:defRPr sz="3200">
                <a:solidFill>
                  <a:schemeClr val="bg1"/>
                </a:solidFill>
              </a:defRPr>
            </a:lvl3pPr>
            <a:lvl4pPr marL="1371600" indent="0">
              <a:lnSpc>
                <a:spcPct val="150000"/>
              </a:lnSpc>
              <a:buNone/>
              <a:defRPr sz="2800">
                <a:solidFill>
                  <a:schemeClr val="bg1"/>
                </a:solidFill>
              </a:defRPr>
            </a:lvl4pPr>
            <a:lvl5pPr marL="1828800" indent="0">
              <a:lnSpc>
                <a:spcPct val="150000"/>
              </a:lnSpc>
              <a:buNone/>
              <a:defRPr sz="2800">
                <a:solidFill>
                  <a:schemeClr val="bg1"/>
                </a:solidFill>
              </a:defRPr>
            </a:lvl5pPr>
          </a:lstStyle>
          <a:p>
            <a:pPr lvl="0" rtl="0"/>
            <a:r>
              <a:rPr lang="pt-BR" noProof="0" dirty="0"/>
              <a:t>Clique para editar </a:t>
            </a:r>
          </a:p>
        </p:txBody>
      </p:sp>
      <p:sp>
        <p:nvSpPr>
          <p:cNvPr id="13" name="Espaço Reservado para Conteúdo 12">
            <a:extLst>
              <a:ext uri="{FF2B5EF4-FFF2-40B4-BE49-F238E27FC236}">
                <a16:creationId xmlns:a16="http://schemas.microsoft.com/office/drawing/2014/main" xmlns="" id="{483349C3-B089-45CF-9643-0D25E709663B}"/>
              </a:ext>
            </a:extLst>
          </p:cNvPr>
          <p:cNvSpPr>
            <a:spLocks noGrp="1"/>
          </p:cNvSpPr>
          <p:nvPr>
            <p:ph sz="quarter" idx="14" hasCustomPrompt="1"/>
          </p:nvPr>
        </p:nvSpPr>
        <p:spPr>
          <a:xfrm>
            <a:off x="5507728" y="209506"/>
            <a:ext cx="6684272" cy="6858000"/>
          </a:xfrm>
        </p:spPr>
        <p:txBody>
          <a:bodyPr rtlCol="0">
            <a:normAutofit/>
          </a:bodyPr>
          <a:lstStyle>
            <a:lvl1pPr>
              <a:defRPr sz="14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rtl="0"/>
            <a:r>
              <a:rPr lang="pt-BR" noProof="0" dirty="0"/>
              <a:t>Clique para editar o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
        <p:nvSpPr>
          <p:cNvPr id="16" name="Espaço reservado para o número do slide 5">
            <a:extLst>
              <a:ext uri="{FF2B5EF4-FFF2-40B4-BE49-F238E27FC236}">
                <a16:creationId xmlns:a16="http://schemas.microsoft.com/office/drawing/2014/main" xmlns="" id="{E7D247BC-E419-4355-8738-B9CE5CA19B5C}"/>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bg1"/>
                </a:solidFill>
              </a:defRPr>
            </a:lvl1pPr>
          </a:lstStyle>
          <a:p>
            <a:pPr rtl="0"/>
            <a:fld id="{8C2E478F-E849-4A8C-AF1F-CBCC78A7CBFA}" type="slidenum">
              <a:rPr lang="pt-BR" noProof="0" smtClean="0"/>
              <a:pPr rtl="0"/>
              <a:t>‹nº›</a:t>
            </a:fld>
            <a:endParaRPr lang="pt-BR" noProof="0"/>
          </a:p>
        </p:txBody>
      </p:sp>
      <p:pic>
        <p:nvPicPr>
          <p:cNvPr id="10" name="Imagem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3228" y="104722"/>
            <a:ext cx="1307597" cy="622665"/>
          </a:xfrm>
          <a:prstGeom prst="rect">
            <a:avLst/>
          </a:prstGeom>
        </p:spPr>
      </p:pic>
      <p:pic>
        <p:nvPicPr>
          <p:cNvPr id="14" name="Imagem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78553" y="77030"/>
            <a:ext cx="1680641" cy="731678"/>
          </a:xfrm>
          <a:prstGeom prst="rect">
            <a:avLst/>
          </a:prstGeom>
        </p:spPr>
      </p:pic>
    </p:spTree>
    <p:extLst>
      <p:ext uri="{BB962C8B-B14F-4D97-AF65-F5344CB8AC3E}">
        <p14:creationId xmlns:p14="http://schemas.microsoft.com/office/powerpoint/2010/main" val="110881149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m 8"/>
          <p:cNvPicPr>
            <a:picLocks noChangeAspect="1"/>
          </p:cNvPicPr>
          <p:nvPr userDrawn="1"/>
        </p:nvPicPr>
        <p:blipFill rotWithShape="1">
          <a:blip r:embed="rId17">
            <a:extLst>
              <a:ext uri="{28A0092B-C50C-407E-A947-70E740481C1C}">
                <a14:useLocalDpi xmlns:a14="http://schemas.microsoft.com/office/drawing/2010/main" val="0"/>
              </a:ext>
            </a:extLst>
          </a:blip>
          <a:srcRect t="18737" b="19213"/>
          <a:stretch/>
        </p:blipFill>
        <p:spPr>
          <a:xfrm>
            <a:off x="-31900" y="6098714"/>
            <a:ext cx="12280605" cy="803572"/>
          </a:xfrm>
          <a:prstGeom prst="rect">
            <a:avLst/>
          </a:prstGeom>
          <a:ln>
            <a:noFill/>
          </a:ln>
          <a:effectLst>
            <a:softEdge rad="63500"/>
          </a:effectLst>
        </p:spPr>
      </p:pic>
      <p:sp>
        <p:nvSpPr>
          <p:cNvPr id="2" name="Espaço Reservado para Título 1">
            <a:extLst>
              <a:ext uri="{FF2B5EF4-FFF2-40B4-BE49-F238E27FC236}">
                <a16:creationId xmlns:a16="http://schemas.microsoft.com/office/drawing/2014/main" xmlns="" id="{DED01DAC-95B2-4F9E-A9B4-92382F943753}"/>
              </a:ext>
            </a:extLst>
          </p:cNvPr>
          <p:cNvSpPr>
            <a:spLocks noGrp="1"/>
          </p:cNvSpPr>
          <p:nvPr>
            <p:ph type="title"/>
          </p:nvPr>
        </p:nvSpPr>
        <p:spPr>
          <a:xfrm>
            <a:off x="1096041" y="965527"/>
            <a:ext cx="10248899" cy="703279"/>
          </a:xfrm>
          <a:prstGeom prst="rect">
            <a:avLst/>
          </a:prstGeom>
        </p:spPr>
        <p:txBody>
          <a:bodyPr vert="horz" lIns="91440" tIns="45720" rIns="91440" bIns="45720" rtlCol="0" anchor="ctr">
            <a:normAutofit/>
          </a:bodyPr>
          <a:lstStyle/>
          <a:p>
            <a:pPr rtl="0"/>
            <a:r>
              <a:rPr lang="pt-BR" noProof="0" dirty="0"/>
              <a:t>Clique para editar o estilo de título Mestre</a:t>
            </a:r>
          </a:p>
        </p:txBody>
      </p:sp>
      <p:sp>
        <p:nvSpPr>
          <p:cNvPr id="3" name="Espaço reservado para texto 2">
            <a:extLst>
              <a:ext uri="{FF2B5EF4-FFF2-40B4-BE49-F238E27FC236}">
                <a16:creationId xmlns:a16="http://schemas.microsoft.com/office/drawing/2014/main" xmlns="" id="{B7D57AA7-D108-4C6F-9455-5A9AC5F7DB73}"/>
              </a:ext>
            </a:extLst>
          </p:cNvPr>
          <p:cNvSpPr>
            <a:spLocks noGrp="1"/>
          </p:cNvSpPr>
          <p:nvPr>
            <p:ph type="body" idx="1"/>
          </p:nvPr>
        </p:nvSpPr>
        <p:spPr>
          <a:xfrm>
            <a:off x="1104900" y="1825625"/>
            <a:ext cx="10248899" cy="4351338"/>
          </a:xfrm>
          <a:prstGeom prst="rect">
            <a:avLst/>
          </a:prstGeom>
        </p:spPr>
        <p:txBody>
          <a:bodyPr vert="horz" lIns="91440" tIns="45720" rIns="91440" bIns="45720" rtlCol="0">
            <a:normAutofit/>
          </a:bodyPr>
          <a:lstStyle/>
          <a:p>
            <a:pPr lvl="0" rtl="0"/>
            <a:r>
              <a:rPr lang="pt-BR" noProof="0" dirty="0"/>
              <a:t>Clique para editar o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cxnSp>
        <p:nvCxnSpPr>
          <p:cNvPr id="13" name="Conector Reto 12">
            <a:extLst>
              <a:ext uri="{FF2B5EF4-FFF2-40B4-BE49-F238E27FC236}">
                <a16:creationId xmlns:a16="http://schemas.microsoft.com/office/drawing/2014/main" xmlns="" id="{1BD32F58-EB48-4836-BA45-971BA1AA1608}"/>
              </a:ext>
            </a:extLst>
          </p:cNvPr>
          <p:cNvCxnSpPr/>
          <p:nvPr userDrawn="1"/>
        </p:nvCxnSpPr>
        <p:spPr>
          <a:xfrm>
            <a:off x="559704" y="4795284"/>
            <a:ext cx="2" cy="2062717"/>
          </a:xfrm>
          <a:prstGeom prst="line">
            <a:avLst/>
          </a:prstGeom>
          <a:ln w="19050">
            <a:solidFill>
              <a:schemeClr val="tx1">
                <a:alpha val="70000"/>
              </a:schemeClr>
            </a:solidFill>
            <a:prstDash val="solid"/>
          </a:ln>
        </p:spPr>
        <p:style>
          <a:lnRef idx="1">
            <a:schemeClr val="accent1"/>
          </a:lnRef>
          <a:fillRef idx="0">
            <a:schemeClr val="accent1"/>
          </a:fillRef>
          <a:effectRef idx="0">
            <a:schemeClr val="accent1"/>
          </a:effectRef>
          <a:fontRef idx="minor">
            <a:schemeClr val="tx1"/>
          </a:fontRef>
        </p:style>
      </p:cxnSp>
      <p:sp>
        <p:nvSpPr>
          <p:cNvPr id="18" name="Forma 61">
            <a:extLst>
              <a:ext uri="{FF2B5EF4-FFF2-40B4-BE49-F238E27FC236}">
                <a16:creationId xmlns:a16="http://schemas.microsoft.com/office/drawing/2014/main" xmlns="" id="{9DA099E0-27DA-42BD-9D42-E4CA07B78FDD}"/>
              </a:ext>
            </a:extLst>
          </p:cNvPr>
          <p:cNvSpPr/>
          <p:nvPr userDrawn="1"/>
        </p:nvSpPr>
        <p:spPr>
          <a:xfrm rot="16200000">
            <a:off x="-1548505" y="3271264"/>
            <a:ext cx="4216420" cy="315471"/>
          </a:xfrm>
          <a:prstGeom prst="rect">
            <a:avLst/>
          </a:prstGeom>
          <a:ln w="3175">
            <a:miter lim="400000"/>
          </a:ln>
          <a:extLst>
            <a:ext uri="{C572A759-6A51-4108-AA02-DFA0A04FC94B}">
              <ma14:wrappingTextBoxFlag xmlns="" xmlns:ma14="http://schemas.microsoft.com/office/mac/drawingml/2011/main" val="1"/>
            </a:ext>
          </a:extLst>
        </p:spPr>
        <p:txBody>
          <a:bodyPr wrap="square" lIns="19050" tIns="19050" rIns="19050" bIns="19050" rtlCol="0" anchor="ctr">
            <a:spAutoFit/>
          </a:bodyPr>
          <a:lstStyle/>
          <a:p>
            <a:pPr marL="0" indent="0" algn="ctr" rtl="0">
              <a:buFont typeface="Arial" panose="020B0604020202020204" pitchFamily="34" charset="0"/>
              <a:buNone/>
              <a:defRPr sz="3000">
                <a:solidFill>
                  <a:srgbClr val="3A3B39"/>
                </a:solidFill>
                <a:latin typeface="Bebas"/>
                <a:ea typeface="Bebas"/>
                <a:cs typeface="Bebas"/>
                <a:sym typeface="Bebas"/>
              </a:defRPr>
            </a:pPr>
            <a:r>
              <a:rPr lang="pt-BR" sz="1800" b="1" kern="1200" spc="600" noProof="0" dirty="0" smtClean="0">
                <a:solidFill>
                  <a:srgbClr val="2F3342"/>
                </a:solidFill>
                <a:latin typeface="+mn-lt"/>
                <a:ea typeface="+mn-ea"/>
                <a:cs typeface="+mn-cs"/>
                <a:sym typeface="Bebas"/>
              </a:rPr>
              <a:t>#</a:t>
            </a:r>
            <a:r>
              <a:rPr lang="pt-BR" sz="1800" b="1" kern="1200" spc="600" baseline="30000" noProof="0" dirty="0" smtClean="0">
                <a:solidFill>
                  <a:srgbClr val="2F3342"/>
                </a:solidFill>
                <a:latin typeface="+mn-lt"/>
                <a:ea typeface="+mn-ea"/>
                <a:cs typeface="+mn-cs"/>
                <a:sym typeface="Bebas"/>
              </a:rPr>
              <a:t> </a:t>
            </a:r>
            <a:r>
              <a:rPr lang="pt-BR" sz="1800" b="1" kern="1200" spc="600" baseline="0" noProof="0" dirty="0" smtClean="0">
                <a:solidFill>
                  <a:srgbClr val="47BFA4"/>
                </a:solidFill>
                <a:latin typeface="+mn-lt"/>
                <a:ea typeface="+mn-ea"/>
                <a:cs typeface="+mn-cs"/>
                <a:sym typeface="Bebas"/>
              </a:rPr>
              <a:t>ESPERANÇA</a:t>
            </a:r>
            <a:endParaRPr lang="pt-BR" sz="1800" b="1" i="0" spc="600" noProof="0" dirty="0">
              <a:solidFill>
                <a:srgbClr val="47BFA4"/>
              </a:solidFill>
              <a:latin typeface="+mn-lt"/>
              <a:cs typeface="Gill Sans" panose="020B0502020104020203" pitchFamily="34" charset="-79"/>
            </a:endParaRPr>
          </a:p>
        </p:txBody>
      </p:sp>
      <p:cxnSp>
        <p:nvCxnSpPr>
          <p:cNvPr id="20" name="Conector Reto 19">
            <a:extLst>
              <a:ext uri="{FF2B5EF4-FFF2-40B4-BE49-F238E27FC236}">
                <a16:creationId xmlns:a16="http://schemas.microsoft.com/office/drawing/2014/main" xmlns="" id="{DFEBA112-2FA0-448A-A373-EB297C4661F0}"/>
              </a:ext>
            </a:extLst>
          </p:cNvPr>
          <p:cNvCxnSpPr/>
          <p:nvPr userDrawn="1"/>
        </p:nvCxnSpPr>
        <p:spPr>
          <a:xfrm>
            <a:off x="559704" y="0"/>
            <a:ext cx="0" cy="2147777"/>
          </a:xfrm>
          <a:prstGeom prst="line">
            <a:avLst/>
          </a:prstGeom>
          <a:ln w="19050">
            <a:solidFill>
              <a:schemeClr val="tx1">
                <a:alpha val="7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6" name="Imagem 15"/>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278553" y="77030"/>
            <a:ext cx="1680641" cy="731678"/>
          </a:xfrm>
          <a:prstGeom prst="rect">
            <a:avLst/>
          </a:prstGeom>
        </p:spPr>
      </p:pic>
      <p:pic>
        <p:nvPicPr>
          <p:cNvPr id="17" name="Imagem 1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03228" y="104722"/>
            <a:ext cx="1307597" cy="622665"/>
          </a:xfrm>
          <a:prstGeom prst="rect">
            <a:avLst/>
          </a:prstGeom>
        </p:spPr>
      </p:pic>
      <p:sp>
        <p:nvSpPr>
          <p:cNvPr id="19" name="Espaço Reservado para o Número do Slide 21">
            <a:extLst>
              <a:ext uri="{FF2B5EF4-FFF2-40B4-BE49-F238E27FC236}">
                <a16:creationId xmlns:a16="http://schemas.microsoft.com/office/drawing/2014/main" xmlns="" id="{BDEFFF1D-21D1-45B8-A062-F9140F937EE2}"/>
              </a:ext>
            </a:extLst>
          </p:cNvPr>
          <p:cNvSpPr txBox="1">
            <a:spLocks/>
          </p:cNvSpPr>
          <p:nvPr userDrawn="1"/>
        </p:nvSpPr>
        <p:spPr>
          <a:xfrm>
            <a:off x="11295443" y="6378262"/>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D8D877B3-D348-4611-9BDB-C5374591D951}" type="slidenum">
              <a:rPr lang="pt-BR" sz="3200" noProof="0" smtClean="0"/>
              <a:pPr rtl="0"/>
              <a:t>‹nº›</a:t>
            </a:fld>
            <a:endParaRPr lang="pt-BR" sz="1600" noProof="0" dirty="0"/>
          </a:p>
        </p:txBody>
      </p:sp>
    </p:spTree>
    <p:extLst>
      <p:ext uri="{BB962C8B-B14F-4D97-AF65-F5344CB8AC3E}">
        <p14:creationId xmlns:p14="http://schemas.microsoft.com/office/powerpoint/2010/main" val="1286065101"/>
      </p:ext>
    </p:extLst>
  </p:cSld>
  <p:clrMap bg1="lt1" tx1="dk1" bg2="lt2" tx2="dk2" accent1="accent1" accent2="accent2" accent3="accent3" accent4="accent4" accent5="accent5" accent6="accent6" hlink="hlink" folHlink="folHlink"/>
  <p:sldLayoutIdLst>
    <p:sldLayoutId id="2147483666" r:id="rId1"/>
    <p:sldLayoutId id="2147483650" r:id="rId2"/>
    <p:sldLayoutId id="2147483660" r:id="rId3"/>
    <p:sldLayoutId id="2147483663" r:id="rId4"/>
    <p:sldLayoutId id="2147483661" r:id="rId5"/>
    <p:sldLayoutId id="2147483662" r:id="rId6"/>
    <p:sldLayoutId id="2147483664" r:id="rId7"/>
    <p:sldLayoutId id="2147483681" r:id="rId8"/>
    <p:sldLayoutId id="2147483682" r:id="rId9"/>
    <p:sldLayoutId id="2147483665" r:id="rId10"/>
    <p:sldLayoutId id="2147483673" r:id="rId11"/>
    <p:sldLayoutId id="2147483674" r:id="rId12"/>
    <p:sldLayoutId id="2147483680" r:id="rId13"/>
    <p:sldLayoutId id="2147483678" r:id="rId14"/>
    <p:sldLayoutId id="2147483679" r:id="rId15"/>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5.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fi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7.jfif"/><Relationship Id="rId5" Type="http://schemas.openxmlformats.org/officeDocument/2006/relationships/image" Target="../media/image26.jfif"/><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hyperlink" Target="mailto:calazansgeralda@gmail.com" TargetMode="External"/><Relationship Id="rId3" Type="http://schemas.openxmlformats.org/officeDocument/2006/relationships/slideLayout" Target="../slideLayouts/slideLayout15.xml"/><Relationship Id="rId7" Type="http://schemas.openxmlformats.org/officeDocument/2006/relationships/image" Target="../media/image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398134">
            <a:off x="10381102" y="3546093"/>
            <a:ext cx="2507697" cy="2504363"/>
          </a:xfrm>
          <a:prstGeom prst="rect">
            <a:avLst/>
          </a:prstGeom>
        </p:spPr>
      </p:pic>
      <p:sp>
        <p:nvSpPr>
          <p:cNvPr id="2" name="Título 1"/>
          <p:cNvSpPr>
            <a:spLocks noGrp="1"/>
          </p:cNvSpPr>
          <p:nvPr>
            <p:ph type="title"/>
          </p:nvPr>
        </p:nvSpPr>
        <p:spPr/>
        <p:txBody>
          <a:bodyPr>
            <a:normAutofit/>
          </a:bodyPr>
          <a:lstStyle/>
          <a:p>
            <a:pPr>
              <a:lnSpc>
                <a:spcPct val="100000"/>
              </a:lnSpc>
            </a:pPr>
            <a:r>
              <a:rPr lang="pt-BR" dirty="0" smtClean="0"/>
              <a:t>Asma na Infância</a:t>
            </a:r>
            <a:br>
              <a:rPr lang="pt-BR" dirty="0" smtClean="0"/>
            </a:br>
            <a:r>
              <a:rPr lang="pt-BR" dirty="0" smtClean="0"/>
              <a:t>Síndromes Respiratórias Agudas</a:t>
            </a:r>
            <a:br>
              <a:rPr lang="pt-BR" dirty="0" smtClean="0"/>
            </a:br>
            <a:r>
              <a:rPr lang="pt-BR" dirty="0" smtClean="0"/>
              <a:t>Diagnóstico Diferencial com COVID-19</a:t>
            </a:r>
            <a:endParaRPr lang="pt-BR" dirty="0"/>
          </a:p>
        </p:txBody>
      </p:sp>
      <p:sp>
        <p:nvSpPr>
          <p:cNvPr id="3" name="Subtítulo 2"/>
          <p:cNvSpPr>
            <a:spLocks noGrp="1"/>
          </p:cNvSpPr>
          <p:nvPr>
            <p:ph type="subTitle" idx="1"/>
          </p:nvPr>
        </p:nvSpPr>
        <p:spPr>
          <a:xfrm>
            <a:off x="1104900" y="4528489"/>
            <a:ext cx="10668000" cy="1659660"/>
          </a:xfrm>
        </p:spPr>
        <p:txBody>
          <a:bodyPr/>
          <a:lstStyle/>
          <a:p>
            <a:r>
              <a:rPr lang="pt-BR" sz="2400" dirty="0" smtClean="0"/>
              <a:t>Geralda Magela Costa Calazans</a:t>
            </a:r>
          </a:p>
          <a:p>
            <a:pPr>
              <a:lnSpc>
                <a:spcPct val="100000"/>
              </a:lnSpc>
              <a:spcBef>
                <a:spcPts val="0"/>
              </a:spcBef>
            </a:pPr>
            <a:r>
              <a:rPr lang="pt-BR" sz="1800" dirty="0" smtClean="0"/>
              <a:t>Pneumologista Pediátrica </a:t>
            </a:r>
          </a:p>
          <a:p>
            <a:pPr>
              <a:lnSpc>
                <a:spcPct val="100000"/>
              </a:lnSpc>
              <a:spcBef>
                <a:spcPts val="0"/>
              </a:spcBef>
            </a:pPr>
            <a:r>
              <a:rPr lang="pt-BR" sz="1800" dirty="0" smtClean="0"/>
              <a:t>Unidade de Referência Secundária Padre Eustáquio – SMSA/PBH</a:t>
            </a:r>
            <a:endParaRPr lang="pt-BR" sz="1800" dirty="0"/>
          </a:p>
        </p:txBody>
      </p:sp>
    </p:spTree>
    <p:extLst>
      <p:ext uri="{BB962C8B-B14F-4D97-AF65-F5344CB8AC3E}">
        <p14:creationId xmlns:p14="http://schemas.microsoft.com/office/powerpoint/2010/main" val="333149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p:cNvSpPr>
            <a:spLocks noGrp="1"/>
          </p:cNvSpPr>
          <p:nvPr>
            <p:ph type="body" sz="quarter" idx="39"/>
          </p:nvPr>
        </p:nvSpPr>
        <p:spPr>
          <a:xfrm>
            <a:off x="4758582" y="1315845"/>
            <a:ext cx="7224152" cy="5221433"/>
          </a:xfrm>
        </p:spPr>
        <p:txBody>
          <a:bodyPr/>
          <a:lstStyle/>
          <a:p>
            <a:r>
              <a:rPr lang="pt-BR" sz="2400" dirty="0">
                <a:solidFill>
                  <a:srgbClr val="000000"/>
                </a:solidFill>
                <a:latin typeface="Verdana" panose="020B0604030504040204" pitchFamily="34" charset="0"/>
              </a:rPr>
              <a:t>É</a:t>
            </a:r>
            <a:r>
              <a:rPr lang="pt-BR" sz="2400" dirty="0" smtClean="0">
                <a:solidFill>
                  <a:srgbClr val="000000"/>
                </a:solidFill>
                <a:latin typeface="Verdana" panose="020B0604030504040204" pitchFamily="34" charset="0"/>
              </a:rPr>
              <a:t> </a:t>
            </a:r>
            <a:r>
              <a:rPr lang="pt-BR" sz="2400" dirty="0">
                <a:solidFill>
                  <a:srgbClr val="000000"/>
                </a:solidFill>
                <a:latin typeface="Verdana" panose="020B0604030504040204" pitchFamily="34" charset="0"/>
              </a:rPr>
              <a:t>uma doença </a:t>
            </a:r>
            <a:r>
              <a:rPr lang="pt-BR" sz="2400" dirty="0" smtClean="0">
                <a:solidFill>
                  <a:srgbClr val="000000"/>
                </a:solidFill>
                <a:latin typeface="Verdana" panose="020B0604030504040204" pitchFamily="34" charset="0"/>
              </a:rPr>
              <a:t>heterogênea, geralmente caracterizada por </a:t>
            </a:r>
            <a:r>
              <a:rPr lang="pt-BR" sz="2400" b="1" u="sng" dirty="0" smtClean="0">
                <a:solidFill>
                  <a:srgbClr val="000000"/>
                </a:solidFill>
                <a:latin typeface="Verdana" panose="020B0604030504040204" pitchFamily="34" charset="0"/>
              </a:rPr>
              <a:t>inflamação </a:t>
            </a:r>
            <a:r>
              <a:rPr lang="pt-BR" sz="2400" b="1" u="sng" dirty="0">
                <a:solidFill>
                  <a:srgbClr val="000000"/>
                </a:solidFill>
                <a:latin typeface="Verdana" panose="020B0604030504040204" pitchFamily="34" charset="0"/>
              </a:rPr>
              <a:t>crônica </a:t>
            </a:r>
            <a:r>
              <a:rPr lang="pt-BR" sz="2400" dirty="0">
                <a:solidFill>
                  <a:srgbClr val="000000"/>
                </a:solidFill>
                <a:latin typeface="Verdana" panose="020B0604030504040204" pitchFamily="34" charset="0"/>
              </a:rPr>
              <a:t>das vias </a:t>
            </a:r>
            <a:r>
              <a:rPr lang="pt-BR" sz="2400" dirty="0" smtClean="0">
                <a:solidFill>
                  <a:srgbClr val="000000"/>
                </a:solidFill>
                <a:latin typeface="Verdana" panose="020B0604030504040204" pitchFamily="34" charset="0"/>
              </a:rPr>
              <a:t>aéreas que se manifesta clinicamente por sintomas recorrentes de:</a:t>
            </a:r>
          </a:p>
          <a:p>
            <a:pPr lvl="1" algn="l"/>
            <a:r>
              <a:rPr lang="pt-BR" dirty="0" smtClean="0">
                <a:solidFill>
                  <a:srgbClr val="000000"/>
                </a:solidFill>
                <a:latin typeface="Verdana" panose="020B0604030504040204" pitchFamily="34" charset="0"/>
              </a:rPr>
              <a:t>Tosse</a:t>
            </a:r>
          </a:p>
          <a:p>
            <a:pPr lvl="1" algn="l"/>
            <a:r>
              <a:rPr lang="pt-BR" dirty="0" err="1">
                <a:solidFill>
                  <a:srgbClr val="000000"/>
                </a:solidFill>
                <a:latin typeface="Verdana" panose="020B0604030504040204" pitchFamily="34" charset="0"/>
              </a:rPr>
              <a:t>S</a:t>
            </a:r>
            <a:r>
              <a:rPr lang="pt-BR" dirty="0" err="1" smtClean="0">
                <a:solidFill>
                  <a:srgbClr val="000000"/>
                </a:solidFill>
                <a:latin typeface="Verdana" panose="020B0604030504040204" pitchFamily="34" charset="0"/>
              </a:rPr>
              <a:t>ibilância</a:t>
            </a:r>
            <a:endParaRPr lang="pt-BR" dirty="0" smtClean="0">
              <a:solidFill>
                <a:srgbClr val="000000"/>
              </a:solidFill>
              <a:latin typeface="Verdana" panose="020B0604030504040204" pitchFamily="34" charset="0"/>
            </a:endParaRPr>
          </a:p>
          <a:p>
            <a:pPr lvl="1" algn="l"/>
            <a:r>
              <a:rPr lang="pt-BR" dirty="0" smtClean="0">
                <a:solidFill>
                  <a:srgbClr val="000000"/>
                </a:solidFill>
                <a:latin typeface="Verdana" panose="020B0604030504040204" pitchFamily="34" charset="0"/>
              </a:rPr>
              <a:t>Dispneia</a:t>
            </a:r>
          </a:p>
          <a:p>
            <a:pPr lvl="1" algn="l"/>
            <a:r>
              <a:rPr lang="pt-BR" dirty="0" smtClean="0">
                <a:solidFill>
                  <a:srgbClr val="000000"/>
                </a:solidFill>
                <a:latin typeface="Verdana" panose="020B0604030504040204" pitchFamily="34" charset="0"/>
              </a:rPr>
              <a:t>Opressão torácica</a:t>
            </a:r>
          </a:p>
          <a:p>
            <a:pPr marL="0" indent="0">
              <a:buNone/>
            </a:pPr>
            <a:r>
              <a:rPr lang="pt-BR" sz="2000" dirty="0" smtClean="0">
                <a:solidFill>
                  <a:srgbClr val="000000"/>
                </a:solidFill>
                <a:latin typeface="Verdana" panose="020B0604030504040204" pitchFamily="34" charset="0"/>
              </a:rPr>
              <a:t>*Variam </a:t>
            </a:r>
            <a:r>
              <a:rPr lang="pt-BR" sz="2000" dirty="0">
                <a:solidFill>
                  <a:srgbClr val="000000"/>
                </a:solidFill>
                <a:latin typeface="Verdana" panose="020B0604030504040204" pitchFamily="34" charset="0"/>
              </a:rPr>
              <a:t>com o tempo e na </a:t>
            </a:r>
            <a:r>
              <a:rPr lang="pt-BR" sz="2000" dirty="0" smtClean="0">
                <a:solidFill>
                  <a:srgbClr val="000000"/>
                </a:solidFill>
                <a:latin typeface="Verdana" panose="020B0604030504040204" pitchFamily="34" charset="0"/>
              </a:rPr>
              <a:t>intensidade, sendo </a:t>
            </a:r>
            <a:r>
              <a:rPr lang="pt-BR" sz="2000" dirty="0">
                <a:solidFill>
                  <a:srgbClr val="000000"/>
                </a:solidFill>
                <a:latin typeface="Verdana" panose="020B0604030504040204" pitchFamily="34" charset="0"/>
              </a:rPr>
              <a:t>esses associados à </a:t>
            </a:r>
            <a:r>
              <a:rPr lang="pt-BR" sz="2000" dirty="0" smtClean="0">
                <a:solidFill>
                  <a:srgbClr val="000000"/>
                </a:solidFill>
                <a:latin typeface="Verdana" panose="020B0604030504040204" pitchFamily="34" charset="0"/>
              </a:rPr>
              <a:t>limitação variável </a:t>
            </a:r>
            <a:r>
              <a:rPr lang="pt-BR" sz="2000" dirty="0">
                <a:solidFill>
                  <a:srgbClr val="000000"/>
                </a:solidFill>
                <a:latin typeface="Verdana" panose="020B0604030504040204" pitchFamily="34" charset="0"/>
              </a:rPr>
              <a:t>do </a:t>
            </a:r>
            <a:r>
              <a:rPr lang="pt-BR" sz="2000" dirty="0" smtClean="0">
                <a:solidFill>
                  <a:srgbClr val="000000"/>
                </a:solidFill>
                <a:latin typeface="Verdana" panose="020B0604030504040204" pitchFamily="34" charset="0"/>
              </a:rPr>
              <a:t>fluxo aéreo</a:t>
            </a:r>
            <a:r>
              <a:rPr lang="pt-BR" sz="2000" dirty="0">
                <a:solidFill>
                  <a:srgbClr val="000000"/>
                </a:solidFill>
                <a:latin typeface="Verdana" panose="020B0604030504040204" pitchFamily="34" charset="0"/>
              </a:rPr>
              <a:t>. </a:t>
            </a:r>
            <a:r>
              <a:rPr lang="pt-BR" sz="2400" dirty="0">
                <a:solidFill>
                  <a:srgbClr val="000000"/>
                </a:solidFill>
                <a:latin typeface="Verdana" panose="020B0604030504040204" pitchFamily="34" charset="0"/>
              </a:rPr>
              <a:t/>
            </a:r>
            <a:br>
              <a:rPr lang="pt-BR" sz="2400" dirty="0">
                <a:solidFill>
                  <a:srgbClr val="000000"/>
                </a:solidFill>
                <a:latin typeface="Verdana" panose="020B0604030504040204" pitchFamily="34" charset="0"/>
              </a:rPr>
            </a:br>
            <a:r>
              <a:rPr lang="pt-BR" sz="2400" dirty="0"/>
              <a:t/>
            </a:r>
            <a:br>
              <a:rPr lang="pt-BR" sz="2400" dirty="0"/>
            </a:br>
            <a:r>
              <a:rPr lang="pt-BR" sz="2400" dirty="0">
                <a:solidFill>
                  <a:srgbClr val="000000"/>
                </a:solidFill>
                <a:latin typeface="Verdana" panose="020B0604030504040204" pitchFamily="34" charset="0"/>
              </a:rPr>
              <a:t/>
            </a:r>
            <a:br>
              <a:rPr lang="pt-BR" sz="2400" dirty="0">
                <a:solidFill>
                  <a:srgbClr val="000000"/>
                </a:solidFill>
                <a:latin typeface="Verdana" panose="020B0604030504040204" pitchFamily="34" charset="0"/>
              </a:rPr>
            </a:br>
            <a:r>
              <a:rPr lang="pt-BR" sz="2400" dirty="0">
                <a:solidFill>
                  <a:srgbClr val="000000"/>
                </a:solidFill>
                <a:latin typeface="Verdana" panose="020B0604030504040204" pitchFamily="34" charset="0"/>
              </a:rPr>
              <a:t/>
            </a:r>
            <a:br>
              <a:rPr lang="pt-BR" sz="2400" dirty="0">
                <a:solidFill>
                  <a:srgbClr val="000000"/>
                </a:solidFill>
                <a:latin typeface="Verdana" panose="020B0604030504040204" pitchFamily="34" charset="0"/>
              </a:rPr>
            </a:br>
            <a:endParaRPr lang="pt-BR" sz="2400" dirty="0"/>
          </a:p>
        </p:txBody>
      </p:sp>
      <p:sp>
        <p:nvSpPr>
          <p:cNvPr id="5" name="Título 4"/>
          <p:cNvSpPr>
            <a:spLocks noGrp="1"/>
          </p:cNvSpPr>
          <p:nvPr>
            <p:ph type="title"/>
          </p:nvPr>
        </p:nvSpPr>
        <p:spPr>
          <a:xfrm>
            <a:off x="5821099" y="464023"/>
            <a:ext cx="2558627" cy="610363"/>
          </a:xfrm>
        </p:spPr>
        <p:txBody>
          <a:bodyPr/>
          <a:lstStyle/>
          <a:p>
            <a:r>
              <a:rPr lang="pt-BR" sz="4400" b="1" dirty="0" smtClean="0"/>
              <a:t>ASMA</a:t>
            </a:r>
            <a:endParaRPr lang="pt-BR" sz="4400" b="1" dirty="0"/>
          </a:p>
        </p:txBody>
      </p:sp>
      <p:pic>
        <p:nvPicPr>
          <p:cNvPr id="10" name="Espaço Reservado para Imagem 9"/>
          <p:cNvPicPr>
            <a:picLocks noGrp="1" noChangeAspect="1"/>
          </p:cNvPicPr>
          <p:nvPr>
            <p:ph type="pic" sz="quarter" idx="56"/>
          </p:nvPr>
        </p:nvPicPr>
        <p:blipFill>
          <a:blip r:embed="rId3">
            <a:extLst>
              <a:ext uri="{28A0092B-C50C-407E-A947-70E740481C1C}">
                <a14:useLocalDpi xmlns:a14="http://schemas.microsoft.com/office/drawing/2010/main" val="0"/>
              </a:ext>
            </a:extLst>
          </a:blip>
          <a:srcRect l="8151" r="8151"/>
          <a:stretch>
            <a:fillRect/>
          </a:stretch>
        </p:blipFill>
        <p:spPr/>
      </p:pic>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228" y="104722"/>
            <a:ext cx="1307597" cy="622665"/>
          </a:xfrm>
          <a:prstGeom prst="rect">
            <a:avLst/>
          </a:prstGeom>
        </p:spPr>
      </p:pic>
      <p:pic>
        <p:nvPicPr>
          <p:cNvPr id="18" name="Espaço Reservado para Imagem 17"/>
          <p:cNvPicPr>
            <a:picLocks noGrp="1" noChangeAspect="1"/>
          </p:cNvPicPr>
          <p:nvPr>
            <p:ph type="pic" sz="quarter" idx="87"/>
          </p:nvPr>
        </p:nvPicPr>
        <p:blipFill>
          <a:blip r:embed="rId5">
            <a:extLst>
              <a:ext uri="{28A0092B-C50C-407E-A947-70E740481C1C}">
                <a14:useLocalDpi xmlns:a14="http://schemas.microsoft.com/office/drawing/2010/main" val="0"/>
              </a:ext>
            </a:extLst>
          </a:blip>
          <a:srcRect l="28710" r="28710"/>
          <a:stretch>
            <a:fillRect/>
          </a:stretch>
        </p:blipFill>
        <p:spPr>
          <a:xfrm>
            <a:off x="11041039" y="2691709"/>
            <a:ext cx="1150961" cy="2768041"/>
          </a:xfrm>
        </p:spPr>
      </p:pic>
    </p:spTree>
    <p:extLst>
      <p:ext uri="{BB962C8B-B14F-4D97-AF65-F5344CB8AC3E}">
        <p14:creationId xmlns:p14="http://schemas.microsoft.com/office/powerpoint/2010/main" val="164136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377" y="1289803"/>
            <a:ext cx="2962133" cy="3847161"/>
          </a:xfrm>
          <a:prstGeom prst="rect">
            <a:avLst/>
          </a:prstGeom>
        </p:spPr>
      </p:pic>
      <p:sp>
        <p:nvSpPr>
          <p:cNvPr id="2" name="Título 1"/>
          <p:cNvSpPr>
            <a:spLocks noGrp="1"/>
          </p:cNvSpPr>
          <p:nvPr>
            <p:ph type="title"/>
          </p:nvPr>
        </p:nvSpPr>
        <p:spPr>
          <a:xfrm>
            <a:off x="1027491" y="799537"/>
            <a:ext cx="3667125" cy="1203271"/>
          </a:xfrm>
        </p:spPr>
        <p:txBody>
          <a:bodyPr/>
          <a:lstStyle/>
          <a:p>
            <a:r>
              <a:rPr lang="pt-BR" dirty="0" smtClean="0"/>
              <a:t>INFLAMAÇÃO CRÔNICA</a:t>
            </a:r>
            <a:endParaRPr lang="pt-BR" dirty="0"/>
          </a:p>
        </p:txBody>
      </p:sp>
      <p:sp>
        <p:nvSpPr>
          <p:cNvPr id="3" name="Espaço Reservado para Texto 2"/>
          <p:cNvSpPr>
            <a:spLocks noGrp="1"/>
          </p:cNvSpPr>
          <p:nvPr>
            <p:ph type="body" sz="half" idx="2"/>
          </p:nvPr>
        </p:nvSpPr>
        <p:spPr>
          <a:xfrm>
            <a:off x="1027491" y="5169665"/>
            <a:ext cx="3821942" cy="968992"/>
          </a:xfrm>
        </p:spPr>
        <p:txBody>
          <a:bodyPr>
            <a:noAutofit/>
          </a:bodyPr>
          <a:lstStyle/>
          <a:p>
            <a:pPr algn="ctr"/>
            <a:r>
              <a:rPr lang="pt-BR" sz="2400" b="1" dirty="0" smtClean="0"/>
              <a:t>SEM</a:t>
            </a:r>
            <a:r>
              <a:rPr lang="pt-BR" sz="2400" dirty="0" smtClean="0"/>
              <a:t> LIMITAÇÃO AO FLUXO DE AR = </a:t>
            </a:r>
            <a:r>
              <a:rPr lang="pt-BR" sz="2800" b="1" dirty="0" smtClean="0"/>
              <a:t>ASSINTOMÁTICO</a:t>
            </a:r>
            <a:endParaRPr lang="pt-BR" sz="2800" b="1" dirty="0"/>
          </a:p>
        </p:txBody>
      </p:sp>
      <p:pic>
        <p:nvPicPr>
          <p:cNvPr id="6" name="Espaço Reservado para Conteúdo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981681" y="360794"/>
            <a:ext cx="3912946" cy="4931701"/>
          </a:xfrm>
        </p:spPr>
      </p:pic>
      <p:sp>
        <p:nvSpPr>
          <p:cNvPr id="8" name="Espaço Reservado para Texto 2"/>
          <p:cNvSpPr txBox="1">
            <a:spLocks/>
          </p:cNvSpPr>
          <p:nvPr/>
        </p:nvSpPr>
        <p:spPr>
          <a:xfrm>
            <a:off x="7671407" y="5292495"/>
            <a:ext cx="3821942" cy="9689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pt-BR" sz="2400" b="1" dirty="0" smtClean="0"/>
              <a:t>COM</a:t>
            </a:r>
            <a:r>
              <a:rPr lang="pt-BR" sz="2400" dirty="0" smtClean="0"/>
              <a:t> LIMITAÇÃO AO FLUXO DE AR = </a:t>
            </a:r>
            <a:r>
              <a:rPr lang="pt-BR" sz="2800" b="1" dirty="0" smtClean="0"/>
              <a:t>SINTOMÁTICO</a:t>
            </a:r>
            <a:endParaRPr lang="pt-BR" sz="2800" b="1" dirty="0"/>
          </a:p>
        </p:txBody>
      </p:sp>
      <p:sp>
        <p:nvSpPr>
          <p:cNvPr id="9" name="Retângulo 8"/>
          <p:cNvSpPr/>
          <p:nvPr/>
        </p:nvSpPr>
        <p:spPr>
          <a:xfrm>
            <a:off x="8464412" y="2002808"/>
            <a:ext cx="3477380"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000" b="1" dirty="0" smtClean="0">
                <a:ln/>
                <a:solidFill>
                  <a:srgbClr val="C82059"/>
                </a:solidFill>
              </a:rPr>
              <a:t>Exacerbação</a:t>
            </a:r>
            <a:endParaRPr lang="pt-BR" sz="4000" b="1" cap="none" spc="0" dirty="0">
              <a:ln/>
              <a:solidFill>
                <a:srgbClr val="C82059"/>
              </a:solidFill>
              <a:effectLst/>
            </a:endParaRPr>
          </a:p>
        </p:txBody>
      </p:sp>
      <p:cxnSp>
        <p:nvCxnSpPr>
          <p:cNvPr id="11" name="Conector reto 10"/>
          <p:cNvCxnSpPr/>
          <p:nvPr/>
        </p:nvCxnSpPr>
        <p:spPr>
          <a:xfrm flipH="1">
            <a:off x="5791495" y="1401172"/>
            <a:ext cx="63835" cy="4375819"/>
          </a:xfrm>
          <a:prstGeom prst="line">
            <a:avLst/>
          </a:prstGeom>
          <a:ln w="38100">
            <a:solidFill>
              <a:srgbClr val="47BFA4"/>
            </a:solidFill>
          </a:ln>
        </p:spPr>
        <p:style>
          <a:lnRef idx="1">
            <a:schemeClr val="accent1"/>
          </a:lnRef>
          <a:fillRef idx="0">
            <a:schemeClr val="accent1"/>
          </a:fillRef>
          <a:effectRef idx="0">
            <a:schemeClr val="accent1"/>
          </a:effectRef>
          <a:fontRef idx="minor">
            <a:schemeClr val="tx1"/>
          </a:fontRef>
        </p:style>
      </p:cxnSp>
      <p:sp>
        <p:nvSpPr>
          <p:cNvPr id="14" name="Retângulo 13"/>
          <p:cNvSpPr/>
          <p:nvPr/>
        </p:nvSpPr>
        <p:spPr>
          <a:xfrm>
            <a:off x="2635942" y="30096"/>
            <a:ext cx="5521512"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400" b="1" cap="none" spc="0" dirty="0" smtClean="0">
                <a:ln/>
                <a:solidFill>
                  <a:schemeClr val="accent3"/>
                </a:solidFill>
                <a:effectLst/>
              </a:rPr>
              <a:t>Fisiopatologia da asma</a:t>
            </a:r>
            <a:endParaRPr lang="pt-BR" sz="4400" b="1" cap="none" spc="0" dirty="0">
              <a:ln/>
              <a:solidFill>
                <a:schemeClr val="accent3"/>
              </a:solidFill>
              <a:effectLst/>
            </a:endParaRPr>
          </a:p>
        </p:txBody>
      </p:sp>
      <p:sp>
        <p:nvSpPr>
          <p:cNvPr id="15" name="Espaço Reservado para Texto 2"/>
          <p:cNvSpPr txBox="1">
            <a:spLocks/>
          </p:cNvSpPr>
          <p:nvPr/>
        </p:nvSpPr>
        <p:spPr>
          <a:xfrm>
            <a:off x="8589582" y="3041392"/>
            <a:ext cx="3352210" cy="16771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lgn="ctr">
              <a:buFont typeface="Arial" panose="020B0604020202020204" pitchFamily="34" charset="0"/>
              <a:buChar char="•"/>
            </a:pPr>
            <a:r>
              <a:rPr lang="pt-BR" sz="2800" dirty="0" smtClean="0"/>
              <a:t>BRONCOESPASMO</a:t>
            </a:r>
          </a:p>
          <a:p>
            <a:pPr marL="457200" indent="-457200" algn="ctr">
              <a:buFont typeface="Arial" panose="020B0604020202020204" pitchFamily="34" charset="0"/>
              <a:buChar char="•"/>
            </a:pPr>
            <a:r>
              <a:rPr lang="pt-BR" sz="2800" dirty="0" smtClean="0"/>
              <a:t>EDEMA</a:t>
            </a:r>
          </a:p>
          <a:p>
            <a:pPr marL="457200" indent="-457200" algn="ctr">
              <a:buFont typeface="Arial" panose="020B0604020202020204" pitchFamily="34" charset="0"/>
              <a:buChar char="•"/>
            </a:pPr>
            <a:r>
              <a:rPr lang="pt-BR" sz="2800" dirty="0" smtClean="0"/>
              <a:t>SECREÇÃO</a:t>
            </a:r>
            <a:endParaRPr lang="pt-BR" sz="2800" dirty="0"/>
          </a:p>
        </p:txBody>
      </p:sp>
    </p:spTree>
    <p:extLst>
      <p:ext uri="{BB962C8B-B14F-4D97-AF65-F5344CB8AC3E}">
        <p14:creationId xmlns:p14="http://schemas.microsoft.com/office/powerpoint/2010/main" val="552675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377" y="1289803"/>
            <a:ext cx="2962133" cy="3847161"/>
          </a:xfrm>
          <a:prstGeom prst="rect">
            <a:avLst/>
          </a:prstGeom>
        </p:spPr>
      </p:pic>
      <p:sp>
        <p:nvSpPr>
          <p:cNvPr id="2" name="Título 1"/>
          <p:cNvSpPr>
            <a:spLocks noGrp="1"/>
          </p:cNvSpPr>
          <p:nvPr>
            <p:ph type="title"/>
          </p:nvPr>
        </p:nvSpPr>
        <p:spPr>
          <a:xfrm>
            <a:off x="1027491" y="799537"/>
            <a:ext cx="3667125" cy="1203271"/>
          </a:xfrm>
        </p:spPr>
        <p:txBody>
          <a:bodyPr/>
          <a:lstStyle/>
          <a:p>
            <a:r>
              <a:rPr lang="pt-BR" dirty="0" smtClean="0"/>
              <a:t>INFLAMAÇÃO CRÔNICA</a:t>
            </a:r>
            <a:endParaRPr lang="pt-BR" dirty="0"/>
          </a:p>
        </p:txBody>
      </p:sp>
      <p:sp>
        <p:nvSpPr>
          <p:cNvPr id="3" name="Espaço Reservado para Texto 2"/>
          <p:cNvSpPr>
            <a:spLocks noGrp="1"/>
          </p:cNvSpPr>
          <p:nvPr>
            <p:ph type="body" sz="half" idx="2"/>
          </p:nvPr>
        </p:nvSpPr>
        <p:spPr>
          <a:xfrm>
            <a:off x="1027491" y="5169665"/>
            <a:ext cx="3821942" cy="576042"/>
          </a:xfrm>
        </p:spPr>
        <p:txBody>
          <a:bodyPr>
            <a:noAutofit/>
          </a:bodyPr>
          <a:lstStyle/>
          <a:p>
            <a:pPr algn="ctr"/>
            <a:r>
              <a:rPr lang="pt-BR" sz="2800" b="1" dirty="0" smtClean="0">
                <a:solidFill>
                  <a:srgbClr val="BB4364"/>
                </a:solidFill>
              </a:rPr>
              <a:t>HIPERSENSÍVEL</a:t>
            </a:r>
            <a:endParaRPr lang="pt-BR" sz="2800" b="1" dirty="0">
              <a:solidFill>
                <a:srgbClr val="BB4364"/>
              </a:solidFill>
            </a:endParaRPr>
          </a:p>
        </p:txBody>
      </p:sp>
      <p:sp>
        <p:nvSpPr>
          <p:cNvPr id="8" name="Espaço Reservado para Texto 2"/>
          <p:cNvSpPr txBox="1">
            <a:spLocks/>
          </p:cNvSpPr>
          <p:nvPr/>
        </p:nvSpPr>
        <p:spPr>
          <a:xfrm>
            <a:off x="6627710" y="5169665"/>
            <a:ext cx="3821942" cy="9689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pt-BR" sz="3200" b="1" dirty="0" smtClean="0"/>
              <a:t>São os </a:t>
            </a:r>
            <a:r>
              <a:rPr lang="pt-BR" sz="3600" b="1" dirty="0" smtClean="0"/>
              <a:t>GATILHOS</a:t>
            </a:r>
            <a:endParaRPr lang="pt-BR" sz="3600" b="1" dirty="0"/>
          </a:p>
        </p:txBody>
      </p:sp>
      <p:sp>
        <p:nvSpPr>
          <p:cNvPr id="5" name="Seta dobrada para cima 4"/>
          <p:cNvSpPr/>
          <p:nvPr/>
        </p:nvSpPr>
        <p:spPr>
          <a:xfrm rot="16200000" flipH="1" flipV="1">
            <a:off x="5702008" y="4626946"/>
            <a:ext cx="1035809" cy="1201713"/>
          </a:xfrm>
          <a:prstGeom prst="bentUpArrow">
            <a:avLst/>
          </a:prstGeom>
          <a:solidFill>
            <a:srgbClr val="47B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2635942" y="30096"/>
            <a:ext cx="5521512"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400" b="1" cap="none" spc="0" dirty="0" smtClean="0">
                <a:ln/>
                <a:solidFill>
                  <a:schemeClr val="accent3"/>
                </a:solidFill>
                <a:effectLst/>
              </a:rPr>
              <a:t>Fisiopatologia da asma</a:t>
            </a:r>
            <a:endParaRPr lang="pt-BR" sz="4400" b="1" cap="none" spc="0" dirty="0">
              <a:ln/>
              <a:solidFill>
                <a:schemeClr val="accent3"/>
              </a:solidFill>
              <a:effectLst/>
            </a:endParaRPr>
          </a:p>
        </p:txBody>
      </p:sp>
      <p:sp>
        <p:nvSpPr>
          <p:cNvPr id="4" name="Espaço Reservado para Conteúdo 3"/>
          <p:cNvSpPr>
            <a:spLocks noGrp="1"/>
          </p:cNvSpPr>
          <p:nvPr>
            <p:ph idx="1"/>
          </p:nvPr>
        </p:nvSpPr>
        <p:spPr>
          <a:xfrm>
            <a:off x="4908502" y="1165957"/>
            <a:ext cx="6364492" cy="3651703"/>
          </a:xfrm>
          <a:solidFill>
            <a:srgbClr val="CFECE4"/>
          </a:solidFill>
          <a:ln>
            <a:noFill/>
          </a:ln>
        </p:spPr>
        <p:txBody>
          <a:bodyPr>
            <a:normAutofit fontScale="92500" lnSpcReduction="10000"/>
          </a:bodyPr>
          <a:lstStyle/>
          <a:p>
            <a:r>
              <a:rPr lang="pt-BR" dirty="0" smtClean="0"/>
              <a:t>Estímulos:</a:t>
            </a:r>
          </a:p>
          <a:p>
            <a:pPr lvl="1"/>
            <a:r>
              <a:rPr lang="pt-BR" dirty="0" smtClean="0"/>
              <a:t>Infecções virais</a:t>
            </a:r>
          </a:p>
          <a:p>
            <a:pPr lvl="1"/>
            <a:r>
              <a:rPr lang="pt-BR" dirty="0" err="1" smtClean="0"/>
              <a:t>Alérgenos</a:t>
            </a:r>
            <a:endParaRPr lang="pt-BR" dirty="0" smtClean="0"/>
          </a:p>
          <a:p>
            <a:pPr lvl="1"/>
            <a:r>
              <a:rPr lang="pt-BR" dirty="0" smtClean="0"/>
              <a:t>Mudanças bruscas de temperatura</a:t>
            </a:r>
          </a:p>
          <a:p>
            <a:pPr lvl="1"/>
            <a:r>
              <a:rPr lang="pt-BR" dirty="0" smtClean="0"/>
              <a:t>Exercício físico (também rir muito )</a:t>
            </a:r>
          </a:p>
          <a:p>
            <a:pPr lvl="1"/>
            <a:r>
              <a:rPr lang="pt-BR" dirty="0" smtClean="0"/>
              <a:t>Poluição ambiental (fumaça de cigarro, de queimadas)</a:t>
            </a:r>
          </a:p>
          <a:p>
            <a:pPr lvl="1"/>
            <a:r>
              <a:rPr lang="pt-BR" dirty="0" smtClean="0"/>
              <a:t>Odores fortes</a:t>
            </a:r>
          </a:p>
          <a:p>
            <a:pPr lvl="1"/>
            <a:r>
              <a:rPr lang="pt-BR" dirty="0" smtClean="0"/>
              <a:t>Desconhecidos</a:t>
            </a:r>
            <a:endParaRPr lang="pt-BR" dirty="0"/>
          </a:p>
        </p:txBody>
      </p:sp>
    </p:spTree>
    <p:extLst>
      <p:ext uri="{BB962C8B-B14F-4D97-AF65-F5344CB8AC3E}">
        <p14:creationId xmlns:p14="http://schemas.microsoft.com/office/powerpoint/2010/main" val="8673349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1078" y="1555845"/>
            <a:ext cx="3667125" cy="586854"/>
          </a:xfrm>
        </p:spPr>
        <p:txBody>
          <a:bodyPr>
            <a:normAutofit/>
          </a:bodyPr>
          <a:lstStyle/>
          <a:p>
            <a:r>
              <a:rPr lang="pt-BR" sz="3600" b="1" dirty="0" smtClean="0"/>
              <a:t>Sintomas</a:t>
            </a:r>
            <a:endParaRPr lang="pt-BR" sz="3600" b="1" dirty="0"/>
          </a:p>
        </p:txBody>
      </p:sp>
      <p:sp>
        <p:nvSpPr>
          <p:cNvPr id="3" name="Espaço Reservado para Texto 2"/>
          <p:cNvSpPr>
            <a:spLocks noGrp="1"/>
          </p:cNvSpPr>
          <p:nvPr>
            <p:ph type="body" sz="half" idx="2"/>
          </p:nvPr>
        </p:nvSpPr>
        <p:spPr>
          <a:xfrm>
            <a:off x="640875" y="2286001"/>
            <a:ext cx="3667125" cy="3617106"/>
          </a:xfrm>
        </p:spPr>
        <p:txBody>
          <a:bodyPr>
            <a:normAutofit/>
          </a:bodyPr>
          <a:lstStyle/>
          <a:p>
            <a:pPr marL="914400" lvl="1" indent="-457200">
              <a:spcBef>
                <a:spcPct val="0"/>
              </a:spcBef>
              <a:buFont typeface="Arial" panose="020B0604020202020204" pitchFamily="34" charset="0"/>
              <a:buChar char="•"/>
            </a:pPr>
            <a:r>
              <a:rPr lang="pt-BR" sz="2800" dirty="0" smtClean="0">
                <a:latin typeface="+mj-lt"/>
                <a:ea typeface="+mj-ea"/>
                <a:cs typeface="+mj-cs"/>
              </a:rPr>
              <a:t>Tosse</a:t>
            </a:r>
            <a:endParaRPr lang="pt-BR" sz="2800" dirty="0">
              <a:latin typeface="+mj-lt"/>
              <a:ea typeface="+mj-ea"/>
              <a:cs typeface="+mj-cs"/>
            </a:endParaRPr>
          </a:p>
          <a:p>
            <a:pPr marL="914400" lvl="1" indent="-457200">
              <a:spcBef>
                <a:spcPct val="0"/>
              </a:spcBef>
              <a:buFont typeface="Arial" panose="020B0604020202020204" pitchFamily="34" charset="0"/>
              <a:buChar char="•"/>
            </a:pPr>
            <a:r>
              <a:rPr lang="pt-BR" sz="2800" dirty="0" err="1">
                <a:latin typeface="+mj-lt"/>
                <a:ea typeface="+mj-ea"/>
                <a:cs typeface="+mj-cs"/>
              </a:rPr>
              <a:t>Sibilância</a:t>
            </a:r>
            <a:endParaRPr lang="pt-BR" sz="2800" dirty="0">
              <a:latin typeface="+mj-lt"/>
              <a:ea typeface="+mj-ea"/>
              <a:cs typeface="+mj-cs"/>
            </a:endParaRPr>
          </a:p>
          <a:p>
            <a:pPr marL="914400" lvl="1" indent="-457200">
              <a:spcBef>
                <a:spcPct val="0"/>
              </a:spcBef>
              <a:buFont typeface="Arial" panose="020B0604020202020204" pitchFamily="34" charset="0"/>
              <a:buChar char="•"/>
            </a:pPr>
            <a:r>
              <a:rPr lang="pt-BR" sz="2800" dirty="0">
                <a:latin typeface="+mj-lt"/>
                <a:ea typeface="+mj-ea"/>
                <a:cs typeface="+mj-cs"/>
              </a:rPr>
              <a:t>Dispneia</a:t>
            </a:r>
          </a:p>
          <a:p>
            <a:pPr marL="914400" lvl="1" indent="-457200">
              <a:spcBef>
                <a:spcPct val="0"/>
              </a:spcBef>
              <a:buFont typeface="Arial" panose="020B0604020202020204" pitchFamily="34" charset="0"/>
              <a:buChar char="•"/>
            </a:pPr>
            <a:r>
              <a:rPr lang="pt-BR" sz="2800" dirty="0">
                <a:latin typeface="+mj-lt"/>
                <a:ea typeface="+mj-ea"/>
                <a:cs typeface="+mj-cs"/>
              </a:rPr>
              <a:t>Opressão torácica</a:t>
            </a:r>
          </a:p>
          <a:p>
            <a:pPr>
              <a:spcBef>
                <a:spcPct val="0"/>
              </a:spcBef>
            </a:pPr>
            <a:endParaRPr lang="pt-BR" sz="3200" dirty="0">
              <a:latin typeface="+mj-lt"/>
              <a:ea typeface="+mj-ea"/>
              <a:cs typeface="+mj-cs"/>
            </a:endParaRPr>
          </a:p>
          <a:p>
            <a:pPr>
              <a:spcBef>
                <a:spcPct val="0"/>
              </a:spcBef>
            </a:pPr>
            <a:endParaRPr lang="pt-BR" sz="3200" dirty="0">
              <a:latin typeface="+mj-lt"/>
              <a:ea typeface="+mj-ea"/>
              <a:cs typeface="+mj-cs"/>
            </a:endParaRPr>
          </a:p>
        </p:txBody>
      </p:sp>
      <p:sp>
        <p:nvSpPr>
          <p:cNvPr id="4" name="Espaço Reservado para Conteúdo 3"/>
          <p:cNvSpPr>
            <a:spLocks noGrp="1"/>
          </p:cNvSpPr>
          <p:nvPr>
            <p:ph idx="1"/>
          </p:nvPr>
        </p:nvSpPr>
        <p:spPr>
          <a:xfrm>
            <a:off x="4488352" y="1241945"/>
            <a:ext cx="6364492" cy="4763519"/>
          </a:xfrm>
        </p:spPr>
        <p:txBody>
          <a:bodyPr>
            <a:normAutofit lnSpcReduction="10000"/>
          </a:bodyPr>
          <a:lstStyle/>
          <a:p>
            <a:r>
              <a:rPr lang="pt-BR" dirty="0" smtClean="0"/>
              <a:t>São episódios (sintomáticos/assintomáticos) </a:t>
            </a:r>
          </a:p>
          <a:p>
            <a:r>
              <a:rPr lang="pt-BR" dirty="0" smtClean="0"/>
              <a:t>São variáveis: </a:t>
            </a:r>
            <a:endParaRPr lang="pt-BR" dirty="0"/>
          </a:p>
          <a:p>
            <a:pPr lvl="1"/>
            <a:r>
              <a:rPr lang="pt-BR" dirty="0" smtClean="0"/>
              <a:t>No tempo (infância/adulto) </a:t>
            </a:r>
          </a:p>
          <a:p>
            <a:pPr lvl="1"/>
            <a:r>
              <a:rPr lang="pt-BR" dirty="0" smtClean="0"/>
              <a:t>Na intensidade (leve/grave)</a:t>
            </a:r>
          </a:p>
          <a:p>
            <a:r>
              <a:rPr lang="pt-BR" dirty="0" smtClean="0"/>
              <a:t>Podem melhorar espontaneamente ou com tratamento.</a:t>
            </a:r>
          </a:p>
          <a:p>
            <a:r>
              <a:rPr lang="pt-BR" dirty="0" smtClean="0"/>
              <a:t>Piora à noite e pela manhã quando acorda.</a:t>
            </a:r>
          </a:p>
          <a:p>
            <a:r>
              <a:rPr lang="pt-BR" dirty="0" smtClean="0"/>
              <a:t>Maioria mais de um sintoma.</a:t>
            </a:r>
          </a:p>
          <a:p>
            <a:endParaRPr lang="pt-BR" dirty="0" smtClean="0"/>
          </a:p>
        </p:txBody>
      </p:sp>
      <p:sp>
        <p:nvSpPr>
          <p:cNvPr id="5" name="Retângulo 4"/>
          <p:cNvSpPr/>
          <p:nvPr/>
        </p:nvSpPr>
        <p:spPr>
          <a:xfrm>
            <a:off x="2330349" y="60489"/>
            <a:ext cx="648754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400" b="1" cap="none" spc="0" dirty="0" smtClean="0">
                <a:ln/>
                <a:solidFill>
                  <a:schemeClr val="accent3"/>
                </a:solidFill>
                <a:effectLst/>
              </a:rPr>
              <a:t>Clínica da asma: anamnese</a:t>
            </a:r>
            <a:endParaRPr lang="pt-BR" sz="4400" b="1" cap="none" spc="0" dirty="0">
              <a:ln/>
              <a:solidFill>
                <a:schemeClr val="accent3"/>
              </a:solidFill>
              <a:effectLst/>
            </a:endParaRPr>
          </a:p>
        </p:txBody>
      </p:sp>
      <p:pic>
        <p:nvPicPr>
          <p:cNvPr id="6" name="Espaço Reservado para Imagem 4"/>
          <p:cNvPicPr>
            <a:picLocks noChangeAspect="1"/>
          </p:cNvPicPr>
          <p:nvPr/>
        </p:nvPicPr>
        <p:blipFill>
          <a:blip r:embed="rId3">
            <a:extLst>
              <a:ext uri="{28A0092B-C50C-407E-A947-70E740481C1C}">
                <a14:useLocalDpi xmlns:a14="http://schemas.microsoft.com/office/drawing/2010/main" val="0"/>
              </a:ext>
            </a:extLst>
          </a:blip>
          <a:srcRect l="3351" r="3351"/>
          <a:stretch>
            <a:fillRect/>
          </a:stretch>
        </p:blipFill>
        <p:spPr>
          <a:xfrm>
            <a:off x="10190729" y="1067937"/>
            <a:ext cx="2149523" cy="2149523"/>
          </a:xfrm>
          <a:prstGeom prst="ellipse">
            <a:avLst/>
          </a:prstGeom>
        </p:spPr>
      </p:pic>
      <p:sp>
        <p:nvSpPr>
          <p:cNvPr id="7" name="Retângulo 6"/>
          <p:cNvSpPr/>
          <p:nvPr/>
        </p:nvSpPr>
        <p:spPr>
          <a:xfrm>
            <a:off x="948901" y="4294208"/>
            <a:ext cx="3359099" cy="1446550"/>
          </a:xfrm>
          <a:prstGeom prst="rect">
            <a:avLst/>
          </a:prstGeom>
          <a:solidFill>
            <a:srgbClr val="47BFA4"/>
          </a:solidFill>
          <a:effectLst>
            <a:innerShdw blurRad="63500" dist="50800" dir="5400000">
              <a:prstClr val="black">
                <a:alpha val="50000"/>
              </a:prstClr>
            </a:innerShdw>
          </a:effectLst>
        </p:spPr>
        <p:txBody>
          <a:bodyPr wrap="square" lIns="91440" tIns="45720" rIns="91440" bIns="45720">
            <a:spAutoFit/>
          </a:bodyPr>
          <a:lstStyle/>
          <a:p>
            <a:pPr algn="ctr"/>
            <a:r>
              <a:rPr lang="pt-BR" sz="4400" b="1" spc="50" dirty="0" smtClean="0">
                <a:ln w="0"/>
                <a:solidFill>
                  <a:schemeClr val="bg2"/>
                </a:solidFill>
                <a:effectLst>
                  <a:innerShdw blurRad="63500" dist="50800" dir="13500000">
                    <a:srgbClr val="000000">
                      <a:alpha val="50000"/>
                    </a:srgbClr>
                  </a:innerShdw>
                </a:effectLst>
              </a:rPr>
              <a:t>Diagnóstico CLÍNICO</a:t>
            </a:r>
            <a:endParaRPr lang="pt-BR" sz="44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2114986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ço Reservado para Imagem 10"/>
          <p:cNvPicPr>
            <a:picLocks noGrp="1" noChangeAspect="1"/>
          </p:cNvPicPr>
          <p:nvPr>
            <p:ph type="pic" sz="quarter" idx="105"/>
          </p:nvPr>
        </p:nvPicPr>
        <p:blipFill>
          <a:blip r:embed="rId3">
            <a:extLst>
              <a:ext uri="{28A0092B-C50C-407E-A947-70E740481C1C}">
                <a14:useLocalDpi xmlns:a14="http://schemas.microsoft.com/office/drawing/2010/main" val="0"/>
              </a:ext>
            </a:extLst>
          </a:blip>
          <a:srcRect l="4036" r="4036"/>
          <a:stretch>
            <a:fillRect/>
          </a:stretch>
        </p:blipFill>
        <p:spPr>
          <a:xfrm>
            <a:off x="985888" y="4192095"/>
            <a:ext cx="1077654" cy="1071667"/>
          </a:xfrm>
        </p:spPr>
      </p:pic>
      <p:pic>
        <p:nvPicPr>
          <p:cNvPr id="9" name="Espaço Reservado para Imagem 8"/>
          <p:cNvPicPr>
            <a:picLocks noGrp="1" noChangeAspect="1"/>
          </p:cNvPicPr>
          <p:nvPr>
            <p:ph type="pic" sz="quarter" idx="104"/>
          </p:nvPr>
        </p:nvPicPr>
        <p:blipFill>
          <a:blip r:embed="rId4">
            <a:extLst>
              <a:ext uri="{28A0092B-C50C-407E-A947-70E740481C1C}">
                <a14:useLocalDpi xmlns:a14="http://schemas.microsoft.com/office/drawing/2010/main" val="0"/>
              </a:ext>
            </a:extLst>
          </a:blip>
          <a:srcRect l="5700" r="5700"/>
          <a:stretch>
            <a:fillRect/>
          </a:stretch>
        </p:blipFill>
        <p:spPr>
          <a:xfrm>
            <a:off x="985887" y="1605230"/>
            <a:ext cx="1077654" cy="1071667"/>
          </a:xfrm>
        </p:spPr>
      </p:pic>
      <p:sp>
        <p:nvSpPr>
          <p:cNvPr id="3" name="Espaço Reservado para Texto 2"/>
          <p:cNvSpPr>
            <a:spLocks noGrp="1"/>
          </p:cNvSpPr>
          <p:nvPr>
            <p:ph type="body" sz="half" idx="2"/>
          </p:nvPr>
        </p:nvSpPr>
        <p:spPr>
          <a:xfrm>
            <a:off x="7212072" y="2122959"/>
            <a:ext cx="4979928" cy="1225909"/>
          </a:xfrm>
        </p:spPr>
        <p:txBody>
          <a:bodyPr>
            <a:normAutofit/>
          </a:bodyPr>
          <a:lstStyle/>
          <a:p>
            <a:pPr>
              <a:spcBef>
                <a:spcPct val="0"/>
              </a:spcBef>
            </a:pPr>
            <a:endParaRPr lang="pt-BR" sz="3200" dirty="0">
              <a:latin typeface="+mj-lt"/>
              <a:ea typeface="+mj-ea"/>
              <a:cs typeface="+mj-cs"/>
            </a:endParaRPr>
          </a:p>
          <a:p>
            <a:pPr>
              <a:spcBef>
                <a:spcPct val="0"/>
              </a:spcBef>
            </a:pPr>
            <a:endParaRPr lang="pt-BR" sz="3200" dirty="0">
              <a:latin typeface="+mj-lt"/>
              <a:ea typeface="+mj-ea"/>
              <a:cs typeface="+mj-cs"/>
            </a:endParaRPr>
          </a:p>
        </p:txBody>
      </p:sp>
      <p:sp>
        <p:nvSpPr>
          <p:cNvPr id="4" name="Espaço Reservado para Conteúdo 3"/>
          <p:cNvSpPr>
            <a:spLocks noGrp="1"/>
          </p:cNvSpPr>
          <p:nvPr>
            <p:ph type="body" sz="quarter" idx="106"/>
          </p:nvPr>
        </p:nvSpPr>
        <p:spPr>
          <a:xfrm>
            <a:off x="1421872" y="4121933"/>
            <a:ext cx="4979928" cy="605918"/>
          </a:xfrm>
        </p:spPr>
        <p:txBody>
          <a:bodyPr>
            <a:normAutofit/>
          </a:bodyPr>
          <a:lstStyle/>
          <a:p>
            <a:r>
              <a:rPr lang="pt-BR" sz="2800" dirty="0" smtClean="0"/>
              <a:t>EXTRA-RESPIRATÓRIOS</a:t>
            </a:r>
          </a:p>
        </p:txBody>
      </p:sp>
      <p:sp>
        <p:nvSpPr>
          <p:cNvPr id="8" name="Espaço Reservado para Texto 7"/>
          <p:cNvSpPr>
            <a:spLocks noGrp="1"/>
          </p:cNvSpPr>
          <p:nvPr>
            <p:ph type="body" sz="half" idx="107"/>
          </p:nvPr>
        </p:nvSpPr>
        <p:spPr>
          <a:xfrm>
            <a:off x="2232144" y="2078030"/>
            <a:ext cx="5628966" cy="2312335"/>
          </a:xfrm>
        </p:spPr>
        <p:txBody>
          <a:bodyPr>
            <a:normAutofit/>
          </a:bodyPr>
          <a:lstStyle/>
          <a:p>
            <a:pPr marL="457200" indent="-457200">
              <a:lnSpc>
                <a:spcPct val="100000"/>
              </a:lnSpc>
              <a:spcBef>
                <a:spcPts val="0"/>
              </a:spcBef>
              <a:buFont typeface="Arial" panose="020B0604020202020204" pitchFamily="34" charset="0"/>
              <a:buChar char="•"/>
            </a:pPr>
            <a:r>
              <a:rPr lang="pt-BR" sz="2800" dirty="0" smtClean="0"/>
              <a:t>Sibilos (pedir para fazer expiração forçada)</a:t>
            </a:r>
          </a:p>
          <a:p>
            <a:pPr marL="457200" indent="-457200">
              <a:lnSpc>
                <a:spcPct val="100000"/>
              </a:lnSpc>
              <a:spcBef>
                <a:spcPts val="0"/>
              </a:spcBef>
              <a:buFont typeface="Arial" panose="020B0604020202020204" pitchFamily="34" charset="0"/>
              <a:buChar char="•"/>
            </a:pPr>
            <a:r>
              <a:rPr lang="pt-BR" sz="2800" dirty="0" smtClean="0"/>
              <a:t>Diminuição dos sons pulmonares</a:t>
            </a:r>
          </a:p>
          <a:p>
            <a:pPr marL="457200" indent="-457200">
              <a:lnSpc>
                <a:spcPct val="100000"/>
              </a:lnSpc>
              <a:spcBef>
                <a:spcPts val="0"/>
              </a:spcBef>
              <a:buFont typeface="Arial" panose="020B0604020202020204" pitchFamily="34" charset="0"/>
              <a:buChar char="•"/>
            </a:pPr>
            <a:r>
              <a:rPr lang="pt-BR" sz="2800" dirty="0" smtClean="0"/>
              <a:t>Roncos pulmonares</a:t>
            </a:r>
            <a:endParaRPr lang="pt-BR" sz="2400" dirty="0" smtClean="0"/>
          </a:p>
          <a:p>
            <a:endParaRPr lang="pt-BR" sz="2400" dirty="0"/>
          </a:p>
        </p:txBody>
      </p:sp>
      <p:sp>
        <p:nvSpPr>
          <p:cNvPr id="2" name="Título 1"/>
          <p:cNvSpPr>
            <a:spLocks noGrp="1"/>
          </p:cNvSpPr>
          <p:nvPr>
            <p:ph type="title"/>
          </p:nvPr>
        </p:nvSpPr>
        <p:spPr>
          <a:xfrm>
            <a:off x="1584245" y="1492113"/>
            <a:ext cx="4983480" cy="603504"/>
          </a:xfrm>
        </p:spPr>
        <p:txBody>
          <a:bodyPr>
            <a:normAutofit/>
          </a:bodyPr>
          <a:lstStyle/>
          <a:p>
            <a:r>
              <a:rPr lang="pt-BR" sz="2800" dirty="0" smtClean="0"/>
              <a:t>SINTOMAS RESPIRATÓRIOS</a:t>
            </a:r>
            <a:endParaRPr lang="pt-BR" sz="2800" dirty="0"/>
          </a:p>
        </p:txBody>
      </p:sp>
      <p:sp>
        <p:nvSpPr>
          <p:cNvPr id="5" name="Retângulo 4"/>
          <p:cNvSpPr/>
          <p:nvPr/>
        </p:nvSpPr>
        <p:spPr>
          <a:xfrm>
            <a:off x="3679278" y="60489"/>
            <a:ext cx="3789691"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400" b="1" cap="none" spc="0" dirty="0" smtClean="0">
                <a:ln/>
                <a:solidFill>
                  <a:schemeClr val="accent3"/>
                </a:solidFill>
                <a:effectLst/>
              </a:rPr>
              <a:t>Clínica da asma</a:t>
            </a:r>
            <a:endParaRPr lang="pt-BR" sz="4400" b="1" cap="none" spc="0" dirty="0">
              <a:ln/>
              <a:solidFill>
                <a:schemeClr val="accent3"/>
              </a:solidFill>
              <a:effectLst/>
            </a:endParaRPr>
          </a:p>
        </p:txBody>
      </p:sp>
      <p:sp>
        <p:nvSpPr>
          <p:cNvPr id="10" name="Espaço Reservado para Texto 7"/>
          <p:cNvSpPr txBox="1">
            <a:spLocks/>
          </p:cNvSpPr>
          <p:nvPr/>
        </p:nvSpPr>
        <p:spPr>
          <a:xfrm>
            <a:off x="2232144" y="4658798"/>
            <a:ext cx="5628966" cy="1281384"/>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4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lnSpc>
                <a:spcPct val="100000"/>
              </a:lnSpc>
              <a:spcBef>
                <a:spcPts val="0"/>
              </a:spcBef>
              <a:buFont typeface="Arial" panose="020B0604020202020204" pitchFamily="34" charset="0"/>
              <a:buChar char="•"/>
            </a:pPr>
            <a:r>
              <a:rPr lang="pt-BR" sz="2800" dirty="0" smtClean="0"/>
              <a:t>Rinite alérgica (edema de cornetos e palidez mucosa)</a:t>
            </a:r>
          </a:p>
          <a:p>
            <a:pPr marL="457200" indent="-457200">
              <a:lnSpc>
                <a:spcPct val="100000"/>
              </a:lnSpc>
              <a:spcBef>
                <a:spcPts val="0"/>
              </a:spcBef>
              <a:buFont typeface="Arial" panose="020B0604020202020204" pitchFamily="34" charset="0"/>
              <a:buChar char="•"/>
            </a:pPr>
            <a:r>
              <a:rPr lang="pt-BR" sz="3200" b="1" dirty="0" smtClean="0"/>
              <a:t>Dermatite </a:t>
            </a:r>
            <a:r>
              <a:rPr lang="pt-BR" sz="3200" b="1" dirty="0" err="1" smtClean="0"/>
              <a:t>atópica</a:t>
            </a:r>
            <a:endParaRPr lang="pt-BR" sz="2800" b="1" dirty="0" smtClean="0"/>
          </a:p>
        </p:txBody>
      </p:sp>
      <p:sp>
        <p:nvSpPr>
          <p:cNvPr id="12" name="Retângulo 11"/>
          <p:cNvSpPr/>
          <p:nvPr/>
        </p:nvSpPr>
        <p:spPr>
          <a:xfrm>
            <a:off x="886661" y="859155"/>
            <a:ext cx="2888035" cy="707886"/>
          </a:xfrm>
          <a:prstGeom prst="rect">
            <a:avLst/>
          </a:prstGeom>
        </p:spPr>
        <p:txBody>
          <a:bodyPr wrap="none">
            <a:spAutoFit/>
          </a:bodyPr>
          <a:lstStyle/>
          <a:p>
            <a:r>
              <a:rPr lang="pt-BR" sz="4000" b="1" dirty="0" smtClean="0">
                <a:ln/>
                <a:solidFill>
                  <a:schemeClr val="accent3"/>
                </a:solidFill>
              </a:rPr>
              <a:t>Exame Físico</a:t>
            </a:r>
            <a:endParaRPr lang="pt-BR" sz="4000" dirty="0"/>
          </a:p>
        </p:txBody>
      </p:sp>
      <p:sp>
        <p:nvSpPr>
          <p:cNvPr id="14" name="Forma livre: Forma 18">
            <a:extLst>
              <a:ext uri="{FF2B5EF4-FFF2-40B4-BE49-F238E27FC236}">
                <a16:creationId xmlns:a16="http://schemas.microsoft.com/office/drawing/2014/main" xmlns="" id="{6CB0B64F-356D-4C37-BDB5-3CB1B066C4C9}"/>
              </a:ext>
            </a:extLst>
          </p:cNvPr>
          <p:cNvSpPr/>
          <p:nvPr/>
        </p:nvSpPr>
        <p:spPr>
          <a:xfrm rot="5400000">
            <a:off x="7475717" y="1341902"/>
            <a:ext cx="4981429" cy="4515385"/>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rgbClr val="D4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5" name="Retângulo 14"/>
          <p:cNvSpPr/>
          <p:nvPr/>
        </p:nvSpPr>
        <p:spPr>
          <a:xfrm>
            <a:off x="8274600" y="2660875"/>
            <a:ext cx="3704634" cy="1877437"/>
          </a:xfrm>
          <a:prstGeom prst="rect">
            <a:avLst/>
          </a:prstGeom>
        </p:spPr>
        <p:txBody>
          <a:bodyPr wrap="square">
            <a:spAutoFit/>
          </a:bodyPr>
          <a:lstStyle/>
          <a:p>
            <a:pPr marL="457200" indent="-457200">
              <a:lnSpc>
                <a:spcPct val="100000"/>
              </a:lnSpc>
              <a:spcBef>
                <a:spcPts val="0"/>
              </a:spcBef>
              <a:buFont typeface="Arial" panose="020B0604020202020204" pitchFamily="34" charset="0"/>
              <a:buChar char="•"/>
            </a:pPr>
            <a:r>
              <a:rPr lang="pt-BR" sz="3200" b="1" dirty="0"/>
              <a:t>HF: asma parental</a:t>
            </a:r>
          </a:p>
          <a:p>
            <a:pPr marL="457200" indent="-457200">
              <a:lnSpc>
                <a:spcPct val="100000"/>
              </a:lnSpc>
              <a:spcBef>
                <a:spcPts val="0"/>
              </a:spcBef>
              <a:buFont typeface="Arial" panose="020B0604020202020204" pitchFamily="34" charset="0"/>
              <a:buChar char="•"/>
            </a:pPr>
            <a:r>
              <a:rPr lang="pt-BR" sz="2800" dirty="0"/>
              <a:t>Prova funcional </a:t>
            </a:r>
            <a:r>
              <a:rPr lang="pt-BR" sz="2800" dirty="0" smtClean="0"/>
              <a:t>(PFE, espirometria </a:t>
            </a:r>
            <a:r>
              <a:rPr lang="pt-BR" sz="2800" dirty="0"/>
              <a:t>com prova </a:t>
            </a:r>
            <a:r>
              <a:rPr lang="pt-BR" sz="2800" dirty="0" smtClean="0"/>
              <a:t>BD)</a:t>
            </a:r>
            <a:endParaRPr lang="pt-BR" sz="2800" dirty="0"/>
          </a:p>
        </p:txBody>
      </p:sp>
    </p:spTree>
    <p:extLst>
      <p:ext uri="{BB962C8B-B14F-4D97-AF65-F5344CB8AC3E}">
        <p14:creationId xmlns:p14="http://schemas.microsoft.com/office/powerpoint/2010/main" val="24521275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019868" y="667888"/>
            <a:ext cx="3810924" cy="54324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Retângulo 2"/>
          <p:cNvSpPr/>
          <p:nvPr/>
        </p:nvSpPr>
        <p:spPr>
          <a:xfrm>
            <a:off x="6523629" y="2142488"/>
            <a:ext cx="4681183" cy="2308324"/>
          </a:xfrm>
          <a:prstGeom prst="rect">
            <a:avLst/>
          </a:prstGeom>
        </p:spPr>
        <p:txBody>
          <a:bodyPr wrap="square">
            <a:spAutoFit/>
          </a:bodyPr>
          <a:lstStyle/>
          <a:p>
            <a:pPr algn="ctr"/>
            <a:r>
              <a:rPr lang="pt-BR" sz="3600" b="1" dirty="0">
                <a:solidFill>
                  <a:srgbClr val="6E757A"/>
                </a:solidFill>
                <a:latin typeface="Calibri" panose="020F0502020204030204" pitchFamily="34" charset="0"/>
                <a:cs typeface="Calibri" panose="020F0502020204030204" pitchFamily="34" charset="0"/>
              </a:rPr>
              <a:t>Orientações para a </a:t>
            </a:r>
            <a:r>
              <a:rPr lang="pt-BR" sz="3600" b="1" dirty="0" smtClean="0">
                <a:solidFill>
                  <a:srgbClr val="6E757A"/>
                </a:solidFill>
                <a:latin typeface="Calibri" panose="020F0502020204030204" pitchFamily="34" charset="0"/>
                <a:cs typeface="Calibri" panose="020F0502020204030204" pitchFamily="34" charset="0"/>
              </a:rPr>
              <a:t>classificação e o manejo</a:t>
            </a:r>
            <a:r>
              <a:rPr lang="pt-BR" sz="3600" dirty="0" smtClean="0">
                <a:solidFill>
                  <a:srgbClr val="6E757A"/>
                </a:solidFill>
                <a:latin typeface="Calibri" panose="020F0502020204030204" pitchFamily="34" charset="0"/>
                <a:cs typeface="Calibri" panose="020F0502020204030204" pitchFamily="34" charset="0"/>
              </a:rPr>
              <a:t> </a:t>
            </a:r>
            <a:r>
              <a:rPr lang="pt-BR" sz="3600" b="1" dirty="0" smtClean="0">
                <a:solidFill>
                  <a:srgbClr val="6E757A"/>
                </a:solidFill>
                <a:latin typeface="Calibri" panose="020F0502020204030204" pitchFamily="34" charset="0"/>
                <a:cs typeface="Calibri" panose="020F0502020204030204" pitchFamily="34" charset="0"/>
              </a:rPr>
              <a:t>da </a:t>
            </a:r>
            <a:r>
              <a:rPr lang="pt-BR" sz="3600" b="1" dirty="0">
                <a:solidFill>
                  <a:srgbClr val="6E757A"/>
                </a:solidFill>
                <a:latin typeface="Calibri" panose="020F0502020204030204" pitchFamily="34" charset="0"/>
                <a:cs typeface="Calibri" panose="020F0502020204030204" pitchFamily="34" charset="0"/>
              </a:rPr>
              <a:t>criança e do adolescente com </a:t>
            </a:r>
            <a:r>
              <a:rPr lang="pt-BR" sz="3600" b="1" dirty="0" smtClean="0">
                <a:solidFill>
                  <a:srgbClr val="6E757A"/>
                </a:solidFill>
                <a:latin typeface="Calibri" panose="020F0502020204030204" pitchFamily="34" charset="0"/>
                <a:cs typeface="Calibri" panose="020F0502020204030204" pitchFamily="34" charset="0"/>
              </a:rPr>
              <a:t>asma</a:t>
            </a:r>
            <a:endParaRPr lang="pt-B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16891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1446663" y="920708"/>
            <a:ext cx="9703558" cy="4984705"/>
          </a:xfrm>
          <a:prstGeom prst="rect">
            <a:avLst/>
          </a:prstGeom>
          <a:ln>
            <a:noFill/>
          </a:ln>
          <a:effectLst>
            <a:outerShdw blurRad="292100" dist="139700" dir="2700000" algn="tl" rotWithShape="0">
              <a:srgbClr val="333333">
                <a:alpha val="65000"/>
              </a:srgbClr>
            </a:outerShdw>
          </a:effectLst>
        </p:spPr>
      </p:pic>
      <p:sp>
        <p:nvSpPr>
          <p:cNvPr id="3" name="Retângulo 2"/>
          <p:cNvSpPr/>
          <p:nvPr/>
        </p:nvSpPr>
        <p:spPr>
          <a:xfrm>
            <a:off x="2201838" y="142248"/>
            <a:ext cx="6096000" cy="1077218"/>
          </a:xfrm>
          <a:prstGeom prst="rect">
            <a:avLst/>
          </a:prstGeom>
        </p:spPr>
        <p:txBody>
          <a:bodyPr>
            <a:spAutoFit/>
          </a:bodyPr>
          <a:lstStyle/>
          <a:p>
            <a:r>
              <a:rPr lang="pt-BR" sz="3200" dirty="0">
                <a:solidFill>
                  <a:srgbClr val="231F20"/>
                </a:solidFill>
                <a:latin typeface="Calibri" panose="020F0502020204030204" pitchFamily="34" charset="0"/>
              </a:rPr>
              <a:t>Diagnóstico de asma no </a:t>
            </a:r>
            <a:r>
              <a:rPr lang="pt-BR" sz="3200" dirty="0" smtClean="0">
                <a:solidFill>
                  <a:srgbClr val="231F20"/>
                </a:solidFill>
                <a:latin typeface="Calibri" panose="020F0502020204030204" pitchFamily="34" charset="0"/>
              </a:rPr>
              <a:t>pré-escolar</a:t>
            </a:r>
            <a:r>
              <a:rPr lang="pt-BR" sz="3200" dirty="0">
                <a:solidFill>
                  <a:srgbClr val="231F20"/>
                </a:solidFill>
                <a:latin typeface="Calibri" panose="020F0502020204030204" pitchFamily="34" charset="0"/>
              </a:rPr>
              <a:t/>
            </a:r>
            <a:br>
              <a:rPr lang="pt-BR" sz="3200" dirty="0">
                <a:solidFill>
                  <a:srgbClr val="231F20"/>
                </a:solidFill>
                <a:latin typeface="Calibri" panose="020F0502020204030204" pitchFamily="34" charset="0"/>
              </a:rPr>
            </a:br>
            <a:endParaRPr lang="pt-BR" sz="3200" dirty="0"/>
          </a:p>
        </p:txBody>
      </p:sp>
    </p:spTree>
    <p:extLst>
      <p:ext uri="{BB962C8B-B14F-4D97-AF65-F5344CB8AC3E}">
        <p14:creationId xmlns:p14="http://schemas.microsoft.com/office/powerpoint/2010/main" val="28911785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0823" y="835147"/>
            <a:ext cx="9626318" cy="936875"/>
          </a:xfrm>
        </p:spPr>
        <p:txBody>
          <a:bodyPr>
            <a:normAutofit fontScale="90000"/>
          </a:bodyPr>
          <a:lstStyle/>
          <a:p>
            <a:r>
              <a:rPr lang="pt-BR" sz="3100" dirty="0"/>
              <a:t>Avaliação controle da asma para adultos, adolescentes e crianças de 6 a 11 anos de </a:t>
            </a:r>
            <a:r>
              <a:rPr lang="pt-BR" sz="3100" dirty="0" smtClean="0"/>
              <a:t>idade </a:t>
            </a:r>
            <a:r>
              <a:rPr lang="pt-BR" sz="2200" dirty="0" smtClean="0"/>
              <a:t>(Adaptado </a:t>
            </a:r>
            <a:r>
              <a:rPr lang="pt-BR" sz="2200" dirty="0"/>
              <a:t>GINA 2019</a:t>
            </a:r>
            <a:r>
              <a:rPr lang="pt-BR" sz="2200" dirty="0" smtClean="0"/>
              <a:t>).</a:t>
            </a:r>
            <a:endParaRPr lang="pt-BR" dirty="0"/>
          </a:p>
        </p:txBody>
      </p:sp>
      <p:pic>
        <p:nvPicPr>
          <p:cNvPr id="4" name="Imagem 3"/>
          <p:cNvPicPr>
            <a:picLocks noChangeAspect="1"/>
          </p:cNvPicPr>
          <p:nvPr/>
        </p:nvPicPr>
        <p:blipFill>
          <a:blip r:embed="rId3"/>
          <a:stretch>
            <a:fillRect/>
          </a:stretch>
        </p:blipFill>
        <p:spPr>
          <a:xfrm>
            <a:off x="1100822" y="1772022"/>
            <a:ext cx="9771797" cy="4078404"/>
          </a:xfrm>
          <a:prstGeom prst="rect">
            <a:avLst/>
          </a:prstGeom>
        </p:spPr>
      </p:pic>
    </p:spTree>
    <p:extLst>
      <p:ext uri="{BB962C8B-B14F-4D97-AF65-F5344CB8AC3E}">
        <p14:creationId xmlns:p14="http://schemas.microsoft.com/office/powerpoint/2010/main" val="5920852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Tratamento da ASMA</a:t>
            </a:r>
            <a:endParaRPr lang="pt-BR" dirty="0"/>
          </a:p>
        </p:txBody>
      </p:sp>
      <p:sp>
        <p:nvSpPr>
          <p:cNvPr id="3" name="Espaço Reservado para Texto 2"/>
          <p:cNvSpPr>
            <a:spLocks noGrp="1"/>
          </p:cNvSpPr>
          <p:nvPr>
            <p:ph type="body" idx="1"/>
          </p:nvPr>
        </p:nvSpPr>
        <p:spPr/>
        <p:txBody>
          <a:bodyPr/>
          <a:lstStyle/>
          <a:p>
            <a:r>
              <a:rPr lang="pt-BR" dirty="0" smtClean="0"/>
              <a:t>PREVENTIVO</a:t>
            </a:r>
            <a:endParaRPr lang="pt-BR" dirty="0"/>
          </a:p>
        </p:txBody>
      </p:sp>
      <p:sp>
        <p:nvSpPr>
          <p:cNvPr id="4" name="Espaço Reservado para Conteúdo 3"/>
          <p:cNvSpPr>
            <a:spLocks noGrp="1"/>
          </p:cNvSpPr>
          <p:nvPr>
            <p:ph sz="half" idx="2"/>
          </p:nvPr>
        </p:nvSpPr>
        <p:spPr>
          <a:xfrm>
            <a:off x="1104900" y="2308409"/>
            <a:ext cx="4892675" cy="3965069"/>
          </a:xfrm>
        </p:spPr>
        <p:txBody>
          <a:bodyPr>
            <a:normAutofit/>
          </a:bodyPr>
          <a:lstStyle/>
          <a:p>
            <a:r>
              <a:rPr lang="pt-BR" dirty="0" smtClean="0"/>
              <a:t>Corticoide inalatório (1ª linha de tratamento)</a:t>
            </a:r>
          </a:p>
          <a:p>
            <a:endParaRPr lang="pt-BR" dirty="0"/>
          </a:p>
          <a:p>
            <a:endParaRPr lang="pt-BR" dirty="0" smtClean="0"/>
          </a:p>
          <a:p>
            <a:endParaRPr lang="pt-BR" dirty="0"/>
          </a:p>
          <a:p>
            <a:endParaRPr lang="pt-BR" dirty="0" smtClean="0"/>
          </a:p>
          <a:p>
            <a:endParaRPr lang="pt-BR" dirty="0"/>
          </a:p>
          <a:p>
            <a:endParaRPr lang="pt-BR" dirty="0" smtClean="0"/>
          </a:p>
          <a:p>
            <a:r>
              <a:rPr lang="pt-BR" dirty="0" smtClean="0"/>
              <a:t>Lavar a boca após uso.</a:t>
            </a:r>
          </a:p>
          <a:p>
            <a:endParaRPr lang="pt-BR" dirty="0"/>
          </a:p>
          <a:p>
            <a:endParaRPr lang="pt-BR" dirty="0" smtClean="0"/>
          </a:p>
          <a:p>
            <a:endParaRPr lang="pt-BR" dirty="0"/>
          </a:p>
          <a:p>
            <a:endParaRPr lang="pt-BR" dirty="0" smtClean="0"/>
          </a:p>
          <a:p>
            <a:endParaRPr lang="pt-BR" dirty="0"/>
          </a:p>
          <a:p>
            <a:pPr marL="0" indent="0">
              <a:buNone/>
            </a:pPr>
            <a:endParaRPr lang="pt-BR" dirty="0" smtClean="0"/>
          </a:p>
        </p:txBody>
      </p:sp>
      <p:sp>
        <p:nvSpPr>
          <p:cNvPr id="5" name="Espaço Reservado para Texto 4"/>
          <p:cNvSpPr>
            <a:spLocks noGrp="1"/>
          </p:cNvSpPr>
          <p:nvPr>
            <p:ph type="body" sz="quarter" idx="3"/>
          </p:nvPr>
        </p:nvSpPr>
        <p:spPr/>
        <p:txBody>
          <a:bodyPr/>
          <a:lstStyle/>
          <a:p>
            <a:r>
              <a:rPr lang="pt-BR" dirty="0" smtClean="0"/>
              <a:t>ALÍVIO</a:t>
            </a:r>
            <a:endParaRPr lang="pt-BR" dirty="0"/>
          </a:p>
        </p:txBody>
      </p:sp>
      <p:sp>
        <p:nvSpPr>
          <p:cNvPr id="6" name="Espaço Reservado para Conteúdo 5"/>
          <p:cNvSpPr>
            <a:spLocks noGrp="1"/>
          </p:cNvSpPr>
          <p:nvPr>
            <p:ph sz="quarter" idx="4"/>
          </p:nvPr>
        </p:nvSpPr>
        <p:spPr/>
        <p:txBody>
          <a:bodyPr/>
          <a:lstStyle/>
          <a:p>
            <a:r>
              <a:rPr lang="pt-BR" dirty="0" err="1" smtClean="0"/>
              <a:t>Broncodilatador</a:t>
            </a:r>
            <a:r>
              <a:rPr lang="pt-BR" dirty="0" smtClean="0"/>
              <a:t> inalatório</a:t>
            </a:r>
            <a:endParaRPr lang="pt-BR" dirty="0"/>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740" y="3288655"/>
            <a:ext cx="2144164" cy="2750656"/>
          </a:xfrm>
          <a:prstGeom prst="rect">
            <a:avLst/>
          </a:prstGeom>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7475" y="3190537"/>
            <a:ext cx="1588856" cy="2482588"/>
          </a:xfrm>
          <a:prstGeom prst="rect">
            <a:avLst/>
          </a:prstGeom>
        </p:spPr>
      </p:pic>
      <p:pic>
        <p:nvPicPr>
          <p:cNvPr id="9" name="Imagem 8"/>
          <p:cNvPicPr>
            <a:picLocks noChangeAspect="1"/>
          </p:cNvPicPr>
          <p:nvPr/>
        </p:nvPicPr>
        <p:blipFill rotWithShape="1">
          <a:blip r:embed="rId5">
            <a:extLst>
              <a:ext uri="{28A0092B-C50C-407E-A947-70E740481C1C}">
                <a14:useLocalDpi xmlns:a14="http://schemas.microsoft.com/office/drawing/2010/main" val="0"/>
              </a:ext>
            </a:extLst>
          </a:blip>
          <a:srcRect l="27086" r="19805"/>
          <a:stretch/>
        </p:blipFill>
        <p:spPr>
          <a:xfrm>
            <a:off x="8274838" y="2816133"/>
            <a:ext cx="1310186" cy="1847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6331" y="3278933"/>
            <a:ext cx="2316091" cy="2305797"/>
          </a:xfrm>
          <a:prstGeom prst="rect">
            <a:avLst/>
          </a:prstGeom>
        </p:spPr>
      </p:pic>
      <p:pic>
        <p:nvPicPr>
          <p:cNvPr id="11" name="Image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44439" y="3406266"/>
            <a:ext cx="2143125" cy="2143125"/>
          </a:xfrm>
          <a:prstGeom prst="rect">
            <a:avLst/>
          </a:prstGeom>
        </p:spPr>
      </p:pic>
    </p:spTree>
    <p:extLst>
      <p:ext uri="{BB962C8B-B14F-4D97-AF65-F5344CB8AC3E}">
        <p14:creationId xmlns:p14="http://schemas.microsoft.com/office/powerpoint/2010/main" val="34926230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0822" y="875041"/>
            <a:ext cx="10248899" cy="1008350"/>
          </a:xfrm>
        </p:spPr>
        <p:txBody>
          <a:bodyPr>
            <a:normAutofit fontScale="90000"/>
          </a:bodyPr>
          <a:lstStyle/>
          <a:p>
            <a:r>
              <a:rPr lang="pt-BR" dirty="0" smtClean="0"/>
              <a:t>Manejo do tratamento de acordo com </a:t>
            </a:r>
            <a:br>
              <a:rPr lang="pt-BR" dirty="0" smtClean="0"/>
            </a:br>
            <a:r>
              <a:rPr lang="pt-BR" dirty="0" smtClean="0"/>
              <a:t>nível de controle da asma</a:t>
            </a:r>
            <a:endParaRPr lang="pt-BR" dirty="0"/>
          </a:p>
        </p:txBody>
      </p:sp>
      <p:pic>
        <p:nvPicPr>
          <p:cNvPr id="3" name="Imagem 2"/>
          <p:cNvPicPr>
            <a:picLocks noChangeAspect="1"/>
          </p:cNvPicPr>
          <p:nvPr/>
        </p:nvPicPr>
        <p:blipFill>
          <a:blip r:embed="rId3"/>
          <a:stretch>
            <a:fillRect/>
          </a:stretch>
        </p:blipFill>
        <p:spPr>
          <a:xfrm>
            <a:off x="1100822" y="2389152"/>
            <a:ext cx="10481481" cy="30071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20751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8004"/>
            <a:ext cx="12192000" cy="6966004"/>
          </a:xfrm>
          <a:prstGeom prst="rect">
            <a:avLst/>
          </a:prstGeom>
        </p:spPr>
      </p:pic>
      <p:sp>
        <p:nvSpPr>
          <p:cNvPr id="3" name="Retângulo 2"/>
          <p:cNvSpPr/>
          <p:nvPr/>
        </p:nvSpPr>
        <p:spPr>
          <a:xfrm>
            <a:off x="138224" y="6422065"/>
            <a:ext cx="11887200" cy="276999"/>
          </a:xfrm>
          <a:prstGeom prst="rect">
            <a:avLst/>
          </a:prstGeom>
        </p:spPr>
        <p:txBody>
          <a:bodyPr wrap="square">
            <a:spAutoFit/>
          </a:bodyPr>
          <a:lstStyle/>
          <a:p>
            <a:pPr algn="r"/>
            <a:r>
              <a:rPr lang="en-US" sz="1200" dirty="0" err="1" smtClean="0">
                <a:solidFill>
                  <a:schemeClr val="bg1"/>
                </a:solidFill>
              </a:rPr>
              <a:t>Adaptado</a:t>
            </a:r>
            <a:r>
              <a:rPr lang="en-US" sz="1200" dirty="0" smtClean="0">
                <a:solidFill>
                  <a:schemeClr val="bg1"/>
                </a:solidFill>
              </a:rPr>
              <a:t>: 3d </a:t>
            </a:r>
            <a:r>
              <a:rPr lang="en-US" sz="1200" dirty="0">
                <a:solidFill>
                  <a:schemeClr val="bg1"/>
                </a:solidFill>
              </a:rPr>
              <a:t>print of the Novel Coronavirus SARS-CoV-2 (National Institute of Allergy and Infectious Diseases/Flickr CC BA 2.0)</a:t>
            </a:r>
            <a:endParaRPr lang="pt-BR" sz="1200" dirty="0">
              <a:solidFill>
                <a:schemeClr val="bg1"/>
              </a:solidFill>
            </a:endParaRPr>
          </a:p>
        </p:txBody>
      </p:sp>
      <p:pic>
        <p:nvPicPr>
          <p:cNvPr id="9" name="Imagem 8"/>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159881" y="973938"/>
            <a:ext cx="4080351" cy="4108424"/>
          </a:xfrm>
          <a:prstGeom prst="rect">
            <a:avLst/>
          </a:prstGeom>
          <a:ln>
            <a:noFill/>
          </a:ln>
          <a:effectLst>
            <a:outerShdw blurRad="292100" dist="139700" dir="2700000" algn="tl" rotWithShape="0">
              <a:srgbClr val="333333">
                <a:alpha val="65000"/>
              </a:srgbClr>
            </a:outerShdw>
          </a:effectLst>
        </p:spPr>
      </p:pic>
      <p:pic>
        <p:nvPicPr>
          <p:cNvPr id="4" name="1 horas com as melhores músicas clássicas para  estudar, trabalhar, ler, descontrair e relaxar!">
            <a:hlinkClick r:id="" action="ppaction://media"/>
          </p:cNvPr>
          <p:cNvPicPr>
            <a:picLocks noChangeAspect="1"/>
          </p:cNvPicPr>
          <p:nvPr>
            <a:audioFile r:link="rId1"/>
            <p:extLst>
              <p:ext uri="{DAA4B4D4-6D71-4841-9C94-3DE7FCFB9230}">
                <p14:media xmlns:p14="http://schemas.microsoft.com/office/powerpoint/2010/main" r:embed="rId2">
                  <p14:trim end="8194614"/>
                </p14:media>
              </p:ext>
            </p:extLst>
          </p:nvPr>
        </p:nvPicPr>
        <p:blipFill>
          <a:blip r:embed="rId6"/>
          <a:stretch>
            <a:fillRect/>
          </a:stretch>
        </p:blipFill>
        <p:spPr>
          <a:xfrm>
            <a:off x="10846938" y="5549014"/>
            <a:ext cx="406400" cy="406400"/>
          </a:xfrm>
          <a:prstGeom prst="rect">
            <a:avLst/>
          </a:prstGeom>
        </p:spPr>
      </p:pic>
    </p:spTree>
    <p:extLst>
      <p:ext uri="{BB962C8B-B14F-4D97-AF65-F5344CB8AC3E}">
        <p14:creationId xmlns:p14="http://schemas.microsoft.com/office/powerpoint/2010/main" val="153901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2500"/>
                                        <p:tgtEl>
                                          <p:spTgt spid="9"/>
                                        </p:tgtEl>
                                      </p:cBhvr>
                                    </p:animEffect>
                                  </p:childTnLst>
                                </p:cTn>
                              </p:par>
                              <p:par>
                                <p:cTn id="8" presetID="1" presetClass="mediacall" presetSubtype="0" fill="hold" nodeType="withEffect">
                                  <p:stCondLst>
                                    <p:cond delay="250"/>
                                  </p:stCondLst>
                                  <p:childTnLst>
                                    <p:cmd type="call" cmd="playFrom(0.0)">
                                      <p:cBhvr>
                                        <p:cTn id="9" dur="262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04898" y="905569"/>
            <a:ext cx="10248899" cy="703279"/>
          </a:xfrm>
        </p:spPr>
        <p:txBody>
          <a:bodyPr>
            <a:noAutofit/>
          </a:bodyPr>
          <a:lstStyle/>
          <a:p>
            <a:r>
              <a:rPr lang="pt-BR" sz="2800" dirty="0">
                <a:solidFill>
                  <a:srgbClr val="2D8472"/>
                </a:solidFill>
                <a:latin typeface="MyriadPro-Regular"/>
              </a:rPr>
              <a:t>Crianças e adolescentes em uso de profilaxia com </a:t>
            </a:r>
            <a:r>
              <a:rPr lang="pt-BR" sz="2800" dirty="0" smtClean="0">
                <a:solidFill>
                  <a:srgbClr val="2D8472"/>
                </a:solidFill>
                <a:latin typeface="MyriadPro-Regular"/>
              </a:rPr>
              <a:t>corticoide </a:t>
            </a:r>
            <a:r>
              <a:rPr lang="pt-BR" sz="2800" dirty="0">
                <a:solidFill>
                  <a:srgbClr val="2D8472"/>
                </a:solidFill>
                <a:latin typeface="MyriadPro-Regular"/>
              </a:rPr>
              <a:t>inalatório sem resposta adequada, considerar:</a:t>
            </a:r>
            <a:endParaRPr lang="pt-BR" sz="2800" dirty="0"/>
          </a:p>
        </p:txBody>
      </p:sp>
      <p:sp>
        <p:nvSpPr>
          <p:cNvPr id="6" name="Retângulo 5"/>
          <p:cNvSpPr/>
          <p:nvPr/>
        </p:nvSpPr>
        <p:spPr>
          <a:xfrm>
            <a:off x="1104898" y="1776029"/>
            <a:ext cx="10618527" cy="1569660"/>
          </a:xfrm>
          <a:prstGeom prst="rect">
            <a:avLst/>
          </a:prstGeom>
          <a:solidFill>
            <a:srgbClr val="CFECE4"/>
          </a:solidFill>
          <a:ln>
            <a:noFill/>
          </a:ln>
        </p:spPr>
        <p:txBody>
          <a:bodyPr wrap="square">
            <a:spAutoFit/>
          </a:bodyPr>
          <a:lstStyle/>
          <a:p>
            <a:r>
              <a:rPr lang="pt-BR" sz="2400" b="1" dirty="0">
                <a:solidFill>
                  <a:srgbClr val="FF0000"/>
                </a:solidFill>
              </a:rPr>
              <a:t>1. Medicação:</a:t>
            </a:r>
            <a:r>
              <a:rPr lang="pt-BR" sz="2400" dirty="0">
                <a:solidFill>
                  <a:srgbClr val="231F20"/>
                </a:solidFill>
              </a:rPr>
              <a:t/>
            </a:r>
            <a:br>
              <a:rPr lang="pt-BR" sz="2400" dirty="0">
                <a:solidFill>
                  <a:srgbClr val="231F20"/>
                </a:solidFill>
              </a:rPr>
            </a:br>
            <a:r>
              <a:rPr lang="pt-BR" sz="2400" dirty="0">
                <a:solidFill>
                  <a:srgbClr val="231F20"/>
                </a:solidFill>
              </a:rPr>
              <a:t>• Adesão: está sendo administrada a dose prescrita?</a:t>
            </a:r>
            <a:br>
              <a:rPr lang="pt-BR" sz="2400" dirty="0">
                <a:solidFill>
                  <a:srgbClr val="231F20"/>
                </a:solidFill>
              </a:rPr>
            </a:br>
            <a:r>
              <a:rPr lang="pt-BR" sz="2400" dirty="0">
                <a:solidFill>
                  <a:srgbClr val="231F20"/>
                </a:solidFill>
              </a:rPr>
              <a:t>• Administração: a técnica inalatória está correta? (pedir para demonstrar </a:t>
            </a:r>
            <a:r>
              <a:rPr lang="pt-BR" sz="2400" dirty="0" smtClean="0">
                <a:solidFill>
                  <a:srgbClr val="231F20"/>
                </a:solidFill>
              </a:rPr>
              <a:t>no próprio </a:t>
            </a:r>
            <a:r>
              <a:rPr lang="pt-BR" sz="2400" dirty="0">
                <a:solidFill>
                  <a:srgbClr val="231F20"/>
                </a:solidFill>
              </a:rPr>
              <a:t>espaçador do paciente, verificando as condições do mesmo).</a:t>
            </a:r>
            <a:endParaRPr lang="pt-BR" sz="2400" dirty="0"/>
          </a:p>
        </p:txBody>
      </p:sp>
      <p:sp>
        <p:nvSpPr>
          <p:cNvPr id="7" name="Retângulo 6"/>
          <p:cNvSpPr/>
          <p:nvPr/>
        </p:nvSpPr>
        <p:spPr>
          <a:xfrm>
            <a:off x="1104899" y="3512870"/>
            <a:ext cx="10618526" cy="1200329"/>
          </a:xfrm>
          <a:prstGeom prst="rect">
            <a:avLst/>
          </a:prstGeom>
          <a:solidFill>
            <a:srgbClr val="84D2BC"/>
          </a:solidFill>
        </p:spPr>
        <p:txBody>
          <a:bodyPr wrap="square">
            <a:spAutoFit/>
          </a:bodyPr>
          <a:lstStyle/>
          <a:p>
            <a:r>
              <a:rPr lang="pt-BR" b="1" dirty="0">
                <a:solidFill>
                  <a:srgbClr val="FF0000"/>
                </a:solidFill>
                <a:latin typeface="MyriadPro-Regular"/>
              </a:rPr>
              <a:t>2. </a:t>
            </a:r>
            <a:r>
              <a:rPr lang="pt-BR" sz="2400" b="1" dirty="0">
                <a:solidFill>
                  <a:srgbClr val="FF0000"/>
                </a:solidFill>
              </a:rPr>
              <a:t>Controle ambiental:</a:t>
            </a:r>
            <a:r>
              <a:rPr lang="pt-BR" sz="2400" dirty="0">
                <a:solidFill>
                  <a:srgbClr val="231F20"/>
                </a:solidFill>
              </a:rPr>
              <a:t/>
            </a:r>
            <a:br>
              <a:rPr lang="pt-BR" sz="2400" dirty="0">
                <a:solidFill>
                  <a:srgbClr val="231F20"/>
                </a:solidFill>
              </a:rPr>
            </a:br>
            <a:r>
              <a:rPr lang="pt-BR" sz="2400" dirty="0">
                <a:solidFill>
                  <a:srgbClr val="231F20"/>
                </a:solidFill>
              </a:rPr>
              <a:t>• Avaliar condições do ambiente </a:t>
            </a:r>
            <a:r>
              <a:rPr lang="pt-BR" sz="2400" dirty="0" smtClean="0">
                <a:solidFill>
                  <a:srgbClr val="231F20"/>
                </a:solidFill>
              </a:rPr>
              <a:t>domiciliar.</a:t>
            </a:r>
            <a:r>
              <a:rPr lang="pt-BR" sz="2400" dirty="0">
                <a:solidFill>
                  <a:srgbClr val="231F20"/>
                </a:solidFill>
              </a:rPr>
              <a:t/>
            </a:r>
            <a:br>
              <a:rPr lang="pt-BR" sz="2400" dirty="0">
                <a:solidFill>
                  <a:srgbClr val="231F20"/>
                </a:solidFill>
              </a:rPr>
            </a:br>
            <a:r>
              <a:rPr lang="pt-BR" sz="2400" dirty="0">
                <a:solidFill>
                  <a:srgbClr val="231F20"/>
                </a:solidFill>
              </a:rPr>
              <a:t>• Tabagismo passivo ou ativo.</a:t>
            </a:r>
          </a:p>
        </p:txBody>
      </p:sp>
      <p:sp>
        <p:nvSpPr>
          <p:cNvPr id="8" name="Retângulo 7"/>
          <p:cNvSpPr/>
          <p:nvPr/>
        </p:nvSpPr>
        <p:spPr>
          <a:xfrm>
            <a:off x="1104900" y="4867086"/>
            <a:ext cx="10618525" cy="1569660"/>
          </a:xfrm>
          <a:prstGeom prst="rect">
            <a:avLst/>
          </a:prstGeom>
          <a:solidFill>
            <a:srgbClr val="47BFA4"/>
          </a:solidFill>
        </p:spPr>
        <p:txBody>
          <a:bodyPr wrap="square">
            <a:spAutoFit/>
          </a:bodyPr>
          <a:lstStyle/>
          <a:p>
            <a:r>
              <a:rPr lang="pt-BR" sz="2000" b="1" dirty="0" smtClean="0">
                <a:solidFill>
                  <a:srgbClr val="FF0000"/>
                </a:solidFill>
                <a:latin typeface="MyriadPro-Regular"/>
              </a:rPr>
              <a:t>3</a:t>
            </a:r>
            <a:r>
              <a:rPr lang="pt-BR" sz="2000" b="1" dirty="0">
                <a:solidFill>
                  <a:srgbClr val="FF0000"/>
                </a:solidFill>
                <a:latin typeface="MyriadPro-Regular"/>
              </a:rPr>
              <a:t>. </a:t>
            </a:r>
            <a:r>
              <a:rPr lang="pt-BR" sz="2400" b="1" dirty="0">
                <a:solidFill>
                  <a:srgbClr val="FF0000"/>
                </a:solidFill>
              </a:rPr>
              <a:t>Diagnóstico diferencial (patologias associadas):</a:t>
            </a:r>
            <a:r>
              <a:rPr lang="pt-BR" sz="2400" dirty="0">
                <a:solidFill>
                  <a:srgbClr val="231F20"/>
                </a:solidFill>
              </a:rPr>
              <a:t/>
            </a:r>
            <a:br>
              <a:rPr lang="pt-BR" sz="2400" dirty="0">
                <a:solidFill>
                  <a:srgbClr val="231F20"/>
                </a:solidFill>
              </a:rPr>
            </a:br>
            <a:r>
              <a:rPr lang="pt-BR" sz="2400" dirty="0">
                <a:solidFill>
                  <a:srgbClr val="231F20"/>
                </a:solidFill>
              </a:rPr>
              <a:t>• Ver necessidade de se aprofundar na investigação diagnóstica (</a:t>
            </a:r>
            <a:r>
              <a:rPr lang="pt-BR" sz="2400" dirty="0" err="1">
                <a:solidFill>
                  <a:srgbClr val="231F20"/>
                </a:solidFill>
              </a:rPr>
              <a:t>Rinossinusopatia</a:t>
            </a:r>
            <a:r>
              <a:rPr lang="pt-BR" sz="2400" dirty="0">
                <a:solidFill>
                  <a:srgbClr val="231F20"/>
                </a:solidFill>
              </a:rPr>
              <a:t>, aspiração de corpo estranho, refluxo </a:t>
            </a:r>
            <a:r>
              <a:rPr lang="pt-BR" sz="2400" dirty="0" err="1">
                <a:solidFill>
                  <a:srgbClr val="231F20"/>
                </a:solidFill>
              </a:rPr>
              <a:t>gastroesofágico</a:t>
            </a:r>
            <a:r>
              <a:rPr lang="pt-BR" sz="2400" dirty="0">
                <a:solidFill>
                  <a:srgbClr val="231F20"/>
                </a:solidFill>
              </a:rPr>
              <a:t>, fibrose cística, anel vascular, </a:t>
            </a:r>
            <a:r>
              <a:rPr lang="pt-BR" sz="2400" dirty="0" err="1">
                <a:solidFill>
                  <a:srgbClr val="231F20"/>
                </a:solidFill>
              </a:rPr>
              <a:t>bronquiectasias</a:t>
            </a:r>
            <a:r>
              <a:rPr lang="pt-BR" sz="2400" dirty="0">
                <a:solidFill>
                  <a:srgbClr val="231F20"/>
                </a:solidFill>
              </a:rPr>
              <a:t>,  tuberculose, </a:t>
            </a:r>
            <a:r>
              <a:rPr lang="pt-BR" sz="2400" dirty="0" err="1">
                <a:solidFill>
                  <a:srgbClr val="231F20"/>
                </a:solidFill>
              </a:rPr>
              <a:t>etc</a:t>
            </a:r>
            <a:r>
              <a:rPr lang="pt-BR" sz="2400" dirty="0" smtClean="0">
                <a:solidFill>
                  <a:srgbClr val="231F20"/>
                </a:solidFill>
              </a:rPr>
              <a:t>).</a:t>
            </a:r>
            <a:endParaRPr lang="pt-BR" sz="2400" dirty="0">
              <a:solidFill>
                <a:srgbClr val="231F20"/>
              </a:solidFill>
            </a:endParaRPr>
          </a:p>
        </p:txBody>
      </p:sp>
    </p:spTree>
    <p:extLst>
      <p:ext uri="{BB962C8B-B14F-4D97-AF65-F5344CB8AC3E}">
        <p14:creationId xmlns:p14="http://schemas.microsoft.com/office/powerpoint/2010/main" val="25481436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0676" y="830179"/>
            <a:ext cx="3859694" cy="28975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Espaço Reservado para Texto 2"/>
          <p:cNvSpPr>
            <a:spLocks noGrp="1"/>
          </p:cNvSpPr>
          <p:nvPr>
            <p:ph type="body" idx="13"/>
          </p:nvPr>
        </p:nvSpPr>
        <p:spPr>
          <a:xfrm>
            <a:off x="7051660" y="830179"/>
            <a:ext cx="4484700" cy="1358165"/>
          </a:xfrm>
        </p:spPr>
        <p:txBody>
          <a:bodyPr/>
          <a:lstStyle/>
          <a:p>
            <a:pPr algn="ctr"/>
            <a:r>
              <a:rPr lang="pt-BR" sz="2800" dirty="0" smtClean="0"/>
              <a:t>Melhor deposição pulmonar, menos efeitos adversos.</a:t>
            </a:r>
            <a:endParaRPr lang="pt-BR" sz="2800" dirty="0"/>
          </a:p>
        </p:txBody>
      </p:sp>
      <p:pic>
        <p:nvPicPr>
          <p:cNvPr id="5" name="Espaço Reservado para Conteúdo 4"/>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651877" y="4064630"/>
            <a:ext cx="3068533" cy="214797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8827" y="2517947"/>
            <a:ext cx="5330367" cy="355635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8553" y="77030"/>
            <a:ext cx="1680641" cy="731678"/>
          </a:xfrm>
          <a:prstGeom prst="rect">
            <a:avLst/>
          </a:prstGeom>
        </p:spPr>
      </p:pic>
    </p:spTree>
    <p:extLst>
      <p:ext uri="{BB962C8B-B14F-4D97-AF65-F5344CB8AC3E}">
        <p14:creationId xmlns:p14="http://schemas.microsoft.com/office/powerpoint/2010/main" val="386964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strVal val="ppt_h"/>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7" presetClass="exit" presetSubtype="10" fill="hold" nodeType="clickEffect">
                                  <p:stCondLst>
                                    <p:cond delay="0"/>
                                  </p:stCondLst>
                                  <p:childTnLst>
                                    <p:anim calcmode="lin" valueType="num">
                                      <p:cBhvr>
                                        <p:cTn id="12" dur="500"/>
                                        <p:tgtEl>
                                          <p:spTgt spid="5"/>
                                        </p:tgtEl>
                                        <p:attrNameLst>
                                          <p:attrName>ppt_w</p:attrName>
                                        </p:attrNameLst>
                                      </p:cBhvr>
                                      <p:tavLst>
                                        <p:tav tm="0">
                                          <p:val>
                                            <p:strVal val="ppt_w"/>
                                          </p:val>
                                        </p:tav>
                                        <p:tav tm="100000">
                                          <p:val>
                                            <p:fltVal val="0"/>
                                          </p:val>
                                        </p:tav>
                                      </p:tavLst>
                                    </p:anim>
                                    <p:anim calcmode="lin" valueType="num">
                                      <p:cBhvr>
                                        <p:cTn id="13" dur="500"/>
                                        <p:tgtEl>
                                          <p:spTgt spid="5"/>
                                        </p:tgtEl>
                                        <p:attrNameLst>
                                          <p:attrName>ppt_h</p:attrName>
                                        </p:attrNameLst>
                                      </p:cBhvr>
                                      <p:tavLst>
                                        <p:tav tm="0">
                                          <p:val>
                                            <p:strVal val="ppt_h"/>
                                          </p:val>
                                        </p:tav>
                                        <p:tav tm="100000">
                                          <p:val>
                                            <p:strVal val="ppt_h"/>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809263" y="1175244"/>
            <a:ext cx="11382737" cy="4878316"/>
          </a:xfrm>
          <a:prstGeom prst="rect">
            <a:avLst/>
          </a:prstGeom>
        </p:spPr>
      </p:pic>
      <p:sp>
        <p:nvSpPr>
          <p:cNvPr id="3" name="Retângulo 2"/>
          <p:cNvSpPr/>
          <p:nvPr/>
        </p:nvSpPr>
        <p:spPr>
          <a:xfrm>
            <a:off x="2169979" y="108388"/>
            <a:ext cx="606954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5400" b="1" cap="none" spc="0" dirty="0" smtClean="0">
                <a:ln/>
                <a:solidFill>
                  <a:schemeClr val="accent3"/>
                </a:solidFill>
                <a:effectLst/>
              </a:rPr>
              <a:t>Espaçador valvulado</a:t>
            </a:r>
            <a:endParaRPr lang="pt-BR" sz="5400" b="1" cap="none" spc="0" dirty="0">
              <a:ln/>
              <a:solidFill>
                <a:schemeClr val="accent3"/>
              </a:solidFill>
              <a:effectLst/>
            </a:endParaRPr>
          </a:p>
        </p:txBody>
      </p:sp>
    </p:spTree>
    <p:extLst>
      <p:ext uri="{BB962C8B-B14F-4D97-AF65-F5344CB8AC3E}">
        <p14:creationId xmlns:p14="http://schemas.microsoft.com/office/powerpoint/2010/main" val="17506350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943101" y="323834"/>
            <a:ext cx="10248899" cy="703279"/>
          </a:xfrm>
        </p:spPr>
        <p:txBody>
          <a:bodyPr>
            <a:normAutofit/>
          </a:bodyPr>
          <a:lstStyle/>
          <a:p>
            <a:r>
              <a:rPr lang="pt-BR" sz="4000" b="1" dirty="0" smtClean="0"/>
              <a:t>Exacerbação asmática leve/moderada</a:t>
            </a:r>
            <a:endParaRPr lang="pt-BR" sz="4000" b="1" dirty="0"/>
          </a:p>
        </p:txBody>
      </p:sp>
      <p:pic>
        <p:nvPicPr>
          <p:cNvPr id="3" name="Espaço Reservado para Imagem 2"/>
          <p:cNvPicPr>
            <a:picLocks noGrp="1" noChangeAspect="1"/>
          </p:cNvPicPr>
          <p:nvPr>
            <p:ph type="pic" sz="quarter" idx="4294967295"/>
          </p:nvPr>
        </p:nvPicPr>
        <p:blipFill>
          <a:blip r:embed="rId2"/>
          <a:srcRect t="3685" b="3685"/>
          <a:stretch>
            <a:fillRect/>
          </a:stretch>
        </p:blipFill>
        <p:spPr>
          <a:xfrm>
            <a:off x="1104900" y="1027113"/>
            <a:ext cx="11087100" cy="5092700"/>
          </a:xfrm>
          <a:prstGeom prst="rect">
            <a:avLst/>
          </a:prstGeom>
        </p:spPr>
      </p:pic>
    </p:spTree>
    <p:extLst>
      <p:ext uri="{BB962C8B-B14F-4D97-AF65-F5344CB8AC3E}">
        <p14:creationId xmlns:p14="http://schemas.microsoft.com/office/powerpoint/2010/main" val="17228521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r="2987"/>
          <a:stretch/>
        </p:blipFill>
        <p:spPr>
          <a:xfrm>
            <a:off x="656315" y="1074856"/>
            <a:ext cx="11404505" cy="5066823"/>
          </a:xfrm>
          <a:prstGeom prst="rect">
            <a:avLst/>
          </a:prstGeom>
        </p:spPr>
      </p:pic>
      <p:sp>
        <p:nvSpPr>
          <p:cNvPr id="6" name="Título 3"/>
          <p:cNvSpPr txBox="1">
            <a:spLocks/>
          </p:cNvSpPr>
          <p:nvPr/>
        </p:nvSpPr>
        <p:spPr>
          <a:xfrm>
            <a:off x="1943101" y="312259"/>
            <a:ext cx="10248899" cy="7032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000" b="1" smtClean="0"/>
              <a:t>Exacerbação asmática leve/moderada</a:t>
            </a:r>
            <a:endParaRPr lang="pt-BR" sz="4000" b="1" dirty="0"/>
          </a:p>
        </p:txBody>
      </p:sp>
    </p:spTree>
    <p:extLst>
      <p:ext uri="{BB962C8B-B14F-4D97-AF65-F5344CB8AC3E}">
        <p14:creationId xmlns:p14="http://schemas.microsoft.com/office/powerpoint/2010/main" val="3087727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2"/>
          <a:srcRect r="1003"/>
          <a:stretch/>
        </p:blipFill>
        <p:spPr>
          <a:xfrm>
            <a:off x="686764" y="1027113"/>
            <a:ext cx="11620983" cy="5548001"/>
          </a:xfrm>
          <a:prstGeom prst="rect">
            <a:avLst/>
          </a:prstGeom>
        </p:spPr>
      </p:pic>
      <p:sp>
        <p:nvSpPr>
          <p:cNvPr id="6" name="Título 3"/>
          <p:cNvSpPr txBox="1">
            <a:spLocks/>
          </p:cNvSpPr>
          <p:nvPr/>
        </p:nvSpPr>
        <p:spPr>
          <a:xfrm>
            <a:off x="1943101" y="323834"/>
            <a:ext cx="10248899" cy="7032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000" b="1" smtClean="0"/>
              <a:t>Exacerbação asmática leve/moderada</a:t>
            </a:r>
            <a:endParaRPr lang="pt-BR" sz="4000" b="1" dirty="0"/>
          </a:p>
        </p:txBody>
      </p:sp>
    </p:spTree>
    <p:extLst>
      <p:ext uri="{BB962C8B-B14F-4D97-AF65-F5344CB8AC3E}">
        <p14:creationId xmlns:p14="http://schemas.microsoft.com/office/powerpoint/2010/main" val="746152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177267" y="215284"/>
            <a:ext cx="10248899" cy="703279"/>
          </a:xfrm>
        </p:spPr>
        <p:txBody>
          <a:bodyPr/>
          <a:lstStyle/>
          <a:p>
            <a:r>
              <a:rPr lang="pt-BR" b="1" dirty="0" smtClean="0"/>
              <a:t>Exacerbação asmática grave</a:t>
            </a:r>
            <a:endParaRPr lang="pt-BR" b="1" dirty="0"/>
          </a:p>
        </p:txBody>
      </p:sp>
      <p:pic>
        <p:nvPicPr>
          <p:cNvPr id="2" name="Imagem 1"/>
          <p:cNvPicPr>
            <a:picLocks noChangeAspect="1"/>
          </p:cNvPicPr>
          <p:nvPr/>
        </p:nvPicPr>
        <p:blipFill rotWithShape="1">
          <a:blip r:embed="rId2"/>
          <a:srcRect t="4480"/>
          <a:stretch/>
        </p:blipFill>
        <p:spPr>
          <a:xfrm>
            <a:off x="1562945" y="918563"/>
            <a:ext cx="10081188" cy="5340767"/>
          </a:xfrm>
          <a:prstGeom prst="rect">
            <a:avLst/>
          </a:prstGeom>
        </p:spPr>
      </p:pic>
    </p:spTree>
    <p:extLst>
      <p:ext uri="{BB962C8B-B14F-4D97-AF65-F5344CB8AC3E}">
        <p14:creationId xmlns:p14="http://schemas.microsoft.com/office/powerpoint/2010/main" val="33988231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177267" y="215284"/>
            <a:ext cx="10248899" cy="703279"/>
          </a:xfrm>
        </p:spPr>
        <p:txBody>
          <a:bodyPr/>
          <a:lstStyle/>
          <a:p>
            <a:r>
              <a:rPr lang="pt-BR" b="1" dirty="0" smtClean="0"/>
              <a:t>Exacerbação asmática grave</a:t>
            </a:r>
            <a:endParaRPr lang="pt-BR" b="1" dirty="0"/>
          </a:p>
        </p:txBody>
      </p:sp>
      <p:pic>
        <p:nvPicPr>
          <p:cNvPr id="3" name="Imagem 2"/>
          <p:cNvPicPr>
            <a:picLocks noChangeAspect="1"/>
          </p:cNvPicPr>
          <p:nvPr/>
        </p:nvPicPr>
        <p:blipFill>
          <a:blip r:embed="rId2"/>
          <a:stretch>
            <a:fillRect/>
          </a:stretch>
        </p:blipFill>
        <p:spPr>
          <a:xfrm>
            <a:off x="1518233" y="918563"/>
            <a:ext cx="9962890" cy="5516765"/>
          </a:xfrm>
          <a:prstGeom prst="rect">
            <a:avLst/>
          </a:prstGeom>
        </p:spPr>
      </p:pic>
    </p:spTree>
    <p:extLst>
      <p:ext uri="{BB962C8B-B14F-4D97-AF65-F5344CB8AC3E}">
        <p14:creationId xmlns:p14="http://schemas.microsoft.com/office/powerpoint/2010/main" val="24987896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177267" y="215284"/>
            <a:ext cx="10248899" cy="703279"/>
          </a:xfrm>
        </p:spPr>
        <p:txBody>
          <a:bodyPr/>
          <a:lstStyle/>
          <a:p>
            <a:r>
              <a:rPr lang="pt-BR" b="1" dirty="0" smtClean="0"/>
              <a:t>Exacerbação asmática grave</a:t>
            </a:r>
            <a:endParaRPr lang="pt-BR" b="1" dirty="0"/>
          </a:p>
        </p:txBody>
      </p:sp>
      <p:pic>
        <p:nvPicPr>
          <p:cNvPr id="2" name="Imagem 1"/>
          <p:cNvPicPr>
            <a:picLocks noChangeAspect="1"/>
          </p:cNvPicPr>
          <p:nvPr/>
        </p:nvPicPr>
        <p:blipFill rotWithShape="1">
          <a:blip r:embed="rId2"/>
          <a:srcRect b="4157"/>
          <a:stretch/>
        </p:blipFill>
        <p:spPr>
          <a:xfrm>
            <a:off x="698781" y="1088021"/>
            <a:ext cx="11400621" cy="4942389"/>
          </a:xfrm>
          <a:prstGeom prst="rect">
            <a:avLst/>
          </a:prstGeom>
        </p:spPr>
      </p:pic>
    </p:spTree>
    <p:extLst>
      <p:ext uri="{BB962C8B-B14F-4D97-AF65-F5344CB8AC3E}">
        <p14:creationId xmlns:p14="http://schemas.microsoft.com/office/powerpoint/2010/main" val="6270661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sz="quarter" idx="4294967295"/>
          </p:nvPr>
        </p:nvSpPr>
        <p:spPr>
          <a:xfrm>
            <a:off x="2164463" y="5789794"/>
            <a:ext cx="8322199" cy="668880"/>
          </a:xfrm>
        </p:spPr>
        <p:txBody>
          <a:bodyPr>
            <a:normAutofit/>
          </a:bodyPr>
          <a:lstStyle/>
          <a:p>
            <a:r>
              <a:rPr lang="pt-BR" sz="4000" dirty="0" smtClean="0"/>
              <a:t>Asmático controlado tem vida plena!</a:t>
            </a:r>
            <a:endParaRPr lang="pt-BR" sz="4000" dirty="0"/>
          </a:p>
        </p:txBody>
      </p:sp>
      <p:pic>
        <p:nvPicPr>
          <p:cNvPr id="2" name="Espaço Reservado para Conteúdo 1"/>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361235" y="511737"/>
            <a:ext cx="7604568" cy="50697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4418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3"/>
          </p:nvPr>
        </p:nvSpPr>
        <p:spPr>
          <a:xfrm>
            <a:off x="7032212" y="4454025"/>
            <a:ext cx="4560094" cy="465997"/>
          </a:xfrm>
        </p:spPr>
        <p:txBody>
          <a:bodyPr/>
          <a:lstStyle/>
          <a:p>
            <a:r>
              <a:rPr lang="pt-BR" dirty="0" smtClean="0"/>
              <a:t>2019...2018...2017...</a:t>
            </a:r>
            <a:endParaRPr lang="pt-BR" dirty="0"/>
          </a:p>
        </p:txBody>
      </p:sp>
      <p:sp>
        <p:nvSpPr>
          <p:cNvPr id="4" name="Título 3"/>
          <p:cNvSpPr>
            <a:spLocks noGrp="1"/>
          </p:cNvSpPr>
          <p:nvPr>
            <p:ph type="title"/>
          </p:nvPr>
        </p:nvSpPr>
        <p:spPr>
          <a:xfrm>
            <a:off x="7029450" y="1148316"/>
            <a:ext cx="4562856" cy="2390392"/>
          </a:xfrm>
        </p:spPr>
        <p:txBody>
          <a:bodyPr/>
          <a:lstStyle/>
          <a:p>
            <a:r>
              <a:rPr lang="pt-BR" dirty="0">
                <a:cs typeface="Calibri" panose="020F0502020204030204" pitchFamily="34" charset="0"/>
              </a:rPr>
              <a:t>SAZONALIDADE DAS DOENÇAS RESPIRATÓRIAS AGUDAS</a:t>
            </a:r>
            <a:endParaRPr lang="pt-BR" dirty="0"/>
          </a:p>
        </p:txBody>
      </p:sp>
      <p:sp>
        <p:nvSpPr>
          <p:cNvPr id="7" name="Espaço Reservado para Texto 2"/>
          <p:cNvSpPr txBox="1">
            <a:spLocks/>
          </p:cNvSpPr>
          <p:nvPr/>
        </p:nvSpPr>
        <p:spPr>
          <a:xfrm>
            <a:off x="7032212" y="3763368"/>
            <a:ext cx="4560094" cy="4659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spc="6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pt-BR" sz="2400" dirty="0" smtClean="0"/>
              <a:t>Março a Julho</a:t>
            </a:r>
            <a:endParaRPr lang="pt-BR" sz="2400" dirty="0"/>
          </a:p>
        </p:txBody>
      </p:sp>
      <p:pic>
        <p:nvPicPr>
          <p:cNvPr id="10" name="Espaço Reservado para Imagem 9"/>
          <p:cNvPicPr>
            <a:picLocks noGrp="1" noChangeAspect="1"/>
          </p:cNvPicPr>
          <p:nvPr>
            <p:ph type="pic" sz="quarter" idx="71"/>
          </p:nvPr>
        </p:nvPicPr>
        <p:blipFill>
          <a:blip r:embed="rId3">
            <a:extLst>
              <a:ext uri="{28A0092B-C50C-407E-A947-70E740481C1C}">
                <a14:useLocalDpi xmlns:a14="http://schemas.microsoft.com/office/drawing/2010/main" val="0"/>
              </a:ext>
            </a:extLst>
          </a:blip>
          <a:srcRect l="29650" r="29650"/>
          <a:stretch>
            <a:fillRect/>
          </a:stretch>
        </p:blipFill>
        <p:spPr>
          <a:xfrm>
            <a:off x="1988287" y="0"/>
            <a:ext cx="5613515" cy="6858000"/>
          </a:xfrm>
        </p:spPr>
      </p:pic>
    </p:spTree>
    <p:extLst>
      <p:ext uri="{BB962C8B-B14F-4D97-AF65-F5344CB8AC3E}">
        <p14:creationId xmlns:p14="http://schemas.microsoft.com/office/powerpoint/2010/main" val="39651999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40952" y="131735"/>
            <a:ext cx="10248899" cy="703279"/>
          </a:xfrm>
        </p:spPr>
        <p:txBody>
          <a:bodyPr/>
          <a:lstStyle/>
          <a:p>
            <a:r>
              <a:rPr lang="pt-BR" dirty="0" smtClean="0"/>
              <a:t>Diagnóstico diferencial</a:t>
            </a:r>
            <a:endParaRPr lang="pt-BR" dirty="0"/>
          </a:p>
        </p:txBody>
      </p:sp>
      <p:sp>
        <p:nvSpPr>
          <p:cNvPr id="3" name="Espaço Reservado para Texto 2"/>
          <p:cNvSpPr>
            <a:spLocks noGrp="1"/>
          </p:cNvSpPr>
          <p:nvPr>
            <p:ph type="body" idx="1"/>
          </p:nvPr>
        </p:nvSpPr>
        <p:spPr>
          <a:xfrm>
            <a:off x="1104899" y="835014"/>
            <a:ext cx="4892675" cy="581458"/>
          </a:xfrm>
        </p:spPr>
        <p:txBody>
          <a:bodyPr/>
          <a:lstStyle/>
          <a:p>
            <a:r>
              <a:rPr lang="pt-BR" dirty="0" smtClean="0"/>
              <a:t>Síndrome gripal</a:t>
            </a:r>
            <a:endParaRPr lang="pt-BR" dirty="0"/>
          </a:p>
        </p:txBody>
      </p:sp>
      <p:sp>
        <p:nvSpPr>
          <p:cNvPr id="4" name="Espaço Reservado para Conteúdo 3"/>
          <p:cNvSpPr>
            <a:spLocks noGrp="1"/>
          </p:cNvSpPr>
          <p:nvPr>
            <p:ph sz="half" idx="2"/>
          </p:nvPr>
        </p:nvSpPr>
        <p:spPr>
          <a:xfrm>
            <a:off x="1104898" y="1640137"/>
            <a:ext cx="4892675" cy="3784047"/>
          </a:xfrm>
        </p:spPr>
        <p:txBody>
          <a:bodyPr>
            <a:normAutofit fontScale="92500" lnSpcReduction="20000"/>
          </a:bodyPr>
          <a:lstStyle/>
          <a:p>
            <a:r>
              <a:rPr lang="pt-BR" dirty="0" smtClean="0"/>
              <a:t>Febre de início súbito mesmo que referida acompanhada </a:t>
            </a:r>
            <a:r>
              <a:rPr lang="pt-BR" dirty="0"/>
              <a:t>de </a:t>
            </a:r>
            <a:endParaRPr lang="pt-BR" dirty="0" smtClean="0"/>
          </a:p>
          <a:p>
            <a:pPr lvl="1"/>
            <a:r>
              <a:rPr lang="pt-BR" dirty="0" smtClean="0"/>
              <a:t>tosse </a:t>
            </a:r>
            <a:r>
              <a:rPr lang="pt-BR" dirty="0"/>
              <a:t>ou </a:t>
            </a:r>
            <a:endParaRPr lang="pt-BR" dirty="0" smtClean="0"/>
          </a:p>
          <a:p>
            <a:pPr lvl="1"/>
            <a:r>
              <a:rPr lang="pt-BR" dirty="0" smtClean="0"/>
              <a:t>dor </a:t>
            </a:r>
            <a:r>
              <a:rPr lang="pt-BR" dirty="0"/>
              <a:t>de garganta ou </a:t>
            </a:r>
            <a:endParaRPr lang="pt-BR" dirty="0" smtClean="0"/>
          </a:p>
          <a:p>
            <a:pPr lvl="1"/>
            <a:r>
              <a:rPr lang="pt-BR" dirty="0" smtClean="0"/>
              <a:t>dificuldade </a:t>
            </a:r>
            <a:r>
              <a:rPr lang="pt-BR" dirty="0"/>
              <a:t>respiratória e </a:t>
            </a:r>
            <a:endParaRPr lang="pt-BR" dirty="0" smtClean="0"/>
          </a:p>
          <a:p>
            <a:r>
              <a:rPr lang="pt-BR" dirty="0"/>
              <a:t>P</a:t>
            </a:r>
            <a:r>
              <a:rPr lang="pt-BR" dirty="0" smtClean="0"/>
              <a:t>elo </a:t>
            </a:r>
            <a:r>
              <a:rPr lang="pt-BR" dirty="0"/>
              <a:t>menos um dos seguintes sintomas: </a:t>
            </a:r>
            <a:endParaRPr lang="pt-BR" dirty="0" smtClean="0"/>
          </a:p>
          <a:p>
            <a:pPr lvl="1"/>
            <a:r>
              <a:rPr lang="pt-BR" dirty="0" smtClean="0"/>
              <a:t>cefaleia</a:t>
            </a:r>
            <a:r>
              <a:rPr lang="pt-BR" dirty="0"/>
              <a:t>, mialgia ou </a:t>
            </a:r>
            <a:r>
              <a:rPr lang="pt-BR" dirty="0" smtClean="0"/>
              <a:t>artralgia.*</a:t>
            </a:r>
          </a:p>
          <a:p>
            <a:r>
              <a:rPr lang="pt-BR" dirty="0" smtClean="0"/>
              <a:t>Menor de 2 anos: febre + sintomas </a:t>
            </a:r>
            <a:r>
              <a:rPr lang="pt-BR" dirty="0"/>
              <a:t>respiratórios (tosse, coriza e obstrução nasal</a:t>
            </a:r>
            <a:r>
              <a:rPr lang="pt-BR" dirty="0" smtClean="0"/>
              <a:t>).*</a:t>
            </a:r>
          </a:p>
          <a:p>
            <a:pPr marL="0" indent="0">
              <a:buNone/>
            </a:pPr>
            <a:r>
              <a:rPr lang="pt-BR" sz="2600" b="1" dirty="0" smtClean="0"/>
              <a:t>*na </a:t>
            </a:r>
            <a:r>
              <a:rPr lang="pt-BR" sz="2600" b="1" dirty="0"/>
              <a:t>ausência de outro diagnóstico específico.</a:t>
            </a:r>
          </a:p>
          <a:p>
            <a:endParaRPr lang="pt-BR" dirty="0"/>
          </a:p>
        </p:txBody>
      </p:sp>
      <p:sp>
        <p:nvSpPr>
          <p:cNvPr id="5" name="Espaço Reservado para Texto 4"/>
          <p:cNvSpPr>
            <a:spLocks noGrp="1"/>
          </p:cNvSpPr>
          <p:nvPr>
            <p:ph type="body" sz="quarter" idx="3"/>
          </p:nvPr>
        </p:nvSpPr>
        <p:spPr>
          <a:xfrm>
            <a:off x="6218542" y="835014"/>
            <a:ext cx="5160961" cy="581458"/>
          </a:xfrm>
        </p:spPr>
        <p:txBody>
          <a:bodyPr/>
          <a:lstStyle/>
          <a:p>
            <a:r>
              <a:rPr lang="pt-BR" dirty="0" smtClean="0"/>
              <a:t>Síndrome respiratória aguda grave</a:t>
            </a:r>
            <a:endParaRPr lang="pt-BR" dirty="0"/>
          </a:p>
        </p:txBody>
      </p:sp>
      <p:sp>
        <p:nvSpPr>
          <p:cNvPr id="6" name="Espaço Reservado para Conteúdo 5"/>
          <p:cNvSpPr>
            <a:spLocks noGrp="1"/>
          </p:cNvSpPr>
          <p:nvPr>
            <p:ph sz="quarter" idx="4"/>
          </p:nvPr>
        </p:nvSpPr>
        <p:spPr>
          <a:xfrm>
            <a:off x="6218542" y="1538293"/>
            <a:ext cx="5160962" cy="4524143"/>
          </a:xfrm>
        </p:spPr>
        <p:txBody>
          <a:bodyPr>
            <a:normAutofit fontScale="92500" lnSpcReduction="10000"/>
          </a:bodyPr>
          <a:lstStyle/>
          <a:p>
            <a:r>
              <a:rPr lang="pt-BR" b="1" dirty="0" smtClean="0"/>
              <a:t>Síndrome gripal </a:t>
            </a:r>
            <a:r>
              <a:rPr lang="pt-BR" dirty="0" smtClean="0"/>
              <a:t>que apresente dispneia ou os seguintes sinais de gravidade:</a:t>
            </a:r>
          </a:p>
          <a:p>
            <a:pPr lvl="1"/>
            <a:r>
              <a:rPr lang="pt-BR" dirty="0"/>
              <a:t>Saturação de SpO2 &lt;95% em ar ambiente.</a:t>
            </a:r>
          </a:p>
          <a:p>
            <a:pPr lvl="1"/>
            <a:r>
              <a:rPr lang="pt-BR" dirty="0"/>
              <a:t>Sinais de desconforto respiratório ou aumento da frequência respiratória avaliada de acordo com a idade. Observar a presença de batimentos de asa de nariz, cianose, tiragem intercostal, desidratação e inapetência.</a:t>
            </a:r>
          </a:p>
          <a:p>
            <a:pPr lvl="1"/>
            <a:r>
              <a:rPr lang="pt-BR" dirty="0"/>
              <a:t>Piora nas condições clínicas de doença de base, se houver.</a:t>
            </a:r>
          </a:p>
          <a:p>
            <a:pPr lvl="1"/>
            <a:r>
              <a:rPr lang="pt-BR" dirty="0"/>
              <a:t>Hipotensão.</a:t>
            </a:r>
          </a:p>
          <a:p>
            <a:pPr lvl="1"/>
            <a:r>
              <a:rPr lang="pt-BR" dirty="0"/>
              <a:t>Quadro de insuficiência respiratória</a:t>
            </a:r>
          </a:p>
          <a:p>
            <a:pPr lvl="1"/>
            <a:r>
              <a:rPr lang="pt-BR" dirty="0"/>
              <a:t>Vale ressaltar que febre pode não estar presente em crianças e, portanto, a avaliação clínica e epidemiológica deve ser levada em consideração.</a:t>
            </a:r>
          </a:p>
          <a:p>
            <a:pPr lvl="1"/>
            <a:endParaRPr lang="pt-BR" dirty="0"/>
          </a:p>
        </p:txBody>
      </p:sp>
      <p:sp>
        <p:nvSpPr>
          <p:cNvPr id="7" name="Retângulo 6"/>
          <p:cNvSpPr/>
          <p:nvPr/>
        </p:nvSpPr>
        <p:spPr>
          <a:xfrm>
            <a:off x="1104898" y="5539216"/>
            <a:ext cx="5150320"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800" b="1" cap="none" spc="0" dirty="0" smtClean="0">
                <a:ln/>
                <a:solidFill>
                  <a:schemeClr val="accent3"/>
                </a:solidFill>
                <a:effectLst/>
              </a:rPr>
              <a:t>Isolamento domiciliar por 14 dias</a:t>
            </a:r>
            <a:endParaRPr lang="pt-BR" sz="2800" b="1" cap="none" spc="0" dirty="0">
              <a:ln/>
              <a:solidFill>
                <a:schemeClr val="accent3"/>
              </a:solidFill>
              <a:effectLst/>
            </a:endParaRPr>
          </a:p>
        </p:txBody>
      </p:sp>
    </p:spTree>
    <p:extLst>
      <p:ext uri="{BB962C8B-B14F-4D97-AF65-F5344CB8AC3E}">
        <p14:creationId xmlns:p14="http://schemas.microsoft.com/office/powerpoint/2010/main" val="26262993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Sinais de piora do estado clínico SG</a:t>
            </a:r>
            <a:endParaRPr lang="pt-BR" dirty="0"/>
          </a:p>
        </p:txBody>
      </p:sp>
      <p:sp>
        <p:nvSpPr>
          <p:cNvPr id="8" name="CaixaDeTexto 7"/>
          <p:cNvSpPr txBox="1"/>
          <p:nvPr/>
        </p:nvSpPr>
        <p:spPr>
          <a:xfrm>
            <a:off x="1250064" y="1925560"/>
            <a:ext cx="10324619" cy="3539430"/>
          </a:xfrm>
          <a:prstGeom prst="rect">
            <a:avLst/>
          </a:prstGeom>
          <a:noFill/>
        </p:spPr>
        <p:txBody>
          <a:bodyPr wrap="square" rtlCol="0">
            <a:spAutoFit/>
          </a:bodyPr>
          <a:lstStyle/>
          <a:p>
            <a:pPr marL="457200" indent="-457200">
              <a:buFont typeface="Arial" panose="020B0604020202020204" pitchFamily="34" charset="0"/>
              <a:buChar char="•"/>
            </a:pPr>
            <a:r>
              <a:rPr lang="pt-BR" sz="3200" dirty="0" smtClean="0"/>
              <a:t>Persistência ou agravamento da febre por mais de 3 dias.</a:t>
            </a:r>
          </a:p>
          <a:p>
            <a:pPr marL="457200" indent="-457200">
              <a:buFont typeface="Arial" panose="020B0604020202020204" pitchFamily="34" charset="0"/>
              <a:buChar char="•"/>
            </a:pPr>
            <a:r>
              <a:rPr lang="pt-BR" sz="3200" dirty="0" err="1" smtClean="0"/>
              <a:t>Miosite</a:t>
            </a:r>
            <a:r>
              <a:rPr lang="pt-BR" sz="3200" dirty="0" smtClean="0"/>
              <a:t> comprovada por CPK (aumento de 2 a 3 vezes).</a:t>
            </a:r>
          </a:p>
          <a:p>
            <a:pPr marL="457200" indent="-457200">
              <a:buFont typeface="Arial" panose="020B0604020202020204" pitchFamily="34" charset="0"/>
              <a:buChar char="•"/>
            </a:pPr>
            <a:r>
              <a:rPr lang="pt-BR" sz="3200" dirty="0" smtClean="0"/>
              <a:t>Alteração de sensório.</a:t>
            </a:r>
          </a:p>
          <a:p>
            <a:pPr marL="457200" indent="-457200">
              <a:buFont typeface="Arial" panose="020B0604020202020204" pitchFamily="34" charset="0"/>
              <a:buChar char="•"/>
            </a:pPr>
            <a:r>
              <a:rPr lang="pt-BR" sz="3200" dirty="0" smtClean="0"/>
              <a:t>Desidratação.</a:t>
            </a:r>
          </a:p>
          <a:p>
            <a:pPr marL="457200" indent="-457200">
              <a:buFont typeface="Arial" panose="020B0604020202020204" pitchFamily="34" charset="0"/>
              <a:buChar char="•"/>
            </a:pPr>
            <a:r>
              <a:rPr lang="pt-BR" sz="3200" dirty="0" smtClean="0"/>
              <a:t>Em crianças, exacerbação dos sintomas gastrointestinais.</a:t>
            </a:r>
          </a:p>
          <a:p>
            <a:pPr marL="457200" indent="-457200">
              <a:buFont typeface="Arial" panose="020B0604020202020204" pitchFamily="34" charset="0"/>
              <a:buChar char="•"/>
            </a:pPr>
            <a:r>
              <a:rPr lang="pt-BR" sz="3200" dirty="0" smtClean="0"/>
              <a:t>Alteração da ausculta pulmonar pode sugerir pneumonia associada.</a:t>
            </a:r>
            <a:endParaRPr lang="pt-BR" sz="3200" dirty="0"/>
          </a:p>
        </p:txBody>
      </p:sp>
    </p:spTree>
    <p:extLst>
      <p:ext uri="{BB962C8B-B14F-4D97-AF65-F5344CB8AC3E}">
        <p14:creationId xmlns:p14="http://schemas.microsoft.com/office/powerpoint/2010/main" val="34866079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228" y="104722"/>
            <a:ext cx="1307597" cy="622665"/>
          </a:xfrm>
          <a:prstGeom prst="rect">
            <a:avLst/>
          </a:prstGeom>
        </p:spPr>
      </p:pic>
      <p:sp>
        <p:nvSpPr>
          <p:cNvPr id="11" name="Espaço Reservado para Conteúdo 10"/>
          <p:cNvSpPr>
            <a:spLocks noGrp="1"/>
          </p:cNvSpPr>
          <p:nvPr>
            <p:ph sz="quarter" idx="14"/>
          </p:nvPr>
        </p:nvSpPr>
        <p:spPr/>
        <p:txBody>
          <a:bodyPr>
            <a:normAutofit lnSpcReduction="10000"/>
          </a:bodyPr>
          <a:lstStyle/>
          <a:p>
            <a:r>
              <a:rPr lang="pt-BR" sz="2800" dirty="0"/>
              <a:t>Na Síndrome Gripal em crianças com condições e fatores de risco para complicações, além dos medicamentos sintomáticos e da hidratação, está indicado o uso de fosfato de </a:t>
            </a:r>
            <a:r>
              <a:rPr lang="pt-BR" sz="2800" dirty="0" err="1"/>
              <a:t>oseltamivir</a:t>
            </a:r>
            <a:r>
              <a:rPr lang="pt-BR" sz="2800" dirty="0"/>
              <a:t> (</a:t>
            </a:r>
            <a:r>
              <a:rPr lang="pt-BR" sz="2800" dirty="0" err="1"/>
              <a:t>Tamiflu</a:t>
            </a:r>
            <a:r>
              <a:rPr lang="pt-BR" sz="2800" dirty="0"/>
              <a:t>®) de forma empírica (não se deve aguardar confirmação laboratorial) para todos os </a:t>
            </a:r>
            <a:r>
              <a:rPr lang="pt-BR" sz="2800" b="1" dirty="0"/>
              <a:t>casos de SG que tenham condições e fatores de risco para complicações</a:t>
            </a:r>
            <a:r>
              <a:rPr lang="pt-BR" sz="2800" dirty="0"/>
              <a:t>, independentemente da situação vacinal.</a:t>
            </a:r>
          </a:p>
          <a:p>
            <a:endParaRPr lang="pt-BR" dirty="0"/>
          </a:p>
        </p:txBody>
      </p:sp>
      <p:sp>
        <p:nvSpPr>
          <p:cNvPr id="12" name="Retângulo 11"/>
          <p:cNvSpPr/>
          <p:nvPr/>
        </p:nvSpPr>
        <p:spPr>
          <a:xfrm>
            <a:off x="7392229" y="3014614"/>
            <a:ext cx="4340506" cy="1384995"/>
          </a:xfrm>
          <a:prstGeom prst="rect">
            <a:avLst/>
          </a:prstGeom>
        </p:spPr>
        <p:txBody>
          <a:bodyPr wrap="square">
            <a:spAutoFit/>
          </a:bodyPr>
          <a:lstStyle/>
          <a:p>
            <a:r>
              <a:rPr lang="pt-BR" sz="2800" i="1" dirty="0" smtClean="0"/>
              <a:t>...que </a:t>
            </a:r>
            <a:r>
              <a:rPr lang="pt-BR" sz="2800" i="1" dirty="0"/>
              <a:t>tenham condições e fatores de risco para </a:t>
            </a:r>
            <a:r>
              <a:rPr lang="pt-BR" sz="2800" i="1" dirty="0" smtClean="0"/>
              <a:t>complicações.</a:t>
            </a:r>
            <a:endParaRPr lang="pt-BR" sz="2800" i="1" dirty="0"/>
          </a:p>
        </p:txBody>
      </p:sp>
      <p:sp>
        <p:nvSpPr>
          <p:cNvPr id="13" name="Retângulo 12"/>
          <p:cNvSpPr/>
          <p:nvPr/>
        </p:nvSpPr>
        <p:spPr>
          <a:xfrm>
            <a:off x="7100348" y="335846"/>
            <a:ext cx="4046073" cy="1938992"/>
          </a:xfrm>
          <a:prstGeom prst="rect">
            <a:avLst/>
          </a:prstGeom>
        </p:spPr>
        <p:txBody>
          <a:bodyPr wrap="square">
            <a:spAutoFit/>
          </a:bodyPr>
          <a:lstStyle/>
          <a:p>
            <a:pPr algn="ctr"/>
            <a:r>
              <a:rPr lang="pt-BR" sz="4000" b="1" dirty="0" smtClean="0">
                <a:solidFill>
                  <a:schemeClr val="bg1"/>
                </a:solidFill>
              </a:rPr>
              <a:t>Uso </a:t>
            </a:r>
            <a:r>
              <a:rPr lang="pt-BR" sz="4000" b="1" dirty="0">
                <a:solidFill>
                  <a:schemeClr val="bg1"/>
                </a:solidFill>
              </a:rPr>
              <a:t>de fosfato de </a:t>
            </a:r>
            <a:r>
              <a:rPr lang="pt-BR" sz="4000" b="1" dirty="0" err="1">
                <a:solidFill>
                  <a:schemeClr val="bg1"/>
                </a:solidFill>
              </a:rPr>
              <a:t>oseltamivir</a:t>
            </a:r>
            <a:r>
              <a:rPr lang="pt-BR" sz="4000" b="1" dirty="0">
                <a:solidFill>
                  <a:schemeClr val="bg1"/>
                </a:solidFill>
              </a:rPr>
              <a:t> (</a:t>
            </a:r>
            <a:r>
              <a:rPr lang="pt-BR" sz="4000" b="1" dirty="0" err="1">
                <a:solidFill>
                  <a:schemeClr val="bg1"/>
                </a:solidFill>
              </a:rPr>
              <a:t>Tamiflu</a:t>
            </a:r>
            <a:r>
              <a:rPr lang="pt-BR" sz="4000" b="1" dirty="0">
                <a:solidFill>
                  <a:schemeClr val="bg1"/>
                </a:solidFill>
              </a:rPr>
              <a:t>®) </a:t>
            </a:r>
          </a:p>
        </p:txBody>
      </p:sp>
      <p:sp>
        <p:nvSpPr>
          <p:cNvPr id="14" name="Retângulo 13"/>
          <p:cNvSpPr/>
          <p:nvPr/>
        </p:nvSpPr>
        <p:spPr>
          <a:xfrm>
            <a:off x="7100348" y="4895786"/>
            <a:ext cx="4762223" cy="954107"/>
          </a:xfrm>
          <a:prstGeom prst="rect">
            <a:avLst/>
          </a:prstGeom>
        </p:spPr>
        <p:txBody>
          <a:bodyPr wrap="square">
            <a:spAutoFit/>
          </a:bodyPr>
          <a:lstStyle/>
          <a:p>
            <a:r>
              <a:rPr lang="pt-BR" sz="2800" i="1" dirty="0" smtClean="0">
                <a:latin typeface="Calibri" panose="020F0502020204030204" pitchFamily="34" charset="0"/>
                <a:ea typeface="Calibri" panose="020F0502020204030204" pitchFamily="34" charset="0"/>
                <a:cs typeface="Times New Roman" panose="02020603050405020304" pitchFamily="18" charset="0"/>
              </a:rPr>
              <a:t>...ser </a:t>
            </a:r>
            <a:r>
              <a:rPr lang="pt-BR" sz="2800" i="1" dirty="0">
                <a:latin typeface="Calibri" panose="020F0502020204030204" pitchFamily="34" charset="0"/>
                <a:ea typeface="Calibri" panose="020F0502020204030204" pitchFamily="34" charset="0"/>
                <a:cs typeface="Times New Roman" panose="02020603050405020304" pitchFamily="18" charset="0"/>
              </a:rPr>
              <a:t>iniciado nas primeiras </a:t>
            </a:r>
            <a:r>
              <a:rPr lang="pt-BR" sz="2800" b="1" i="1" dirty="0">
                <a:latin typeface="Calibri" panose="020F0502020204030204" pitchFamily="34" charset="0"/>
                <a:ea typeface="Calibri" panose="020F0502020204030204" pitchFamily="34" charset="0"/>
                <a:cs typeface="Times New Roman" panose="02020603050405020304" pitchFamily="18" charset="0"/>
              </a:rPr>
              <a:t>48 horas</a:t>
            </a:r>
            <a:r>
              <a:rPr lang="pt-BR" sz="2800" i="1" dirty="0">
                <a:latin typeface="Calibri" panose="020F0502020204030204" pitchFamily="34" charset="0"/>
                <a:ea typeface="Calibri" panose="020F0502020204030204" pitchFamily="34" charset="0"/>
                <a:cs typeface="Times New Roman" panose="02020603050405020304" pitchFamily="18" charset="0"/>
              </a:rPr>
              <a:t> após o início da </a:t>
            </a:r>
            <a:r>
              <a:rPr lang="pt-BR" sz="2800" i="1" dirty="0" smtClean="0">
                <a:latin typeface="Calibri" panose="020F0502020204030204" pitchFamily="34" charset="0"/>
                <a:ea typeface="Calibri" panose="020F0502020204030204" pitchFamily="34" charset="0"/>
                <a:cs typeface="Times New Roman" panose="02020603050405020304" pitchFamily="18" charset="0"/>
              </a:rPr>
              <a:t>doença.</a:t>
            </a:r>
            <a:endParaRPr lang="pt-BR" sz="2800" i="1" dirty="0"/>
          </a:p>
        </p:txBody>
      </p:sp>
    </p:spTree>
    <p:extLst>
      <p:ext uri="{BB962C8B-B14F-4D97-AF65-F5344CB8AC3E}">
        <p14:creationId xmlns:p14="http://schemas.microsoft.com/office/powerpoint/2010/main" val="41073590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Jota Quest - Daqui Só Se Leva o Amor (Acústico)">
            <a:hlinkClick r:id="" action="ppaction://media"/>
          </p:cNvPr>
          <p:cNvPicPr>
            <a:picLocks noChangeAspect="1"/>
          </p:cNvPicPr>
          <p:nvPr>
            <a:audioFile r:link="rId1"/>
            <p:extLst>
              <p:ext uri="{DAA4B4D4-6D71-4841-9C94-3DE7FCFB9230}">
                <p14:media xmlns:p14="http://schemas.microsoft.com/office/powerpoint/2010/main" r:embed="rId2">
                  <p14:trim st="19337" end="145081"/>
                </p14:media>
              </p:ext>
            </p:extLst>
          </p:nvPr>
        </p:nvPicPr>
        <p:blipFill>
          <a:blip r:embed="rId5"/>
          <a:stretch>
            <a:fillRect/>
          </a:stretch>
        </p:blipFill>
        <p:spPr>
          <a:xfrm>
            <a:off x="3415819" y="4112939"/>
            <a:ext cx="406400" cy="406400"/>
          </a:xfrm>
          <a:prstGeom prst="rect">
            <a:avLst/>
          </a:prstGeom>
        </p:spPr>
      </p:pic>
      <p:pic>
        <p:nvPicPr>
          <p:cNvPr id="8" name="Imagem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1205" y="-42849"/>
            <a:ext cx="6913945" cy="6900850"/>
          </a:xfrm>
          <a:prstGeom prst="rect">
            <a:avLst/>
          </a:prstGeom>
        </p:spPr>
      </p:pic>
      <p:pic>
        <p:nvPicPr>
          <p:cNvPr id="10" name="Imagem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8553" y="77030"/>
            <a:ext cx="1680641" cy="731678"/>
          </a:xfrm>
          <a:prstGeom prst="rect">
            <a:avLst/>
          </a:prstGeom>
        </p:spPr>
      </p:pic>
      <p:sp>
        <p:nvSpPr>
          <p:cNvPr id="11" name="Retângulo 10"/>
          <p:cNvSpPr/>
          <p:nvPr/>
        </p:nvSpPr>
        <p:spPr>
          <a:xfrm>
            <a:off x="729768" y="1605789"/>
            <a:ext cx="5372102" cy="1754326"/>
          </a:xfrm>
          <a:prstGeom prst="rect">
            <a:avLst/>
          </a:prstGeom>
          <a:noFill/>
        </p:spPr>
        <p:txBody>
          <a:bodyPr wrap="square" lIns="91440" tIns="45720" rIns="91440" bIns="45720">
            <a:spAutoFit/>
          </a:bodyPr>
          <a:lstStyle/>
          <a:p>
            <a:pPr algn="ctr"/>
            <a:r>
              <a:rPr lang="pt-BR" sz="5400" b="1" cap="none" spc="50" dirty="0" smtClean="0">
                <a:ln w="0"/>
                <a:solidFill>
                  <a:schemeClr val="bg2"/>
                </a:solidFill>
                <a:effectLst>
                  <a:innerShdw blurRad="63500" dist="50800" dir="13500000">
                    <a:srgbClr val="000000">
                      <a:alpha val="50000"/>
                    </a:srgbClr>
                  </a:innerShdw>
                </a:effectLst>
              </a:rPr>
              <a:t>Daqui só se leva o amor!</a:t>
            </a:r>
            <a:endParaRPr lang="pt-BR" sz="5400" b="1" cap="none" spc="50" dirty="0">
              <a:ln w="0"/>
              <a:solidFill>
                <a:schemeClr val="bg2"/>
              </a:solidFill>
              <a:effectLst>
                <a:innerShdw blurRad="63500" dist="50800" dir="13500000">
                  <a:srgbClr val="000000">
                    <a:alpha val="50000"/>
                  </a:srgbClr>
                </a:innerShdw>
              </a:effectLst>
            </a:endParaRPr>
          </a:p>
        </p:txBody>
      </p:sp>
      <p:sp>
        <p:nvSpPr>
          <p:cNvPr id="12" name="CaixaDeTexto 11"/>
          <p:cNvSpPr txBox="1"/>
          <p:nvPr/>
        </p:nvSpPr>
        <p:spPr>
          <a:xfrm>
            <a:off x="1203767" y="5289630"/>
            <a:ext cx="4263218" cy="830997"/>
          </a:xfrm>
          <a:prstGeom prst="rect">
            <a:avLst/>
          </a:prstGeom>
          <a:noFill/>
        </p:spPr>
        <p:txBody>
          <a:bodyPr wrap="none" rtlCol="0">
            <a:spAutoFit/>
          </a:bodyPr>
          <a:lstStyle/>
          <a:p>
            <a:r>
              <a:rPr lang="pt-BR" sz="2400" dirty="0" smtClean="0">
                <a:solidFill>
                  <a:srgbClr val="324596"/>
                </a:solidFill>
                <a:hlinkClick r:id="rId8"/>
              </a:rPr>
              <a:t>calazansgeralda@gmail.com</a:t>
            </a:r>
            <a:endParaRPr lang="pt-BR" sz="2400" dirty="0" smtClean="0">
              <a:solidFill>
                <a:srgbClr val="324596"/>
              </a:solidFill>
            </a:endParaRPr>
          </a:p>
          <a:p>
            <a:r>
              <a:rPr lang="pt-BR" sz="2400" dirty="0" smtClean="0"/>
              <a:t>URS Padre Eustáquio: 3277-8998</a:t>
            </a:r>
            <a:endParaRPr lang="pt-BR" sz="2400" dirty="0"/>
          </a:p>
        </p:txBody>
      </p:sp>
    </p:spTree>
    <p:extLst>
      <p:ext uri="{BB962C8B-B14F-4D97-AF65-F5344CB8AC3E}">
        <p14:creationId xmlns:p14="http://schemas.microsoft.com/office/powerpoint/2010/main" val="120542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5711013" y="723014"/>
            <a:ext cx="4562856" cy="691117"/>
          </a:xfrm>
        </p:spPr>
        <p:txBody>
          <a:bodyPr/>
          <a:lstStyle/>
          <a:p>
            <a:r>
              <a:rPr lang="pt-BR" sz="2400" b="1" i="1" dirty="0" smtClean="0"/>
              <a:t> *BH </a:t>
            </a:r>
            <a:r>
              <a:rPr lang="pt-BR" sz="2400" b="1" i="1" dirty="0"/>
              <a:t>amanhece com baixa umidade e névoa de </a:t>
            </a:r>
            <a:r>
              <a:rPr lang="pt-BR" sz="2400" b="1" i="1" dirty="0" smtClean="0"/>
              <a:t>poluição.</a:t>
            </a:r>
            <a:endParaRPr lang="pt-BR" sz="2400" b="1" i="1" dirty="0"/>
          </a:p>
        </p:txBody>
      </p:sp>
      <p:pic>
        <p:nvPicPr>
          <p:cNvPr id="15" name="Espaço Reservado para Imagem 14"/>
          <p:cNvPicPr>
            <a:picLocks noGrp="1" noChangeAspect="1"/>
          </p:cNvPicPr>
          <p:nvPr>
            <p:ph type="pic" sz="quarter" idx="71"/>
          </p:nvPr>
        </p:nvPicPr>
        <p:blipFill>
          <a:blip r:embed="rId3">
            <a:extLst>
              <a:ext uri="{28A0092B-C50C-407E-A947-70E740481C1C}">
                <a14:useLocalDpi xmlns:a14="http://schemas.microsoft.com/office/drawing/2010/main" val="0"/>
              </a:ext>
            </a:extLst>
          </a:blip>
          <a:srcRect l="28074" r="28074"/>
          <a:stretch>
            <a:fillRect/>
          </a:stretch>
        </p:blipFill>
        <p:spPr/>
      </p:pic>
      <p:sp>
        <p:nvSpPr>
          <p:cNvPr id="17" name="Espaço Reservado para Texto 3"/>
          <p:cNvSpPr>
            <a:spLocks noGrp="1"/>
          </p:cNvSpPr>
          <p:nvPr>
            <p:ph type="body" sz="quarter" idx="4294967295"/>
          </p:nvPr>
        </p:nvSpPr>
        <p:spPr>
          <a:xfrm>
            <a:off x="5392404" y="2521605"/>
            <a:ext cx="3017520" cy="2020186"/>
          </a:xfrm>
          <a:prstGeom prst="rect">
            <a:avLst/>
          </a:prstGeom>
          <a:ln>
            <a:solidFill>
              <a:srgbClr val="47BFA4"/>
            </a:solidFill>
          </a:ln>
        </p:spPr>
        <p:txBody>
          <a:bodyPr/>
          <a:lstStyle/>
          <a:p>
            <a:pPr marL="0" indent="0" algn="ctr">
              <a:buNone/>
            </a:pPr>
            <a:r>
              <a:rPr lang="pt-BR" sz="2400" dirty="0" smtClean="0"/>
              <a:t>Sobrecarga às vias aéreas na função de</a:t>
            </a:r>
          </a:p>
          <a:p>
            <a:pPr marL="0" indent="0" algn="ctr">
              <a:buNone/>
            </a:pPr>
            <a:r>
              <a:rPr lang="pt-BR" sz="2400" b="1" dirty="0" smtClean="0"/>
              <a:t>umidificar</a:t>
            </a:r>
            <a:r>
              <a:rPr lang="pt-BR" sz="2400" dirty="0" smtClean="0"/>
              <a:t> e </a:t>
            </a:r>
            <a:r>
              <a:rPr lang="pt-BR" sz="2400" b="1" dirty="0" smtClean="0"/>
              <a:t>aquecer</a:t>
            </a:r>
            <a:r>
              <a:rPr lang="pt-BR" sz="2400" dirty="0" smtClean="0"/>
              <a:t> o ar para os pulmões</a:t>
            </a:r>
            <a:endParaRPr lang="pt-BR" sz="2400" dirty="0"/>
          </a:p>
        </p:txBody>
      </p:sp>
      <p:sp>
        <p:nvSpPr>
          <p:cNvPr id="18" name="Retângulo 17"/>
          <p:cNvSpPr/>
          <p:nvPr/>
        </p:nvSpPr>
        <p:spPr>
          <a:xfrm>
            <a:off x="6667465" y="1613925"/>
            <a:ext cx="4054251" cy="707886"/>
          </a:xfrm>
          <a:prstGeom prst="rect">
            <a:avLst/>
          </a:prstGeom>
        </p:spPr>
        <p:txBody>
          <a:bodyPr wrap="none">
            <a:spAutoFit/>
          </a:bodyPr>
          <a:lstStyle/>
          <a:p>
            <a:pPr algn="ctr"/>
            <a:r>
              <a:rPr lang="pt-BR" sz="4000" dirty="0"/>
              <a:t>Clima </a:t>
            </a:r>
            <a:r>
              <a:rPr lang="pt-BR" sz="4000" b="1" dirty="0"/>
              <a:t>SECO</a:t>
            </a:r>
            <a:r>
              <a:rPr lang="pt-BR" sz="4000" dirty="0"/>
              <a:t> e </a:t>
            </a:r>
            <a:r>
              <a:rPr lang="pt-BR" sz="4000" b="1" dirty="0"/>
              <a:t>FRIO</a:t>
            </a:r>
          </a:p>
        </p:txBody>
      </p:sp>
      <p:sp>
        <p:nvSpPr>
          <p:cNvPr id="19" name="Espaço Reservado para Texto 3"/>
          <p:cNvSpPr>
            <a:spLocks noGrp="1"/>
          </p:cNvSpPr>
          <p:nvPr>
            <p:ph type="body" sz="quarter" idx="4294967295"/>
          </p:nvPr>
        </p:nvSpPr>
        <p:spPr>
          <a:xfrm>
            <a:off x="8694590" y="2521605"/>
            <a:ext cx="3017520" cy="2030513"/>
          </a:xfrm>
          <a:prstGeom prst="rect">
            <a:avLst/>
          </a:prstGeom>
          <a:ln>
            <a:solidFill>
              <a:srgbClr val="47BFA4"/>
            </a:solidFill>
          </a:ln>
        </p:spPr>
        <p:txBody>
          <a:bodyPr/>
          <a:lstStyle/>
          <a:p>
            <a:pPr marL="0" indent="0" algn="ctr">
              <a:buNone/>
            </a:pPr>
            <a:r>
              <a:rPr lang="pt-BR" sz="2400" dirty="0" smtClean="0"/>
              <a:t>Baixa umidade do ar</a:t>
            </a:r>
          </a:p>
          <a:p>
            <a:pPr marL="0" indent="0" algn="ctr">
              <a:buNone/>
            </a:pPr>
            <a:r>
              <a:rPr lang="pt-BR" sz="2400" dirty="0" smtClean="0"/>
              <a:t>Formação de névoa seca (partículas de </a:t>
            </a:r>
            <a:r>
              <a:rPr lang="pt-BR" sz="2400" b="1" dirty="0" smtClean="0"/>
              <a:t>poeira</a:t>
            </a:r>
            <a:r>
              <a:rPr lang="pt-BR" sz="2400" dirty="0" smtClean="0"/>
              <a:t> e </a:t>
            </a:r>
            <a:r>
              <a:rPr lang="pt-BR" sz="2400" b="1" dirty="0" smtClean="0"/>
              <a:t>poluição</a:t>
            </a:r>
            <a:r>
              <a:rPr lang="pt-BR" sz="2400" dirty="0" smtClean="0"/>
              <a:t>)</a:t>
            </a:r>
            <a:endParaRPr lang="pt-BR" sz="2400" dirty="0"/>
          </a:p>
        </p:txBody>
      </p:sp>
      <p:sp>
        <p:nvSpPr>
          <p:cNvPr id="20" name="Retângulo 19"/>
          <p:cNvSpPr/>
          <p:nvPr/>
        </p:nvSpPr>
        <p:spPr>
          <a:xfrm>
            <a:off x="5392404" y="4822733"/>
            <a:ext cx="6467797"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3200" b="1" cap="none" spc="0" dirty="0" smtClean="0">
                <a:ln/>
                <a:solidFill>
                  <a:schemeClr val="accent3"/>
                </a:solidFill>
                <a:effectLst/>
              </a:rPr>
              <a:t>Desequilíbrio do sistema respirat</a:t>
            </a:r>
            <a:r>
              <a:rPr lang="pt-BR" sz="3200" b="1" dirty="0" smtClean="0">
                <a:ln/>
                <a:solidFill>
                  <a:schemeClr val="accent3"/>
                </a:solidFill>
              </a:rPr>
              <a:t>ório</a:t>
            </a:r>
            <a:endParaRPr lang="pt-BR" sz="3200" b="1" cap="none" spc="0" dirty="0">
              <a:ln/>
              <a:solidFill>
                <a:schemeClr val="accent3"/>
              </a:solidFill>
              <a:effectLst/>
            </a:endParaRPr>
          </a:p>
        </p:txBody>
      </p:sp>
    </p:spTree>
    <p:extLst>
      <p:ext uri="{BB962C8B-B14F-4D97-AF65-F5344CB8AC3E}">
        <p14:creationId xmlns:p14="http://schemas.microsoft.com/office/powerpoint/2010/main" val="317051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500"/>
                                        <p:tgtEl>
                                          <p:spTgt spid="1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bg/>
                                          </p:spTgt>
                                        </p:tgtEl>
                                        <p:attrNameLst>
                                          <p:attrName>style.visibility</p:attrName>
                                        </p:attrNameLst>
                                      </p:cBhvr>
                                      <p:to>
                                        <p:strVal val="visible"/>
                                      </p:to>
                                    </p:set>
                                    <p:animEffect transition="in" filter="fade">
                                      <p:cBhvr>
                                        <p:cTn id="19" dur="500"/>
                                        <p:tgtEl>
                                          <p:spTgt spid="17">
                                            <p:bg/>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500"/>
                                        <p:tgtEl>
                                          <p:spTgt spid="17">
                                            <p:txEl>
                                              <p:pRg st="0" end="0"/>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7">
                                            <p:txEl>
                                              <p:pRg st="1" end="1"/>
                                            </p:txEl>
                                          </p:spTgt>
                                        </p:tgtEl>
                                        <p:attrNameLst>
                                          <p:attrName>style.visibility</p:attrName>
                                        </p:attrNameLst>
                                      </p:cBhvr>
                                      <p:to>
                                        <p:strVal val="visible"/>
                                      </p:to>
                                    </p:set>
                                    <p:animEffect transition="in" filter="fade">
                                      <p:cBhvr>
                                        <p:cTn id="28" dur="500"/>
                                        <p:tgtEl>
                                          <p:spTgt spid="17">
                                            <p:txEl>
                                              <p:pRg st="1" end="1"/>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9">
                                            <p:bg/>
                                          </p:spTgt>
                                        </p:tgtEl>
                                        <p:attrNameLst>
                                          <p:attrName>style.visibility</p:attrName>
                                        </p:attrNameLst>
                                      </p:cBhvr>
                                      <p:to>
                                        <p:strVal val="visible"/>
                                      </p:to>
                                    </p:set>
                                    <p:animEffect transition="in" filter="fade">
                                      <p:cBhvr>
                                        <p:cTn id="32" dur="500"/>
                                        <p:tgtEl>
                                          <p:spTgt spid="19">
                                            <p:bg/>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fade">
                                      <p:cBhvr>
                                        <p:cTn id="37" dur="500"/>
                                        <p:tgtEl>
                                          <p:spTgt spid="19">
                                            <p:txEl>
                                              <p:pRg st="0" end="0"/>
                                            </p:txEl>
                                          </p:spTgt>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9">
                                            <p:txEl>
                                              <p:pRg st="1" end="1"/>
                                            </p:txEl>
                                          </p:spTgt>
                                        </p:tgtEl>
                                        <p:attrNameLst>
                                          <p:attrName>style.visibility</p:attrName>
                                        </p:attrNameLst>
                                      </p:cBhvr>
                                      <p:to>
                                        <p:strVal val="visible"/>
                                      </p:to>
                                    </p:set>
                                    <p:animEffect transition="in" filter="fade">
                                      <p:cBhvr>
                                        <p:cTn id="41" dur="500"/>
                                        <p:tgtEl>
                                          <p:spTgt spid="19">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uiExpand="1" build="p" animBg="1"/>
      <p:bldP spid="19" grpId="0" uiExpand="1" build="p" animBg="1"/>
      <p:bldP spid="20"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C183D7F6-B498-43B3-948B-1728B52AA6E4}">
                <adec:decorative xmlns:adec="http://schemas.microsoft.com/office/drawing/2017/decorative" xmlns="" val="1"/>
              </a:ext>
            </a:extLst>
          </p:cNvPr>
          <p:cNvSpPr/>
          <p:nvPr/>
        </p:nvSpPr>
        <p:spPr>
          <a:xfrm>
            <a:off x="1329322" y="5717514"/>
            <a:ext cx="1012464" cy="1007136"/>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rtl="0"/>
            <a:endParaRPr lang="pt-BR" sz="2700"/>
          </a:p>
        </p:txBody>
      </p:sp>
      <p:sp>
        <p:nvSpPr>
          <p:cNvPr id="10" name="Slide 04">
            <a:extLst>
              <a:ext uri="{FF2B5EF4-FFF2-40B4-BE49-F238E27FC236}">
                <a16:creationId xmlns:a16="http://schemas.microsoft.com/office/drawing/2014/main" xmlns=""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D8D877B3-D348-4611-9BDB-C5374591D951}" type="slidenum">
              <a:rPr lang="pt-BR" sz="1000" smtClean="0">
                <a:solidFill>
                  <a:schemeClr val="bg1">
                    <a:alpha val="50000"/>
                  </a:schemeClr>
                </a:solidFill>
              </a:rPr>
              <a:pPr rtl="0"/>
              <a:t>5</a:t>
            </a:fld>
            <a:endParaRPr lang="pt-BR" sz="1000">
              <a:solidFill>
                <a:schemeClr val="bg1">
                  <a:alpha val="50000"/>
                </a:schemeClr>
              </a:solidFill>
            </a:endParaRPr>
          </a:p>
        </p:txBody>
      </p:sp>
      <p:pic>
        <p:nvPicPr>
          <p:cNvPr id="13" name="Espaço Reservado para Imagem 12"/>
          <p:cNvPicPr>
            <a:picLocks noGrp="1" noChangeAspect="1"/>
          </p:cNvPicPr>
          <p:nvPr>
            <p:ph type="pic" idx="1"/>
          </p:nvPr>
        </p:nvPicPr>
        <p:blipFill>
          <a:blip r:embed="rId3">
            <a:extLst>
              <a:ext uri="{28A0092B-C50C-407E-A947-70E740481C1C}">
                <a14:useLocalDpi xmlns:a14="http://schemas.microsoft.com/office/drawing/2010/main" val="0"/>
              </a:ext>
            </a:extLst>
          </a:blip>
          <a:srcRect l="14378" r="14378"/>
          <a:stretch>
            <a:fillRect/>
          </a:stretch>
        </p:blipFill>
        <p:spPr>
          <a:xfrm>
            <a:off x="4221127" y="0"/>
            <a:ext cx="7970873" cy="6857999"/>
          </a:xfrm>
        </p:spPr>
      </p:pic>
      <p:sp>
        <p:nvSpPr>
          <p:cNvPr id="14" name="Título 13"/>
          <p:cNvSpPr>
            <a:spLocks noGrp="1"/>
          </p:cNvSpPr>
          <p:nvPr>
            <p:ph type="title"/>
          </p:nvPr>
        </p:nvSpPr>
        <p:spPr>
          <a:xfrm>
            <a:off x="803514" y="564118"/>
            <a:ext cx="4562856" cy="1563624"/>
          </a:xfrm>
        </p:spPr>
        <p:txBody>
          <a:bodyPr/>
          <a:lstStyle/>
          <a:p>
            <a:pPr algn="ctr"/>
            <a:r>
              <a:rPr lang="pt-BR" sz="4000" b="1" dirty="0" smtClean="0"/>
              <a:t>Reduzir a</a:t>
            </a:r>
            <a:br>
              <a:rPr lang="pt-BR" sz="4000" b="1" dirty="0" smtClean="0"/>
            </a:br>
            <a:r>
              <a:rPr lang="pt-BR" sz="4000" b="1" dirty="0" smtClean="0"/>
              <a:t>circulação de VÍRUS</a:t>
            </a:r>
            <a:endParaRPr lang="pt-BR" sz="4000" b="1" dirty="0"/>
          </a:p>
        </p:txBody>
      </p:sp>
      <p:sp>
        <p:nvSpPr>
          <p:cNvPr id="16" name="Retângulo 15"/>
          <p:cNvSpPr/>
          <p:nvPr/>
        </p:nvSpPr>
        <p:spPr>
          <a:xfrm>
            <a:off x="1675356" y="2405597"/>
            <a:ext cx="2819170" cy="584775"/>
          </a:xfrm>
          <a:prstGeom prst="rect">
            <a:avLst/>
          </a:prstGeom>
        </p:spPr>
        <p:txBody>
          <a:bodyPr wrap="none">
            <a:spAutoFit/>
          </a:bodyPr>
          <a:lstStyle/>
          <a:p>
            <a:pPr algn="ctr"/>
            <a:r>
              <a:rPr lang="pt-BR" sz="3200" b="1" dirty="0" smtClean="0"/>
              <a:t>Hábitos de vida</a:t>
            </a:r>
            <a:endParaRPr lang="pt-BR" sz="3200" b="1" dirty="0"/>
          </a:p>
        </p:txBody>
      </p:sp>
      <p:sp>
        <p:nvSpPr>
          <p:cNvPr id="17" name="Espaço Reservado para Texto 3"/>
          <p:cNvSpPr>
            <a:spLocks noGrp="1"/>
          </p:cNvSpPr>
          <p:nvPr>
            <p:ph type="body" sz="quarter" idx="4294967295"/>
          </p:nvPr>
        </p:nvSpPr>
        <p:spPr>
          <a:xfrm>
            <a:off x="-316046" y="2984827"/>
            <a:ext cx="6801973" cy="2731847"/>
          </a:xfrm>
          <a:prstGeom prst="rect">
            <a:avLst/>
          </a:prstGeom>
        </p:spPr>
        <p:txBody>
          <a:bodyPr/>
          <a:lstStyle/>
          <a:p>
            <a:pPr marL="0" indent="0" algn="ctr">
              <a:buNone/>
            </a:pPr>
            <a:endParaRPr lang="pt-BR" sz="2400" dirty="0" smtClean="0"/>
          </a:p>
          <a:p>
            <a:pPr algn="ctr"/>
            <a:r>
              <a:rPr lang="pt-BR" dirty="0" smtClean="0"/>
              <a:t>Evitar aglomerações</a:t>
            </a:r>
          </a:p>
          <a:p>
            <a:pPr algn="ctr"/>
            <a:r>
              <a:rPr lang="pt-BR" dirty="0"/>
              <a:t>E</a:t>
            </a:r>
            <a:r>
              <a:rPr lang="pt-BR" dirty="0" smtClean="0"/>
              <a:t>tiqueta da tosse e do espirro</a:t>
            </a:r>
          </a:p>
          <a:p>
            <a:pPr algn="ctr"/>
            <a:r>
              <a:rPr lang="pt-BR" dirty="0" smtClean="0"/>
              <a:t>Higiene adequada das mãos</a:t>
            </a:r>
            <a:endParaRPr lang="pt-BR" dirty="0"/>
          </a:p>
        </p:txBody>
      </p:sp>
    </p:spTree>
    <p:extLst>
      <p:ext uri="{BB962C8B-B14F-4D97-AF65-F5344CB8AC3E}">
        <p14:creationId xmlns:p14="http://schemas.microsoft.com/office/powerpoint/2010/main" val="4341074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p:cNvPicPr>
            <a:picLocks noGrp="1" noChangeAspect="1"/>
          </p:cNvPicPr>
          <p:nvPr>
            <p:ph type="pic" sz="quarter" idx="71"/>
          </p:nvPr>
        </p:nvPicPr>
        <p:blipFill>
          <a:blip r:embed="rId3">
            <a:extLst>
              <a:ext uri="{28A0092B-C50C-407E-A947-70E740481C1C}">
                <a14:useLocalDpi xmlns:a14="http://schemas.microsoft.com/office/drawing/2010/main" val="0"/>
              </a:ext>
            </a:extLst>
          </a:blip>
          <a:srcRect l="19331" r="19331"/>
          <a:stretch>
            <a:fillRect/>
          </a:stretch>
        </p:blipFill>
        <p:spPr/>
      </p:pic>
      <p:sp>
        <p:nvSpPr>
          <p:cNvPr id="3" name="Espaço Reservado para Texto 2"/>
          <p:cNvSpPr>
            <a:spLocks noGrp="1"/>
          </p:cNvSpPr>
          <p:nvPr>
            <p:ph type="body" idx="13"/>
          </p:nvPr>
        </p:nvSpPr>
        <p:spPr>
          <a:xfrm>
            <a:off x="5818435" y="3135322"/>
            <a:ext cx="5611825" cy="1393608"/>
          </a:xfrm>
        </p:spPr>
        <p:txBody>
          <a:bodyPr/>
          <a:lstStyle/>
          <a:p>
            <a:r>
              <a:rPr lang="pt-BR" sz="2800" dirty="0" smtClean="0"/>
              <a:t>SAZONALIDADE DAS DOENÇAS RESPIRATÓRIAS AGUDAS</a:t>
            </a:r>
            <a:endParaRPr lang="pt-BR" sz="2800" dirty="0"/>
          </a:p>
        </p:txBody>
      </p:sp>
      <p:sp>
        <p:nvSpPr>
          <p:cNvPr id="4" name="Título 3"/>
          <p:cNvSpPr>
            <a:spLocks noGrp="1"/>
          </p:cNvSpPr>
          <p:nvPr>
            <p:ph type="title"/>
          </p:nvPr>
        </p:nvSpPr>
        <p:spPr>
          <a:xfrm>
            <a:off x="5815673" y="2031443"/>
            <a:ext cx="5614587" cy="577144"/>
          </a:xfrm>
        </p:spPr>
        <p:txBody>
          <a:bodyPr/>
          <a:lstStyle/>
          <a:p>
            <a:r>
              <a:rPr lang="pt-BR" b="1" dirty="0" smtClean="0"/>
              <a:t>ANO 2020</a:t>
            </a:r>
            <a:endParaRPr lang="pt-BR" b="1" dirty="0"/>
          </a:p>
        </p:txBody>
      </p:sp>
    </p:spTree>
    <p:extLst>
      <p:ext uri="{BB962C8B-B14F-4D97-AF65-F5344CB8AC3E}">
        <p14:creationId xmlns:p14="http://schemas.microsoft.com/office/powerpoint/2010/main" val="19644014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230" r="17230"/>
          <a:stretch>
            <a:fillRect/>
          </a:stretch>
        </p:blipFill>
        <p:spPr/>
      </p:pic>
      <p:sp>
        <p:nvSpPr>
          <p:cNvPr id="3" name="Espaço Reservado para Texto 2"/>
          <p:cNvSpPr>
            <a:spLocks noGrp="1"/>
          </p:cNvSpPr>
          <p:nvPr>
            <p:ph type="body" idx="71"/>
          </p:nvPr>
        </p:nvSpPr>
        <p:spPr>
          <a:xfrm>
            <a:off x="7915701" y="2005544"/>
            <a:ext cx="4080680" cy="3740163"/>
          </a:xfrm>
        </p:spPr>
        <p:txBody>
          <a:bodyPr/>
          <a:lstStyle/>
          <a:p>
            <a:pPr marL="342900" indent="-342900">
              <a:buFont typeface="Arial" panose="020B0604020202020204" pitchFamily="34" charset="0"/>
              <a:buChar char="•"/>
            </a:pPr>
            <a:r>
              <a:rPr lang="pt-BR" sz="2400" dirty="0" smtClean="0"/>
              <a:t>Extremos da vida</a:t>
            </a:r>
          </a:p>
          <a:p>
            <a:pPr marL="342900" indent="-342900">
              <a:buFont typeface="Arial" panose="020B0604020202020204" pitchFamily="34" charset="0"/>
              <a:buChar char="•"/>
            </a:pPr>
            <a:r>
              <a:rPr lang="pt-BR" sz="2400" dirty="0" err="1" smtClean="0"/>
              <a:t>Imunossuprimidos</a:t>
            </a:r>
            <a:endParaRPr lang="pt-BR" sz="2400" dirty="0" smtClean="0"/>
          </a:p>
          <a:p>
            <a:pPr marL="342900" indent="-342900">
              <a:buFont typeface="Arial" panose="020B0604020202020204" pitchFamily="34" charset="0"/>
              <a:buChar char="•"/>
            </a:pPr>
            <a:r>
              <a:rPr lang="pt-BR" sz="2400" dirty="0" smtClean="0"/>
              <a:t>Doenças preexistentes (cardiopatias, diabete </a:t>
            </a:r>
            <a:r>
              <a:rPr lang="pt-BR" sz="2400" dirty="0" err="1" smtClean="0"/>
              <a:t>melito</a:t>
            </a:r>
            <a:r>
              <a:rPr lang="pt-BR" sz="2400" dirty="0" smtClean="0"/>
              <a:t>, </a:t>
            </a:r>
            <a:r>
              <a:rPr lang="pt-BR" sz="2400" dirty="0" err="1" smtClean="0"/>
              <a:t>pneumopatias</a:t>
            </a:r>
            <a:r>
              <a:rPr lang="pt-BR" sz="2400" dirty="0" smtClean="0"/>
              <a:t>, doenças hematológicas)</a:t>
            </a:r>
          </a:p>
        </p:txBody>
      </p:sp>
      <p:sp>
        <p:nvSpPr>
          <p:cNvPr id="4" name="Título 3"/>
          <p:cNvSpPr>
            <a:spLocks noGrp="1"/>
          </p:cNvSpPr>
          <p:nvPr>
            <p:ph type="title"/>
          </p:nvPr>
        </p:nvSpPr>
        <p:spPr>
          <a:xfrm>
            <a:off x="6747682" y="1143696"/>
            <a:ext cx="4393296" cy="575589"/>
          </a:xfrm>
        </p:spPr>
        <p:txBody>
          <a:bodyPr/>
          <a:lstStyle/>
          <a:p>
            <a:r>
              <a:rPr lang="pt-BR" dirty="0" smtClean="0"/>
              <a:t>Populações de risco</a:t>
            </a:r>
            <a:endParaRPr lang="pt-BR" dirty="0"/>
          </a:p>
        </p:txBody>
      </p:sp>
    </p:spTree>
    <p:extLst>
      <p:ext uri="{BB962C8B-B14F-4D97-AF65-F5344CB8AC3E}">
        <p14:creationId xmlns:p14="http://schemas.microsoft.com/office/powerpoint/2010/main" val="3733047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03819" y="900752"/>
            <a:ext cx="8366646" cy="779766"/>
          </a:xfrm>
        </p:spPr>
        <p:txBody>
          <a:bodyPr>
            <a:normAutofit/>
          </a:bodyPr>
          <a:lstStyle/>
          <a:p>
            <a:r>
              <a:rPr lang="pt-BR" sz="3600" b="1" dirty="0" smtClean="0"/>
              <a:t>Considerações</a:t>
            </a:r>
            <a:endParaRPr lang="pt-BR" sz="3600" b="1" dirty="0"/>
          </a:p>
        </p:txBody>
      </p:sp>
      <p:sp>
        <p:nvSpPr>
          <p:cNvPr id="5" name="Título 1"/>
          <p:cNvSpPr txBox="1">
            <a:spLocks/>
          </p:cNvSpPr>
          <p:nvPr/>
        </p:nvSpPr>
        <p:spPr>
          <a:xfrm>
            <a:off x="1303819" y="2101755"/>
            <a:ext cx="10432499" cy="21835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pt-BR" b="1" dirty="0" smtClean="0">
                <a:solidFill>
                  <a:srgbClr val="FF0000"/>
                </a:solidFill>
                <a:latin typeface="+mn-lt"/>
              </a:rPr>
              <a:t>A asma não parece ser um forte fator de risco para a aquisição de COVID-19, embora a asma mal controlada possa levar a um curso da doença mais complicado para aqueles com COVID-19. </a:t>
            </a:r>
            <a:endParaRPr lang="pt-BR" b="1" dirty="0">
              <a:solidFill>
                <a:srgbClr val="FF0000"/>
              </a:solidFill>
              <a:latin typeface="+mn-lt"/>
            </a:endParaRPr>
          </a:p>
        </p:txBody>
      </p:sp>
      <p:sp>
        <p:nvSpPr>
          <p:cNvPr id="6" name="Retângulo 5"/>
          <p:cNvSpPr/>
          <p:nvPr/>
        </p:nvSpPr>
        <p:spPr>
          <a:xfrm>
            <a:off x="1982485" y="5144449"/>
            <a:ext cx="9621078" cy="646331"/>
          </a:xfrm>
          <a:prstGeom prst="rect">
            <a:avLst/>
          </a:prstGeom>
        </p:spPr>
        <p:txBody>
          <a:bodyPr wrap="square">
            <a:spAutoFit/>
          </a:bodyPr>
          <a:lstStyle/>
          <a:p>
            <a:pPr algn="r"/>
            <a:r>
              <a:rPr lang="pt-BR" dirty="0" err="1"/>
              <a:t>Lupia</a:t>
            </a:r>
            <a:r>
              <a:rPr lang="pt-BR" dirty="0"/>
              <a:t> T, </a:t>
            </a:r>
            <a:r>
              <a:rPr lang="pt-BR" dirty="0" err="1"/>
              <a:t>Scabini</a:t>
            </a:r>
            <a:r>
              <a:rPr lang="pt-BR" dirty="0"/>
              <a:t> S, </a:t>
            </a:r>
            <a:r>
              <a:rPr lang="pt-BR" dirty="0" err="1"/>
              <a:t>Mornese</a:t>
            </a:r>
            <a:r>
              <a:rPr lang="pt-BR" dirty="0"/>
              <a:t> </a:t>
            </a:r>
            <a:r>
              <a:rPr lang="pt-BR" dirty="0" err="1"/>
              <a:t>Pinna</a:t>
            </a:r>
            <a:r>
              <a:rPr lang="pt-BR" dirty="0"/>
              <a:t> S, et al. 2019 novel </a:t>
            </a:r>
            <a:r>
              <a:rPr lang="pt-BR" dirty="0" err="1"/>
              <a:t>coronavirus</a:t>
            </a:r>
            <a:r>
              <a:rPr lang="pt-BR" dirty="0"/>
              <a:t> (2019-nCoV) </a:t>
            </a:r>
            <a:r>
              <a:rPr lang="pt-BR" dirty="0" err="1"/>
              <a:t>outbreak</a:t>
            </a:r>
            <a:r>
              <a:rPr lang="pt-BR" dirty="0"/>
              <a:t>: A new </a:t>
            </a:r>
            <a:r>
              <a:rPr lang="pt-BR" dirty="0" err="1"/>
              <a:t>challenge</a:t>
            </a:r>
            <a:r>
              <a:rPr lang="pt-BR" dirty="0"/>
              <a:t>. J </a:t>
            </a:r>
            <a:r>
              <a:rPr lang="pt-BR" dirty="0" err="1"/>
              <a:t>Glob</a:t>
            </a:r>
            <a:r>
              <a:rPr lang="pt-BR" dirty="0"/>
              <a:t> </a:t>
            </a:r>
            <a:r>
              <a:rPr lang="pt-BR" dirty="0" err="1"/>
              <a:t>Antimicrob</a:t>
            </a:r>
            <a:r>
              <a:rPr lang="pt-BR" dirty="0"/>
              <a:t> </a:t>
            </a:r>
            <a:r>
              <a:rPr lang="pt-BR" dirty="0" err="1"/>
              <a:t>Resist</a:t>
            </a:r>
            <a:r>
              <a:rPr lang="pt-BR" dirty="0"/>
              <a:t> 2020; 21:22.</a:t>
            </a:r>
          </a:p>
        </p:txBody>
      </p:sp>
    </p:spTree>
    <p:extLst>
      <p:ext uri="{BB962C8B-B14F-4D97-AF65-F5344CB8AC3E}">
        <p14:creationId xmlns:p14="http://schemas.microsoft.com/office/powerpoint/2010/main" val="35172269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188994" y="116686"/>
            <a:ext cx="7214313" cy="638032"/>
          </a:xfrm>
        </p:spPr>
        <p:txBody>
          <a:bodyPr/>
          <a:lstStyle/>
          <a:p>
            <a:r>
              <a:rPr lang="pt-BR" dirty="0" smtClean="0"/>
              <a:t>www.ginasthma.org</a:t>
            </a:r>
            <a:endParaRPr lang="pt-BR" dirty="0"/>
          </a:p>
        </p:txBody>
      </p:sp>
      <p:sp>
        <p:nvSpPr>
          <p:cNvPr id="7" name="Título 1"/>
          <p:cNvSpPr txBox="1">
            <a:spLocks/>
          </p:cNvSpPr>
          <p:nvPr/>
        </p:nvSpPr>
        <p:spPr>
          <a:xfrm>
            <a:off x="873457" y="842749"/>
            <a:ext cx="10929483" cy="520711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pt-BR" sz="2800" dirty="0" smtClean="0"/>
              <a:t>Foram divulgadas recomendações de que os “corticosteroides” deveriam ser evitados durante a epidemia de COVID-19. Estas recomendações aplicam-se ao uso de corticosteroides orais, excetuando-se indicações </a:t>
            </a:r>
            <a:r>
              <a:rPr lang="pt-BR" sz="2800" b="1" dirty="0" smtClean="0">
                <a:solidFill>
                  <a:srgbClr val="FF0000"/>
                </a:solidFill>
              </a:rPr>
              <a:t>inquestionáveis </a:t>
            </a:r>
            <a:r>
              <a:rPr lang="pt-BR" sz="2800" dirty="0" smtClean="0"/>
              <a:t>para o seu uso. Pacientes com asma não devem interromper o tratamento com corticosteroides inalatórios prescritos (nem com os corticosteroides orais prescritos). A interrupção dos corticosteroides inalados geralmente leva a um agravamento potencialmente perigoso da asma, e evitar corticosteroides orais durante ataques de asma pode ter consequências graves. Às vezes, os corticosteroides orais a longo prazo podem ser necessários para o tratamento da asma grave e pode ser perigoso interrompê-los repentinamente. Sempre discuta com seu médico antes de interromper qualquer medicamento para asma.</a:t>
            </a:r>
            <a:endParaRPr lang="pt-BR" sz="2800" dirty="0"/>
          </a:p>
        </p:txBody>
      </p:sp>
      <p:pic>
        <p:nvPicPr>
          <p:cNvPr id="8" name="Imagem 7"/>
          <p:cNvPicPr>
            <a:picLocks noChangeAspect="1"/>
          </p:cNvPicPr>
          <p:nvPr/>
        </p:nvPicPr>
        <p:blipFill rotWithShape="1">
          <a:blip r:embed="rId3"/>
          <a:srcRect t="5217" b="13430"/>
          <a:stretch/>
        </p:blipFill>
        <p:spPr>
          <a:xfrm>
            <a:off x="941695" y="842749"/>
            <a:ext cx="10793005" cy="5288914"/>
          </a:xfrm>
          <a:prstGeom prst="rect">
            <a:avLst/>
          </a:prstGeom>
        </p:spPr>
      </p:pic>
    </p:spTree>
    <p:extLst>
      <p:ext uri="{BB962C8B-B14F-4D97-AF65-F5344CB8AC3E}">
        <p14:creationId xmlns:p14="http://schemas.microsoft.com/office/powerpoint/2010/main" val="76243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Tema do Office">
  <a:themeElements>
    <a:clrScheme name="Fashion Brochure">
      <a:dk1>
        <a:sysClr val="windowText" lastClr="000000"/>
      </a:dk1>
      <a:lt1>
        <a:sysClr val="window" lastClr="FFFFFF"/>
      </a:lt1>
      <a:dk2>
        <a:srgbClr val="454551"/>
      </a:dk2>
      <a:lt2>
        <a:srgbClr val="D8D9DC"/>
      </a:lt2>
      <a:accent1>
        <a:srgbClr val="E32D91"/>
      </a:accent1>
      <a:accent2>
        <a:srgbClr val="0C0C0C"/>
      </a:accent2>
      <a:accent3>
        <a:srgbClr val="595959"/>
      </a:accent3>
      <a:accent4>
        <a:srgbClr val="F9D5E9"/>
      </a:accent4>
      <a:accent5>
        <a:srgbClr val="EE81BD"/>
      </a:accent5>
      <a:accent6>
        <a:srgbClr val="D54773"/>
      </a:accent6>
      <a:hlink>
        <a:srgbClr val="C830CC"/>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6854139_TF16411254.potx" id="{CFCBFD2A-1F99-48D3-A0A7-C7E698F6C9CF}" vid="{7B7678E3-8E62-424E-8687-289A02D4A4D4}"/>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15998C-280A-471A-8BB1-CDC2B95FC2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1DA07E-9A1F-402C-A357-ABD24F8C703B}">
  <ds:schemaRefs>
    <ds:schemaRef ds:uri="http://purl.org/dc/terms/"/>
    <ds:schemaRef ds:uri="16c05727-aa75-4e4a-9b5f-8a80a1165891"/>
    <ds:schemaRef ds:uri="http://purl.org/dc/dcmitype/"/>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71af3243-3dd4-4a8d-8c0d-dd76da1f02a5"/>
    <ds:schemaRef ds:uri="http://www.w3.org/XML/1998/namespace"/>
  </ds:schemaRefs>
</ds:datastoreItem>
</file>

<file path=customXml/itemProps3.xml><?xml version="1.0" encoding="utf-8"?>
<ds:datastoreItem xmlns:ds="http://schemas.openxmlformats.org/officeDocument/2006/customXml" ds:itemID="{6D0B596E-8E5F-4DB7-9C0B-A416410C0F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Apresentação moderna</Template>
  <TotalTime>0</TotalTime>
  <Words>1978</Words>
  <Application>Microsoft Office PowerPoint</Application>
  <PresentationFormat>Widescreen</PresentationFormat>
  <Paragraphs>185</Paragraphs>
  <Slides>33</Slides>
  <Notes>18</Notes>
  <HiddenSlides>0</HiddenSlides>
  <MMClips>2</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33</vt:i4>
      </vt:variant>
    </vt:vector>
  </HeadingPairs>
  <TitlesOfParts>
    <vt:vector size="43" baseType="lpstr">
      <vt:lpstr>Arial</vt:lpstr>
      <vt:lpstr>Bebas</vt:lpstr>
      <vt:lpstr>Calibri</vt:lpstr>
      <vt:lpstr>Calibri Light</vt:lpstr>
      <vt:lpstr>Gill Sans</vt:lpstr>
      <vt:lpstr>MyriadPro-Light</vt:lpstr>
      <vt:lpstr>MyriadPro-Regular</vt:lpstr>
      <vt:lpstr>Times New Roman</vt:lpstr>
      <vt:lpstr>Verdana</vt:lpstr>
      <vt:lpstr>Tema do Office</vt:lpstr>
      <vt:lpstr>Asma na Infância Síndromes Respiratórias Agudas Diagnóstico Diferencial com COVID-19</vt:lpstr>
      <vt:lpstr>Apresentação do PowerPoint</vt:lpstr>
      <vt:lpstr>SAZONALIDADE DAS DOENÇAS RESPIRATÓRIAS AGUDAS</vt:lpstr>
      <vt:lpstr> *BH amanhece com baixa umidade e névoa de poluição.</vt:lpstr>
      <vt:lpstr>Reduzir a circulação de VÍRUS</vt:lpstr>
      <vt:lpstr>ANO 2020</vt:lpstr>
      <vt:lpstr>Populações de risco</vt:lpstr>
      <vt:lpstr>Considerações</vt:lpstr>
      <vt:lpstr>www.ginasthma.org</vt:lpstr>
      <vt:lpstr>ASMA</vt:lpstr>
      <vt:lpstr>INFLAMAÇÃO CRÔNICA</vt:lpstr>
      <vt:lpstr>INFLAMAÇÃO CRÔNICA</vt:lpstr>
      <vt:lpstr>Sintomas</vt:lpstr>
      <vt:lpstr>SINTOMAS RESPIRATÓRIOS</vt:lpstr>
      <vt:lpstr>Apresentação do PowerPoint</vt:lpstr>
      <vt:lpstr>Apresentação do PowerPoint</vt:lpstr>
      <vt:lpstr>Avaliação controle da asma para adultos, adolescentes e crianças de 6 a 11 anos de idade (Adaptado GINA 2019).</vt:lpstr>
      <vt:lpstr>Tratamento da ASMA</vt:lpstr>
      <vt:lpstr>Manejo do tratamento de acordo com  nível de controle da asma</vt:lpstr>
      <vt:lpstr>Crianças e adolescentes em uso de profilaxia com corticoide inalatório sem resposta adequada, considerar:</vt:lpstr>
      <vt:lpstr>Apresentação do PowerPoint</vt:lpstr>
      <vt:lpstr>Apresentação do PowerPoint</vt:lpstr>
      <vt:lpstr>Exacerbação asmática leve/moderada</vt:lpstr>
      <vt:lpstr>Apresentação do PowerPoint</vt:lpstr>
      <vt:lpstr>Apresentação do PowerPoint</vt:lpstr>
      <vt:lpstr>Exacerbação asmática grave</vt:lpstr>
      <vt:lpstr>Exacerbação asmática grave</vt:lpstr>
      <vt:lpstr>Exacerbação asmática grave</vt:lpstr>
      <vt:lpstr>Apresentação do PowerPoint</vt:lpstr>
      <vt:lpstr>Diagnóstico diferencial</vt:lpstr>
      <vt:lpstr>Sinais de piora do estado clínico SG</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2020-04-04T12:04:42Z</dcterms:created>
  <dcterms:modified xsi:type="dcterms:W3CDTF">2020-04-06T11:38:40Z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