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81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77" r:id="rId13"/>
    <p:sldId id="278" r:id="rId14"/>
    <p:sldId id="279" r:id="rId15"/>
    <p:sldId id="268" r:id="rId16"/>
    <p:sldId id="269" r:id="rId17"/>
    <p:sldId id="270" r:id="rId18"/>
    <p:sldId id="275" r:id="rId19"/>
    <p:sldId id="271" r:id="rId20"/>
    <p:sldId id="272" r:id="rId21"/>
    <p:sldId id="273" r:id="rId22"/>
    <p:sldId id="274" r:id="rId23"/>
    <p:sldId id="280" r:id="rId24"/>
    <p:sldId id="260" r:id="rId25"/>
  </p:sldIdLst>
  <p:sldSz cx="9144000" cy="5143500" type="screen16x9"/>
  <p:notesSz cx="6858000" cy="9144000"/>
  <p:embeddedFontLst>
    <p:embeddedFont>
      <p:font typeface="Tahoma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90300" y="1576660"/>
            <a:ext cx="5572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smtClean="0">
                <a:solidFill>
                  <a:schemeClr val="lt1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Doença celíaca e intervenção nutricional</a:t>
            </a:r>
            <a:endParaRPr sz="4800" b="1" dirty="0">
              <a:solidFill>
                <a:schemeClr val="lt1"/>
              </a:solidFill>
              <a:latin typeface="Times New Roman" pitchFamily="18" charset="0"/>
              <a:ea typeface="Tahoma"/>
              <a:cs typeface="Times New Roman" pitchFamily="18" charset="0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Prefira:</a:t>
            </a:r>
          </a:p>
          <a:p>
            <a:pPr algn="just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Ovos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Peixes: salmão, atum, sardinha, cavala (por apresentarem ômega 3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Gelatina, pudim de arroz, sagu ou maisena,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geléi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frutas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Azeite de oliva extravirgem, óleo de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canola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, milho ou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girassol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Sucos de frutas, chás, cacau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Prefira:</a:t>
            </a:r>
          </a:p>
          <a:p>
            <a:pPr algn="just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8" y="1765575"/>
            <a:ext cx="75152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Prefira:</a:t>
            </a:r>
          </a:p>
          <a:p>
            <a:pPr algn="just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28" y="1880203"/>
            <a:ext cx="7400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Prefira:</a:t>
            </a:r>
          </a:p>
          <a:p>
            <a:pPr algn="just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3" y="1888742"/>
            <a:ext cx="7229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Prefira:</a:t>
            </a:r>
          </a:p>
          <a:p>
            <a:pPr algn="just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622" y="2018642"/>
            <a:ext cx="7686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9" y="1138400"/>
            <a:ext cx="6936828" cy="364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660" y="1146385"/>
            <a:ext cx="6863257" cy="35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738" y="1361256"/>
            <a:ext cx="8551151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Retângulo 9"/>
          <p:cNvSpPr/>
          <p:nvPr/>
        </p:nvSpPr>
        <p:spPr>
          <a:xfrm>
            <a:off x="152399" y="1159276"/>
            <a:ext cx="84240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latin typeface="Times New Roman" pitchFamily="18" charset="0"/>
                <a:cs typeface="Times New Roman" pitchFamily="18" charset="0"/>
              </a:rPr>
              <a:t>Aveia</a:t>
            </a:r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88" y="1658829"/>
            <a:ext cx="1829836" cy="267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196661" y="2082877"/>
            <a:ext cx="57491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 consumo de aveia no Brasil ainda não é permitido e há</a:t>
            </a:r>
            <a:br>
              <a:rPr lang="pt-B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necessidade de estudos para comprovar se a aveia</a:t>
            </a:r>
            <a:br>
              <a:rPr lang="pt-B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comercializada é livre de glúten ou não.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Retângulo 9"/>
          <p:cNvSpPr/>
          <p:nvPr/>
        </p:nvSpPr>
        <p:spPr>
          <a:xfrm>
            <a:off x="141889" y="1012132"/>
            <a:ext cx="842404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latin typeface="Times New Roman" pitchFamily="18" charset="0"/>
                <a:cs typeface="Times New Roman" pitchFamily="18" charset="0"/>
              </a:rPr>
              <a:t>Aveia</a:t>
            </a:r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46993" y="1427270"/>
            <a:ext cx="83925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Aveína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Contaminação cruzada.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097" y="2354316"/>
            <a:ext cx="6786398" cy="231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Google Shape;7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7145"/>
            <a:ext cx="9144003" cy="52906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9;p16"/>
          <p:cNvSpPr txBox="1"/>
          <p:nvPr/>
        </p:nvSpPr>
        <p:spPr>
          <a:xfrm>
            <a:off x="624295" y="0"/>
            <a:ext cx="30495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Cleunice da Silva Castro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80;p16"/>
          <p:cNvSpPr txBox="1"/>
          <p:nvPr/>
        </p:nvSpPr>
        <p:spPr>
          <a:xfrm>
            <a:off x="519192" y="406240"/>
            <a:ext cx="3217500" cy="51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Nutricionista.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Pós-graduanda em Especialização em Alimentação e Nutrição: Enfrentamento 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Sobrepeso e da Obesidade pela Universidade Federal de Santa 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Gestão em Saúde pela Universidade Federal de São João Del 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(2019).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Pós-graduada em Nutrição Clínica: Metabolismo, Prática e Terapia Nutricional 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Faculdade 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Graduada em Nutrição pela Pontifícia Universidade Católica de Minas Gerais (2012).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Experiência como Nutricionista Responsável Técnica do Hospital Santa Casa de 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Bárbara (2014 a 2018) sendo responsável pelo SND, Clínica e Asilo do 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Experiência com saúde pública (20/02/2014/atual)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Atualmente atua como nutricionista no NASF de  Belo Horizonte e como prestadora de serviços para  a empresa </a:t>
            </a:r>
            <a:r>
              <a:rPr lang="pt-BR" sz="1050" dirty="0" err="1" smtClean="0">
                <a:latin typeface="Times New Roman" pitchFamily="18" charset="0"/>
                <a:cs typeface="Times New Roman" pitchFamily="18" charset="0"/>
              </a:rPr>
              <a:t>MindSe</a:t>
            </a:r>
            <a:r>
              <a:rPr lang="pt-BR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2" descr="E:\Users\Cleunice\Desktop\Fotos\Formatura\Formatura\FOTO Encarte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6731" y="0"/>
            <a:ext cx="2957695" cy="44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Retângulo 9"/>
          <p:cNvSpPr/>
          <p:nvPr/>
        </p:nvSpPr>
        <p:spPr>
          <a:xfrm>
            <a:off x="152399" y="1159276"/>
            <a:ext cx="84240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latin typeface="Times New Roman" pitchFamily="18" charset="0"/>
                <a:cs typeface="Times New Roman" pitchFamily="18" charset="0"/>
              </a:rPr>
              <a:t>Contaminação cruzada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Quais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são as fontes ocultas de glúten?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Posso usar a mesma torradeira para itens sem glúten e com glúten?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Posso preparar alimentos em fornos que tenham sido usados para preparar alimentos que contém glúten?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Posso usar as mesmas esponjas e panos de prato para limpar panelas sem glúten e panelas que foram usadas para fazer itens contendo glúten?</a:t>
            </a:r>
          </a:p>
          <a:p>
            <a:pPr algn="just"/>
            <a:endParaRPr lang="pt-BR" sz="1800" b="1" dirty="0" smtClean="0"/>
          </a:p>
          <a:p>
            <a:pPr algn="just"/>
            <a:endParaRPr lang="pt-BR" sz="1800" b="1" dirty="0" smtClean="0"/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46993" y="1658498"/>
            <a:ext cx="839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Retângulo 9"/>
          <p:cNvSpPr/>
          <p:nvPr/>
        </p:nvSpPr>
        <p:spPr>
          <a:xfrm>
            <a:off x="152399" y="1159276"/>
            <a:ext cx="8424041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latin typeface="Times New Roman" pitchFamily="18" charset="0"/>
                <a:cs typeface="Times New Roman" pitchFamily="18" charset="0"/>
              </a:rPr>
              <a:t>Contaminação cruzada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Posso compartilhar os recipientes de manteiga, doces, geleias dos mesmos com as pessoas que comem glúten?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Posso usar a mesma água para fazer massas sem glúten, verduras e engrossar molhos sem glúten que foram usados para ferver massas contendo glúten?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Posso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usar o mesmo óleo para fritar itens sem glúten que foram usados para fazer alimentos fritos com glúten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Devo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estar preocupado com a contaminação cruzada durante os processos de plantio e fabricação?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b="1" dirty="0" smtClean="0"/>
          </a:p>
          <a:p>
            <a:pPr algn="just"/>
            <a:endParaRPr lang="pt-BR" sz="1800" b="1" dirty="0" smtClean="0"/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46993" y="1658498"/>
            <a:ext cx="839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Retângulo 9"/>
          <p:cNvSpPr/>
          <p:nvPr/>
        </p:nvSpPr>
        <p:spPr>
          <a:xfrm>
            <a:off x="152399" y="1159276"/>
            <a:ext cx="842404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 smtClean="0">
                <a:latin typeface="Times New Roman" pitchFamily="18" charset="0"/>
                <a:cs typeface="Times New Roman" pitchFamily="18" charset="0"/>
              </a:rPr>
              <a:t>Contaminação cruzada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tábuas de corte são uma fonte de contaminação cruzada?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Posso preparar com segurança alimentos sem glúten na mesma grelha ou chapa que foi usada para preparar alimentos contendo glúten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 maçaneta da porta da geladeira pode realmente me expor ao glúten?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Devo guardar meus itens sem glúten na prateleira inferior ou superior na geladeira?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Preciso me preocupar com farinha transportada pelo ar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Posso comer com segurança em um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buffet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que tem alimentos sem glúten e com glúten?</a:t>
            </a: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b="1" dirty="0" smtClean="0"/>
          </a:p>
          <a:p>
            <a:pPr algn="just"/>
            <a:endParaRPr lang="pt-BR" sz="1800" b="1" dirty="0" smtClean="0"/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46993" y="1658498"/>
            <a:ext cx="839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246993" y="1658498"/>
            <a:ext cx="839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5972" y="133278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Café da manhã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Mix de sementes ou oleaginosas, leite e frutas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frescas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Mix de frutas secas e iogurte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Maçã ou banana assada no micro-ondas com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canela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Omelete recheada com queijo e vegetais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Ovos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Raízes cozidas (batata doce, mandioca, inhame)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servidas com manteiga ou azeite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Cuscuz de milho com pedaços de queijo e leite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coco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Tapioca recheada com ovos mexidos ou presunto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queijo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72000" y="134853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Almoço e jantar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Arroz e feijão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Batatas assadas recheadas com queijo e legumes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Saladas com legumes picados, amêndoas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torradas ou sementes de girassol e carnes (frango,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atum, presunto)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Atum com vegetais mistos e frutas frescas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Assado de carne/aves/peixes e vegetais picados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servidos com arroz integral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Frango, salada e palitos de legumes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• Bolinhos de arroz recheados com queijo e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servidos com manteiga de gergelim (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tahine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etângulo 5"/>
          <p:cNvSpPr/>
          <p:nvPr/>
        </p:nvSpPr>
        <p:spPr>
          <a:xfrm>
            <a:off x="367862" y="1114617"/>
            <a:ext cx="8282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“O tratamento da doença celíaca consiste na dieta sem glúten,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devendo-se, portanto, excluir da alimentação alimentos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 contenham trigo, centeio, cevada e aveia, por toda a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vida” (PORTARIA MS/SAS Nº 307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)”.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222" y="2406870"/>
            <a:ext cx="3275613" cy="218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2882" y="1166765"/>
            <a:ext cx="5320370" cy="335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t-BR" dirty="0" smtClean="0"/>
              <a:t>1) Ler </a:t>
            </a:r>
            <a:r>
              <a:rPr lang="pt-BR" dirty="0" smtClean="0"/>
              <a:t>o rótulo das embalagens verificando a presença de glúten ou trigo, aveia, cevada, centeio </a:t>
            </a:r>
            <a:r>
              <a:rPr lang="pt-BR" dirty="0" smtClean="0"/>
              <a:t>e malte;</a:t>
            </a:r>
          </a:p>
          <a:p>
            <a:pPr marL="342900" indent="-342900">
              <a:buAutoNum type="arabicParenR"/>
            </a:pPr>
            <a:endParaRPr lang="pt-BR" dirty="0" smtClean="0"/>
          </a:p>
          <a:p>
            <a:r>
              <a:rPr lang="pt-BR" dirty="0" smtClean="0"/>
              <a:t>2) Malte</a:t>
            </a:r>
            <a:r>
              <a:rPr lang="pt-BR" dirty="0" smtClean="0"/>
              <a:t>, extrato de malte e xarope de malte são subprodutos da cevada, e por isto não devem ser </a:t>
            </a:r>
            <a:r>
              <a:rPr lang="pt-BR" dirty="0" smtClean="0"/>
              <a:t>consumidos;</a:t>
            </a:r>
          </a:p>
          <a:p>
            <a:endParaRPr lang="pt-BR" dirty="0" smtClean="0"/>
          </a:p>
          <a:p>
            <a:r>
              <a:rPr lang="pt-BR" dirty="0" smtClean="0"/>
              <a:t>3) Não reutilize óleos onde foram fritos empanados com Farinha de Trigo ou Farinha de Rosca (feita de pão torrado</a:t>
            </a:r>
            <a:r>
              <a:rPr lang="pt-BR" dirty="0" smtClean="0"/>
              <a:t>);</a:t>
            </a:r>
          </a:p>
          <a:p>
            <a:endParaRPr lang="pt-BR" dirty="0" smtClean="0"/>
          </a:p>
          <a:p>
            <a:r>
              <a:rPr lang="pt-BR" dirty="0" smtClean="0"/>
              <a:t>4) Não engrosse pudins, cremes ou molhos com Farinha de Trigo, use Amido de </a:t>
            </a:r>
            <a:r>
              <a:rPr lang="pt-BR" dirty="0" smtClean="0"/>
              <a:t>Milho;</a:t>
            </a:r>
          </a:p>
          <a:p>
            <a:endParaRPr lang="pt-BR" dirty="0" smtClean="0"/>
          </a:p>
          <a:p>
            <a:r>
              <a:rPr lang="pt-BR" dirty="0" smtClean="0"/>
              <a:t>5) Não utilize as farinhas proibidas para polvilhar assadeiras ou </a:t>
            </a:r>
            <a:r>
              <a:rPr lang="pt-BR" dirty="0" smtClean="0"/>
              <a:t>formas;</a:t>
            </a:r>
          </a:p>
          <a:p>
            <a:endParaRPr lang="pt-BR" dirty="0" smtClean="0"/>
          </a:p>
          <a:p>
            <a:r>
              <a:rPr lang="pt-BR" dirty="0" smtClean="0"/>
              <a:t>6) Cuidado com peixes grelhados, pois, em muitos locais coloca-se Farinha de Trigo na grelha ou no peixe para evitar que ele grude na chapa ou grelha. Peça para mudar para fubá ou farinha de </a:t>
            </a:r>
            <a:r>
              <a:rPr lang="pt-BR" dirty="0" smtClean="0"/>
              <a:t>mandioca;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7) Muitos esquecem que Farinha de Rosca ou Farinha de Pão também são alimentos proibidos. Ambos são derivados do pão confeccionado com Farinha de Trigo, por isso, cuidado com empanados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8) Entre em contato com o fabricante, através do atendimento ao consumidor (telefone impresso no rótulo), para solicitar detalhes sobre os ingredientes do produto adquirido e lista de produtos sem glúten que podem ser consumidos. Tenha sempre em mãos essas listas e, se tiver dúvida, carregue-as para o supermercado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9</a:t>
            </a:r>
            <a:r>
              <a:rPr lang="pt-BR" dirty="0" smtClean="0"/>
              <a:t>) A soja é permitida na dieta do paciente celíaco, mas deve-se prestar atenção nas composições dos ingredientes, para não haver confusão. Se o produto contiver “extrato de soja”, “isolado </a:t>
            </a:r>
            <a:r>
              <a:rPr lang="pt-BR" dirty="0" err="1" smtClean="0"/>
              <a:t>protéic</a:t>
            </a:r>
            <a:r>
              <a:rPr lang="pt-BR" dirty="0" smtClean="0"/>
              <a:t>o de soja”, ou “proteína de soja </a:t>
            </a:r>
            <a:r>
              <a:rPr lang="pt-BR" dirty="0" err="1" smtClean="0"/>
              <a:t>texturizada</a:t>
            </a:r>
            <a:r>
              <a:rPr lang="pt-BR" dirty="0" smtClean="0"/>
              <a:t>”, pode ser utilizado. Mas se houver “proteína vegetal </a:t>
            </a:r>
            <a:r>
              <a:rPr lang="pt-BR" dirty="0" err="1" smtClean="0"/>
              <a:t>texturizada</a:t>
            </a:r>
            <a:r>
              <a:rPr lang="pt-BR" dirty="0" smtClean="0"/>
              <a:t> ou </a:t>
            </a:r>
            <a:r>
              <a:rPr lang="pt-BR" dirty="0" err="1" smtClean="0"/>
              <a:t>hidrolizada</a:t>
            </a:r>
            <a:r>
              <a:rPr lang="pt-BR" dirty="0" smtClean="0"/>
              <a:t>”, não pode ser consumido, pois pode conter vegetal como o trigo, a cevada, o centeio ou a aveia em sua composiç</a:t>
            </a:r>
            <a:r>
              <a:rPr lang="pt-BR" dirty="0" smtClean="0"/>
              <a:t>ão.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Não consuma:</a:t>
            </a:r>
          </a:p>
          <a:p>
            <a:pPr algn="just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Produtos que contenham em sua composição: aveia, centeio, cevada, trigo 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malte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Neston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farinha láctea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ovomaltine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aveia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flocos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Pão francês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de forma, macarrão, bolos e biscoitos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industrializados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Produtos à base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glúten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Chocolate em barra e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achocolatados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pó (com glúten)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Não consuma:</a:t>
            </a:r>
          </a:p>
          <a:p>
            <a:pPr algn="just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Carnes enlatadas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Molhos comerciais de saladas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Leite maltado, levedo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cerveja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Cerveja,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whisky.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6393010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38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Orientações nutricionais</a:t>
            </a:r>
            <a:endParaRPr lang="pt-BR" sz="300" dirty="0" smtClea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tângulo 6"/>
          <p:cNvSpPr/>
          <p:nvPr/>
        </p:nvSpPr>
        <p:spPr>
          <a:xfrm>
            <a:off x="152399" y="1159276"/>
            <a:ext cx="842404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Prefira:</a:t>
            </a:r>
          </a:p>
          <a:p>
            <a:pPr algn="just"/>
            <a:endParaRPr lang="pt-BR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Biscoitos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 bolos à base de tapioca, fécula de batata, polvilho doce e azedo, milho 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maisena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Frutas 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verduras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Arroz branco e integral, Feijão, Grão de bico, Lentilha, Ervilha, Milho, Mandioca</a:t>
            </a: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Farinha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mandioca</a:t>
            </a: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Leite fermentado, Iogurte, Coalhada, Queijo Fresco</a:t>
            </a:r>
          </a:p>
          <a:p>
            <a:pPr algn="just"/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1122</Words>
  <Application>Microsoft Office PowerPoint</Application>
  <PresentationFormat>Apresentação na tela (16:9)</PresentationFormat>
  <Paragraphs>169</Paragraphs>
  <Slides>24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Tahoma</vt:lpstr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Cleu</dc:creator>
  <cp:lastModifiedBy>Cleu</cp:lastModifiedBy>
  <cp:revision>23</cp:revision>
  <dcterms:modified xsi:type="dcterms:W3CDTF">2022-05-10T00:49:06Z</dcterms:modified>
</cp:coreProperties>
</file>