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0"/>
  </p:notesMasterIdLst>
  <p:sldIdLst>
    <p:sldId id="256" r:id="rId2"/>
    <p:sldId id="257" r:id="rId3"/>
    <p:sldId id="279" r:id="rId4"/>
    <p:sldId id="261" r:id="rId5"/>
    <p:sldId id="280" r:id="rId6"/>
    <p:sldId id="281" r:id="rId7"/>
    <p:sldId id="282" r:id="rId8"/>
    <p:sldId id="263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7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Arial Narrow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2280" y="332656"/>
            <a:ext cx="648072" cy="337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Slide de títu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ado">
  <p:cSld name="Layout Personalizad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body" idx="1"/>
          </p:nvPr>
        </p:nvSpPr>
        <p:spPr>
          <a:xfrm>
            <a:off x="457200" y="2420888"/>
            <a:ext cx="8229600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pt-BR" sz="4400"/>
              <a:t>Investigação de surtos</a:t>
            </a:r>
            <a:endParaRPr sz="4400"/>
          </a:p>
        </p:txBody>
      </p:sp>
      <p:pic>
        <p:nvPicPr>
          <p:cNvPr id="163" name="Google Shape;16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88640"/>
            <a:ext cx="8769805" cy="151663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6"/>
          <p:cNvSpPr txBox="1"/>
          <p:nvPr/>
        </p:nvSpPr>
        <p:spPr>
          <a:xfrm>
            <a:off x="1907704" y="4725144"/>
            <a:ext cx="55446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Belo Horizonte, </a:t>
            </a:r>
            <a:r>
              <a:rPr lang="pt-BR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pt-B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dezembro</a:t>
            </a:r>
            <a:r>
              <a:rPr lang="pt-BR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2018. 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098" y="706209"/>
            <a:ext cx="8426547" cy="247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098" y="3188897"/>
            <a:ext cx="8370277" cy="319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6741" y="1055077"/>
            <a:ext cx="8867259" cy="414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015" y="1083212"/>
            <a:ext cx="8699206" cy="414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747" y="1913206"/>
            <a:ext cx="917674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387179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POP surto de bactéria multirresistente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721" y="1491176"/>
            <a:ext cx="8946279" cy="31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387179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POP surto de bactéria multirresistente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423" y="1505244"/>
            <a:ext cx="8665607" cy="198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52" y="3378425"/>
            <a:ext cx="8795136" cy="236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457200" y="387179"/>
            <a:ext cx="8229600" cy="1143000"/>
          </a:xfrm>
        </p:spPr>
        <p:txBody>
          <a:bodyPr/>
          <a:lstStyle/>
          <a:p>
            <a:r>
              <a:rPr lang="pt-BR" sz="3600" b="1" dirty="0" smtClean="0"/>
              <a:t>POP surto de bactéria multirresistente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811" y="792284"/>
            <a:ext cx="8172601" cy="476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>
            <a:spLocks noGrp="1"/>
          </p:cNvSpPr>
          <p:nvPr>
            <p:ph type="body" idx="1"/>
          </p:nvPr>
        </p:nvSpPr>
        <p:spPr>
          <a:xfrm>
            <a:off x="323850" y="1484313"/>
            <a:ext cx="8640763" cy="464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4"/>
          <p:cNvSpPr/>
          <p:nvPr/>
        </p:nvSpPr>
        <p:spPr>
          <a:xfrm>
            <a:off x="2916238" y="2205038"/>
            <a:ext cx="31670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OBRIGADA!</a:t>
            </a:r>
            <a:endParaRPr/>
          </a:p>
        </p:txBody>
      </p:sp>
      <p:sp>
        <p:nvSpPr>
          <p:cNvPr id="292" name="Google Shape;292;p44"/>
          <p:cNvSpPr txBox="1"/>
          <p:nvPr/>
        </p:nvSpPr>
        <p:spPr>
          <a:xfrm>
            <a:off x="1331913" y="3213100"/>
            <a:ext cx="6305550" cy="1938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Gerência de Vigilância Epidemiológica-GVIGE</a:t>
            </a:r>
            <a:br>
              <a:rPr lang="pt-B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Diretoria de Promoção à Saúde e Vigilância Epidemiológica-DPSV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Secretaria Municipal de Saúde-SMSA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t-B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cievs.bh@pbh.gov.br</a:t>
            </a:r>
            <a:endParaRPr/>
          </a:p>
          <a:p>
            <a:pPr marL="0" marR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3277-7768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0440" y="4509120"/>
            <a:ext cx="2143119" cy="111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359" y="956605"/>
            <a:ext cx="8905641" cy="478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248" y="1181686"/>
            <a:ext cx="9198248" cy="403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pt-BR" sz="4000"/>
              <a:t>Fases Gerais da investigação de Surtos</a:t>
            </a:r>
            <a:endParaRPr sz="4000"/>
          </a:p>
        </p:txBody>
      </p:sp>
      <p:pic>
        <p:nvPicPr>
          <p:cNvPr id="194" name="Google Shape;194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6856" y="1772816"/>
            <a:ext cx="8229600" cy="4205718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/>
          <p:nvPr/>
        </p:nvSpPr>
        <p:spPr>
          <a:xfrm>
            <a:off x="1835696" y="1772816"/>
            <a:ext cx="5616624" cy="576064"/>
          </a:xfrm>
          <a:prstGeom prst="rect">
            <a:avLst/>
          </a:prstGeom>
          <a:solidFill>
            <a:srgbClr val="9EBD5F"/>
          </a:solidFill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Ações</a:t>
            </a:r>
            <a:endParaRPr sz="2800" b="1" i="0" u="none" strike="noStrike" cap="none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458" y="858129"/>
            <a:ext cx="8736544" cy="277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993" y="3615397"/>
            <a:ext cx="8702840" cy="185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852" y="884327"/>
            <a:ext cx="8806267" cy="408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0332"/>
            <a:ext cx="8969026" cy="468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pt-BR" sz="3600"/>
              <a:t>Equipe de investigação de surto</a:t>
            </a:r>
            <a:endParaRPr sz="3600"/>
          </a:p>
        </p:txBody>
      </p:sp>
      <p:grpSp>
        <p:nvGrpSpPr>
          <p:cNvPr id="207" name="Google Shape;207;p33"/>
          <p:cNvGrpSpPr/>
          <p:nvPr/>
        </p:nvGrpSpPr>
        <p:grpSpPr>
          <a:xfrm>
            <a:off x="1346385" y="1600200"/>
            <a:ext cx="6451229" cy="4379944"/>
            <a:chOff x="889185" y="0"/>
            <a:chExt cx="6451229" cy="4379944"/>
          </a:xfrm>
        </p:grpSpPr>
        <p:sp>
          <p:nvSpPr>
            <p:cNvPr id="208" name="Google Shape;208;p33"/>
            <p:cNvSpPr/>
            <p:nvPr/>
          </p:nvSpPr>
          <p:spPr>
            <a:xfrm>
              <a:off x="4114791" y="860180"/>
              <a:ext cx="212430" cy="19383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8C377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09" name="Google Shape;209;p33"/>
            <p:cNvSpPr/>
            <p:nvPr/>
          </p:nvSpPr>
          <p:spPr>
            <a:xfrm>
              <a:off x="3815947" y="860180"/>
              <a:ext cx="298843" cy="1938375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A8C377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0" name="Google Shape;210;p33"/>
            <p:cNvSpPr/>
            <p:nvPr/>
          </p:nvSpPr>
          <p:spPr>
            <a:xfrm>
              <a:off x="4114791" y="860180"/>
              <a:ext cx="212430" cy="7169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8C377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1" name="Google Shape;211;p33"/>
            <p:cNvSpPr/>
            <p:nvPr/>
          </p:nvSpPr>
          <p:spPr>
            <a:xfrm>
              <a:off x="3965945" y="860180"/>
              <a:ext cx="148845" cy="71691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A8C377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2" name="Google Shape;212;p33"/>
            <p:cNvSpPr/>
            <p:nvPr/>
          </p:nvSpPr>
          <p:spPr>
            <a:xfrm>
              <a:off x="4056770" y="860180"/>
              <a:ext cx="91440" cy="265958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142" y="0"/>
                  </a:moveTo>
                  <a:lnTo>
                    <a:pt x="76142" y="111850"/>
                  </a:lnTo>
                  <a:lnTo>
                    <a:pt x="60000" y="111850"/>
                  </a:ln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A8C377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13" name="Google Shape;213;p33"/>
            <p:cNvSpPr/>
            <p:nvPr/>
          </p:nvSpPr>
          <p:spPr>
            <a:xfrm>
              <a:off x="2902204" y="0"/>
              <a:ext cx="2425174" cy="860180"/>
            </a:xfrm>
            <a:prstGeom prst="rect">
              <a:avLst/>
            </a:prstGeom>
            <a:gradFill>
              <a:gsLst>
                <a:gs pos="0">
                  <a:srgbClr val="006600"/>
                </a:gs>
                <a:gs pos="80000">
                  <a:srgbClr val="799A37"/>
                </a:gs>
                <a:gs pos="100000">
                  <a:srgbClr val="33993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 txBox="1"/>
            <p:nvPr/>
          </p:nvSpPr>
          <p:spPr>
            <a:xfrm>
              <a:off x="2902204" y="0"/>
              <a:ext cx="2425174" cy="86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Coordenação da Equipe</a:t>
              </a:r>
              <a:endParaRPr sz="2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988673" y="3519764"/>
              <a:ext cx="6227634" cy="860180"/>
            </a:xfrm>
            <a:prstGeom prst="rect">
              <a:avLst/>
            </a:prstGeom>
            <a:gradFill>
              <a:gsLst>
                <a:gs pos="0">
                  <a:srgbClr val="006600"/>
                </a:gs>
                <a:gs pos="80000">
                  <a:srgbClr val="8BAF3D"/>
                </a:gs>
                <a:gs pos="100000">
                  <a:srgbClr val="33993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 txBox="1"/>
            <p:nvPr/>
          </p:nvSpPr>
          <p:spPr>
            <a:xfrm>
              <a:off x="988673" y="3519764"/>
              <a:ext cx="6227634" cy="86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i="0" u="none" strike="noStrike" cap="none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Trabalhadores de campo/entrevistadores</a:t>
              </a:r>
              <a:endParaRPr sz="2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89185" y="1147009"/>
              <a:ext cx="3076760" cy="860180"/>
            </a:xfrm>
            <a:prstGeom prst="rect">
              <a:avLst/>
            </a:prstGeom>
            <a:gradFill>
              <a:gsLst>
                <a:gs pos="0">
                  <a:srgbClr val="006600"/>
                </a:gs>
                <a:gs pos="80000">
                  <a:srgbClr val="8BAF3D"/>
                </a:gs>
                <a:gs pos="100000">
                  <a:srgbClr val="33993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 txBox="1"/>
            <p:nvPr/>
          </p:nvSpPr>
          <p:spPr>
            <a:xfrm>
              <a:off x="889185" y="1147009"/>
              <a:ext cx="3076760" cy="86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Vigilância  Epidemiólogica</a:t>
              </a:r>
              <a:endPara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4327221" y="1147009"/>
              <a:ext cx="3013176" cy="860180"/>
            </a:xfrm>
            <a:prstGeom prst="rect">
              <a:avLst/>
            </a:prstGeom>
            <a:gradFill>
              <a:gsLst>
                <a:gs pos="0">
                  <a:srgbClr val="006600"/>
                </a:gs>
                <a:gs pos="80000">
                  <a:srgbClr val="8BAF3D"/>
                </a:gs>
                <a:gs pos="100000">
                  <a:srgbClr val="33993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 txBox="1"/>
            <p:nvPr/>
          </p:nvSpPr>
          <p:spPr>
            <a:xfrm>
              <a:off x="4327221" y="1147009"/>
              <a:ext cx="3013176" cy="86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Laboratório</a:t>
              </a:r>
              <a:endPara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889185" y="2368465"/>
              <a:ext cx="2926762" cy="860180"/>
            </a:xfrm>
            <a:prstGeom prst="rect">
              <a:avLst/>
            </a:prstGeom>
            <a:gradFill>
              <a:gsLst>
                <a:gs pos="0">
                  <a:srgbClr val="006600"/>
                </a:gs>
                <a:gs pos="80000">
                  <a:srgbClr val="8BAF3D"/>
                </a:gs>
                <a:gs pos="100000">
                  <a:srgbClr val="33993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 txBox="1"/>
            <p:nvPr/>
          </p:nvSpPr>
          <p:spPr>
            <a:xfrm>
              <a:off x="889185" y="2368465"/>
              <a:ext cx="2926762" cy="86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Especialista em Saúde Ambiental/Sanitária</a:t>
              </a:r>
              <a:endPara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4327221" y="2368465"/>
              <a:ext cx="3013193" cy="860180"/>
            </a:xfrm>
            <a:prstGeom prst="rect">
              <a:avLst/>
            </a:prstGeom>
            <a:gradFill>
              <a:gsLst>
                <a:gs pos="0">
                  <a:srgbClr val="006600"/>
                </a:gs>
                <a:gs pos="80000">
                  <a:srgbClr val="8BAF3D"/>
                </a:gs>
                <a:gs pos="100000">
                  <a:srgbClr val="33993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 txBox="1"/>
            <p:nvPr/>
          </p:nvSpPr>
          <p:spPr>
            <a:xfrm>
              <a:off x="4327221" y="2368465"/>
              <a:ext cx="3013193" cy="860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400" b="1" i="0" u="none" strike="noStrike" cap="none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Assistência</a:t>
              </a:r>
              <a:endPara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225" name="Google Shape;225;p33"/>
          <p:cNvSpPr/>
          <p:nvPr/>
        </p:nvSpPr>
        <p:spPr>
          <a:xfrm>
            <a:off x="6588224" y="1412776"/>
            <a:ext cx="1656184" cy="8640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94" y="53758"/>
                </a:moveTo>
                <a:lnTo>
                  <a:pt x="-23058" y="83063"/>
                </a:lnTo>
                <a:lnTo>
                  <a:pt x="-59058" y="84206"/>
                </a:lnTo>
              </a:path>
            </a:pathLst>
          </a:custGeom>
          <a:solidFill>
            <a:srgbClr val="9EBD5F"/>
          </a:solidFill>
          <a:ln w="25400" cap="flat" cmpd="sng">
            <a:solidFill>
              <a:srgbClr val="5A95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CIEVS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RT GVIGE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RT GAERE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1075"/>
            <a:ext cx="9144000" cy="177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83" y="2603199"/>
            <a:ext cx="9087118" cy="227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64</Words>
  <Application>Microsoft Office PowerPoint</Application>
  <PresentationFormat>Apresentação na tela (4:3)</PresentationFormat>
  <Paragraphs>23</Paragraphs>
  <Slides>18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Arial Narrow</vt:lpstr>
      <vt:lpstr>Tema do Office</vt:lpstr>
      <vt:lpstr>Slide 1</vt:lpstr>
      <vt:lpstr>Slide 2</vt:lpstr>
      <vt:lpstr>Slide 3</vt:lpstr>
      <vt:lpstr>Fases Gerais da investigação de Surtos</vt:lpstr>
      <vt:lpstr>Slide 5</vt:lpstr>
      <vt:lpstr>Slide 6</vt:lpstr>
      <vt:lpstr>Slide 7</vt:lpstr>
      <vt:lpstr>Equipe de investigação de surto</vt:lpstr>
      <vt:lpstr>Slide 9</vt:lpstr>
      <vt:lpstr>Slide 10</vt:lpstr>
      <vt:lpstr>Slide 11</vt:lpstr>
      <vt:lpstr>Slide 12</vt:lpstr>
      <vt:lpstr>POP surto de bactéria multirresistente</vt:lpstr>
      <vt:lpstr>POP surto de bactéria multirresistente</vt:lpstr>
      <vt:lpstr>POP surto de bactéria multirresistente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FABIANE SCALABRINI PINTO PR071839</dc:creator>
  <cp:lastModifiedBy>pr071839</cp:lastModifiedBy>
  <cp:revision>10</cp:revision>
  <dcterms:modified xsi:type="dcterms:W3CDTF">2018-12-06T14:49:57Z</dcterms:modified>
</cp:coreProperties>
</file>