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4" r:id="rId3"/>
    <p:sldId id="295" r:id="rId4"/>
    <p:sldId id="296" r:id="rId5"/>
    <p:sldId id="285" r:id="rId6"/>
    <p:sldId id="297" r:id="rId7"/>
    <p:sldId id="298" r:id="rId8"/>
    <p:sldId id="299" r:id="rId9"/>
    <p:sldId id="300" r:id="rId10"/>
    <p:sldId id="308" r:id="rId11"/>
    <p:sldId id="301" r:id="rId12"/>
    <p:sldId id="302" r:id="rId13"/>
    <p:sldId id="304" r:id="rId14"/>
    <p:sldId id="305" r:id="rId15"/>
    <p:sldId id="307" r:id="rId16"/>
    <p:sldId id="306" r:id="rId17"/>
    <p:sldId id="309" r:id="rId18"/>
    <p:sldId id="310" r:id="rId19"/>
    <p:sldId id="311" r:id="rId20"/>
    <p:sldId id="312" r:id="rId21"/>
    <p:sldId id="314" r:id="rId22"/>
    <p:sldId id="316" r:id="rId23"/>
    <p:sldId id="318" r:id="rId24"/>
    <p:sldId id="313" r:id="rId25"/>
    <p:sldId id="315" r:id="rId26"/>
    <p:sldId id="291" r:id="rId27"/>
    <p:sldId id="260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C9C3E"/>
    <a:srgbClr val="006600"/>
    <a:srgbClr val="000000"/>
    <a:srgbClr val="006969"/>
    <a:srgbClr val="BED700"/>
    <a:srgbClr val="00040C"/>
    <a:srgbClr val="F578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83542" autoAdjust="0"/>
  </p:normalViewPr>
  <p:slideViewPr>
    <p:cSldViewPr>
      <p:cViewPr varScale="1">
        <p:scale>
          <a:sx n="60" d="100"/>
          <a:sy n="60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03/03/2022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pPr/>
              <a:t>03/03/2022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03/03/2022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6000" dirty="0" smtClean="0">
                <a:latin typeface="Times New Roman" pitchFamily="18" charset="0"/>
                <a:cs typeface="Times New Roman" pitchFamily="18" charset="0"/>
              </a:rPr>
              <a:t>Nutrição na saúde da mulher</a:t>
            </a:r>
            <a:endParaRPr lang="pt-BR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TPM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41044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Tipo A - ansiedade: sintomas de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irritablidade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e ansiedade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Tipo C – compulsão por doces: sintomas de aumento do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apatetite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cefaleia, compulsão por doces e carboidratos.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Tipo D – depressão: sintomas de melancolia, tristeza e depressão.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Tipo H –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hiperhidratação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: ganho de peso, dor nos seios, sudorese e inchaço.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20638"/>
            <a:ext cx="1596008" cy="160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21088"/>
            <a:ext cx="1514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21088"/>
            <a:ext cx="16287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221088"/>
            <a:ext cx="16097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TDPM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23528" y="980728"/>
            <a:ext cx="8352928" cy="410445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7400" dirty="0" smtClean="0">
                <a:latin typeface="Times New Roman" pitchFamily="18" charset="0"/>
                <a:cs typeface="Times New Roman" pitchFamily="18" charset="0"/>
              </a:rPr>
              <a:t>Transtorno </a:t>
            </a:r>
            <a:r>
              <a:rPr lang="pt-BR" sz="7400" dirty="0" err="1" smtClean="0">
                <a:latin typeface="Times New Roman" pitchFamily="18" charset="0"/>
                <a:cs typeface="Times New Roman" pitchFamily="18" charset="0"/>
              </a:rPr>
              <a:t>disfórcio</a:t>
            </a:r>
            <a:r>
              <a:rPr lang="pt-BR" sz="7400" dirty="0" smtClean="0">
                <a:latin typeface="Times New Roman" pitchFamily="18" charset="0"/>
                <a:cs typeface="Times New Roman" pitchFamily="18" charset="0"/>
              </a:rPr>
              <a:t> pré-menstrual  (forma mais </a:t>
            </a:r>
            <a:r>
              <a:rPr lang="pt-BR" sz="74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BR" sz="7400" dirty="0" smtClean="0">
                <a:latin typeface="Times New Roman" pitchFamily="18" charset="0"/>
                <a:cs typeface="Times New Roman" pitchFamily="18" charset="0"/>
              </a:rPr>
              <a:t>rave da TPM). 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7400" b="1" dirty="0" smtClean="0">
                <a:latin typeface="Times New Roman" pitchFamily="18" charset="0"/>
                <a:cs typeface="Times New Roman" pitchFamily="18" charset="0"/>
              </a:rPr>
              <a:t>Diagnóstico: </a:t>
            </a:r>
            <a:r>
              <a:rPr lang="pt-BR" sz="7400" dirty="0" smtClean="0">
                <a:latin typeface="Times New Roman" pitchFamily="18" charset="0"/>
                <a:cs typeface="Times New Roman" pitchFamily="18" charset="0"/>
              </a:rPr>
              <a:t>trata-se de um transtorno psiquiátrico e o diagnóstico é feito por um psiquiatra.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7400" b="1" dirty="0" smtClean="0">
                <a:latin typeface="Times New Roman" pitchFamily="18" charset="0"/>
                <a:cs typeface="Times New Roman" pitchFamily="18" charset="0"/>
              </a:rPr>
              <a:t>Alguns sintomas: </a:t>
            </a:r>
            <a:r>
              <a:rPr lang="pt-BR" sz="7400" dirty="0" smtClean="0">
                <a:latin typeface="Times New Roman" pitchFamily="18" charset="0"/>
                <a:cs typeface="Times New Roman" pitchFamily="18" charset="0"/>
              </a:rPr>
              <a:t>humor deprimido; sentimentos de falta de esperança ou pensamentos autodepreciativos; acentuada ansiedade, tensão , sentimento de estar com os nervos a flor da pela; instabilidade afetiva acentuada; raiva ou irritabilidade persistente e acentuadas ou conflitos interpessoais aumentados, diminuição do interesse pelas atividades habituais; sentimento subjetivo de dificuldade em concentrar-se; letargia, fadiga fácil ou acentuada, falta de energia; acentuada alteração do apetite, excessos alimentares ou avidez por determinados alimentos; </a:t>
            </a:r>
            <a:r>
              <a:rPr lang="pt-BR" sz="7400" dirty="0" err="1" smtClean="0">
                <a:latin typeface="Times New Roman" pitchFamily="18" charset="0"/>
                <a:cs typeface="Times New Roman" pitchFamily="18" charset="0"/>
              </a:rPr>
              <a:t>hipersonia</a:t>
            </a:r>
            <a:r>
              <a:rPr lang="pt-BR" sz="7400" dirty="0" smtClean="0">
                <a:latin typeface="Times New Roman" pitchFamily="18" charset="0"/>
                <a:cs typeface="Times New Roman" pitchFamily="18" charset="0"/>
              </a:rPr>
              <a:t> ou insônia; sentimento subjetivo de descontrole emocional; outros sintomas físicos, como sensibilidade ou inchaço das mamas, cefaleia, dor articular ou muscular, sensação de inchaço geral” e ganho de peso.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É uma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das condições clínicas mais comuns dentre as disfunções endócrinas que afetam mulheres em idade reprodutiva. Sua prevalência varia de 6 a 16%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sua etiologia ainda permanece uma incógnita, tendo em vista que vários fatores podem estar envolvidos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 sua relação com os desvios do metabolismo lipídico e glicídico tem sido alvo de muitos estudos, pois hoje a SOP é vista como uma doença metabólica, com todas as suas implicações. Dessa forma, o foco deixou de ser exclusivamente o sistema reprodutor, mas sim o organismo como um todo.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301208"/>
            <a:ext cx="2016223" cy="124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SOP –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apresenta quatro fenótipos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Fenótipo A: também conhecido como fenótipo completo ou clássico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hiperandrogenismo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disfunção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ovulatória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cistos no ovário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Fenótipo A: também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conhecido como fenótipo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clássico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hiperandrogenismo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disfunção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ovulatória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cistos no ovário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412" y="2780928"/>
            <a:ext cx="25157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SOP –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apresenta quatro fenótipos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Fenótipo C: também conhecido como fenótipo completo ou clássico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hiperandrogenismo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disfunção </a:t>
            </a:r>
            <a:r>
              <a:rPr lang="pt-B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ovulatória</a:t>
            </a:r>
            <a:endParaRPr lang="pt-B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cistos no ovário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Fenótipo A: também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conhecido como fenótipo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ovulatório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hiperandrogenism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disfunção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ovulatória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cistos no ovário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378" y="3727917"/>
            <a:ext cx="2554950" cy="200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SOP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Portadoras de SOP têm maior risco para desenvolver: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Obesidade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Doenças cardiovasculares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Infertilidade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iabetes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mellitus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tipo 2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steatose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hepática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pneia do sono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Depressão 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Câncer de endométrio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856"/>
            <a:ext cx="2964181" cy="25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Endometriose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Doença inflamatória, dependente de estrogênio e definida pela presença de tecido semelhante ao endométrio em órgãos como bexiga, ovários, trompas e intestino.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Principal característica é a DOR pélvica crônica, cólicas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instestinais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intensas associadas ao período menstrual e dor na relação sexual.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17032"/>
            <a:ext cx="249334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Climatério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/>
              <a:t>Segundo a Organização Mundial da Saúde (OMS), o climatério é uma fase biológica da vida da mulher, que compreende a passagem entre o período reprodutivo para o não reprodutivo e está ligado a uma representação social muito forte, por ser considerado um período de intensas modificações. </a:t>
            </a:r>
            <a:endParaRPr lang="pt-BR" sz="20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33056"/>
            <a:ext cx="6810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Climatério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279" y="1196752"/>
            <a:ext cx="8152161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Nutrição na saúde da mulher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76872"/>
            <a:ext cx="25336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Palestrante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1044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Cleunice da Silva Castro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Nutricionista.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Pós-graduanda em Especialização em Alimentação e Nutrição: Enfrentamento do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Sobrepeso e da Obesidade pela Universidade Federal de Santa Catarina.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Pós-graduada em Gestão em Saúde pela Universidade Federal de São João Del Rey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(2019).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Pós-graduada em Nutrição Clínica: Metabolismo, Prática e Terapia Nutricional pela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Faculdade Estácio de Sá (2018).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Graduada em Nutrição pela Pontifícia Universidade Católica de Minas Gerais (2012).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Experiência como Nutricionista Responsável Técnica do Hospital Santa Casa de Santa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Bárbara (2014 a 2018) sendo responsável pelo SND, Clínica e Asilo do hospital.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Experiência com saúde pública (20/02/2014/atual)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Atualmente atua como no NASF de  Belo Horizonte.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Nutrição na saúde da mulher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Para todas as condições clínicas:</a:t>
            </a: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6958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Nutrição na saúde da mulher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Para todas as condições clínicas:</a:t>
            </a: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152650"/>
            <a:ext cx="48577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Nutrição na saúde da mulher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Para todas as condições clínicas:</a:t>
            </a: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509120"/>
            <a:ext cx="454373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88840"/>
            <a:ext cx="17240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Nutrição na saúde da mulher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Para todas as condições clínicas:</a:t>
            </a: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4648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Nutrição na saúde da mulher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8000" b="1" dirty="0" smtClean="0">
                <a:latin typeface="Times New Roman" pitchFamily="18" charset="0"/>
                <a:cs typeface="Times New Roman" pitchFamily="18" charset="0"/>
              </a:rPr>
              <a:t>Endometriose: 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própolis, clorela ou </a:t>
            </a:r>
            <a:r>
              <a:rPr lang="pt-BR" sz="8000" dirty="0" err="1" smtClean="0">
                <a:latin typeface="Times New Roman" pitchFamily="18" charset="0"/>
                <a:cs typeface="Times New Roman" pitchFamily="18" charset="0"/>
              </a:rPr>
              <a:t>spirulina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, chás (verde, </a:t>
            </a:r>
            <a:r>
              <a:rPr lang="pt-BR" sz="8000" dirty="0" err="1" smtClean="0">
                <a:latin typeface="Times New Roman" pitchFamily="18" charset="0"/>
                <a:cs typeface="Times New Roman" pitchFamily="18" charset="0"/>
              </a:rPr>
              <a:t>uxi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 amarelo, unha de gato), frutas roxas (</a:t>
            </a:r>
            <a:r>
              <a:rPr lang="pt-BR" sz="8000" dirty="0" err="1" smtClean="0">
                <a:latin typeface="Times New Roman" pitchFamily="18" charset="0"/>
                <a:cs typeface="Times New Roman" pitchFamily="18" charset="0"/>
              </a:rPr>
              <a:t>mirtilo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, framboesa, açaí, amora, uva), vegetais alaranjados, fontes de vitamina C, açafrão e pimenta, ômega 3 rico em EPA, gengibre, </a:t>
            </a:r>
            <a:r>
              <a:rPr lang="pt-BR" sz="8000" dirty="0" err="1" smtClean="0">
                <a:latin typeface="Times New Roman" pitchFamily="18" charset="0"/>
                <a:cs typeface="Times New Roman" pitchFamily="18" charset="0"/>
              </a:rPr>
              <a:t>brássicas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 (couve, repolho, brócolis, couve, flor, nabo, rabanete).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t-BR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8000" b="1" dirty="0" smtClean="0">
                <a:latin typeface="Times New Roman" pitchFamily="18" charset="0"/>
                <a:cs typeface="Times New Roman" pitchFamily="18" charset="0"/>
              </a:rPr>
              <a:t>SOP: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controlar o consumo de CHO simples, reduzir consumo de gorduras saturadas, melhorar consumo de ômega 3, reduzir a exposição a </a:t>
            </a:r>
            <a:r>
              <a:rPr lang="pt-BR" sz="8000" dirty="0" err="1" smtClean="0">
                <a:latin typeface="Times New Roman" pitchFamily="18" charset="0"/>
                <a:cs typeface="Times New Roman" pitchFamily="18" charset="0"/>
              </a:rPr>
              <a:t>disruptores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 endócrinos como </a:t>
            </a:r>
            <a:r>
              <a:rPr lang="pt-BR" sz="8000" dirty="0" err="1" smtClean="0">
                <a:latin typeface="Times New Roman" pitchFamily="18" charset="0"/>
                <a:cs typeface="Times New Roman" pitchFamily="18" charset="0"/>
              </a:rPr>
              <a:t>bisfenois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 presente no plástico, praticar atividade física de forma regular, vitamina D (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exposição solar, ovo, óleo de fígado de bacalhau, peixes gordurosos (atum e salmão), leite e derivados, alimentos fortificados e </a:t>
            </a:r>
            <a:r>
              <a:rPr lang="pt-BR" sz="8000" dirty="0" err="1" smtClean="0">
                <a:latin typeface="Times New Roman" pitchFamily="18" charset="0"/>
                <a:cs typeface="Times New Roman" pitchFamily="18" charset="0"/>
              </a:rPr>
              <a:t>shitake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Nutrição na saúde da mulher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8000" b="1" dirty="0" smtClean="0">
                <a:latin typeface="Times New Roman" pitchFamily="18" charset="0"/>
                <a:cs typeface="Times New Roman" pitchFamily="18" charset="0"/>
              </a:rPr>
              <a:t>TPM: 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aumentar 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consumo de cálcio (vegetais de folhas verde-escuras - couve e brócolis -, leite e derivados), magnésio (cereais integrais, folhosos verde-escuros, </a:t>
            </a:r>
            <a:r>
              <a:rPr lang="pt-BR" sz="8000" dirty="0" err="1" smtClean="0">
                <a:latin typeface="Times New Roman" pitchFamily="18" charset="0"/>
                <a:cs typeface="Times New Roman" pitchFamily="18" charset="0"/>
              </a:rPr>
              <a:t>grão-de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 bico, arroz, </a:t>
            </a:r>
            <a:r>
              <a:rPr lang="pt-BR" sz="8000" dirty="0" err="1" smtClean="0">
                <a:latin typeface="Times New Roman" pitchFamily="18" charset="0"/>
                <a:cs typeface="Times New Roman" pitchFamily="18" charset="0"/>
              </a:rPr>
              <a:t>quinoa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, nozes, castanha do </a:t>
            </a:r>
            <a:r>
              <a:rPr lang="pt-BR" sz="8000" dirty="0" err="1" smtClean="0">
                <a:latin typeface="Times New Roman" pitchFamily="18" charset="0"/>
                <a:cs typeface="Times New Roman" pitchFamily="18" charset="0"/>
              </a:rPr>
              <a:t>pará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e brotos germinados), ÔMEGA 3 (óleo de peixe do mar, salmão, atum, linhaça e oleaginosa), vitamina C (kiwi, caju, acerola, abacaxi, limão, morango, laranja e goiaba), VITAMINA B12(carnes vermelhas, frango, peixe e frutos do mar).  </a:t>
            </a:r>
            <a:endParaRPr lang="pt-BR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t-BR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8000" b="1" dirty="0" smtClean="0">
                <a:latin typeface="Times New Roman" pitchFamily="18" charset="0"/>
                <a:cs typeface="Times New Roman" pitchFamily="18" charset="0"/>
              </a:rPr>
              <a:t>Climatério</a:t>
            </a:r>
            <a:r>
              <a:rPr lang="pt-BR" sz="8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vitamina E  (gérmen 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de trigo, aveia, carnes, feijão, ervilha e cereais 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integrais, </a:t>
            </a:r>
            <a:r>
              <a:rPr lang="pt-BR" sz="8000" dirty="0" err="1" smtClean="0">
                <a:latin typeface="Times New Roman" pitchFamily="18" charset="0"/>
                <a:cs typeface="Times New Roman" pitchFamily="18" charset="0"/>
              </a:rPr>
              <a:t>triptofano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 (leite 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e derivados, 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banana), Vitamina C: (frutas cítricas). </a:t>
            </a:r>
            <a:endParaRPr lang="pt-BR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t-BR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t-BR" sz="6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t-BR" sz="6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6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5212"/>
            <a:ext cx="4445138" cy="27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Outros hábitos saudáveis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1044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sz="11200" dirty="0" smtClean="0">
                <a:latin typeface="Times New Roman" pitchFamily="18" charset="0"/>
                <a:cs typeface="Times New Roman" pitchFamily="18" charset="0"/>
              </a:rPr>
              <a:t>Alimentação saudável</a:t>
            </a:r>
          </a:p>
          <a:p>
            <a:pPr>
              <a:buNone/>
            </a:pPr>
            <a:endParaRPr lang="pt-BR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1200" dirty="0" smtClean="0">
                <a:latin typeface="Times New Roman" pitchFamily="18" charset="0"/>
                <a:cs typeface="Times New Roman" pitchFamily="18" charset="0"/>
              </a:rPr>
              <a:t>		Exercício físico</a:t>
            </a:r>
          </a:p>
          <a:p>
            <a:pPr>
              <a:buNone/>
            </a:pPr>
            <a:endParaRPr lang="pt-BR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1200" dirty="0" smtClean="0">
                <a:latin typeface="Times New Roman" pitchFamily="18" charset="0"/>
                <a:cs typeface="Times New Roman" pitchFamily="18" charset="0"/>
              </a:rPr>
              <a:t>			Sono de qualidade</a:t>
            </a:r>
          </a:p>
          <a:p>
            <a:pPr>
              <a:buNone/>
            </a:pPr>
            <a:endParaRPr lang="pt-BR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1200" dirty="0" smtClean="0">
                <a:latin typeface="Times New Roman" pitchFamily="18" charset="0"/>
                <a:cs typeface="Times New Roman" pitchFamily="18" charset="0"/>
              </a:rPr>
              <a:t>				Gerenciamento do estresse</a:t>
            </a:r>
          </a:p>
          <a:p>
            <a:pPr>
              <a:buNone/>
            </a:pPr>
            <a:endParaRPr lang="pt-BR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1200" dirty="0" smtClean="0">
                <a:latin typeface="Times New Roman" pitchFamily="18" charset="0"/>
                <a:cs typeface="Times New Roman" pitchFamily="18" charset="0"/>
              </a:rPr>
              <a:t>					Saúde mental</a:t>
            </a:r>
          </a:p>
          <a:p>
            <a:pPr>
              <a:buNone/>
            </a:pPr>
            <a:r>
              <a:rPr lang="pt-BR" sz="1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pt-BR" sz="11200" dirty="0" smtClean="0">
                <a:latin typeface="Times New Roman" pitchFamily="18" charset="0"/>
                <a:cs typeface="Times New Roman" pitchFamily="18" charset="0"/>
              </a:rPr>
              <a:t>						Atividades de lazer</a:t>
            </a: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6450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 Unimed BH agradece e deseja a todos um excelente dia</a:t>
            </a:r>
            <a:br>
              <a:rPr lang="pt-B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com muita saúde e bem-estar!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Nutrição na saúde da mulher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Alimentação saudável </a:t>
            </a: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nutenção do peso</a:t>
            </a: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Saúde + bem estar + prevenção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is 4"/>
          <p:cNvSpPr/>
          <p:nvPr/>
        </p:nvSpPr>
        <p:spPr>
          <a:xfrm>
            <a:off x="4067944" y="2060848"/>
            <a:ext cx="698376" cy="648072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Igual 5"/>
          <p:cNvSpPr/>
          <p:nvPr/>
        </p:nvSpPr>
        <p:spPr>
          <a:xfrm>
            <a:off x="3995936" y="3212976"/>
            <a:ext cx="770384" cy="576064"/>
          </a:xfrm>
          <a:prstGeom prst="mathEqual">
            <a:avLst/>
          </a:prstGeom>
          <a:solidFill>
            <a:srgbClr val="3C9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Qual a sua motivação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Ciclos / TPM / TDPM</a:t>
            </a: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SOP</a:t>
            </a: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Endometriose</a:t>
            </a: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Climatério</a:t>
            </a: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Orientações gerais</a:t>
            </a:r>
          </a:p>
          <a:p>
            <a:pPr algn="ct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Qual a sua motivação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Ciclos </a:t>
            </a: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Fisiologicamente o ciclo é dividido em cinco fases:</a:t>
            </a:r>
          </a:p>
          <a:p>
            <a:pPr algn="ctr">
              <a:buFontTx/>
              <a:buChar char="-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Menstrual</a:t>
            </a:r>
          </a:p>
          <a:p>
            <a:pPr algn="ctr">
              <a:buFontTx/>
              <a:buChar char="-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Folicular</a:t>
            </a:r>
          </a:p>
          <a:p>
            <a:pPr algn="ctr">
              <a:buFontTx/>
              <a:buChar char="-"/>
            </a:pP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Ovulatória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Lútea </a:t>
            </a:r>
          </a:p>
          <a:p>
            <a:pPr algn="ctr">
              <a:buFontTx/>
              <a:buChar char="-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Pré-menstrual </a:t>
            </a:r>
          </a:p>
          <a:p>
            <a:pPr algn="ctr">
              <a:buFontTx/>
              <a:buChar char="-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5796136" y="2708920"/>
            <a:ext cx="288032" cy="914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have direita 7"/>
          <p:cNvSpPr/>
          <p:nvPr/>
        </p:nvSpPr>
        <p:spPr>
          <a:xfrm flipH="1">
            <a:off x="2771800" y="4437112"/>
            <a:ext cx="360040" cy="914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228184" y="29249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Primeira fase do ciclo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1520" y="47251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Segunda fase do ciclo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Nutrição na saúde da mulher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Desequilíbrios hormonais</a:t>
            </a: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Alteração na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ritimicidade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do ciclo</a:t>
            </a: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Problemas de saúde da mulher</a:t>
            </a: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283968" y="2060848"/>
            <a:ext cx="484632" cy="648072"/>
          </a:xfrm>
          <a:prstGeom prst="downArrow">
            <a:avLst/>
          </a:prstGeom>
          <a:solidFill>
            <a:srgbClr val="3C9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4283968" y="3140968"/>
            <a:ext cx="484632" cy="648072"/>
          </a:xfrm>
          <a:prstGeom prst="downArrow">
            <a:avLst/>
          </a:prstGeom>
          <a:solidFill>
            <a:srgbClr val="3C9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Nutrição na saúde da mulher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362757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211960" y="2564904"/>
            <a:ext cx="2893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Alimentação </a:t>
            </a:r>
          </a:p>
          <a:p>
            <a:pPr algn="ctr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saudável </a:t>
            </a:r>
          </a:p>
          <a:p>
            <a:pPr algn="ctr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pode </a:t>
            </a:r>
          </a:p>
          <a:p>
            <a:pPr algn="ctr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te </a:t>
            </a:r>
          </a:p>
          <a:p>
            <a:pPr algn="ctr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ajudar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TPM e TDPM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410445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Existem diferenças entre eles e devem ser tratados de forma diferente.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b="1" dirty="0" smtClean="0">
                <a:latin typeface="Times New Roman" pitchFamily="18" charset="0"/>
                <a:cs typeface="Times New Roman" pitchFamily="18" charset="0"/>
              </a:rPr>
              <a:t>TPM</a:t>
            </a:r>
            <a:r>
              <a:rPr lang="pt-BR" sz="9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tensão pré menstrual - É um conjunto de sensações que ocorre cerca de 10 dias antes do início do próximo ciclo menstrual. De acordo com dados do Ministério da Saúde, atinge mais de 70% das mulheres brasileiras. </a:t>
            </a:r>
            <a:endParaRPr lang="pt-BR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b="1" dirty="0" smtClean="0">
                <a:latin typeface="Times New Roman" pitchFamily="18" charset="0"/>
                <a:cs typeface="Times New Roman" pitchFamily="18" charset="0"/>
              </a:rPr>
              <a:t>Diagnóstico: </a:t>
            </a: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feito a partir da presença de pelo menos um sintoma físico e pelo menos um sintoma emocional.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TPM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410445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Caracterizada 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 por um conjunto de sintomas físicos, emocionais e comportamentais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8000" b="1" dirty="0" smtClean="0">
                <a:latin typeface="Times New Roman" pitchFamily="18" charset="0"/>
                <a:cs typeface="Times New Roman" pitchFamily="18" charset="0"/>
              </a:rPr>
              <a:t>Sintomas físicos</a:t>
            </a:r>
            <a:endParaRPr lang="pt-BR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Mudança no padrão  alimentar e no apetite; 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istensão abdominal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Sensibilidade ou edema mamário; d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or de cabeça; dores articulares ou muscular; edema de extremidades, ganho de peso, sintomas gastrointestinais e dor abdominal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8000" b="1" dirty="0" smtClean="0">
                <a:latin typeface="Times New Roman" pitchFamily="18" charset="0"/>
                <a:cs typeface="Times New Roman" pitchFamily="18" charset="0"/>
              </a:rPr>
              <a:t> Sintomas </a:t>
            </a:r>
            <a:r>
              <a:rPr lang="pt-BR" sz="8000" b="1" dirty="0" err="1" smtClean="0">
                <a:latin typeface="Times New Roman" pitchFamily="18" charset="0"/>
                <a:cs typeface="Times New Roman" pitchFamily="18" charset="0"/>
              </a:rPr>
              <a:t>Eemocionais</a:t>
            </a:r>
            <a:r>
              <a:rPr lang="pt-BR" sz="8000" b="1" dirty="0" smtClean="0">
                <a:latin typeface="Times New Roman" pitchFamily="18" charset="0"/>
                <a:cs typeface="Times New Roman" pitchFamily="18" charset="0"/>
              </a:rPr>
              <a:t> e comportamentais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Explosão de raiva ou choro; ansiedade, confusão, astenia, irritabilidade, retraimento social, insônia, mudanças no desejo sexual.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2126</TotalTime>
  <Words>1177</Words>
  <Application>Microsoft Office PowerPoint</Application>
  <PresentationFormat>Apresentação na tela (4:3)</PresentationFormat>
  <Paragraphs>152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Nutrição na saúde da mulher</vt:lpstr>
      <vt:lpstr>Palestrante</vt:lpstr>
      <vt:lpstr>Nutrição na saúde da mulher</vt:lpstr>
      <vt:lpstr>Qual a sua motivação</vt:lpstr>
      <vt:lpstr>Qual a sua motivação</vt:lpstr>
      <vt:lpstr>Nutrição na saúde da mulher</vt:lpstr>
      <vt:lpstr>Nutrição na saúde da mulher</vt:lpstr>
      <vt:lpstr>TPM e TDPM</vt:lpstr>
      <vt:lpstr>TPM</vt:lpstr>
      <vt:lpstr>TPM</vt:lpstr>
      <vt:lpstr>TDPM</vt:lpstr>
      <vt:lpstr>SOP</vt:lpstr>
      <vt:lpstr>SOP – apresenta quatro fenótipos</vt:lpstr>
      <vt:lpstr>SOP – apresenta quatro fenótipos</vt:lpstr>
      <vt:lpstr>SOP </vt:lpstr>
      <vt:lpstr>Endometriose</vt:lpstr>
      <vt:lpstr>Climatério</vt:lpstr>
      <vt:lpstr>Climatério</vt:lpstr>
      <vt:lpstr>Nutrição na saúde da mulher</vt:lpstr>
      <vt:lpstr>Nutrição na saúde da mulher</vt:lpstr>
      <vt:lpstr>Nutrição na saúde da mulher</vt:lpstr>
      <vt:lpstr>Nutrição na saúde da mulher</vt:lpstr>
      <vt:lpstr>Nutrição na saúde da mulher</vt:lpstr>
      <vt:lpstr>Nutrição na saúde da mulher</vt:lpstr>
      <vt:lpstr>Nutrição na saúde da mulher</vt:lpstr>
      <vt:lpstr>Outros hábitos saudáveis</vt:lpstr>
      <vt:lpstr>A Unimed BH agradece e deseja a todos um excelente dia  com muita saúde e bem-estar!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Cleu</cp:lastModifiedBy>
  <cp:revision>203</cp:revision>
  <dcterms:created xsi:type="dcterms:W3CDTF">2014-02-13T16:35:54Z</dcterms:created>
  <dcterms:modified xsi:type="dcterms:W3CDTF">2022-03-04T00:24:43Z</dcterms:modified>
</cp:coreProperties>
</file>