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73" r:id="rId9"/>
    <p:sldId id="274" r:id="rId10"/>
    <p:sldId id="275" r:id="rId11"/>
    <p:sldId id="276" r:id="rId12"/>
    <p:sldId id="262" r:id="rId13"/>
    <p:sldId id="263" r:id="rId14"/>
    <p:sldId id="277" r:id="rId15"/>
    <p:sldId id="278" r:id="rId16"/>
    <p:sldId id="264" r:id="rId17"/>
    <p:sldId id="265" r:id="rId18"/>
    <p:sldId id="266" r:id="rId19"/>
    <p:sldId id="267" r:id="rId20"/>
    <p:sldId id="268" r:id="rId21"/>
    <p:sldId id="269" r:id="rId22"/>
    <p:sldId id="270" r:id="rId23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25"/>
      <p:bold r:id="rId26"/>
      <p:italic r:id="rId27"/>
      <p:boldItalic r:id="rId28"/>
    </p:embeddedFont>
    <p:embeddedFont>
      <p:font typeface="Montserrat Medium" panose="00000600000000000000" pitchFamily="2" charset="0"/>
      <p:regular r:id="rId29"/>
      <p:bold r:id="rId30"/>
      <p:italic r:id="rId31"/>
      <p:boldItalic r:id="rId32"/>
    </p:embeddedFont>
    <p:embeddedFont>
      <p:font typeface="Plus Jakarta Sans ExtraBold" panose="020B0604020202020204" charset="0"/>
      <p:bold r:id="rId33"/>
      <p:boldItalic r:id="rId34"/>
    </p:embeddedFont>
    <p:embeddedFont>
      <p:font typeface="Tahoma" panose="020B0604030504040204" pitchFamily="34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  <p15:guide id="3" pos="65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D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744" y="138"/>
      </p:cViewPr>
      <p:guideLst>
        <p:guide orient="horz" pos="1620"/>
        <p:guide pos="2880"/>
        <p:guide pos="65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27ce2c3a21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" name="Google Shape;51;g27ce2c3a21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84779bc6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84779bc6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0772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84779bc6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84779bc6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9176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7ce2c3a21c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g27ce2c3a21c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84779bc684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84779bc684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84779bc684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84779bc684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6177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84779bc684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84779bc684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19624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84779bc684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84779bc684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84779bc684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84779bc684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7ce2c3a21c_1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g27ce2c3a21c_1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7ce2c3a373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7ce2c3a373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57fe3d968d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257fe3d968d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84779bc684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g284779bc684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7ce2c3a373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7ce2c3a373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57fe3d968d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57fe3d968d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deac1a38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deac1a38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deac1a385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deac1a385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84779bc684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84779bc684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84779bc6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84779bc6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84779bc6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84779bc6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7820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84779bc6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84779bc6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1471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84779bc6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84779bc6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577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" y="10"/>
            <a:ext cx="9144003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 descr="Uma imagem contendo Ícone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6075" y="3873774"/>
            <a:ext cx="2026829" cy="81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174975" y="1750475"/>
            <a:ext cx="64581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Tahoma"/>
              <a:buNone/>
              <a:defRPr sz="46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5276" y="3904126"/>
            <a:ext cx="1637976" cy="81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CUSSAO - TOPICO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" descr="Uma imagem contendo Ícone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9517" y="4776575"/>
            <a:ext cx="616725" cy="248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752550" y="60950"/>
            <a:ext cx="7638900" cy="16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000" tIns="126000" rIns="306000" bIns="914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  <a:defRPr sz="40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750550" y="1729550"/>
            <a:ext cx="7638900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8000" tIns="198000" rIns="162000" bIns="1980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○"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■"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○"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■"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○"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■"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4" descr="Uma imagem contendo Ícone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9517" y="4776575"/>
            <a:ext cx="616725" cy="24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4" descr="Desenho de um círculo&#10;&#10;Descrição gerada automaticamente com confiança mé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71805" y="2394025"/>
            <a:ext cx="3200400" cy="142875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3" name="Google Shape;23;p4"/>
          <p:cNvSpPr txBox="1"/>
          <p:nvPr/>
        </p:nvSpPr>
        <p:spPr>
          <a:xfrm>
            <a:off x="762725" y="58675"/>
            <a:ext cx="76269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000" tIns="180000" rIns="180000" bIns="180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Audiodescrição</a:t>
            </a:r>
            <a:endParaRPr sz="4000" b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CUSSAO ASSUNTO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0" y="1104900"/>
            <a:ext cx="7601400" cy="35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22000" tIns="234000" rIns="0" bIns="234000" anchor="t" anchorCtr="0">
            <a:normAutofit/>
          </a:bodyPr>
          <a:lstStyle>
            <a:lvl1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 Medium"/>
              <a:buChar char="●"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00"/>
              <a:buFont typeface="Montserrat Medium"/>
              <a:buChar char="○"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00"/>
              <a:buFont typeface="Montserrat Medium"/>
              <a:buChar char="■"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00"/>
              <a:buFont typeface="Montserrat Medium"/>
              <a:buChar char="●"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00"/>
              <a:buFont typeface="Montserrat Medium"/>
              <a:buChar char="○"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00"/>
              <a:buFont typeface="Montserrat Medium"/>
              <a:buChar char="■"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00"/>
              <a:buFont typeface="Montserrat Medium"/>
              <a:buChar char="●"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238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00"/>
              <a:buFont typeface="Montserrat Medium"/>
              <a:buChar char="○"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2385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500"/>
              <a:buFont typeface="Montserrat Medium"/>
              <a:buChar char="■"/>
              <a:defRPr sz="15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pic>
        <p:nvPicPr>
          <p:cNvPr id="27" name="Google Shape;27;p5" descr="Uma imagem contendo Ícone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9517" y="4776575"/>
            <a:ext cx="616725" cy="24885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0" y="60950"/>
            <a:ext cx="76014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22000" tIns="91425" rIns="360000" bIns="9142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ahoma"/>
              <a:buNone/>
              <a:defRPr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ahoma"/>
              <a:buNone/>
              <a:defRPr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ahoma"/>
              <a:buNone/>
              <a:defRPr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ahoma"/>
              <a:buNone/>
              <a:defRPr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ahoma"/>
              <a:buNone/>
              <a:defRPr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ahoma"/>
              <a:buNone/>
              <a:defRPr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ahoma"/>
              <a:buNone/>
              <a:defRPr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ahoma"/>
              <a:buNone/>
              <a:defRPr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ahoma"/>
              <a:buNone/>
              <a:defRPr sz="32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E46962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UTOR - Mini biografia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6" descr="Uma imagem contendo Ícone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9517" y="4776575"/>
            <a:ext cx="616725" cy="24885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0" y="60950"/>
            <a:ext cx="4188300" cy="11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22000" tIns="306000" rIns="360000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610C"/>
              </a:buClr>
              <a:buSzPts val="2800"/>
              <a:buFont typeface="Tahoma"/>
              <a:buNone/>
              <a:defRPr b="1">
                <a:solidFill>
                  <a:srgbClr val="09610C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610C"/>
              </a:buClr>
              <a:buSzPts val="2800"/>
              <a:buFont typeface="Tahoma"/>
              <a:buNone/>
              <a:defRPr b="1">
                <a:solidFill>
                  <a:srgbClr val="09610C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610C"/>
              </a:buClr>
              <a:buSzPts val="2800"/>
              <a:buFont typeface="Tahoma"/>
              <a:buNone/>
              <a:defRPr b="1">
                <a:solidFill>
                  <a:srgbClr val="09610C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610C"/>
              </a:buClr>
              <a:buSzPts val="2800"/>
              <a:buFont typeface="Tahoma"/>
              <a:buNone/>
              <a:defRPr b="1">
                <a:solidFill>
                  <a:srgbClr val="09610C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610C"/>
              </a:buClr>
              <a:buSzPts val="2800"/>
              <a:buFont typeface="Tahoma"/>
              <a:buNone/>
              <a:defRPr b="1">
                <a:solidFill>
                  <a:srgbClr val="09610C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610C"/>
              </a:buClr>
              <a:buSzPts val="2800"/>
              <a:buFont typeface="Tahoma"/>
              <a:buNone/>
              <a:defRPr b="1">
                <a:solidFill>
                  <a:srgbClr val="09610C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610C"/>
              </a:buClr>
              <a:buSzPts val="2800"/>
              <a:buFont typeface="Tahoma"/>
              <a:buNone/>
              <a:defRPr b="1">
                <a:solidFill>
                  <a:srgbClr val="09610C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610C"/>
              </a:buClr>
              <a:buSzPts val="2800"/>
              <a:buFont typeface="Tahoma"/>
              <a:buNone/>
              <a:defRPr b="1">
                <a:solidFill>
                  <a:srgbClr val="09610C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610C"/>
              </a:buClr>
              <a:buSzPts val="2800"/>
              <a:buFont typeface="Tahoma"/>
              <a:buNone/>
              <a:defRPr b="1">
                <a:solidFill>
                  <a:srgbClr val="09610C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3" name="Google Shape;33;p6"/>
          <p:cNvSpPr>
            <a:spLocks noGrp="1"/>
          </p:cNvSpPr>
          <p:nvPr>
            <p:ph type="pic" idx="2"/>
          </p:nvPr>
        </p:nvSpPr>
        <p:spPr>
          <a:xfrm>
            <a:off x="4409950" y="258625"/>
            <a:ext cx="3080400" cy="42264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540000" y="1468800"/>
            <a:ext cx="3644700" cy="3194400"/>
          </a:xfrm>
          <a:prstGeom prst="rect">
            <a:avLst/>
          </a:prstGeom>
        </p:spPr>
        <p:txBody>
          <a:bodyPr spcFirstLastPara="1" wrap="square" lIns="0" tIns="0" rIns="162000" bIns="0" anchor="t" anchorCtr="0">
            <a:normAutofit/>
          </a:bodyPr>
          <a:lstStyle>
            <a:lvl1pPr marL="457200" lvl="0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●"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○"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■"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●"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○"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■"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●"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○"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Char char="■"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 idx="3"/>
          </p:nvPr>
        </p:nvSpPr>
        <p:spPr>
          <a:xfrm>
            <a:off x="540000" y="840586"/>
            <a:ext cx="3252600" cy="3879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ahoma"/>
              <a:buNone/>
              <a:defRPr sz="1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40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AMENTO CHAVE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7"/>
          <p:cNvSpPr/>
          <p:nvPr/>
        </p:nvSpPr>
        <p:spPr>
          <a:xfrm>
            <a:off x="0" y="60950"/>
            <a:ext cx="9144000" cy="4647300"/>
          </a:xfrm>
          <a:prstGeom prst="rect">
            <a:avLst/>
          </a:prstGeom>
          <a:solidFill>
            <a:srgbClr val="46216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" name="Google Shape;39;p7" descr="Uma imagem contendo Ícone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9517" y="4776575"/>
            <a:ext cx="616725" cy="24885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0" y="61125"/>
            <a:ext cx="9144000" cy="46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0" tIns="180000" rIns="720000" bIns="180000" anchor="ctr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43" name="Google Shape;43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8" descr="Uma imagem contendo Ícone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7100" y="2111800"/>
            <a:ext cx="1702500" cy="68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1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4ECB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  <a:defRPr sz="2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  <a:defRPr sz="2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  <a:defRPr sz="2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  <a:defRPr sz="2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  <a:defRPr sz="2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  <a:defRPr sz="2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  <a:defRPr sz="2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  <a:defRPr sz="2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  <a:defRPr sz="28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○"/>
              <a:defRPr sz="180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■"/>
              <a:defRPr sz="180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○"/>
              <a:defRPr sz="180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■"/>
              <a:defRPr sz="180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○"/>
              <a:defRPr sz="180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■"/>
              <a:defRPr sz="180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ctrTitle"/>
          </p:nvPr>
        </p:nvSpPr>
        <p:spPr>
          <a:xfrm>
            <a:off x="1174975" y="1750475"/>
            <a:ext cx="6458100" cy="17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Ansiedade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405F74-0239-8A16-D773-AC2AE73E53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42" t="27033" r="578" b="49244"/>
          <a:stretch/>
        </p:blipFill>
        <p:spPr>
          <a:xfrm>
            <a:off x="0" y="1097280"/>
            <a:ext cx="7452360" cy="4046220"/>
          </a:xfrm>
          <a:prstGeom prst="rect">
            <a:avLst/>
          </a:prstGeom>
        </p:spPr>
      </p:pic>
      <p:sp>
        <p:nvSpPr>
          <p:cNvPr id="6" name="Google Shape;77;p14">
            <a:extLst>
              <a:ext uri="{FF2B5EF4-FFF2-40B4-BE49-F238E27FC236}">
                <a16:creationId xmlns:a16="http://schemas.microsoft.com/office/drawing/2014/main" id="{A153933E-5F13-9DA2-5231-45FBB0C506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60950"/>
            <a:ext cx="7601400" cy="1026000"/>
          </a:xfrm>
          <a:prstGeom prst="rect">
            <a:avLst/>
          </a:prstGeom>
        </p:spPr>
        <p:txBody>
          <a:bodyPr spcFirstLastPara="1" wrap="square" lIns="522000" tIns="91425" rIns="360000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Efeitos da ansiedade no corpo</a:t>
            </a:r>
            <a:endParaRPr dirty="0"/>
          </a:p>
        </p:txBody>
      </p:sp>
      <p:sp>
        <p:nvSpPr>
          <p:cNvPr id="7" name="Google Shape;76;p14">
            <a:extLst>
              <a:ext uri="{FF2B5EF4-FFF2-40B4-BE49-F238E27FC236}">
                <a16:creationId xmlns:a16="http://schemas.microsoft.com/office/drawing/2014/main" id="{EE950A22-FC7A-F80C-DCF4-8E01290147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421817" y="1086950"/>
            <a:ext cx="3383280" cy="3594900"/>
          </a:xfrm>
          <a:prstGeom prst="rect">
            <a:avLst/>
          </a:prstGeom>
        </p:spPr>
        <p:txBody>
          <a:bodyPr spcFirstLastPara="1" wrap="square" lIns="522000" tIns="234000" rIns="0" bIns="2340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Montserrat"/>
                <a:ea typeface="Montserrat"/>
                <a:cs typeface="Montserrat"/>
                <a:sym typeface="Montserrat"/>
              </a:rPr>
              <a:t>INTESTINO</a:t>
            </a:r>
            <a:br>
              <a:rPr lang="en-US" b="1" dirty="0">
                <a:latin typeface="Montserrat"/>
                <a:ea typeface="Montserrat"/>
                <a:cs typeface="Montserrat"/>
                <a:sym typeface="Montserrat"/>
              </a:rPr>
            </a:br>
            <a:endParaRPr lang="en-US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Diarréia</a:t>
            </a:r>
            <a:endParaRPr lang="en-US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Constipação</a:t>
            </a: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prisão</a:t>
            </a: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ventre</a:t>
            </a: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)</a:t>
            </a:r>
          </a:p>
          <a:p>
            <a:pPr marL="285750" indent="-285750"/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Síndrome</a:t>
            </a: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 do </a:t>
            </a:r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intestino</a:t>
            </a: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irritável</a:t>
            </a: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E987DF-4262-D370-6421-033D43A44168}"/>
              </a:ext>
            </a:extLst>
          </p:cNvPr>
          <p:cNvCxnSpPr>
            <a:cxnSpLocks/>
          </p:cNvCxnSpPr>
          <p:nvPr/>
        </p:nvCxnSpPr>
        <p:spPr>
          <a:xfrm flipV="1">
            <a:off x="2819933" y="1489897"/>
            <a:ext cx="2998976" cy="1694517"/>
          </a:xfrm>
          <a:prstGeom prst="line">
            <a:avLst/>
          </a:prstGeom>
          <a:ln w="38100">
            <a:headEnd type="oval" w="med" len="med"/>
            <a:tailEnd type="oval" w="med" len="med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5F465B4-5210-CC83-A364-D6A564B72528}"/>
              </a:ext>
            </a:extLst>
          </p:cNvPr>
          <p:cNvSpPr/>
          <p:nvPr/>
        </p:nvSpPr>
        <p:spPr>
          <a:xfrm>
            <a:off x="6343249" y="2987332"/>
            <a:ext cx="2611795" cy="1694518"/>
          </a:xfrm>
          <a:prstGeom prst="rect">
            <a:avLst/>
          </a:prstGeom>
          <a:solidFill>
            <a:srgbClr val="E4ED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19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405F74-0239-8A16-D773-AC2AE73E53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42" t="37334" r="578" b="38943"/>
          <a:stretch/>
        </p:blipFill>
        <p:spPr>
          <a:xfrm>
            <a:off x="0" y="1097280"/>
            <a:ext cx="7452360" cy="4046219"/>
          </a:xfrm>
          <a:prstGeom prst="rect">
            <a:avLst/>
          </a:prstGeom>
        </p:spPr>
      </p:pic>
      <p:sp>
        <p:nvSpPr>
          <p:cNvPr id="6" name="Google Shape;77;p14">
            <a:extLst>
              <a:ext uri="{FF2B5EF4-FFF2-40B4-BE49-F238E27FC236}">
                <a16:creationId xmlns:a16="http://schemas.microsoft.com/office/drawing/2014/main" id="{A153933E-5F13-9DA2-5231-45FBB0C506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60950"/>
            <a:ext cx="7601400" cy="1026000"/>
          </a:xfrm>
          <a:prstGeom prst="rect">
            <a:avLst/>
          </a:prstGeom>
        </p:spPr>
        <p:txBody>
          <a:bodyPr spcFirstLastPara="1" wrap="square" lIns="522000" tIns="91425" rIns="360000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Efeitos da ansiedade no corpo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4311FA-CC6E-7D4F-9324-C291D06CACAE}"/>
              </a:ext>
            </a:extLst>
          </p:cNvPr>
          <p:cNvSpPr/>
          <p:nvPr/>
        </p:nvSpPr>
        <p:spPr>
          <a:xfrm>
            <a:off x="4802199" y="1097280"/>
            <a:ext cx="4152846" cy="3584570"/>
          </a:xfrm>
          <a:prstGeom prst="rect">
            <a:avLst/>
          </a:prstGeom>
          <a:solidFill>
            <a:srgbClr val="E4ED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76;p14">
            <a:extLst>
              <a:ext uri="{FF2B5EF4-FFF2-40B4-BE49-F238E27FC236}">
                <a16:creationId xmlns:a16="http://schemas.microsoft.com/office/drawing/2014/main" id="{EE950A22-FC7A-F80C-DCF4-8E01290147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421817" y="1086950"/>
            <a:ext cx="3383280" cy="3594900"/>
          </a:xfrm>
          <a:prstGeom prst="rect">
            <a:avLst/>
          </a:prstGeom>
        </p:spPr>
        <p:txBody>
          <a:bodyPr spcFirstLastPara="1" wrap="square" lIns="522000" tIns="234000" rIns="0" bIns="2340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Montserrat"/>
                <a:ea typeface="Montserrat"/>
                <a:cs typeface="Montserrat"/>
                <a:sym typeface="Montserrat"/>
              </a:rPr>
              <a:t>SISTEMA REPRODUTOR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Montserrat"/>
                <a:ea typeface="Montserrat"/>
                <a:cs typeface="Montserrat"/>
                <a:sym typeface="Montserrat"/>
              </a:rPr>
              <a:t>Nas </a:t>
            </a:r>
            <a:r>
              <a:rPr lang="en-US" b="1" dirty="0" err="1">
                <a:latin typeface="Montserrat"/>
                <a:ea typeface="Montserrat"/>
                <a:cs typeface="Montserrat"/>
                <a:sym typeface="Montserrat"/>
              </a:rPr>
              <a:t>Mulheres</a:t>
            </a:r>
            <a:endParaRPr lang="en-US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Ciclo menstrual irregular e/ou doloroso</a:t>
            </a:r>
          </a:p>
          <a:p>
            <a:pPr marL="285750" indent="-285750"/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Redução</a:t>
            </a: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 do </a:t>
            </a:r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desejo</a:t>
            </a: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 sexual</a:t>
            </a:r>
          </a:p>
          <a:p>
            <a:pPr marL="285750" indent="-285750"/>
            <a:endParaRPr lang="en-US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buNone/>
            </a:pPr>
            <a:r>
              <a:rPr lang="en-US" b="1" dirty="0">
                <a:latin typeface="Montserrat"/>
                <a:ea typeface="Montserrat"/>
                <a:cs typeface="Montserrat"/>
                <a:sym typeface="Montserrat"/>
              </a:rPr>
              <a:t>Nos Homens</a:t>
            </a:r>
          </a:p>
          <a:p>
            <a:pPr marL="285750" indent="-285750"/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Impotência</a:t>
            </a:r>
            <a:endParaRPr lang="en-US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Baixa produção de </a:t>
            </a:r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espermatozóides</a:t>
            </a:r>
            <a:endParaRPr lang="en-US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Queda</a:t>
            </a: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 do </a:t>
            </a:r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desejo</a:t>
            </a: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 sexual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E987DF-4262-D370-6421-033D43A44168}"/>
              </a:ext>
            </a:extLst>
          </p:cNvPr>
          <p:cNvCxnSpPr>
            <a:cxnSpLocks/>
          </p:cNvCxnSpPr>
          <p:nvPr/>
        </p:nvCxnSpPr>
        <p:spPr>
          <a:xfrm flipV="1">
            <a:off x="2819933" y="1489897"/>
            <a:ext cx="2998976" cy="1694517"/>
          </a:xfrm>
          <a:prstGeom prst="line">
            <a:avLst/>
          </a:prstGeom>
          <a:ln w="38100">
            <a:headEnd type="oval" w="med" len="med"/>
            <a:tailEnd type="oval" w="med" len="med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393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0" y="61125"/>
            <a:ext cx="9144000" cy="4647300"/>
          </a:xfrm>
          <a:prstGeom prst="rect">
            <a:avLst/>
          </a:prstGeom>
        </p:spPr>
        <p:txBody>
          <a:bodyPr spcFirstLastPara="1" wrap="square" lIns="720000" tIns="180000" rIns="720000" bIns="1800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dirty="0"/>
              <a:t>Ansiedade poder ter</a:t>
            </a:r>
            <a:endParaRPr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dirty="0"/>
              <a:t>motivos claros, ou não.</a:t>
            </a:r>
            <a:endParaRPr b="0" dirty="0"/>
          </a:p>
        </p:txBody>
      </p:sp>
    </p:spTree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0" y="60950"/>
            <a:ext cx="7601400" cy="1026000"/>
          </a:xfrm>
          <a:prstGeom prst="rect">
            <a:avLst/>
          </a:prstGeom>
        </p:spPr>
        <p:txBody>
          <a:bodyPr spcFirstLastPara="1" wrap="square" lIns="522000" tIns="91425" rIns="360000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Como trabalhar?</a:t>
            </a:r>
            <a:endParaRPr/>
          </a:p>
        </p:txBody>
      </p:sp>
      <p:pic>
        <p:nvPicPr>
          <p:cNvPr id="94" name="Google Shape;94;p17"/>
          <p:cNvPicPr preferRelativeResize="0"/>
          <p:nvPr/>
        </p:nvPicPr>
        <p:blipFill rotWithShape="1">
          <a:blip r:embed="rId3">
            <a:alphaModFix/>
          </a:blip>
          <a:srcRect l="1059" t="4082" r="66131" b="5915"/>
          <a:stretch/>
        </p:blipFill>
        <p:spPr>
          <a:xfrm>
            <a:off x="2906197" y="1340826"/>
            <a:ext cx="3331605" cy="298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0" y="60950"/>
            <a:ext cx="7601400" cy="1026000"/>
          </a:xfrm>
          <a:prstGeom prst="rect">
            <a:avLst/>
          </a:prstGeom>
        </p:spPr>
        <p:txBody>
          <a:bodyPr spcFirstLastPara="1" wrap="square" lIns="522000" tIns="91425" rIns="360000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Como trabalhar?</a:t>
            </a:r>
            <a:endParaRPr/>
          </a:p>
        </p:txBody>
      </p:sp>
      <p:pic>
        <p:nvPicPr>
          <p:cNvPr id="2" name="Google Shape;94;p17">
            <a:extLst>
              <a:ext uri="{FF2B5EF4-FFF2-40B4-BE49-F238E27FC236}">
                <a16:creationId xmlns:a16="http://schemas.microsoft.com/office/drawing/2014/main" id="{F78600C3-B9E5-9E5F-58A3-4A52212F17A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3595" t="4082" r="33595" b="5915"/>
          <a:stretch/>
        </p:blipFill>
        <p:spPr>
          <a:xfrm>
            <a:off x="2906197" y="1340826"/>
            <a:ext cx="3331605" cy="2986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363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0" y="60950"/>
            <a:ext cx="7601400" cy="1026000"/>
          </a:xfrm>
          <a:prstGeom prst="rect">
            <a:avLst/>
          </a:prstGeom>
        </p:spPr>
        <p:txBody>
          <a:bodyPr spcFirstLastPara="1" wrap="square" lIns="522000" tIns="91425" rIns="360000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Como trabalhar?</a:t>
            </a:r>
            <a:endParaRPr/>
          </a:p>
        </p:txBody>
      </p:sp>
      <p:sp>
        <p:nvSpPr>
          <p:cNvPr id="95" name="Google Shape;95;p17"/>
          <p:cNvSpPr txBox="1"/>
          <p:nvPr/>
        </p:nvSpPr>
        <p:spPr>
          <a:xfrm>
            <a:off x="4962057" y="2070388"/>
            <a:ext cx="3776781" cy="1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2500"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dirty="0"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AUTOCONHECIMENTO</a:t>
            </a:r>
            <a:endParaRPr sz="2600" dirty="0">
              <a:latin typeface="Plus Jakarta Sans ExtraBold"/>
              <a:ea typeface="Plus Jakarta Sans ExtraBold"/>
              <a:cs typeface="Plus Jakarta Sans ExtraBold"/>
              <a:sym typeface="Plus Jakarta Sans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latin typeface="Plus Jakarta Sans ExtraBold"/>
              <a:ea typeface="Plus Jakarta Sans ExtraBold"/>
              <a:cs typeface="Plus Jakarta Sans ExtraBold"/>
              <a:sym typeface="Plus Jakarta Sans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latin typeface="Plus Jakarta Sans ExtraBold"/>
              <a:ea typeface="Plus Jakarta Sans ExtraBold"/>
              <a:cs typeface="Plus Jakarta Sans ExtraBold"/>
              <a:sym typeface="Plus Jakarta Sans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dirty="0">
                <a:latin typeface="Plus Jakarta Sans ExtraBold"/>
                <a:ea typeface="Plus Jakarta Sans ExtraBold"/>
                <a:cs typeface="Plus Jakarta Sans ExtraBold"/>
                <a:sym typeface="Plus Jakarta Sans ExtraBold"/>
              </a:rPr>
              <a:t>AUTOGESTÃO</a:t>
            </a:r>
            <a:endParaRPr sz="2600" dirty="0">
              <a:latin typeface="Plus Jakarta Sans ExtraBold"/>
              <a:ea typeface="Plus Jakarta Sans ExtraBold"/>
              <a:cs typeface="Plus Jakarta Sans ExtraBold"/>
              <a:sym typeface="Plus Jakarta Sans ExtraBold"/>
            </a:endParaRPr>
          </a:p>
        </p:txBody>
      </p:sp>
      <p:sp>
        <p:nvSpPr>
          <p:cNvPr id="96" name="Google Shape;96;p17"/>
          <p:cNvSpPr/>
          <p:nvPr/>
        </p:nvSpPr>
        <p:spPr>
          <a:xfrm>
            <a:off x="6584347" y="2601388"/>
            <a:ext cx="532200" cy="506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1E4E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oogle Shape;94;p17">
            <a:extLst>
              <a:ext uri="{FF2B5EF4-FFF2-40B4-BE49-F238E27FC236}">
                <a16:creationId xmlns:a16="http://schemas.microsoft.com/office/drawing/2014/main" id="{6A26F21D-9358-8CD3-F293-C3F03B845FD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5960" t="3492" r="1230" b="6505"/>
          <a:stretch/>
        </p:blipFill>
        <p:spPr>
          <a:xfrm rot="21304884">
            <a:off x="720991" y="1081339"/>
            <a:ext cx="3776781" cy="3385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8910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title"/>
          </p:nvPr>
        </p:nvSpPr>
        <p:spPr>
          <a:xfrm>
            <a:off x="0" y="60950"/>
            <a:ext cx="7601400" cy="1026000"/>
          </a:xfrm>
          <a:prstGeom prst="rect">
            <a:avLst/>
          </a:prstGeom>
        </p:spPr>
        <p:txBody>
          <a:bodyPr spcFirstLastPara="1" wrap="square" lIns="522000" tIns="91425" rIns="360000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Pêndulo</a:t>
            </a:r>
            <a:endParaRPr/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6602" y="1163150"/>
            <a:ext cx="6244795" cy="351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/>
          <p:nvPr/>
        </p:nvSpPr>
        <p:spPr>
          <a:xfrm>
            <a:off x="6546275" y="1116650"/>
            <a:ext cx="2379900" cy="3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CONTROLE</a:t>
            </a:r>
            <a:endParaRPr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44800" lvl="0" indent="-175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</a:pPr>
            <a:r>
              <a:rPr lang="pt-BR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Busca, sentido natural do pêndulo</a:t>
            </a:r>
            <a:endParaRPr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244800" lvl="0" indent="-175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</a:pPr>
            <a:r>
              <a:rPr lang="pt-BR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Impossível controlar tudo</a:t>
            </a:r>
            <a:endParaRPr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t-BR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GERA</a:t>
            </a:r>
            <a:endParaRPr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44800" lvl="0" indent="-175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</a:pPr>
            <a:r>
              <a:rPr lang="pt-BR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Ansiedade</a:t>
            </a:r>
            <a:endParaRPr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244800" lvl="0" indent="-175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</a:pPr>
            <a:r>
              <a:rPr lang="pt-BR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Superatividade, Superpoder</a:t>
            </a:r>
            <a:endParaRPr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244800" lvl="0" indent="-175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</a:pPr>
            <a:r>
              <a:rPr lang="pt-BR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Aversão e desqualificação do incontrolável</a:t>
            </a:r>
            <a:endParaRPr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333900" y="1116650"/>
            <a:ext cx="2379900" cy="35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NÃO CONTROLE</a:t>
            </a:r>
            <a:endParaRPr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44800" lvl="0" indent="-175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</a:pPr>
            <a:r>
              <a:rPr lang="pt-BR" dirty="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Fuga</a:t>
            </a:r>
            <a:endParaRPr dirty="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244800" lvl="0" indent="-175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</a:pPr>
            <a:r>
              <a:rPr lang="pt-BR" dirty="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Impossível não controlar nada</a:t>
            </a:r>
            <a:endParaRPr dirty="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GERA</a:t>
            </a:r>
            <a:endParaRPr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44800" lvl="0" indent="-175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</a:pPr>
            <a:r>
              <a:rPr lang="pt-BR" dirty="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Desamparo</a:t>
            </a:r>
            <a:endParaRPr dirty="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244800" lvl="0" indent="-175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</a:pPr>
            <a:r>
              <a:rPr lang="pt-BR" dirty="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Inação, vitimismo, depressão</a:t>
            </a:r>
            <a:endParaRPr dirty="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244800" lvl="0" indent="-1753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</a:pPr>
            <a:r>
              <a:rPr lang="pt-BR" dirty="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Aversão e desqualificação do controlável</a:t>
            </a:r>
            <a:br>
              <a:rPr lang="pt-BR" dirty="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dirty="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>
            <a:spLocks noGrp="1"/>
          </p:cNvSpPr>
          <p:nvPr>
            <p:ph type="body" idx="1"/>
          </p:nvPr>
        </p:nvSpPr>
        <p:spPr>
          <a:xfrm>
            <a:off x="0" y="1104900"/>
            <a:ext cx="4641000" cy="3594900"/>
          </a:xfrm>
          <a:prstGeom prst="rect">
            <a:avLst/>
          </a:prstGeom>
        </p:spPr>
        <p:txBody>
          <a:bodyPr spcFirstLastPara="1" wrap="square" lIns="522000" tIns="234000" rIns="0" bIns="234000" anchor="ctr" anchorCtr="0">
            <a:normAutofit/>
          </a:bodyPr>
          <a:lstStyle/>
          <a:p>
            <a:pPr marL="244800" lvl="0" indent="-1816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BR" dirty="0"/>
              <a:t>Fique sozinho por um período do dia ou quando ansioso</a:t>
            </a:r>
            <a:endParaRPr dirty="0"/>
          </a:p>
          <a:p>
            <a:pPr marL="244800" lvl="0" indent="-181650" algn="l" rtl="0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pt-BR" dirty="0"/>
              <a:t>Feche os olhos, suspenda as preocupações, respire e pense:</a:t>
            </a:r>
            <a:endParaRPr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b="1" dirty="0">
                <a:latin typeface="Montserrat"/>
                <a:ea typeface="Montserrat"/>
                <a:cs typeface="Montserrat"/>
                <a:sym typeface="Montserrat"/>
              </a:rPr>
              <a:t>“Tenho atenção no presente.”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44800" lvl="0" indent="-181650" algn="l" rtl="0"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pt-BR" dirty="0"/>
              <a:t>Tenha plena atenção em você mesmo, em apenas uma coisa: MINDFULNESS</a:t>
            </a:r>
            <a:endParaRPr dirty="0"/>
          </a:p>
          <a:p>
            <a:pPr marL="244800" lvl="0" indent="-181650" algn="l" rtl="0">
              <a:spcBef>
                <a:spcPts val="1000"/>
              </a:spcBef>
              <a:spcAft>
                <a:spcPts val="1000"/>
              </a:spcAft>
              <a:buSzPts val="1500"/>
              <a:buChar char="●"/>
            </a:pPr>
            <a:r>
              <a:rPr lang="pt-BR" dirty="0"/>
              <a:t>Foque em seu corpo e pensamento</a:t>
            </a:r>
            <a:endParaRPr dirty="0"/>
          </a:p>
        </p:txBody>
      </p:sp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0" y="60950"/>
            <a:ext cx="7601400" cy="1026000"/>
          </a:xfrm>
          <a:prstGeom prst="rect">
            <a:avLst/>
          </a:prstGeom>
        </p:spPr>
        <p:txBody>
          <a:bodyPr spcFirstLastPara="1" wrap="square" lIns="522000" tIns="91425" rIns="360000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Olhar para si mesmo</a:t>
            </a:r>
            <a:endParaRPr/>
          </a:p>
        </p:txBody>
      </p:sp>
      <p:pic>
        <p:nvPicPr>
          <p:cNvPr id="111" name="Google Shape;111;p19"/>
          <p:cNvPicPr preferRelativeResize="0"/>
          <p:nvPr/>
        </p:nvPicPr>
        <p:blipFill rotWithShape="1">
          <a:blip r:embed="rId3">
            <a:alphaModFix/>
          </a:blip>
          <a:srcRect l="49779" r="3386"/>
          <a:stretch/>
        </p:blipFill>
        <p:spPr>
          <a:xfrm>
            <a:off x="4816300" y="267318"/>
            <a:ext cx="4193573" cy="5036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body" idx="1"/>
          </p:nvPr>
        </p:nvSpPr>
        <p:spPr>
          <a:xfrm>
            <a:off x="0" y="1104900"/>
            <a:ext cx="4243200" cy="3594900"/>
          </a:xfrm>
          <a:prstGeom prst="rect">
            <a:avLst/>
          </a:prstGeom>
        </p:spPr>
        <p:txBody>
          <a:bodyPr spcFirstLastPara="1" wrap="square" lIns="522000" tIns="234000" rIns="0" bIns="234000" anchor="ctr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 sz="1800" dirty="0"/>
              <a:t>Gerenciar o </a:t>
            </a:r>
            <a:r>
              <a:rPr lang="pt-BR" sz="1800" b="1" dirty="0">
                <a:latin typeface="Montserrat"/>
                <a:ea typeface="Montserrat"/>
                <a:cs typeface="Montserrat"/>
                <a:sym typeface="Montserrat"/>
              </a:rPr>
              <a:t>estresse </a:t>
            </a:r>
            <a:r>
              <a:rPr lang="pt-BR" sz="1800" dirty="0"/>
              <a:t>e compartilhar as dificuldades do dia a dia.</a:t>
            </a:r>
            <a:endParaRPr sz="1800"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pt-BR" sz="1800" dirty="0"/>
              <a:t>Medicamentos antidepressivos</a:t>
            </a:r>
            <a:endParaRPr sz="1800"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pt-BR" sz="1800" dirty="0"/>
              <a:t>Psicoterapia </a:t>
            </a:r>
            <a:endParaRPr sz="1800" dirty="0"/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pt-BR" sz="1800" dirty="0"/>
              <a:t>Praticar atividades físicas</a:t>
            </a:r>
            <a:endParaRPr sz="1800" dirty="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0" y="60950"/>
            <a:ext cx="7601400" cy="1026000"/>
          </a:xfrm>
          <a:prstGeom prst="rect">
            <a:avLst/>
          </a:prstGeom>
        </p:spPr>
        <p:txBody>
          <a:bodyPr spcFirstLastPara="1" wrap="square" lIns="522000" tIns="91425" rIns="360000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Prevenção e tratamento</a:t>
            </a:r>
            <a:endParaRPr/>
          </a:p>
        </p:txBody>
      </p:sp>
      <p:pic>
        <p:nvPicPr>
          <p:cNvPr id="118" name="Google Shape;118;p20"/>
          <p:cNvPicPr preferRelativeResize="0"/>
          <p:nvPr/>
        </p:nvPicPr>
        <p:blipFill rotWithShape="1">
          <a:blip r:embed="rId3">
            <a:alphaModFix/>
          </a:blip>
          <a:srcRect l="37469" r="6363"/>
          <a:stretch/>
        </p:blipFill>
        <p:spPr>
          <a:xfrm>
            <a:off x="4553375" y="89625"/>
            <a:ext cx="4590624" cy="4597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>
            <a:spLocks noGrp="1"/>
          </p:cNvSpPr>
          <p:nvPr>
            <p:ph type="title"/>
          </p:nvPr>
        </p:nvSpPr>
        <p:spPr>
          <a:xfrm>
            <a:off x="0" y="61125"/>
            <a:ext cx="9144000" cy="4647300"/>
          </a:xfrm>
          <a:prstGeom prst="rect">
            <a:avLst/>
          </a:prstGeom>
        </p:spPr>
        <p:txBody>
          <a:bodyPr spcFirstLastPara="1" wrap="square" lIns="720000" tIns="180000" rIns="720000" bIns="1800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dirty="0"/>
              <a:t>Cuide de quem</a:t>
            </a:r>
            <a:endParaRPr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dirty="0"/>
              <a:t>está ao seu lado.</a:t>
            </a:r>
            <a:endParaRPr b="0" dirty="0"/>
          </a:p>
        </p:txBody>
      </p:sp>
      <p:pic>
        <p:nvPicPr>
          <p:cNvPr id="124" name="Google Shape;124;p21"/>
          <p:cNvPicPr preferRelativeResize="0"/>
          <p:nvPr/>
        </p:nvPicPr>
        <p:blipFill rotWithShape="1">
          <a:blip r:embed="rId3">
            <a:alphaModFix/>
          </a:blip>
          <a:srcRect l="61864" b="1263"/>
          <a:stretch/>
        </p:blipFill>
        <p:spPr>
          <a:xfrm>
            <a:off x="5459875" y="0"/>
            <a:ext cx="35317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/>
          </p:nvPr>
        </p:nvSpPr>
        <p:spPr>
          <a:xfrm>
            <a:off x="0" y="467000"/>
            <a:ext cx="4188300" cy="1185900"/>
          </a:xfrm>
          <a:prstGeom prst="rect">
            <a:avLst/>
          </a:prstGeom>
        </p:spPr>
        <p:txBody>
          <a:bodyPr spcFirstLastPara="1" wrap="square" lIns="522000" tIns="306000" rIns="360000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Paulo Jelihovschi</a:t>
            </a:r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540000" y="1500500"/>
            <a:ext cx="3393900" cy="3194400"/>
          </a:xfrm>
          <a:prstGeom prst="rect">
            <a:avLst/>
          </a:prstGeom>
        </p:spPr>
        <p:txBody>
          <a:bodyPr spcFirstLastPara="1" wrap="square" lIns="0" tIns="0" rIns="162000" bIns="0" anchor="t" anchorCtr="0">
            <a:normAutofit/>
          </a:bodyPr>
          <a:lstStyle/>
          <a:p>
            <a:pPr marL="244800" lvl="0" indent="-1562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t-BR"/>
              <a:t>Psicólogo Graduado pela UFMG</a:t>
            </a:r>
            <a:endParaRPr/>
          </a:p>
          <a:p>
            <a:pPr marL="244800" lvl="0" indent="-1562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t-BR"/>
              <a:t>Mestre em administração</a:t>
            </a:r>
            <a:endParaRPr/>
          </a:p>
          <a:p>
            <a:pPr marL="244800" lvl="0" indent="-1562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t-BR"/>
              <a:t>MBA em Gestão de Projetos pela FGV Professional</a:t>
            </a:r>
            <a:endParaRPr/>
          </a:p>
          <a:p>
            <a:pPr marL="244800" lvl="0" indent="-1562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t-BR"/>
              <a:t>Self and Leader Coach</a:t>
            </a:r>
            <a:endParaRPr/>
          </a:p>
          <a:p>
            <a:pPr marL="244800" lvl="0" indent="-1562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pt-BR"/>
              <a:t>Especialista em Psicologia Organizacional e do Trabalho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Atuo com projetos, empreendedorismo, gestão de pessoas e transformação.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/>
              <a:t>Sou Diretor de Transformação da Abrasel Nacional, Diretor da Câmara de Comércio Minas Gerais-Israel e CEO da Infinite.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title" idx="3"/>
          </p:nvPr>
        </p:nvSpPr>
        <p:spPr>
          <a:xfrm>
            <a:off x="540000" y="1170436"/>
            <a:ext cx="3252600" cy="3879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Psicólogo e CEO</a:t>
            </a:r>
            <a:endParaRPr/>
          </a:p>
        </p:txBody>
      </p:sp>
      <p:pic>
        <p:nvPicPr>
          <p:cNvPr id="61" name="Google Shape;6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754199" y="-64450"/>
            <a:ext cx="3471950" cy="520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>
            <a:spLocks noGrp="1"/>
          </p:cNvSpPr>
          <p:nvPr>
            <p:ph type="title"/>
          </p:nvPr>
        </p:nvSpPr>
        <p:spPr>
          <a:xfrm>
            <a:off x="0" y="61125"/>
            <a:ext cx="9144000" cy="4647300"/>
          </a:xfrm>
          <a:prstGeom prst="rect">
            <a:avLst/>
          </a:prstGeom>
        </p:spPr>
        <p:txBody>
          <a:bodyPr spcFirstLastPara="1" wrap="square" lIns="720000" tIns="180000" rIns="720000" bIns="1800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/>
              <a:t>Foque no que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/>
              <a:t>é essencial.</a:t>
            </a:r>
            <a:endParaRPr b="0"/>
          </a:p>
        </p:txBody>
      </p:sp>
      <p:pic>
        <p:nvPicPr>
          <p:cNvPr id="130" name="Google Shape;1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0" y="349925"/>
            <a:ext cx="4188300" cy="1937100"/>
          </a:xfrm>
          <a:prstGeom prst="rect">
            <a:avLst/>
          </a:prstGeom>
        </p:spPr>
        <p:txBody>
          <a:bodyPr spcFirstLastPara="1" wrap="square" lIns="522000" tIns="306000" rIns="360000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00"/>
              <a:t>Obrigado!</a:t>
            </a:r>
            <a:endParaRPr sz="3800"/>
          </a:p>
        </p:txBody>
      </p:sp>
      <p:sp>
        <p:nvSpPr>
          <p:cNvPr id="136" name="Google Shape;136;p23"/>
          <p:cNvSpPr txBox="1">
            <a:spLocks noGrp="1"/>
          </p:cNvSpPr>
          <p:nvPr>
            <p:ph type="body" idx="1"/>
          </p:nvPr>
        </p:nvSpPr>
        <p:spPr>
          <a:xfrm>
            <a:off x="540000" y="2213525"/>
            <a:ext cx="3393900" cy="2717700"/>
          </a:xfrm>
          <a:prstGeom prst="rect">
            <a:avLst/>
          </a:prstGeom>
        </p:spPr>
        <p:txBody>
          <a:bodyPr spcFirstLastPara="1" wrap="square" lIns="0" tIns="0" rIns="16200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/>
              <a:t>Paulo Jelihovschi</a:t>
            </a:r>
            <a:endParaRPr sz="2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/>
              <a:t>(31) 9 9205-2300</a:t>
            </a:r>
            <a:endParaRPr sz="2000"/>
          </a:p>
        </p:txBody>
      </p:sp>
      <p:pic>
        <p:nvPicPr>
          <p:cNvPr id="137" name="Google Shape;13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754199" y="-64450"/>
            <a:ext cx="3471950" cy="520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8850" y="0"/>
            <a:ext cx="9192850" cy="5170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0" y="61125"/>
            <a:ext cx="9144000" cy="4647300"/>
          </a:xfrm>
          <a:prstGeom prst="rect">
            <a:avLst/>
          </a:prstGeom>
        </p:spPr>
        <p:txBody>
          <a:bodyPr spcFirstLastPara="1" wrap="square" lIns="720000" tIns="180000" rIns="720000" bIns="1800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Ansiedade: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dirty="0"/>
              <a:t>a </a:t>
            </a:r>
            <a:r>
              <a:rPr lang="pt-BR" b="0" dirty="0" err="1"/>
              <a:t>atencipação</a:t>
            </a:r>
            <a:endParaRPr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0" dirty="0"/>
              <a:t>do sofrimento</a:t>
            </a:r>
            <a:endParaRPr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>
            <a:off x="0" y="1104900"/>
            <a:ext cx="4634100" cy="3594900"/>
          </a:xfrm>
          <a:prstGeom prst="rect">
            <a:avLst/>
          </a:prstGeom>
        </p:spPr>
        <p:txBody>
          <a:bodyPr spcFirstLastPara="1" wrap="square" lIns="522000" tIns="234000" rIns="0" bIns="2340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latin typeface="Montserrat"/>
                <a:ea typeface="Montserrat"/>
                <a:cs typeface="Montserrat"/>
                <a:sym typeface="Montserrat"/>
              </a:rPr>
              <a:t>Falta de perspectiva futura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dirty="0"/>
              <a:t>Os principais sinais de ansiedade são:</a:t>
            </a:r>
            <a:endParaRPr dirty="0"/>
          </a:p>
          <a:p>
            <a:pPr marL="244800" lvl="0" indent="-181650" algn="l" rtl="0"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pt-BR" dirty="0"/>
              <a:t>medo de algo que ainda não aconteceu</a:t>
            </a:r>
            <a:endParaRPr dirty="0"/>
          </a:p>
          <a:p>
            <a:pPr marL="244800" lvl="0" indent="-181650" algn="l" rtl="0">
              <a:spcBef>
                <a:spcPts val="1000"/>
              </a:spcBef>
              <a:spcAft>
                <a:spcPts val="1000"/>
              </a:spcAft>
              <a:buSzPts val="1500"/>
              <a:buChar char="●"/>
            </a:pPr>
            <a:r>
              <a:rPr lang="pt-BR" dirty="0"/>
              <a:t>sentimento de apreensão, normalmente acompanhados de sintomas físicos, como taquicardia, falta de ar, estado de </a:t>
            </a:r>
            <a:r>
              <a:rPr lang="pt-BR" dirty="0" err="1"/>
              <a:t>hipervigilância</a:t>
            </a:r>
            <a:r>
              <a:rPr lang="pt-BR" dirty="0"/>
              <a:t> ou atenção dispersa</a:t>
            </a:r>
            <a:endParaRPr dirty="0"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0" y="60950"/>
            <a:ext cx="7601400" cy="1026000"/>
          </a:xfrm>
          <a:prstGeom prst="rect">
            <a:avLst/>
          </a:prstGeom>
        </p:spPr>
        <p:txBody>
          <a:bodyPr spcFirstLastPara="1" wrap="square" lIns="522000" tIns="91425" rIns="360000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Ansiedade</a:t>
            </a:r>
            <a:endParaRPr dirty="0"/>
          </a:p>
        </p:txBody>
      </p:sp>
      <p:pic>
        <p:nvPicPr>
          <p:cNvPr id="78" name="Google Shape;78;p14"/>
          <p:cNvPicPr preferRelativeResize="0"/>
          <p:nvPr/>
        </p:nvPicPr>
        <p:blipFill rotWithShape="1">
          <a:blip r:embed="rId3">
            <a:alphaModFix/>
          </a:blip>
          <a:srcRect l="39250" r="5931"/>
          <a:stretch/>
        </p:blipFill>
        <p:spPr>
          <a:xfrm>
            <a:off x="5048025" y="484325"/>
            <a:ext cx="4095974" cy="420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405F74-0239-8A16-D773-AC2AE73E53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20" t="1277" b="74939"/>
          <a:stretch/>
        </p:blipFill>
        <p:spPr>
          <a:xfrm>
            <a:off x="0" y="1086950"/>
            <a:ext cx="7452360" cy="4056550"/>
          </a:xfrm>
          <a:prstGeom prst="rect">
            <a:avLst/>
          </a:prstGeom>
        </p:spPr>
      </p:pic>
      <p:sp>
        <p:nvSpPr>
          <p:cNvPr id="6" name="Google Shape;77;p14">
            <a:extLst>
              <a:ext uri="{FF2B5EF4-FFF2-40B4-BE49-F238E27FC236}">
                <a16:creationId xmlns:a16="http://schemas.microsoft.com/office/drawing/2014/main" id="{A153933E-5F13-9DA2-5231-45FBB0C506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60950"/>
            <a:ext cx="7601400" cy="1026000"/>
          </a:xfrm>
          <a:prstGeom prst="rect">
            <a:avLst/>
          </a:prstGeom>
        </p:spPr>
        <p:txBody>
          <a:bodyPr spcFirstLastPara="1" wrap="square" lIns="522000" tIns="91425" rIns="360000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Efeitos da ansiedade no corpo</a:t>
            </a:r>
            <a:endParaRPr dirty="0"/>
          </a:p>
        </p:txBody>
      </p:sp>
      <p:sp>
        <p:nvSpPr>
          <p:cNvPr id="7" name="Google Shape;76;p14">
            <a:extLst>
              <a:ext uri="{FF2B5EF4-FFF2-40B4-BE49-F238E27FC236}">
                <a16:creationId xmlns:a16="http://schemas.microsoft.com/office/drawing/2014/main" id="{EE950A22-FC7A-F80C-DCF4-8E01290147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72763" y="1099640"/>
            <a:ext cx="3383280" cy="3594900"/>
          </a:xfrm>
          <a:prstGeom prst="rect">
            <a:avLst/>
          </a:prstGeom>
        </p:spPr>
        <p:txBody>
          <a:bodyPr spcFirstLastPara="1" wrap="square" lIns="522000" tIns="234000" rIns="0" bIns="2340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Montserrat"/>
                <a:ea typeface="Montserrat"/>
                <a:cs typeface="Montserrat"/>
                <a:sym typeface="Montserrat"/>
              </a:rPr>
              <a:t>CÉREBRO</a:t>
            </a:r>
            <a:br>
              <a:rPr lang="en-US" b="1" dirty="0">
                <a:latin typeface="Montserrat"/>
                <a:ea typeface="Montserrat"/>
                <a:cs typeface="Montserrat"/>
                <a:sym typeface="Montserrat"/>
              </a:rPr>
            </a:br>
            <a:endParaRPr lang="en-US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Dores de </a:t>
            </a:r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cabeça</a:t>
            </a:r>
            <a:endParaRPr lang="en-US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Sentimentos</a:t>
            </a: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desespero</a:t>
            </a:r>
            <a:endParaRPr lang="en-US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Falta de energia</a:t>
            </a:r>
          </a:p>
          <a:p>
            <a:pPr marL="285750" indent="-285750"/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Nervosismo</a:t>
            </a:r>
            <a:endParaRPr lang="en-US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Raiva</a:t>
            </a:r>
            <a:endParaRPr lang="en-US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Irritabilidade</a:t>
            </a:r>
            <a:endParaRPr lang="en-US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Problemas de memória</a:t>
            </a:r>
          </a:p>
          <a:p>
            <a:pPr marL="285750" indent="-285750"/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Dificuldade de </a:t>
            </a:r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concentração</a:t>
            </a:r>
            <a:endParaRPr lang="en-US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Dificuldade para dormir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E987DF-4262-D370-6421-033D43A44168}"/>
              </a:ext>
            </a:extLst>
          </p:cNvPr>
          <p:cNvCxnSpPr>
            <a:cxnSpLocks/>
          </p:cNvCxnSpPr>
          <p:nvPr/>
        </p:nvCxnSpPr>
        <p:spPr>
          <a:xfrm flipV="1">
            <a:off x="2704834" y="1445136"/>
            <a:ext cx="3075709" cy="204621"/>
          </a:xfrm>
          <a:prstGeom prst="line">
            <a:avLst/>
          </a:prstGeom>
          <a:ln w="38100">
            <a:headEnd type="oval" w="med" len="med"/>
            <a:tailEnd type="oval" w="med" len="med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405F74-0239-8A16-D773-AC2AE73E53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06" t="13017" r="514" b="63259"/>
          <a:stretch/>
        </p:blipFill>
        <p:spPr>
          <a:xfrm>
            <a:off x="0" y="1097280"/>
            <a:ext cx="7452360" cy="4046220"/>
          </a:xfrm>
          <a:prstGeom prst="rect">
            <a:avLst/>
          </a:prstGeom>
        </p:spPr>
      </p:pic>
      <p:sp>
        <p:nvSpPr>
          <p:cNvPr id="6" name="Google Shape;77;p14">
            <a:extLst>
              <a:ext uri="{FF2B5EF4-FFF2-40B4-BE49-F238E27FC236}">
                <a16:creationId xmlns:a16="http://schemas.microsoft.com/office/drawing/2014/main" id="{A153933E-5F13-9DA2-5231-45FBB0C506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60950"/>
            <a:ext cx="7601400" cy="1026000"/>
          </a:xfrm>
          <a:prstGeom prst="rect">
            <a:avLst/>
          </a:prstGeom>
        </p:spPr>
        <p:txBody>
          <a:bodyPr spcFirstLastPara="1" wrap="square" lIns="522000" tIns="91425" rIns="360000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Efeitos da ansiedade no corpo</a:t>
            </a:r>
            <a:endParaRPr dirty="0"/>
          </a:p>
        </p:txBody>
      </p:sp>
      <p:sp>
        <p:nvSpPr>
          <p:cNvPr id="7" name="Google Shape;76;p14">
            <a:extLst>
              <a:ext uri="{FF2B5EF4-FFF2-40B4-BE49-F238E27FC236}">
                <a16:creationId xmlns:a16="http://schemas.microsoft.com/office/drawing/2014/main" id="{EE950A22-FC7A-F80C-DCF4-8E01290147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421817" y="1086950"/>
            <a:ext cx="3383280" cy="3594900"/>
          </a:xfrm>
          <a:prstGeom prst="rect">
            <a:avLst/>
          </a:prstGeom>
        </p:spPr>
        <p:txBody>
          <a:bodyPr spcFirstLastPara="1" wrap="square" lIns="522000" tIns="234000" rIns="0" bIns="2340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Montserrat"/>
                <a:ea typeface="Montserrat"/>
                <a:cs typeface="Montserrat"/>
                <a:sym typeface="Montserrat"/>
              </a:rPr>
              <a:t>CORAÇÃO</a:t>
            </a:r>
            <a:br>
              <a:rPr lang="en-US" b="1" dirty="0">
                <a:latin typeface="Montserrat"/>
                <a:ea typeface="Montserrat"/>
                <a:cs typeface="Montserrat"/>
                <a:sym typeface="Montserrat"/>
              </a:rPr>
            </a:br>
            <a:endParaRPr lang="en-US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Batimentos</a:t>
            </a: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cardíacos</a:t>
            </a: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acelerados</a:t>
            </a: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285750" indent="-285750"/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Palpitação</a:t>
            </a:r>
            <a:endParaRPr lang="en-US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hipertensão</a:t>
            </a: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 arterial</a:t>
            </a:r>
          </a:p>
          <a:p>
            <a:pPr marL="285750" indent="-285750"/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risco maior de </a:t>
            </a:r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ataque</a:t>
            </a: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cardíaco</a:t>
            </a:r>
            <a:endParaRPr lang="en-US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E987DF-4262-D370-6421-033D43A44168}"/>
              </a:ext>
            </a:extLst>
          </p:cNvPr>
          <p:cNvCxnSpPr>
            <a:cxnSpLocks/>
          </p:cNvCxnSpPr>
          <p:nvPr/>
        </p:nvCxnSpPr>
        <p:spPr>
          <a:xfrm flipV="1">
            <a:off x="2883877" y="1489897"/>
            <a:ext cx="2935032" cy="1662545"/>
          </a:xfrm>
          <a:prstGeom prst="line">
            <a:avLst/>
          </a:prstGeom>
          <a:ln w="38100">
            <a:headEnd type="oval" w="med" len="med"/>
            <a:tailEnd type="oval" w="med" len="med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175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405F74-0239-8A16-D773-AC2AE73E53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42" t="16578" r="578" b="59698"/>
          <a:stretch/>
        </p:blipFill>
        <p:spPr>
          <a:xfrm>
            <a:off x="0" y="1097280"/>
            <a:ext cx="7452360" cy="4046220"/>
          </a:xfrm>
          <a:prstGeom prst="rect">
            <a:avLst/>
          </a:prstGeom>
        </p:spPr>
      </p:pic>
      <p:sp>
        <p:nvSpPr>
          <p:cNvPr id="6" name="Google Shape;77;p14">
            <a:extLst>
              <a:ext uri="{FF2B5EF4-FFF2-40B4-BE49-F238E27FC236}">
                <a16:creationId xmlns:a16="http://schemas.microsoft.com/office/drawing/2014/main" id="{A153933E-5F13-9DA2-5231-45FBB0C506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60950"/>
            <a:ext cx="7601400" cy="1026000"/>
          </a:xfrm>
          <a:prstGeom prst="rect">
            <a:avLst/>
          </a:prstGeom>
        </p:spPr>
        <p:txBody>
          <a:bodyPr spcFirstLastPara="1" wrap="square" lIns="522000" tIns="91425" rIns="360000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Efeitos da ansiedade no corpo</a:t>
            </a:r>
            <a:endParaRPr dirty="0"/>
          </a:p>
        </p:txBody>
      </p:sp>
      <p:sp>
        <p:nvSpPr>
          <p:cNvPr id="7" name="Google Shape;76;p14">
            <a:extLst>
              <a:ext uri="{FF2B5EF4-FFF2-40B4-BE49-F238E27FC236}">
                <a16:creationId xmlns:a16="http://schemas.microsoft.com/office/drawing/2014/main" id="{EE950A22-FC7A-F80C-DCF4-8E01290147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421817" y="1086950"/>
            <a:ext cx="3383280" cy="3594900"/>
          </a:xfrm>
          <a:prstGeom prst="rect">
            <a:avLst/>
          </a:prstGeom>
        </p:spPr>
        <p:txBody>
          <a:bodyPr spcFirstLastPara="1" wrap="square" lIns="522000" tIns="234000" rIns="0" bIns="2340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Montserrat"/>
                <a:ea typeface="Montserrat"/>
                <a:cs typeface="Montserrat"/>
                <a:sym typeface="Montserrat"/>
              </a:rPr>
              <a:t>ESTÔMAGO</a:t>
            </a:r>
            <a:br>
              <a:rPr lang="en-US" b="1" dirty="0">
                <a:latin typeface="Montserrat"/>
                <a:ea typeface="Montserrat"/>
                <a:cs typeface="Montserrat"/>
                <a:sym typeface="Montserrat"/>
              </a:rPr>
            </a:br>
            <a:endParaRPr lang="en-US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Nauseas</a:t>
            </a:r>
          </a:p>
          <a:p>
            <a:pPr marL="285750" indent="-285750"/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Dores de </a:t>
            </a:r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estômago</a:t>
            </a:r>
            <a:endParaRPr lang="en-US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Azia</a:t>
            </a:r>
            <a:endParaRPr lang="en-US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Refluxo</a:t>
            </a:r>
            <a:endParaRPr lang="en-US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Alteração do </a:t>
            </a:r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apetite</a:t>
            </a:r>
            <a:endParaRPr lang="en-US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E987DF-4262-D370-6421-033D43A44168}"/>
              </a:ext>
            </a:extLst>
          </p:cNvPr>
          <p:cNvCxnSpPr>
            <a:cxnSpLocks/>
          </p:cNvCxnSpPr>
          <p:nvPr/>
        </p:nvCxnSpPr>
        <p:spPr>
          <a:xfrm flipV="1">
            <a:off x="3440190" y="1489897"/>
            <a:ext cx="2378719" cy="1803222"/>
          </a:xfrm>
          <a:prstGeom prst="line">
            <a:avLst/>
          </a:prstGeom>
          <a:ln w="38100">
            <a:headEnd type="oval" w="med" len="med"/>
            <a:tailEnd type="oval" w="med" len="med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280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405F74-0239-8A16-D773-AC2AE73E53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42" t="22323" r="578" b="53954"/>
          <a:stretch/>
        </p:blipFill>
        <p:spPr>
          <a:xfrm>
            <a:off x="0" y="1097280"/>
            <a:ext cx="7452360" cy="4046220"/>
          </a:xfrm>
          <a:prstGeom prst="rect">
            <a:avLst/>
          </a:prstGeom>
        </p:spPr>
      </p:pic>
      <p:sp>
        <p:nvSpPr>
          <p:cNvPr id="6" name="Google Shape;77;p14">
            <a:extLst>
              <a:ext uri="{FF2B5EF4-FFF2-40B4-BE49-F238E27FC236}">
                <a16:creationId xmlns:a16="http://schemas.microsoft.com/office/drawing/2014/main" id="{A153933E-5F13-9DA2-5231-45FBB0C506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60950"/>
            <a:ext cx="7601400" cy="1026000"/>
          </a:xfrm>
          <a:prstGeom prst="rect">
            <a:avLst/>
          </a:prstGeom>
        </p:spPr>
        <p:txBody>
          <a:bodyPr spcFirstLastPara="1" wrap="square" lIns="522000" tIns="91425" rIns="360000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Efeitos da ansiedade no corpo</a:t>
            </a:r>
            <a:endParaRPr dirty="0"/>
          </a:p>
        </p:txBody>
      </p:sp>
      <p:sp>
        <p:nvSpPr>
          <p:cNvPr id="7" name="Google Shape;76;p14">
            <a:extLst>
              <a:ext uri="{FF2B5EF4-FFF2-40B4-BE49-F238E27FC236}">
                <a16:creationId xmlns:a16="http://schemas.microsoft.com/office/drawing/2014/main" id="{EE950A22-FC7A-F80C-DCF4-8E01290147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421817" y="1086950"/>
            <a:ext cx="3383280" cy="3594900"/>
          </a:xfrm>
          <a:prstGeom prst="rect">
            <a:avLst/>
          </a:prstGeom>
        </p:spPr>
        <p:txBody>
          <a:bodyPr spcFirstLastPara="1" wrap="square" lIns="522000" tIns="234000" rIns="0" bIns="2340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Montserrat"/>
                <a:ea typeface="Montserrat"/>
                <a:cs typeface="Montserrat"/>
                <a:sym typeface="Montserrat"/>
              </a:rPr>
              <a:t>PÂNCREAS</a:t>
            </a:r>
            <a:br>
              <a:rPr lang="en-US" b="1" dirty="0">
                <a:latin typeface="Montserrat"/>
                <a:ea typeface="Montserrat"/>
                <a:cs typeface="Montserrat"/>
                <a:sym typeface="Montserrat"/>
              </a:rPr>
            </a:br>
            <a:endParaRPr lang="en-US" dirty="0"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/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Risco maior para o </a:t>
            </a:r>
            <a:r>
              <a:rPr lang="en-US" dirty="0" err="1">
                <a:latin typeface="Montserrat"/>
                <a:ea typeface="Montserrat"/>
                <a:cs typeface="Montserrat"/>
                <a:sym typeface="Montserrat"/>
              </a:rPr>
              <a:t>aparecimento</a:t>
            </a:r>
            <a:r>
              <a:rPr lang="en-US" dirty="0">
                <a:latin typeface="Montserrat"/>
                <a:ea typeface="Montserrat"/>
                <a:cs typeface="Montserrat"/>
                <a:sym typeface="Montserrat"/>
              </a:rPr>
              <a:t> de Diabetes tipo II.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E987DF-4262-D370-6421-033D43A44168}"/>
              </a:ext>
            </a:extLst>
          </p:cNvPr>
          <p:cNvCxnSpPr>
            <a:cxnSpLocks/>
          </p:cNvCxnSpPr>
          <p:nvPr/>
        </p:nvCxnSpPr>
        <p:spPr>
          <a:xfrm flipV="1">
            <a:off x="3056526" y="1489897"/>
            <a:ext cx="2762383" cy="1585812"/>
          </a:xfrm>
          <a:prstGeom prst="line">
            <a:avLst/>
          </a:prstGeom>
          <a:ln w="38100">
            <a:headEnd type="oval" w="med" len="med"/>
            <a:tailEnd type="oval" w="med" len="med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902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397</Words>
  <Application>Microsoft Office PowerPoint</Application>
  <PresentationFormat>Apresentação na tela (16:9)</PresentationFormat>
  <Paragraphs>109</Paragraphs>
  <Slides>22</Slides>
  <Notes>22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9" baseType="lpstr">
      <vt:lpstr>Arial</vt:lpstr>
      <vt:lpstr>Tahoma</vt:lpstr>
      <vt:lpstr>Calibri</vt:lpstr>
      <vt:lpstr>Plus Jakarta Sans ExtraBold</vt:lpstr>
      <vt:lpstr>Montserrat</vt:lpstr>
      <vt:lpstr>Montserrat Medium</vt:lpstr>
      <vt:lpstr>Simple Light</vt:lpstr>
      <vt:lpstr>Ansiedade</vt:lpstr>
      <vt:lpstr>Paulo Jelihovschi</vt:lpstr>
      <vt:lpstr>Apresentação do PowerPoint</vt:lpstr>
      <vt:lpstr>Ansiedade: a atencipação do sofrimento</vt:lpstr>
      <vt:lpstr>Ansiedade</vt:lpstr>
      <vt:lpstr>Efeitos da ansiedade no corpo</vt:lpstr>
      <vt:lpstr>Efeitos da ansiedade no corpo</vt:lpstr>
      <vt:lpstr>Efeitos da ansiedade no corpo</vt:lpstr>
      <vt:lpstr>Efeitos da ansiedade no corpo</vt:lpstr>
      <vt:lpstr>Efeitos da ansiedade no corpo</vt:lpstr>
      <vt:lpstr>Efeitos da ansiedade no corpo</vt:lpstr>
      <vt:lpstr>Ansiedade poder ter motivos claros, ou não.</vt:lpstr>
      <vt:lpstr>Como trabalhar?</vt:lpstr>
      <vt:lpstr>Como trabalhar?</vt:lpstr>
      <vt:lpstr>Como trabalhar?</vt:lpstr>
      <vt:lpstr>Pêndulo</vt:lpstr>
      <vt:lpstr>Olhar para si mesmo</vt:lpstr>
      <vt:lpstr>Prevenção e tratamento</vt:lpstr>
      <vt:lpstr>Cuide de quem está ao seu lado.</vt:lpstr>
      <vt:lpstr>Foque no que é essencial.</vt:lpstr>
      <vt:lpstr>Obrigado!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Ansiedade</dc:title>
  <dc:creator>Gabriela</dc:creator>
  <cp:lastModifiedBy>Gabriela MindSe</cp:lastModifiedBy>
  <cp:revision>1</cp:revision>
  <dcterms:modified xsi:type="dcterms:W3CDTF">2024-06-07T19:20:43Z</dcterms:modified>
</cp:coreProperties>
</file>