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5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8" r:id="rId11"/>
    <p:sldId id="267" r:id="rId12"/>
    <p:sldId id="269" r:id="rId13"/>
    <p:sldId id="270" r:id="rId14"/>
    <p:sldId id="263" r:id="rId15"/>
  </p:sldIdLst>
  <p:sldSz cx="9144000" cy="5143500" type="screen16x9"/>
  <p:notesSz cx="6858000" cy="9144000"/>
  <p:embeddedFontLst>
    <p:embeddedFont>
      <p:font typeface="Montserrat" panose="00000500000000000000" pitchFamily="2" charset="0"/>
      <p:regular r:id="rId17"/>
      <p:bold r:id="rId18"/>
      <p:italic r:id="rId19"/>
      <p:boldItalic r:id="rId20"/>
    </p:embeddedFont>
    <p:embeddedFont>
      <p:font typeface="Montserrat Medium" panose="00000600000000000000" pitchFamily="2" charset="0"/>
      <p:regular r:id="rId21"/>
      <p:bold r:id="rId22"/>
      <p:italic r:id="rId23"/>
      <p:boldItalic r:id="rId24"/>
    </p:embeddedFont>
    <p:embeddedFont>
      <p:font typeface="Tahoma" panose="020B0604030504040204" pitchFamily="34" charset="0"/>
      <p:regular r:id="rId25"/>
      <p:bold r:id="rId26"/>
    </p:embeddedFont>
    <p:embeddedFont>
      <p:font typeface="Trebuchet MS" panose="020B0603020202020204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  <p15:guide id="3" pos="65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4"/>
  </p:normalViewPr>
  <p:slideViewPr>
    <p:cSldViewPr snapToGrid="0">
      <p:cViewPr varScale="1">
        <p:scale>
          <a:sx n="141" d="100"/>
          <a:sy n="141" d="100"/>
        </p:scale>
        <p:origin x="744" y="120"/>
      </p:cViewPr>
      <p:guideLst>
        <p:guide orient="horz" pos="1620"/>
        <p:guide pos="2880"/>
        <p:guide pos="65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23afd692fe9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Google Shape;47;g23afd692fe9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521083fb7b_5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g2521083fb7b_5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166312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521083fb7b_5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g2521083fb7b_5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4735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521083fb7b_5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g2521083fb7b_5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6065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521083fb7b_5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g2521083fb7b_5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90585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57fe3d968d_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57fe3d968d_2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57fe3d968d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57fe3d968d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57fe3d968d_2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57fe3d968d_2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521083fb7b_10_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521083fb7b_10_2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521083fb7b_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g2521083fb7b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521083fb7b_5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g2521083fb7b_5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521083fb7b_5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g2521083fb7b_5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454732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521083fb7b_5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g2521083fb7b_5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73180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521083fb7b_5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g2521083fb7b_5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0636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" y="10"/>
            <a:ext cx="9144003" cy="5143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 descr="Uma imagem contendo Ícone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0175" y="3904124"/>
            <a:ext cx="2026829" cy="81785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174975" y="1750475"/>
            <a:ext cx="6458100" cy="1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Tahoma"/>
              <a:buNone/>
              <a:defRPr sz="46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pic>
        <p:nvPicPr>
          <p:cNvPr id="13" name="Google Shape;13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85276" y="3904126"/>
            <a:ext cx="1637976" cy="81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CUSSAO - TOPICO" type="tx">
  <p:cSld name="TITLE_AND_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3" descr="Uma imagem contendo Ícone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9517" y="4776575"/>
            <a:ext cx="616725" cy="24885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752550" y="60950"/>
            <a:ext cx="7638900" cy="16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000" tIns="126000" rIns="306000" bIns="9142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ahoma"/>
              <a:buNone/>
              <a:defRPr sz="40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750550" y="1729550"/>
            <a:ext cx="7638900" cy="29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8000" tIns="198000" rIns="162000" bIns="1980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○"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■"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○"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■"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○"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■"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_AND_BODY_1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4" descr="Uma imagem contendo Ícone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9517" y="4776575"/>
            <a:ext cx="616725" cy="24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4" descr="Desenho de um círculo&#10;&#10;Descrição gerada automaticamente com confiança médi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71805" y="2394025"/>
            <a:ext cx="3200400" cy="1428750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3" name="Google Shape;23;p4"/>
          <p:cNvSpPr txBox="1"/>
          <p:nvPr/>
        </p:nvSpPr>
        <p:spPr>
          <a:xfrm>
            <a:off x="762725" y="58675"/>
            <a:ext cx="76269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000" tIns="180000" rIns="180000" bIns="180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Audiodescrição</a:t>
            </a:r>
            <a:endParaRPr sz="40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CUSSAO ASSUNTO" type="secHead">
  <p:cSld name="SECTION_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0" y="1104900"/>
            <a:ext cx="7601400" cy="35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22000" tIns="234000" rIns="0" bIns="234000" anchor="t" anchorCtr="0">
            <a:normAutofit/>
          </a:bodyPr>
          <a:lstStyle>
            <a:lvl1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Montserrat Medium"/>
              <a:buChar char="●"/>
              <a:defRPr sz="15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lvl="1" indent="-3238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500"/>
              <a:buFont typeface="Montserrat Medium"/>
              <a:buChar char="○"/>
              <a:defRPr sz="15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lvl="2" indent="-3238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500"/>
              <a:buFont typeface="Montserrat Medium"/>
              <a:buChar char="■"/>
              <a:defRPr sz="15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lvl="3" indent="-3238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500"/>
              <a:buFont typeface="Montserrat Medium"/>
              <a:buChar char="●"/>
              <a:defRPr sz="15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lvl="4" indent="-3238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500"/>
              <a:buFont typeface="Montserrat Medium"/>
              <a:buChar char="○"/>
              <a:defRPr sz="15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lvl="5" indent="-3238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500"/>
              <a:buFont typeface="Montserrat Medium"/>
              <a:buChar char="■"/>
              <a:defRPr sz="15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lvl="6" indent="-3238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500"/>
              <a:buFont typeface="Montserrat Medium"/>
              <a:buChar char="●"/>
              <a:defRPr sz="15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lvl="7" indent="-3238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500"/>
              <a:buFont typeface="Montserrat Medium"/>
              <a:buChar char="○"/>
              <a:defRPr sz="15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lvl="8" indent="-32385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1500"/>
              <a:buFont typeface="Montserrat Medium"/>
              <a:buChar char="■"/>
              <a:defRPr sz="15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pic>
        <p:nvPicPr>
          <p:cNvPr id="27" name="Google Shape;27;p5" descr="Uma imagem contendo Ícone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9517" y="4776575"/>
            <a:ext cx="616725" cy="24885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0" y="60950"/>
            <a:ext cx="7601400" cy="10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22000" tIns="91425" rIns="360000" bIns="9142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ahoma"/>
              <a:buNone/>
              <a:defRPr sz="3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ahoma"/>
              <a:buNone/>
              <a:defRPr sz="3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ahoma"/>
              <a:buNone/>
              <a:defRPr sz="3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ahoma"/>
              <a:buNone/>
              <a:defRPr sz="3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ahoma"/>
              <a:buNone/>
              <a:defRPr sz="3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ahoma"/>
              <a:buNone/>
              <a:defRPr sz="3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ahoma"/>
              <a:buNone/>
              <a:defRPr sz="3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ahoma"/>
              <a:buNone/>
              <a:defRPr sz="3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ahoma"/>
              <a:buNone/>
              <a:defRPr sz="3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40">
          <p15:clr>
            <a:srgbClr val="E46962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UTOR - Mini biografia" type="twoColTx">
  <p:cSld name="TITLE_AND_TWO_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6" descr="Uma imagem contendo Ícone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9517" y="4776575"/>
            <a:ext cx="616725" cy="24885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0" y="60950"/>
            <a:ext cx="4188300" cy="11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22000" tIns="306000" rIns="360000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610C"/>
              </a:buClr>
              <a:buSzPts val="2800"/>
              <a:buFont typeface="Tahoma"/>
              <a:buNone/>
              <a:defRPr b="1">
                <a:solidFill>
                  <a:srgbClr val="09610C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610C"/>
              </a:buClr>
              <a:buSzPts val="2800"/>
              <a:buFont typeface="Tahoma"/>
              <a:buNone/>
              <a:defRPr b="1">
                <a:solidFill>
                  <a:srgbClr val="09610C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610C"/>
              </a:buClr>
              <a:buSzPts val="2800"/>
              <a:buFont typeface="Tahoma"/>
              <a:buNone/>
              <a:defRPr b="1">
                <a:solidFill>
                  <a:srgbClr val="09610C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610C"/>
              </a:buClr>
              <a:buSzPts val="2800"/>
              <a:buFont typeface="Tahoma"/>
              <a:buNone/>
              <a:defRPr b="1">
                <a:solidFill>
                  <a:srgbClr val="09610C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610C"/>
              </a:buClr>
              <a:buSzPts val="2800"/>
              <a:buFont typeface="Tahoma"/>
              <a:buNone/>
              <a:defRPr b="1">
                <a:solidFill>
                  <a:srgbClr val="09610C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610C"/>
              </a:buClr>
              <a:buSzPts val="2800"/>
              <a:buFont typeface="Tahoma"/>
              <a:buNone/>
              <a:defRPr b="1">
                <a:solidFill>
                  <a:srgbClr val="09610C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610C"/>
              </a:buClr>
              <a:buSzPts val="2800"/>
              <a:buFont typeface="Tahoma"/>
              <a:buNone/>
              <a:defRPr b="1">
                <a:solidFill>
                  <a:srgbClr val="09610C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610C"/>
              </a:buClr>
              <a:buSzPts val="2800"/>
              <a:buFont typeface="Tahoma"/>
              <a:buNone/>
              <a:defRPr b="1">
                <a:solidFill>
                  <a:srgbClr val="09610C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610C"/>
              </a:buClr>
              <a:buSzPts val="2800"/>
              <a:buFont typeface="Tahoma"/>
              <a:buNone/>
              <a:defRPr b="1">
                <a:solidFill>
                  <a:srgbClr val="09610C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3" name="Google Shape;33;p6"/>
          <p:cNvSpPr>
            <a:spLocks noGrp="1"/>
          </p:cNvSpPr>
          <p:nvPr>
            <p:ph type="pic" idx="2"/>
          </p:nvPr>
        </p:nvSpPr>
        <p:spPr>
          <a:xfrm>
            <a:off x="4409950" y="258625"/>
            <a:ext cx="3080400" cy="4226400"/>
          </a:xfrm>
          <a:prstGeom prst="rect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540000" y="1468800"/>
            <a:ext cx="3644700" cy="3194400"/>
          </a:xfrm>
          <a:prstGeom prst="rect">
            <a:avLst/>
          </a:prstGeom>
        </p:spPr>
        <p:txBody>
          <a:bodyPr spcFirstLastPara="1" wrap="square" lIns="0" tIns="0" rIns="162000" bIns="0" anchor="t" anchorCtr="0">
            <a:normAutofit/>
          </a:bodyPr>
          <a:lstStyle>
            <a:lvl1pPr marL="457200" lvl="0" indent="-298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ontserrat"/>
              <a:buChar char="●"/>
              <a:defRPr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98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ontserrat"/>
              <a:buChar char="○"/>
              <a:defRPr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298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ontserrat"/>
              <a:buChar char="■"/>
              <a:defRPr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98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ontserrat"/>
              <a:buChar char="●"/>
              <a:defRPr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98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ontserrat"/>
              <a:buChar char="○"/>
              <a:defRPr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298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ontserrat"/>
              <a:buChar char="■"/>
              <a:defRPr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298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ontserrat"/>
              <a:buChar char="●"/>
              <a:defRPr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298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ontserrat"/>
              <a:buChar char="○"/>
              <a:defRPr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298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ontserrat"/>
              <a:buChar char="■"/>
              <a:defRPr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title" idx="3"/>
          </p:nvPr>
        </p:nvSpPr>
        <p:spPr>
          <a:xfrm>
            <a:off x="540000" y="840586"/>
            <a:ext cx="3252600" cy="3879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None/>
              <a:defRPr sz="1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40">
          <p15:clr>
            <a:srgbClr val="E46962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AMENTO CHAVE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7"/>
          <p:cNvSpPr/>
          <p:nvPr/>
        </p:nvSpPr>
        <p:spPr>
          <a:xfrm>
            <a:off x="0" y="60950"/>
            <a:ext cx="9144000" cy="4647300"/>
          </a:xfrm>
          <a:prstGeom prst="rect">
            <a:avLst/>
          </a:prstGeom>
          <a:solidFill>
            <a:srgbClr val="46216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9" name="Google Shape;39;p7" descr="Uma imagem contendo Ícone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9517" y="4776575"/>
            <a:ext cx="616725" cy="24885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0" y="61125"/>
            <a:ext cx="9144000" cy="46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0" tIns="180000" rIns="720000" bIns="180000" anchor="ctr" anchorCtr="0">
            <a:norm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Tahoma"/>
              <a:buNone/>
              <a:defRPr sz="45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Tahoma"/>
              <a:buNone/>
              <a:defRPr sz="45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Tahoma"/>
              <a:buNone/>
              <a:defRPr sz="45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Tahoma"/>
              <a:buNone/>
              <a:defRPr sz="45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Tahoma"/>
              <a:buNone/>
              <a:defRPr sz="45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Tahoma"/>
              <a:buNone/>
              <a:defRPr sz="45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Tahoma"/>
              <a:buNone/>
              <a:defRPr sz="45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Tahoma"/>
              <a:buNone/>
              <a:defRPr sz="45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Tahoma"/>
              <a:buNone/>
              <a:defRPr sz="45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pic>
        <p:nvPicPr>
          <p:cNvPr id="43" name="Google Shape;43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8" descr="Uma imagem contendo Ícone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77100" y="2111800"/>
            <a:ext cx="1702500" cy="68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E4ECB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ahoma"/>
              <a:buNone/>
              <a:defRPr sz="28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ahoma"/>
              <a:buNone/>
              <a:defRPr sz="28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ahoma"/>
              <a:buNone/>
              <a:defRPr sz="28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ahoma"/>
              <a:buNone/>
              <a:defRPr sz="28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ahoma"/>
              <a:buNone/>
              <a:defRPr sz="28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ahoma"/>
              <a:buNone/>
              <a:defRPr sz="28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ahoma"/>
              <a:buNone/>
              <a:defRPr sz="28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ahoma"/>
              <a:buNone/>
              <a:defRPr sz="28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ahoma"/>
              <a:buNone/>
              <a:defRPr sz="28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○"/>
              <a:defRPr sz="180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■"/>
              <a:defRPr sz="180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○"/>
              <a:defRPr sz="180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■"/>
              <a:defRPr sz="180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○"/>
              <a:defRPr sz="180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■"/>
              <a:defRPr sz="180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>
            <a:spLocks noGrp="1"/>
          </p:cNvSpPr>
          <p:nvPr>
            <p:ph type="ctrTitle"/>
          </p:nvPr>
        </p:nvSpPr>
        <p:spPr>
          <a:xfrm>
            <a:off x="1174975" y="1750475"/>
            <a:ext cx="6458100" cy="173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Ansiedade:</a:t>
            </a:r>
            <a:br>
              <a:rPr lang="pt-BR" dirty="0"/>
            </a:br>
            <a:r>
              <a:rPr lang="pt-BR" sz="2800" dirty="0"/>
              <a:t>aprendendo a conviver</a:t>
            </a:r>
            <a:endParaRPr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>
            <a:spLocks noGrp="1"/>
          </p:cNvSpPr>
          <p:nvPr>
            <p:ph type="body" idx="1"/>
          </p:nvPr>
        </p:nvSpPr>
        <p:spPr>
          <a:xfrm>
            <a:off x="0" y="1086950"/>
            <a:ext cx="7323992" cy="3594900"/>
          </a:xfrm>
          <a:prstGeom prst="rect">
            <a:avLst/>
          </a:prstGeom>
        </p:spPr>
        <p:txBody>
          <a:bodyPr spcFirstLastPara="1" wrap="square" lIns="522000" tIns="234000" rIns="0" bIns="234000" anchor="t" anchorCtr="0">
            <a:noAutofit/>
          </a:bodyPr>
          <a:lstStyle/>
          <a:p>
            <a:pPr marL="285750" indent="-285750"/>
            <a:r>
              <a:rPr lang="pt-BR" sz="2000" dirty="0">
                <a:solidFill>
                  <a:schemeClr val="tx1"/>
                </a:solidFill>
              </a:rPr>
              <a:t>Eminentemente clínico.</a:t>
            </a:r>
          </a:p>
          <a:p>
            <a:pPr marL="0" indent="0">
              <a:buNone/>
            </a:pPr>
            <a:endParaRPr lang="pt-BR" sz="2000" dirty="0"/>
          </a:p>
          <a:p>
            <a:pPr marL="285750" indent="-285750"/>
            <a:r>
              <a:rPr lang="pt-BR" sz="2000" dirty="0">
                <a:solidFill>
                  <a:srgbClr val="FF0000"/>
                </a:solidFill>
              </a:rPr>
              <a:t>Exames complementares NÃO fazem diagnóstico.</a:t>
            </a:r>
          </a:p>
          <a:p>
            <a:pPr marL="285750" indent="-285750"/>
            <a:endParaRPr lang="pt-BR" sz="2000" dirty="0">
              <a:solidFill>
                <a:srgbClr val="FF0000"/>
              </a:solidFill>
            </a:endParaRPr>
          </a:p>
          <a:p>
            <a:pPr marL="285750" indent="-285750"/>
            <a:r>
              <a:rPr lang="pt-BR" sz="2000" dirty="0">
                <a:solidFill>
                  <a:schemeClr val="tx1"/>
                </a:solidFill>
              </a:rPr>
              <a:t>Exames de imagem auxiliam em exclusão de outras causas</a:t>
            </a:r>
          </a:p>
          <a:p>
            <a:pPr marL="285750" indent="-285750"/>
            <a:endParaRPr lang="pt-BR" sz="2000" dirty="0">
              <a:solidFill>
                <a:schemeClr val="tx1"/>
              </a:solidFill>
            </a:endParaRPr>
          </a:p>
          <a:p>
            <a:pPr marL="285750" indent="-285750"/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80" name="Google Shape;80;p14"/>
          <p:cNvSpPr txBox="1">
            <a:spLocks noGrp="1"/>
          </p:cNvSpPr>
          <p:nvPr>
            <p:ph type="title"/>
          </p:nvPr>
        </p:nvSpPr>
        <p:spPr>
          <a:xfrm>
            <a:off x="0" y="60950"/>
            <a:ext cx="6638192" cy="1026000"/>
          </a:xfrm>
          <a:prstGeom prst="rect">
            <a:avLst/>
          </a:prstGeom>
        </p:spPr>
        <p:txBody>
          <a:bodyPr spcFirstLastPara="1" wrap="square" lIns="522000" tIns="91425" rIns="36000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Diagnóstico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84836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>
            <a:spLocks noGrp="1"/>
          </p:cNvSpPr>
          <p:nvPr>
            <p:ph type="body" idx="1"/>
          </p:nvPr>
        </p:nvSpPr>
        <p:spPr>
          <a:xfrm>
            <a:off x="0" y="1086950"/>
            <a:ext cx="7323992" cy="3594900"/>
          </a:xfrm>
          <a:prstGeom prst="rect">
            <a:avLst/>
          </a:prstGeom>
        </p:spPr>
        <p:txBody>
          <a:bodyPr spcFirstLastPara="1" wrap="square" lIns="522000" tIns="234000" rIns="0" bIns="234000" anchor="t" anchorCtr="0">
            <a:noAutofit/>
          </a:bodyPr>
          <a:lstStyle/>
          <a:p>
            <a:pPr marL="285750" indent="-285750"/>
            <a:r>
              <a:rPr lang="pt-BR" sz="2000" dirty="0"/>
              <a:t>Taxas de detecção bastante </a:t>
            </a:r>
          </a:p>
          <a:p>
            <a:pPr marL="0" indent="0">
              <a:buNone/>
            </a:pPr>
            <a:r>
              <a:rPr lang="pt-BR" sz="2000" dirty="0"/>
              <a:t>baixas atrasam tratamento.</a:t>
            </a:r>
          </a:p>
          <a:p>
            <a:pPr marL="285750" indent="-285750"/>
            <a:endParaRPr lang="pt-BR" sz="2000" dirty="0"/>
          </a:p>
          <a:p>
            <a:pPr marL="285750" indent="-285750"/>
            <a:r>
              <a:rPr lang="pt-BR" sz="2000" dirty="0"/>
              <a:t>Possibilidade de abordagem </a:t>
            </a:r>
          </a:p>
          <a:p>
            <a:pPr marL="0" indent="0">
              <a:buNone/>
            </a:pPr>
            <a:r>
              <a:rPr lang="pt-BR" sz="2000" dirty="0"/>
              <a:t>psicológica e/ou farmacológica.</a:t>
            </a:r>
          </a:p>
          <a:p>
            <a:pPr marL="285750" indent="-285750"/>
            <a:endParaRPr lang="pt-BR" sz="2000" dirty="0"/>
          </a:p>
          <a:p>
            <a:pPr marL="285750" indent="-285750"/>
            <a:endParaRPr lang="pt-BR" sz="2000" dirty="0"/>
          </a:p>
        </p:txBody>
      </p:sp>
      <p:sp>
        <p:nvSpPr>
          <p:cNvPr id="80" name="Google Shape;80;p14"/>
          <p:cNvSpPr txBox="1">
            <a:spLocks noGrp="1"/>
          </p:cNvSpPr>
          <p:nvPr>
            <p:ph type="title"/>
          </p:nvPr>
        </p:nvSpPr>
        <p:spPr>
          <a:xfrm>
            <a:off x="0" y="60950"/>
            <a:ext cx="6638192" cy="1026000"/>
          </a:xfrm>
          <a:prstGeom prst="rect">
            <a:avLst/>
          </a:prstGeom>
        </p:spPr>
        <p:txBody>
          <a:bodyPr spcFirstLastPara="1" wrap="square" lIns="522000" tIns="91425" rIns="36000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Tratamento</a:t>
            </a:r>
            <a:endParaRPr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32AAC69-F75D-5DF8-6FA1-C881AE5898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0216" y="1545823"/>
            <a:ext cx="3569679" cy="251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215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>
            <a:spLocks noGrp="1"/>
          </p:cNvSpPr>
          <p:nvPr>
            <p:ph type="body" idx="1"/>
          </p:nvPr>
        </p:nvSpPr>
        <p:spPr>
          <a:xfrm>
            <a:off x="0" y="1086950"/>
            <a:ext cx="7323992" cy="3594900"/>
          </a:xfrm>
          <a:prstGeom prst="rect">
            <a:avLst/>
          </a:prstGeom>
        </p:spPr>
        <p:txBody>
          <a:bodyPr spcFirstLastPara="1" wrap="square" lIns="522000" tIns="234000" rIns="0" bIns="234000" anchor="t" anchorCtr="0">
            <a:noAutofit/>
          </a:bodyPr>
          <a:lstStyle/>
          <a:p>
            <a:pPr marL="285750" indent="-285750"/>
            <a:r>
              <a:rPr lang="pt-BR" sz="2000" dirty="0"/>
              <a:t>Tratado de Psiquiatria – Associação Brasileira de Psiquiatria – NARDI, Antônio E.; SILVA, Antônio Geraldo da; QUEVEDO, João; 2022.</a:t>
            </a:r>
          </a:p>
          <a:p>
            <a:pPr marL="285750" indent="-285750"/>
            <a:endParaRPr lang="pt-BR" sz="2000" dirty="0"/>
          </a:p>
          <a:p>
            <a:pPr marL="285750" indent="-285750"/>
            <a:r>
              <a:rPr lang="pt-BR" sz="2000" dirty="0"/>
              <a:t>KAPLAN &amp; SADOCK – Compêndio de Psiquiatria – Ciência do Comportamento e Psiquiatria Clínica, 2017</a:t>
            </a:r>
          </a:p>
          <a:p>
            <a:pPr marL="285750" indent="-285750"/>
            <a:endParaRPr lang="pt-BR" sz="2000" dirty="0"/>
          </a:p>
        </p:txBody>
      </p:sp>
      <p:sp>
        <p:nvSpPr>
          <p:cNvPr id="80" name="Google Shape;80;p14"/>
          <p:cNvSpPr txBox="1">
            <a:spLocks noGrp="1"/>
          </p:cNvSpPr>
          <p:nvPr>
            <p:ph type="title"/>
          </p:nvPr>
        </p:nvSpPr>
        <p:spPr>
          <a:xfrm>
            <a:off x="0" y="60950"/>
            <a:ext cx="6638192" cy="1026000"/>
          </a:xfrm>
          <a:prstGeom prst="rect">
            <a:avLst/>
          </a:prstGeom>
        </p:spPr>
        <p:txBody>
          <a:bodyPr spcFirstLastPara="1" wrap="square" lIns="522000" tIns="91425" rIns="36000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Bibliografia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46419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>
            <a:spLocks noGrp="1"/>
          </p:cNvSpPr>
          <p:nvPr>
            <p:ph type="body" idx="1"/>
          </p:nvPr>
        </p:nvSpPr>
        <p:spPr>
          <a:xfrm>
            <a:off x="0" y="1086950"/>
            <a:ext cx="7323992" cy="3594900"/>
          </a:xfrm>
          <a:prstGeom prst="rect">
            <a:avLst/>
          </a:prstGeom>
        </p:spPr>
        <p:txBody>
          <a:bodyPr spcFirstLastPara="1" wrap="square" lIns="522000" tIns="234000" rIns="0" bIns="234000" anchor="t" anchorCtr="0">
            <a:noAutofit/>
          </a:bodyPr>
          <a:lstStyle/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r>
              <a:rPr lang="pt-BR" sz="4000"/>
              <a:t>            OBRIGADO</a:t>
            </a:r>
            <a:r>
              <a:rPr lang="pt-BR" sz="4000" dirty="0"/>
              <a:t>!</a:t>
            </a:r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r>
              <a:rPr lang="pt-BR" sz="2000" dirty="0"/>
              <a:t>Dr. Guilherme Rocha </a:t>
            </a:r>
            <a:r>
              <a:rPr lang="pt-BR" sz="2000" dirty="0" err="1"/>
              <a:t>Lucciola</a:t>
            </a:r>
            <a:endParaRPr lang="pt-BR" sz="2000" dirty="0"/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r>
              <a:rPr lang="pt-BR" sz="2000" dirty="0" err="1"/>
              <a:t>guilhermelucciola@gmail.com</a:t>
            </a:r>
            <a:endParaRPr lang="pt-BR" sz="2000" dirty="0"/>
          </a:p>
        </p:txBody>
      </p:sp>
      <p:sp>
        <p:nvSpPr>
          <p:cNvPr id="80" name="Google Shape;80;p14"/>
          <p:cNvSpPr txBox="1">
            <a:spLocks noGrp="1"/>
          </p:cNvSpPr>
          <p:nvPr>
            <p:ph type="title"/>
          </p:nvPr>
        </p:nvSpPr>
        <p:spPr>
          <a:xfrm>
            <a:off x="0" y="60950"/>
            <a:ext cx="6638192" cy="1026000"/>
          </a:xfrm>
          <a:prstGeom prst="rect">
            <a:avLst/>
          </a:prstGeom>
        </p:spPr>
        <p:txBody>
          <a:bodyPr spcFirstLastPara="1" wrap="square" lIns="522000" tIns="91425" rIns="36000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207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>
            <a:spLocks noGrp="1"/>
          </p:cNvSpPr>
          <p:nvPr>
            <p:ph type="title"/>
          </p:nvPr>
        </p:nvSpPr>
        <p:spPr>
          <a:xfrm>
            <a:off x="0" y="60950"/>
            <a:ext cx="5723792" cy="1185900"/>
          </a:xfrm>
          <a:prstGeom prst="rect">
            <a:avLst/>
          </a:prstGeom>
        </p:spPr>
        <p:txBody>
          <a:bodyPr spcFirstLastPara="1" wrap="square" lIns="522000" tIns="306000" rIns="360000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Guilherme Rocha </a:t>
            </a:r>
            <a:r>
              <a:rPr lang="pt-BR" dirty="0" err="1"/>
              <a:t>Lucciola</a:t>
            </a:r>
            <a:endParaRPr dirty="0"/>
          </a:p>
        </p:txBody>
      </p:sp>
      <p:pic>
        <p:nvPicPr>
          <p:cNvPr id="3" name="Espaço Reservado para Imagem 2">
            <a:extLst>
              <a:ext uri="{FF2B5EF4-FFF2-40B4-BE49-F238E27FC236}">
                <a16:creationId xmlns:a16="http://schemas.microsoft.com/office/drawing/2014/main" id="{C3B012D9-E046-75F0-92F1-A44BA192B756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/>
          <a:srcRect l="13483" r="13483"/>
          <a:stretch>
            <a:fillRect/>
          </a:stretch>
        </p:blipFill>
        <p:spPr>
          <a:xfrm>
            <a:off x="5614377" y="258030"/>
            <a:ext cx="3079750" cy="4227512"/>
          </a:xfrm>
          <a:prstGeom prst="rect">
            <a:avLst/>
          </a:prstGeom>
        </p:spPr>
      </p:pic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40000" y="1468800"/>
            <a:ext cx="3644700" cy="3194400"/>
          </a:xfrm>
          <a:prstGeom prst="rect">
            <a:avLst/>
          </a:prstGeom>
        </p:spPr>
        <p:txBody>
          <a:bodyPr spcFirstLastPara="1" wrap="square" lIns="0" tIns="0" rIns="16200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 - CAPS Girassol – Conceição do Mato Dentro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 - Unidade de Saúde Mental - Rio Acima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 - Unidade Mista de Saúde Mental Zilda </a:t>
            </a:r>
            <a:r>
              <a:rPr lang="pt-BR" dirty="0" err="1"/>
              <a:t>Tôrres</a:t>
            </a:r>
            <a:r>
              <a:rPr lang="pt-BR" dirty="0"/>
              <a:t> França – Raposos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 - </a:t>
            </a:r>
            <a:r>
              <a:rPr lang="pt-BR" dirty="0" err="1"/>
              <a:t>Ex-médico</a:t>
            </a:r>
            <a:r>
              <a:rPr lang="pt-BR" dirty="0"/>
              <a:t> psiquiatra do CERSAM Norte – RAPS BH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 - </a:t>
            </a:r>
            <a:r>
              <a:rPr lang="pt-BR" dirty="0" err="1"/>
              <a:t>Ex-médico</a:t>
            </a:r>
            <a:r>
              <a:rPr lang="pt-BR" dirty="0"/>
              <a:t> psiquiatra dos </a:t>
            </a:r>
            <a:r>
              <a:rPr lang="pt-BR" dirty="0" err="1"/>
              <a:t>CERSAM’s</a:t>
            </a:r>
            <a:r>
              <a:rPr lang="pt-BR" dirty="0"/>
              <a:t> Betim Central e </a:t>
            </a:r>
            <a:r>
              <a:rPr lang="pt-BR" dirty="0" err="1"/>
              <a:t>Citrolândia</a:t>
            </a:r>
            <a:r>
              <a:rPr lang="pt-BR" dirty="0"/>
              <a:t> – RAPS Betim</a:t>
            </a:r>
            <a:endParaRPr dirty="0"/>
          </a:p>
        </p:txBody>
      </p:sp>
      <p:sp>
        <p:nvSpPr>
          <p:cNvPr id="57" name="Google Shape;57;p10"/>
          <p:cNvSpPr txBox="1">
            <a:spLocks noGrp="1"/>
          </p:cNvSpPr>
          <p:nvPr>
            <p:ph type="title" idx="3"/>
          </p:nvPr>
        </p:nvSpPr>
        <p:spPr>
          <a:xfrm>
            <a:off x="540000" y="840586"/>
            <a:ext cx="3252600" cy="3879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Médico Psiquiatra pela Santa Casa de São Paulo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>
            <a:spLocks noGrp="1"/>
          </p:cNvSpPr>
          <p:nvPr>
            <p:ph type="title"/>
          </p:nvPr>
        </p:nvSpPr>
        <p:spPr>
          <a:xfrm>
            <a:off x="0" y="61125"/>
            <a:ext cx="9144000" cy="4647300"/>
          </a:xfrm>
          <a:prstGeom prst="rect">
            <a:avLst/>
          </a:prstGeom>
        </p:spPr>
        <p:txBody>
          <a:bodyPr spcFirstLastPara="1" wrap="square" lIns="720000" tIns="180000" rIns="720000" bIns="1800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Ansiedade: </a:t>
            </a:r>
            <a:br>
              <a:rPr lang="pt-BR" dirty="0"/>
            </a:br>
            <a:br>
              <a:rPr lang="pt-BR" dirty="0"/>
            </a:br>
            <a:r>
              <a:rPr lang="pt-BR" dirty="0"/>
              <a:t>aliada ou inimiga?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 txBox="1">
            <a:spLocks noGrp="1"/>
          </p:cNvSpPr>
          <p:nvPr>
            <p:ph type="title"/>
          </p:nvPr>
        </p:nvSpPr>
        <p:spPr>
          <a:xfrm>
            <a:off x="752550" y="60950"/>
            <a:ext cx="7638900" cy="16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00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6969"/>
              </a:buClr>
              <a:buSzPts val="3200"/>
              <a:buFont typeface="Trebuchet MS"/>
              <a:buNone/>
            </a:pPr>
            <a:r>
              <a:rPr lang="pt-BR" dirty="0"/>
              <a:t>Definição:</a:t>
            </a:r>
            <a:endParaRPr dirty="0"/>
          </a:p>
        </p:txBody>
      </p:sp>
      <p:sp>
        <p:nvSpPr>
          <p:cNvPr id="72" name="Google Shape;72;p13"/>
          <p:cNvSpPr txBox="1">
            <a:spLocks noGrp="1"/>
          </p:cNvSpPr>
          <p:nvPr>
            <p:ph type="body" idx="1"/>
          </p:nvPr>
        </p:nvSpPr>
        <p:spPr>
          <a:xfrm>
            <a:off x="752550" y="1835550"/>
            <a:ext cx="3769800" cy="1708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indent="-285750">
              <a:spcBef>
                <a:spcPts val="640"/>
              </a:spcBef>
              <a:buClr>
                <a:srgbClr val="006969"/>
              </a:buClr>
              <a:buSzPts val="3200"/>
            </a:pPr>
            <a:r>
              <a:rPr lang="pt-BR" sz="2000" dirty="0">
                <a:solidFill>
                  <a:schemeClr val="tx1"/>
                </a:solidFill>
              </a:rPr>
              <a:t>Estado mental suscitado em resposta a ameaça real ou potencial, resultando em estado de maior vigilância. </a:t>
            </a:r>
            <a:endParaRPr sz="2000" dirty="0">
              <a:solidFill>
                <a:schemeClr val="tx1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3AD6A1E-FD40-9C30-2E2D-8668D2965D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9054" y="1835550"/>
            <a:ext cx="4158761" cy="273644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>
            <a:spLocks noGrp="1"/>
          </p:cNvSpPr>
          <p:nvPr>
            <p:ph type="body" idx="1"/>
          </p:nvPr>
        </p:nvSpPr>
        <p:spPr>
          <a:xfrm>
            <a:off x="0" y="1086950"/>
            <a:ext cx="7323992" cy="3594900"/>
          </a:xfrm>
          <a:prstGeom prst="rect">
            <a:avLst/>
          </a:prstGeom>
        </p:spPr>
        <p:txBody>
          <a:bodyPr spcFirstLastPara="1" wrap="square" lIns="522000" tIns="234000" rIns="0" bIns="234000" anchor="t" anchorCtr="0">
            <a:noAutofit/>
          </a:bodyPr>
          <a:lstStyle/>
          <a:p>
            <a:pPr marL="285750" indent="-285750"/>
            <a:endParaRPr lang="pt-BR" sz="3000" dirty="0"/>
          </a:p>
          <a:p>
            <a:pPr marL="285750" indent="-285750"/>
            <a:r>
              <a:rPr lang="pt-BR" sz="3000" dirty="0">
                <a:solidFill>
                  <a:schemeClr val="tx1"/>
                </a:solidFill>
              </a:rPr>
              <a:t>Ansiedade adaptativa</a:t>
            </a:r>
          </a:p>
          <a:p>
            <a:pPr marL="285750" indent="-285750"/>
            <a:endParaRPr lang="pt-BR" sz="3000" dirty="0">
              <a:solidFill>
                <a:schemeClr val="tx1"/>
              </a:solidFill>
            </a:endParaRPr>
          </a:p>
          <a:p>
            <a:pPr marL="285750" indent="-285750"/>
            <a:endParaRPr lang="pt-BR" sz="3000" dirty="0">
              <a:solidFill>
                <a:schemeClr val="tx1"/>
              </a:solidFill>
            </a:endParaRPr>
          </a:p>
          <a:p>
            <a:pPr marL="285750" indent="-285750"/>
            <a:r>
              <a:rPr lang="pt-BR" sz="3000" dirty="0">
                <a:solidFill>
                  <a:schemeClr val="tx1"/>
                </a:solidFill>
              </a:rPr>
              <a:t>Ansiedade clínica ou patológica                       </a:t>
            </a:r>
          </a:p>
        </p:txBody>
      </p:sp>
      <p:sp>
        <p:nvSpPr>
          <p:cNvPr id="80" name="Google Shape;80;p14"/>
          <p:cNvSpPr txBox="1">
            <a:spLocks noGrp="1"/>
          </p:cNvSpPr>
          <p:nvPr>
            <p:ph type="title"/>
          </p:nvPr>
        </p:nvSpPr>
        <p:spPr>
          <a:xfrm>
            <a:off x="0" y="60950"/>
            <a:ext cx="6638192" cy="1026000"/>
          </a:xfrm>
          <a:prstGeom prst="rect">
            <a:avLst/>
          </a:prstGeom>
        </p:spPr>
        <p:txBody>
          <a:bodyPr spcFirstLastPara="1" wrap="square" lIns="522000" tIns="91425" rIns="36000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Diferenciar é importante!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>
            <a:spLocks noGrp="1"/>
          </p:cNvSpPr>
          <p:nvPr>
            <p:ph type="body" idx="1"/>
          </p:nvPr>
        </p:nvSpPr>
        <p:spPr>
          <a:xfrm>
            <a:off x="0" y="1086950"/>
            <a:ext cx="5472300" cy="3594900"/>
          </a:xfrm>
          <a:prstGeom prst="rect">
            <a:avLst/>
          </a:prstGeom>
        </p:spPr>
        <p:txBody>
          <a:bodyPr spcFirstLastPara="1" wrap="square" lIns="522000" tIns="234000" rIns="0" bIns="234000" anchor="t" anchorCtr="0">
            <a:noAutofit/>
          </a:bodyPr>
          <a:lstStyle/>
          <a:p>
            <a:pPr marL="285750" indent="-285750"/>
            <a:r>
              <a:rPr lang="pt-BR" sz="2000" dirty="0">
                <a:solidFill>
                  <a:schemeClr val="tx1"/>
                </a:solidFill>
              </a:rPr>
              <a:t>Presença de experiências subjetivas:</a:t>
            </a:r>
          </a:p>
          <a:p>
            <a:pPr marL="285750" indent="-285750"/>
            <a:endParaRPr lang="pt-BR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t-BR" sz="2000" dirty="0">
                <a:solidFill>
                  <a:schemeClr val="tx1"/>
                </a:solidFill>
              </a:rPr>
              <a:t>           - tensão</a:t>
            </a:r>
          </a:p>
          <a:p>
            <a:pPr marL="0" indent="0">
              <a:buNone/>
            </a:pPr>
            <a:r>
              <a:rPr lang="pt-BR" sz="2000" dirty="0">
                <a:solidFill>
                  <a:schemeClr val="tx1"/>
                </a:solidFill>
              </a:rPr>
              <a:t>           - preocupações</a:t>
            </a:r>
          </a:p>
          <a:p>
            <a:pPr marL="0" indent="0">
              <a:buNone/>
            </a:pPr>
            <a:r>
              <a:rPr lang="pt-BR" sz="2000" dirty="0">
                <a:solidFill>
                  <a:schemeClr val="tx1"/>
                </a:solidFill>
              </a:rPr>
              <a:t>           - alterações fisiológicas</a:t>
            </a:r>
          </a:p>
          <a:p>
            <a:pPr marL="0" indent="0">
              <a:buNone/>
            </a:pPr>
            <a:r>
              <a:rPr lang="pt-BR" sz="2000" dirty="0">
                <a:solidFill>
                  <a:schemeClr val="tx1"/>
                </a:solidFill>
              </a:rPr>
              <a:t>                       palpitações</a:t>
            </a:r>
          </a:p>
          <a:p>
            <a:pPr marL="0" indent="0">
              <a:buNone/>
            </a:pPr>
            <a:r>
              <a:rPr lang="pt-BR" sz="2000" dirty="0">
                <a:solidFill>
                  <a:schemeClr val="tx1"/>
                </a:solidFill>
              </a:rPr>
              <a:t>                       taquicardia</a:t>
            </a:r>
          </a:p>
          <a:p>
            <a:pPr marL="0" indent="0">
              <a:buNone/>
            </a:pPr>
            <a:r>
              <a:rPr lang="pt-BR" sz="2000" dirty="0">
                <a:solidFill>
                  <a:schemeClr val="tx1"/>
                </a:solidFill>
              </a:rPr>
              <a:t>                       alteração da PA</a:t>
            </a:r>
          </a:p>
          <a:p>
            <a:pPr marL="0" indent="0">
              <a:buNone/>
            </a:pPr>
            <a:r>
              <a:rPr lang="pt-BR" sz="2000" dirty="0">
                <a:solidFill>
                  <a:schemeClr val="tx1"/>
                </a:solidFill>
              </a:rPr>
              <a:t>                       sudorese</a:t>
            </a:r>
          </a:p>
          <a:p>
            <a:pPr marL="0" indent="0">
              <a:buNone/>
            </a:pPr>
            <a:r>
              <a:rPr lang="pt-BR" sz="2000" dirty="0">
                <a:solidFill>
                  <a:schemeClr val="tx1"/>
                </a:solidFill>
              </a:rPr>
              <a:t>                       tontura</a:t>
            </a:r>
          </a:p>
          <a:p>
            <a:pPr marL="0" indent="0">
              <a:buNone/>
            </a:pPr>
            <a:r>
              <a:rPr lang="pt-BR" sz="2000" dirty="0">
                <a:solidFill>
                  <a:schemeClr val="tx1"/>
                </a:solidFill>
              </a:rPr>
              <a:t>                       </a:t>
            </a:r>
          </a:p>
        </p:txBody>
      </p:sp>
      <p:sp>
        <p:nvSpPr>
          <p:cNvPr id="80" name="Google Shape;80;p14"/>
          <p:cNvSpPr txBox="1">
            <a:spLocks noGrp="1"/>
          </p:cNvSpPr>
          <p:nvPr>
            <p:ph type="title"/>
          </p:nvPr>
        </p:nvSpPr>
        <p:spPr>
          <a:xfrm>
            <a:off x="0" y="60950"/>
            <a:ext cx="5889900" cy="1026000"/>
          </a:xfrm>
          <a:prstGeom prst="rect">
            <a:avLst/>
          </a:prstGeom>
        </p:spPr>
        <p:txBody>
          <a:bodyPr spcFirstLastPara="1" wrap="square" lIns="522000" tIns="91425" rIns="36000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Características</a:t>
            </a:r>
            <a:endParaRPr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5BB936D-4509-B1B4-B442-C397632380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591931"/>
            <a:ext cx="4422531" cy="258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980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>
            <a:spLocks noGrp="1"/>
          </p:cNvSpPr>
          <p:nvPr>
            <p:ph type="body" idx="1"/>
          </p:nvPr>
        </p:nvSpPr>
        <p:spPr>
          <a:xfrm>
            <a:off x="0" y="1086950"/>
            <a:ext cx="7323992" cy="3594900"/>
          </a:xfrm>
          <a:prstGeom prst="rect">
            <a:avLst/>
          </a:prstGeom>
        </p:spPr>
        <p:txBody>
          <a:bodyPr spcFirstLastPara="1" wrap="square" lIns="522000" tIns="234000" rIns="0" bIns="234000" anchor="t" anchorCtr="0">
            <a:noAutofit/>
          </a:bodyPr>
          <a:lstStyle/>
          <a:p>
            <a:pPr marL="285750" indent="-285750"/>
            <a:endParaRPr lang="pt-BR" sz="2000" dirty="0"/>
          </a:p>
          <a:p>
            <a:pPr marL="285750" indent="-285750"/>
            <a:r>
              <a:rPr lang="pt-BR" sz="2000" dirty="0">
                <a:solidFill>
                  <a:schemeClr val="tx1"/>
                </a:solidFill>
              </a:rPr>
              <a:t>Transtorno de Ansiedade de Separação</a:t>
            </a:r>
          </a:p>
          <a:p>
            <a:pPr marL="285750" indent="-285750"/>
            <a:r>
              <a:rPr lang="pt-BR" sz="2000" dirty="0">
                <a:solidFill>
                  <a:schemeClr val="tx1"/>
                </a:solidFill>
              </a:rPr>
              <a:t>Mutismo Seletivo</a:t>
            </a:r>
          </a:p>
          <a:p>
            <a:pPr marL="285750" indent="-285750"/>
            <a:r>
              <a:rPr lang="pt-BR" sz="2000" dirty="0">
                <a:solidFill>
                  <a:schemeClr val="tx1"/>
                </a:solidFill>
              </a:rPr>
              <a:t>Fobia específica</a:t>
            </a:r>
          </a:p>
          <a:p>
            <a:pPr marL="285750" indent="-285750"/>
            <a:r>
              <a:rPr lang="pt-BR" sz="2000" dirty="0">
                <a:solidFill>
                  <a:schemeClr val="tx1"/>
                </a:solidFill>
              </a:rPr>
              <a:t>Transtorno de Ansiedade Social</a:t>
            </a:r>
          </a:p>
          <a:p>
            <a:pPr marL="285750" indent="-285750"/>
            <a:r>
              <a:rPr lang="pt-BR" sz="2000" dirty="0">
                <a:solidFill>
                  <a:schemeClr val="tx1"/>
                </a:solidFill>
              </a:rPr>
              <a:t>Transtorno de Pânico</a:t>
            </a:r>
          </a:p>
          <a:p>
            <a:pPr marL="285750" indent="-285750"/>
            <a:r>
              <a:rPr lang="pt-BR" sz="2000" dirty="0">
                <a:solidFill>
                  <a:schemeClr val="tx1"/>
                </a:solidFill>
              </a:rPr>
              <a:t>Agorafobia</a:t>
            </a:r>
          </a:p>
          <a:p>
            <a:pPr marL="285750" indent="-285750"/>
            <a:r>
              <a:rPr lang="pt-BR" sz="2000" dirty="0">
                <a:solidFill>
                  <a:schemeClr val="tx1"/>
                </a:solidFill>
              </a:rPr>
              <a:t>Transtorno de Ansiedade Generalizada </a:t>
            </a:r>
          </a:p>
        </p:txBody>
      </p:sp>
      <p:sp>
        <p:nvSpPr>
          <p:cNvPr id="80" name="Google Shape;80;p14"/>
          <p:cNvSpPr txBox="1">
            <a:spLocks noGrp="1"/>
          </p:cNvSpPr>
          <p:nvPr>
            <p:ph type="title"/>
          </p:nvPr>
        </p:nvSpPr>
        <p:spPr>
          <a:xfrm>
            <a:off x="0" y="60950"/>
            <a:ext cx="6638192" cy="1026000"/>
          </a:xfrm>
          <a:prstGeom prst="rect">
            <a:avLst/>
          </a:prstGeom>
        </p:spPr>
        <p:txBody>
          <a:bodyPr spcFirstLastPara="1" wrap="square" lIns="522000" tIns="91425" rIns="36000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Transtorno de Ansiedade</a:t>
            </a:r>
            <a:endParaRPr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0558DE6-75BA-922B-6996-E865142674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9784" y="1529861"/>
            <a:ext cx="2663092" cy="230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870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>
            <a:spLocks noGrp="1"/>
          </p:cNvSpPr>
          <p:nvPr>
            <p:ph type="body" idx="1"/>
          </p:nvPr>
        </p:nvSpPr>
        <p:spPr>
          <a:xfrm>
            <a:off x="0" y="1086950"/>
            <a:ext cx="7323992" cy="3594900"/>
          </a:xfrm>
          <a:prstGeom prst="rect">
            <a:avLst/>
          </a:prstGeom>
        </p:spPr>
        <p:txBody>
          <a:bodyPr spcFirstLastPara="1" wrap="square" lIns="522000" tIns="234000" rIns="0" bIns="234000" anchor="t" anchorCtr="0">
            <a:noAutofit/>
          </a:bodyPr>
          <a:lstStyle/>
          <a:p>
            <a:pPr marL="342900" indent="-342900"/>
            <a:r>
              <a:rPr lang="pt-BR" sz="2000" dirty="0">
                <a:solidFill>
                  <a:schemeClr val="tx1"/>
                </a:solidFill>
              </a:rPr>
              <a:t>Acomete 1 em cada 4 pessoas. </a:t>
            </a:r>
          </a:p>
          <a:p>
            <a:pPr marL="342900" indent="-342900"/>
            <a:endParaRPr lang="pt-BR" sz="2000" dirty="0">
              <a:solidFill>
                <a:schemeClr val="tx1"/>
              </a:solidFill>
            </a:endParaRPr>
          </a:p>
          <a:p>
            <a:pPr marL="342900" indent="-342900"/>
            <a:r>
              <a:rPr lang="pt-BR" sz="2000" dirty="0">
                <a:solidFill>
                  <a:schemeClr val="tx1"/>
                </a:solidFill>
              </a:rPr>
              <a:t>2X mais comuns em mulheres.</a:t>
            </a:r>
          </a:p>
          <a:p>
            <a:pPr marL="342900" indent="-342900"/>
            <a:endParaRPr lang="pt-BR" sz="2000" dirty="0">
              <a:solidFill>
                <a:schemeClr val="tx1"/>
              </a:solidFill>
            </a:endParaRPr>
          </a:p>
          <a:p>
            <a:pPr marL="342900" indent="-342900"/>
            <a:r>
              <a:rPr lang="pt-BR" sz="2000" dirty="0">
                <a:solidFill>
                  <a:schemeClr val="tx1"/>
                </a:solidFill>
              </a:rPr>
              <a:t>Grande parte manifesta já durante a infância.</a:t>
            </a:r>
          </a:p>
          <a:p>
            <a:pPr marL="342900" indent="-342900"/>
            <a:endParaRPr lang="pt-BR" sz="2000" dirty="0">
              <a:solidFill>
                <a:schemeClr val="tx1"/>
              </a:solidFill>
            </a:endParaRPr>
          </a:p>
          <a:p>
            <a:pPr marL="342900" indent="-342900"/>
            <a:r>
              <a:rPr lang="pt-BR" sz="2000" dirty="0">
                <a:solidFill>
                  <a:schemeClr val="tx1"/>
                </a:solidFill>
              </a:rPr>
              <a:t>Em geral são persistentes ao longo da vida.</a:t>
            </a:r>
          </a:p>
          <a:p>
            <a:pPr marL="342900" indent="-342900"/>
            <a:endParaRPr lang="pt-BR" sz="2000" dirty="0">
              <a:solidFill>
                <a:schemeClr val="tx1"/>
              </a:solidFill>
            </a:endParaRPr>
          </a:p>
          <a:p>
            <a:pPr marL="342900" indent="-342900"/>
            <a:r>
              <a:rPr lang="pt-BR" sz="2000" dirty="0">
                <a:solidFill>
                  <a:schemeClr val="tx1"/>
                </a:solidFill>
              </a:rPr>
              <a:t>Aspectos genéticos estão envolvidos – herdabilidade 30-40%. </a:t>
            </a:r>
          </a:p>
          <a:p>
            <a:pPr marL="342900" indent="-342900"/>
            <a:endParaRPr lang="pt-BR" sz="2000" dirty="0"/>
          </a:p>
          <a:p>
            <a:pPr marL="342900" indent="-342900"/>
            <a:endParaRPr lang="pt-BR" sz="2000" dirty="0"/>
          </a:p>
        </p:txBody>
      </p:sp>
      <p:sp>
        <p:nvSpPr>
          <p:cNvPr id="80" name="Google Shape;80;p14"/>
          <p:cNvSpPr txBox="1">
            <a:spLocks noGrp="1"/>
          </p:cNvSpPr>
          <p:nvPr>
            <p:ph type="title"/>
          </p:nvPr>
        </p:nvSpPr>
        <p:spPr>
          <a:xfrm>
            <a:off x="0" y="60950"/>
            <a:ext cx="6638192" cy="1026000"/>
          </a:xfrm>
          <a:prstGeom prst="rect">
            <a:avLst/>
          </a:prstGeom>
        </p:spPr>
        <p:txBody>
          <a:bodyPr spcFirstLastPara="1" wrap="square" lIns="522000" tIns="91425" rIns="36000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Epidemiologia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90628288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2851</TotalTime>
  <Words>293</Words>
  <Application>Microsoft Office PowerPoint</Application>
  <PresentationFormat>Apresentação na tela (16:9)</PresentationFormat>
  <Paragraphs>77</Paragraphs>
  <Slides>14</Slides>
  <Notes>14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0" baseType="lpstr">
      <vt:lpstr>Arial</vt:lpstr>
      <vt:lpstr>Montserrat Medium</vt:lpstr>
      <vt:lpstr>Tahoma</vt:lpstr>
      <vt:lpstr>Montserrat</vt:lpstr>
      <vt:lpstr>Trebuchet MS</vt:lpstr>
      <vt:lpstr>Simple Light</vt:lpstr>
      <vt:lpstr>Ansiedade: aprendendo a conviver</vt:lpstr>
      <vt:lpstr>Guilherme Rocha Lucciola</vt:lpstr>
      <vt:lpstr>Apresentação do PowerPoint</vt:lpstr>
      <vt:lpstr>Ansiedade:   aliada ou inimiga?</vt:lpstr>
      <vt:lpstr>Definição:</vt:lpstr>
      <vt:lpstr>Diferenciar é importante!</vt:lpstr>
      <vt:lpstr>Características</vt:lpstr>
      <vt:lpstr>Transtorno de Ansiedade</vt:lpstr>
      <vt:lpstr>Epidemiologia</vt:lpstr>
      <vt:lpstr>Diagnóstico</vt:lpstr>
      <vt:lpstr>Tratamento</vt:lpstr>
      <vt:lpstr>Bibliografia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desta apresentação</dc:title>
  <dc:creator>Gabriela</dc:creator>
  <cp:lastModifiedBy>Gabriela MindSe</cp:lastModifiedBy>
  <cp:revision>4</cp:revision>
  <dcterms:modified xsi:type="dcterms:W3CDTF">2024-06-07T18:27:01Z</dcterms:modified>
</cp:coreProperties>
</file>