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9" r:id="rId3"/>
    <p:sldId id="273" r:id="rId4"/>
    <p:sldId id="270" r:id="rId5"/>
    <p:sldId id="271" r:id="rId6"/>
    <p:sldId id="272" r:id="rId7"/>
    <p:sldId id="299" r:id="rId8"/>
    <p:sldId id="300" r:id="rId9"/>
    <p:sldId id="277" r:id="rId10"/>
    <p:sldId id="305" r:id="rId11"/>
    <p:sldId id="304" r:id="rId12"/>
    <p:sldId id="298" r:id="rId13"/>
    <p:sldId id="278" r:id="rId14"/>
    <p:sldId id="307" r:id="rId15"/>
    <p:sldId id="306" r:id="rId16"/>
    <p:sldId id="312" r:id="rId17"/>
    <p:sldId id="309" r:id="rId18"/>
    <p:sldId id="308" r:id="rId19"/>
    <p:sldId id="310" r:id="rId20"/>
    <p:sldId id="274" r:id="rId21"/>
    <p:sldId id="301" r:id="rId22"/>
    <p:sldId id="302" r:id="rId23"/>
    <p:sldId id="275" r:id="rId24"/>
    <p:sldId id="276" r:id="rId25"/>
    <p:sldId id="279" r:id="rId26"/>
    <p:sldId id="281" r:id="rId27"/>
    <p:sldId id="297" r:id="rId28"/>
    <p:sldId id="260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C"/>
    <a:srgbClr val="F5781E"/>
    <a:srgbClr val="006600"/>
    <a:srgbClr val="000000"/>
    <a:srgbClr val="BED700"/>
    <a:srgbClr val="00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2" autoAdjust="0"/>
    <p:restoredTop sz="83546" autoAdjust="0"/>
  </p:normalViewPr>
  <p:slideViewPr>
    <p:cSldViewPr>
      <p:cViewPr varScale="1">
        <p:scale>
          <a:sx n="71" d="100"/>
          <a:sy n="71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10/03/2021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Boa tarde, pessoal. Meu nome é Laís Domingues, sou médica dermatologista atuante na minha clínica, a Clínica La Derme, que fica em Uberlândia-MG. É um prazer dar essa aula para vocês e agradeço muito o convite da Unimed Belo Horizonte. Meu objetivo hoje é passar para vocês cuidados básicos que todos devemos ter com a pele da cabeça aos pés, vamos falar o passo a passo desde os cabelos até para quem tem o pé com rachaduras. Vou fazer uma apresentação de aprox. 40 minutos e depois abrimos 20 minutos para esclarecimento de dúvidas. Caso fique alguma pergunta sem que eu responda, podem me enviar pelo </a:t>
            </a:r>
            <a:r>
              <a:rPr lang="pt-BR" dirty="0" err="1"/>
              <a:t>instagram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502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08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022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água salgada desidrata os fios</a:t>
            </a:r>
          </a:p>
          <a:p>
            <a:r>
              <a:rPr lang="pt-BR" dirty="0"/>
              <a:t>O cloro quebra os fios</a:t>
            </a:r>
          </a:p>
          <a:p>
            <a:r>
              <a:rPr lang="pt-BR" dirty="0"/>
              <a:t>A radiação solar deixa o cabelo mais rígido e desbota a cor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730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595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146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48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596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02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051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02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está minha declaração de que não tenho conflitos de interesse relacionados a esta apresentação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018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783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989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125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048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048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121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317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39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Antes de focarmos em um assunto específico, é importante vocês saberem que as regras básicas de uma boa alimentação interfere diretamente na saúde da pele, cabelos e unhas. Alimentação deve ser rica em frutas, verduras e nutrientes que contenham vitaminas essenciais para a manutenção do nosso estado de saúde. Além disso, a hidratação sempre começa de dentro para fora. Então devemos beber muita água ao longo do dia.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12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Então vamos começar com os cabelos. Quando examino os pacientes no consultório com queixa capilar, a primeira coisa que pergunto é a frequência das lavadas. Uma raiz oleosa, predispõe a proliferação de fungos que provoca a caspa. Por isso, quem comanda a frequência que </a:t>
            </a:r>
            <a:r>
              <a:rPr lang="pt-BR" dirty="0" err="1"/>
              <a:t>vc</a:t>
            </a:r>
            <a:r>
              <a:rPr lang="pt-BR" dirty="0"/>
              <a:t> deve lavar seus cabelos é a sua própria raiz, podendo ser .... Então nunca devemos ficar mais do que 2 dias sem lavar os cabelos. Durante a lavagem, prefira água morna ou fria.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36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694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72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60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60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06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920880" cy="1584175"/>
          </a:xfrm>
        </p:spPr>
        <p:txBody>
          <a:bodyPr>
            <a:normAutofit fontScale="90000"/>
          </a:bodyPr>
          <a:lstStyle/>
          <a:p>
            <a:r>
              <a:rPr lang="pt-BR" dirty="0"/>
              <a:t>CUIDADOS BÁSICOS COM A PELE: </a:t>
            </a:r>
            <a:br>
              <a:rPr lang="pt-BR" dirty="0"/>
            </a:br>
            <a:r>
              <a:rPr lang="pt-BR" dirty="0">
                <a:solidFill>
                  <a:schemeClr val="bg1"/>
                </a:solidFill>
              </a:rPr>
              <a:t>da cabeça aos pés!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4E4EE4-E65D-7443-B1A0-9869D30A3907}"/>
              </a:ext>
            </a:extLst>
          </p:cNvPr>
          <p:cNvSpPr txBox="1"/>
          <p:nvPr/>
        </p:nvSpPr>
        <p:spPr>
          <a:xfrm>
            <a:off x="3884858" y="3356992"/>
            <a:ext cx="22741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Dra</a:t>
            </a:r>
            <a:r>
              <a:rPr lang="pt-BR" b="1" dirty="0">
                <a:solidFill>
                  <a:schemeClr val="bg1"/>
                </a:solidFill>
              </a:rPr>
              <a:t> Laís Domingues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Médica dermatologista</a:t>
            </a:r>
          </a:p>
          <a:p>
            <a:r>
              <a:rPr lang="pt-BR" sz="1600" dirty="0">
                <a:solidFill>
                  <a:schemeClr val="bg1"/>
                </a:solidFill>
              </a:rPr>
              <a:t>CRM 65542 RQE 41305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Cabelos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O que evitar?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Mais de uma química: o dano é acumulativo</a:t>
            </a:r>
          </a:p>
          <a:p>
            <a:pPr lvl="2"/>
            <a:r>
              <a:rPr lang="pt-BR" dirty="0">
                <a:solidFill>
                  <a:srgbClr val="000000"/>
                </a:solidFill>
              </a:rPr>
              <a:t>Alisar antes </a:t>
            </a:r>
            <a:r>
              <a:rPr lang="pt-BR" dirty="0">
                <a:solidFill>
                  <a:srgbClr val="000000"/>
                </a:solidFill>
                <a:sym typeface="Wingdings" pitchFamily="2" charset="2"/>
              </a:rPr>
              <a:t> descolorir 15 dias após</a:t>
            </a:r>
            <a:endParaRPr lang="pt-BR" dirty="0">
              <a:solidFill>
                <a:srgbClr val="000000"/>
              </a:solidFill>
            </a:endParaRPr>
          </a:p>
          <a:p>
            <a:pPr lvl="2"/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3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Cabelos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7118300" cy="532859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Tinturas?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Teste de mecha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Nunca clarear mais que 3 tons</a:t>
            </a:r>
          </a:p>
          <a:p>
            <a:pPr lvl="1"/>
            <a:endParaRPr lang="pt-BR" dirty="0">
              <a:solidFill>
                <a:srgbClr val="000000"/>
              </a:solidFill>
            </a:endParaRPr>
          </a:p>
          <a:p>
            <a:pPr lvl="1"/>
            <a:endParaRPr lang="pt-BR" dirty="0">
              <a:solidFill>
                <a:srgbClr val="000000"/>
              </a:solidFill>
            </a:endParaRPr>
          </a:p>
          <a:p>
            <a:pPr lvl="1"/>
            <a:endParaRPr lang="pt-BR" dirty="0">
              <a:solidFill>
                <a:srgbClr val="000000"/>
              </a:solidFill>
            </a:endParaRPr>
          </a:p>
          <a:p>
            <a:pPr lvl="1"/>
            <a:endParaRPr lang="pt-BR" dirty="0">
              <a:solidFill>
                <a:srgbClr val="000000"/>
              </a:solidFill>
            </a:endParaRPr>
          </a:p>
          <a:p>
            <a:pPr lvl="1"/>
            <a:endParaRPr lang="pt-BR" dirty="0">
              <a:solidFill>
                <a:srgbClr val="000000"/>
              </a:solidFill>
            </a:endParaRPr>
          </a:p>
          <a:p>
            <a:pPr lvl="1"/>
            <a:r>
              <a:rPr lang="pt-BR" dirty="0">
                <a:solidFill>
                  <a:srgbClr val="000000"/>
                </a:solidFill>
              </a:rPr>
              <a:t>Temporárias (sprays) &gt; </a:t>
            </a:r>
            <a:r>
              <a:rPr lang="pt-BR" dirty="0" err="1">
                <a:solidFill>
                  <a:srgbClr val="000000"/>
                </a:solidFill>
              </a:rPr>
              <a:t>tonalizantes</a:t>
            </a:r>
            <a:r>
              <a:rPr lang="pt-BR" dirty="0">
                <a:solidFill>
                  <a:srgbClr val="000000"/>
                </a:solidFill>
              </a:rPr>
              <a:t> &gt; </a:t>
            </a:r>
            <a:r>
              <a:rPr lang="pt-BR" dirty="0" err="1">
                <a:solidFill>
                  <a:srgbClr val="000000"/>
                </a:solidFill>
              </a:rPr>
              <a:t>demi</a:t>
            </a:r>
            <a:r>
              <a:rPr lang="pt-BR" dirty="0">
                <a:solidFill>
                  <a:srgbClr val="000000"/>
                </a:solidFill>
              </a:rPr>
              <a:t>-permanentes &gt; permanentes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0B80EE-2BF1-6045-A6F4-B63F18BF2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5750148" cy="21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4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Cabelos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Cuidados na praia, clube, piscina: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Retire a água salgada ou a água com cloro com água doce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Utilize chapéus e produtos capilares com proteção UV</a:t>
            </a:r>
          </a:p>
        </p:txBody>
      </p:sp>
    </p:spTree>
    <p:extLst>
      <p:ext uri="{BB962C8B-B14F-4D97-AF65-F5344CB8AC3E}">
        <p14:creationId xmlns:p14="http://schemas.microsoft.com/office/powerpoint/2010/main" val="321999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Pele do rosto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Consulta dermatológica </a:t>
            </a:r>
          </a:p>
          <a:p>
            <a:r>
              <a:rPr lang="pt-BR" dirty="0">
                <a:solidFill>
                  <a:srgbClr val="000000"/>
                </a:solidFill>
              </a:rPr>
              <a:t>Utilize produtos específicos para o rosto</a:t>
            </a:r>
          </a:p>
          <a:p>
            <a:r>
              <a:rPr lang="pt-BR" dirty="0">
                <a:solidFill>
                  <a:srgbClr val="000000"/>
                </a:solidFill>
              </a:rPr>
              <a:t>Crie uma rotina e associe com hábitos diários</a:t>
            </a:r>
          </a:p>
          <a:p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AD0682-A944-4A44-867C-23D710BDF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17032"/>
            <a:ext cx="3456384" cy="264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7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Pele do rosto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>
                <a:solidFill>
                  <a:srgbClr val="F5781E"/>
                </a:solidFill>
              </a:rPr>
              <a:t>Básico essencial: </a:t>
            </a:r>
            <a:r>
              <a:rPr lang="pt-BR" b="1" dirty="0">
                <a:solidFill>
                  <a:srgbClr val="000000"/>
                </a:solidFill>
              </a:rPr>
              <a:t>lavar, hidratar e proteger</a:t>
            </a:r>
          </a:p>
          <a:p>
            <a:r>
              <a:rPr lang="pt-BR" dirty="0">
                <a:solidFill>
                  <a:srgbClr val="000000"/>
                </a:solidFill>
              </a:rPr>
              <a:t>Lavar o rosto 2x/dia (manhã e noite)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Sabonete próprio para o rosto e de acordo com o seu tipo de pele</a:t>
            </a:r>
          </a:p>
          <a:p>
            <a:r>
              <a:rPr lang="pt-BR" dirty="0">
                <a:solidFill>
                  <a:srgbClr val="000000"/>
                </a:solidFill>
              </a:rPr>
              <a:t>Hidratar 1-2x/dia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Hidratantes específicos para o seu tipo de pele</a:t>
            </a:r>
          </a:p>
          <a:p>
            <a:r>
              <a:rPr lang="pt-BR" dirty="0">
                <a:solidFill>
                  <a:srgbClr val="000000"/>
                </a:solidFill>
              </a:rPr>
              <a:t>Protetor solar de 4 em 4 horas</a:t>
            </a:r>
          </a:p>
          <a:p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2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Pele do rosto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Rotina de </a:t>
            </a:r>
            <a:r>
              <a:rPr lang="pt-BR" i="1" dirty="0" err="1">
                <a:solidFill>
                  <a:srgbClr val="000000"/>
                </a:solidFill>
              </a:rPr>
              <a:t>skincare</a:t>
            </a:r>
            <a:r>
              <a:rPr lang="pt-BR" i="1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diurna: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Limpeza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Tonificação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Hidratação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Tratamento: vitamina C, controlador de oleosidade, clareador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Protetor solar rosto e labial</a:t>
            </a:r>
          </a:p>
        </p:txBody>
      </p:sp>
    </p:spTree>
    <p:extLst>
      <p:ext uri="{BB962C8B-B14F-4D97-AF65-F5344CB8AC3E}">
        <p14:creationId xmlns:p14="http://schemas.microsoft.com/office/powerpoint/2010/main" val="278454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Pele do rosto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Rotina de </a:t>
            </a:r>
            <a:r>
              <a:rPr lang="pt-BR" i="1" dirty="0" err="1">
                <a:solidFill>
                  <a:srgbClr val="000000"/>
                </a:solidFill>
              </a:rPr>
              <a:t>skincare</a:t>
            </a:r>
            <a:r>
              <a:rPr lang="pt-BR" i="1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noturna: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Limpeza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Hidratação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Anti-idade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Tratamento: ácidos para espinhas/manchas/rejuvenescimento, clareadores</a:t>
            </a:r>
          </a:p>
        </p:txBody>
      </p:sp>
    </p:spTree>
    <p:extLst>
      <p:ext uri="{BB962C8B-B14F-4D97-AF65-F5344CB8AC3E}">
        <p14:creationId xmlns:p14="http://schemas.microsoft.com/office/powerpoint/2010/main" val="1852689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Pele do rosto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5781E"/>
                </a:solidFill>
              </a:rPr>
              <a:t>Quer incrementar?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Anti-idade específico para a área dos olhos 2x/dia após as limpezas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Água </a:t>
            </a:r>
            <a:r>
              <a:rPr lang="pt-BR" dirty="0" err="1">
                <a:solidFill>
                  <a:srgbClr val="000000"/>
                </a:solidFill>
              </a:rPr>
              <a:t>thermal</a:t>
            </a:r>
            <a:r>
              <a:rPr lang="pt-BR" dirty="0">
                <a:solidFill>
                  <a:srgbClr val="000000"/>
                </a:solidFill>
              </a:rPr>
              <a:t> 2x/dia após as limpezas</a:t>
            </a:r>
          </a:p>
          <a:p>
            <a:pPr lvl="1"/>
            <a:endParaRPr lang="pt-BR" dirty="0">
              <a:solidFill>
                <a:srgbClr val="000000"/>
              </a:solidFill>
            </a:endParaRPr>
          </a:p>
          <a:p>
            <a:pPr lvl="1"/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4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Pele do rosto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Cuidados na praia, clube, piscina: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Protetor solar resistente à água de 4 em 4 horas, repassar sempre que sair da água </a:t>
            </a:r>
          </a:p>
          <a:p>
            <a:pPr lvl="1"/>
            <a:r>
              <a:rPr lang="pt-BR" dirty="0">
                <a:solidFill>
                  <a:srgbClr val="F5781E"/>
                </a:solidFill>
              </a:rPr>
              <a:t>Proteções de barreira: </a:t>
            </a:r>
            <a:r>
              <a:rPr lang="pt-BR" dirty="0">
                <a:solidFill>
                  <a:srgbClr val="000000"/>
                </a:solidFill>
              </a:rPr>
              <a:t>óculos de sol, bonés ou viseiras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6F6757-199D-F840-9A23-8FFB13504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79057"/>
            <a:ext cx="2016224" cy="22768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C8B02E6-20E6-A440-AAA7-066361D57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61322"/>
            <a:ext cx="2258482" cy="24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0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Pele do corpo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Não esqueça de tratar o </a:t>
            </a:r>
            <a:r>
              <a:rPr lang="pt-BR" dirty="0">
                <a:solidFill>
                  <a:srgbClr val="F5781E"/>
                </a:solidFill>
              </a:rPr>
              <a:t>pescoço e o colo</a:t>
            </a:r>
            <a:r>
              <a:rPr lang="pt-BR" dirty="0">
                <a:solidFill>
                  <a:srgbClr val="000000"/>
                </a:solidFill>
              </a:rPr>
              <a:t>!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Mesmos produtos anti-idade do rosto ou produtos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31517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Declaração de conflitos de interesse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40C"/>
                </a:solidFill>
              </a:rPr>
              <a:t>Declaro não apresentar conflitos de interesse que possam ser relacionados à minha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Pele do corpo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Um banho por dia, rápido, água morna, sem bucha</a:t>
            </a:r>
          </a:p>
          <a:p>
            <a:r>
              <a:rPr lang="pt-BR" dirty="0">
                <a:solidFill>
                  <a:srgbClr val="000000"/>
                </a:solidFill>
              </a:rPr>
              <a:t>Use sabonetes hidratantes</a:t>
            </a:r>
          </a:p>
          <a:p>
            <a:r>
              <a:rPr lang="pt-BR" dirty="0">
                <a:solidFill>
                  <a:srgbClr val="000000"/>
                </a:solidFill>
              </a:rPr>
              <a:t>Sempre aplicar o hidratante em todo o corpo após o banho</a:t>
            </a:r>
          </a:p>
          <a:p>
            <a:r>
              <a:rPr lang="pt-BR" dirty="0">
                <a:solidFill>
                  <a:srgbClr val="000000"/>
                </a:solidFill>
              </a:rPr>
              <a:t>Repelentes devem ser a última coisa a ser passada na pele</a:t>
            </a:r>
          </a:p>
        </p:txBody>
      </p:sp>
    </p:spTree>
    <p:extLst>
      <p:ext uri="{BB962C8B-B14F-4D97-AF65-F5344CB8AC3E}">
        <p14:creationId xmlns:p14="http://schemas.microsoft.com/office/powerpoint/2010/main" val="2396150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Pele do corpo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Cuidados na praia, clube, piscina: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Passar o protetor solar antes de colocar a roupa de banho</a:t>
            </a:r>
          </a:p>
          <a:p>
            <a:pPr lvl="1"/>
            <a:r>
              <a:rPr lang="pt-BR" dirty="0">
                <a:solidFill>
                  <a:srgbClr val="F5781E"/>
                </a:solidFill>
              </a:rPr>
              <a:t>Proteções de barreira: </a:t>
            </a:r>
            <a:r>
              <a:rPr lang="pt-BR" dirty="0">
                <a:solidFill>
                  <a:srgbClr val="000000"/>
                </a:solidFill>
              </a:rPr>
              <a:t>roupas com proteção UV</a:t>
            </a:r>
          </a:p>
          <a:p>
            <a:pPr lvl="1"/>
            <a:endParaRPr lang="pt-BR" dirty="0">
              <a:solidFill>
                <a:srgbClr val="000000"/>
              </a:solidFill>
            </a:endParaRPr>
          </a:p>
          <a:p>
            <a:pPr lvl="1"/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3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Pele do corpo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Prevenção de </a:t>
            </a:r>
            <a:r>
              <a:rPr lang="pt-BR" dirty="0">
                <a:solidFill>
                  <a:srgbClr val="F5781E"/>
                </a:solidFill>
              </a:rPr>
              <a:t>estrias</a:t>
            </a:r>
            <a:r>
              <a:rPr lang="pt-BR" dirty="0">
                <a:solidFill>
                  <a:srgbClr val="000000"/>
                </a:solidFill>
              </a:rPr>
              <a:t> (gestação ou estirão de crescimento ou ganho muscular):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Óleos pós banho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Hidratantes específicos</a:t>
            </a:r>
          </a:p>
        </p:txBody>
      </p:sp>
    </p:spTree>
    <p:extLst>
      <p:ext uri="{BB962C8B-B14F-4D97-AF65-F5344CB8AC3E}">
        <p14:creationId xmlns:p14="http://schemas.microsoft.com/office/powerpoint/2010/main" val="103603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Unhas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39248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Limpas e secas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Utilize luvas nas atividades domésticas</a:t>
            </a:r>
          </a:p>
          <a:p>
            <a:r>
              <a:rPr lang="pt-BR" dirty="0">
                <a:solidFill>
                  <a:srgbClr val="000000"/>
                </a:solidFill>
              </a:rPr>
              <a:t>Retire o esmalte 3 dias antes da próxima </a:t>
            </a:r>
            <a:r>
              <a:rPr lang="pt-BR" dirty="0" err="1">
                <a:solidFill>
                  <a:srgbClr val="000000"/>
                </a:solidFill>
              </a:rPr>
              <a:t>esmaltação</a:t>
            </a:r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Use removedores de esmalte e não acetona</a:t>
            </a:r>
          </a:p>
          <a:p>
            <a:r>
              <a:rPr lang="pt-BR" dirty="0">
                <a:solidFill>
                  <a:srgbClr val="000000"/>
                </a:solidFill>
              </a:rPr>
              <a:t>Tenha o seu próprio kit de unha</a:t>
            </a:r>
          </a:p>
        </p:txBody>
      </p:sp>
    </p:spTree>
    <p:extLst>
      <p:ext uri="{BB962C8B-B14F-4D97-AF65-F5344CB8AC3E}">
        <p14:creationId xmlns:p14="http://schemas.microsoft.com/office/powerpoint/2010/main" val="3583408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Unhas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Intercale esmaltes escuros com claros – evita as </a:t>
            </a:r>
            <a:r>
              <a:rPr lang="pt-BR" dirty="0">
                <a:solidFill>
                  <a:srgbClr val="F5781E"/>
                </a:solidFill>
              </a:rPr>
              <a:t>unhas amareladas</a:t>
            </a:r>
          </a:p>
          <a:p>
            <a:r>
              <a:rPr lang="pt-BR" dirty="0">
                <a:solidFill>
                  <a:srgbClr val="000000"/>
                </a:solidFill>
              </a:rPr>
              <a:t>Use base antes do esmalte – evita o ressecamento das unhas</a:t>
            </a:r>
          </a:p>
          <a:p>
            <a:r>
              <a:rPr lang="pt-BR" dirty="0">
                <a:solidFill>
                  <a:srgbClr val="000000"/>
                </a:solidFill>
              </a:rPr>
              <a:t>Hidrate as cutículas antes de dormir</a:t>
            </a:r>
          </a:p>
          <a:p>
            <a:r>
              <a:rPr lang="pt-BR" dirty="0">
                <a:solidFill>
                  <a:srgbClr val="000000"/>
                </a:solidFill>
              </a:rPr>
              <a:t>Evite unhas postiças, de fibras de vidro</a:t>
            </a:r>
          </a:p>
        </p:txBody>
      </p:sp>
    </p:spTree>
    <p:extLst>
      <p:ext uri="{BB962C8B-B14F-4D97-AF65-F5344CB8AC3E}">
        <p14:creationId xmlns:p14="http://schemas.microsoft.com/office/powerpoint/2010/main" val="3619162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Unhas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Alterações devem ser investigadas em consulta com dermatologista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E361B8-858C-4640-B42D-E9D1A91B8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93900"/>
            <a:ext cx="4013200" cy="30988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79CC6FD-5D50-9848-99D2-58AEC08A3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88" y="2800746"/>
            <a:ext cx="3565106" cy="24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77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Pés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Evitar rachaduras e espessamento: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Não lixar – </a:t>
            </a:r>
            <a:r>
              <a:rPr lang="pt-BR" dirty="0">
                <a:solidFill>
                  <a:srgbClr val="F5781E"/>
                </a:solidFill>
              </a:rPr>
              <a:t>efeito rebote</a:t>
            </a:r>
          </a:p>
          <a:p>
            <a:pPr lvl="1"/>
            <a:r>
              <a:rPr lang="pt-BR" dirty="0">
                <a:solidFill>
                  <a:srgbClr val="00040C"/>
                </a:solidFill>
              </a:rPr>
              <a:t>Não fique muito tempo descalço ou com chinelos</a:t>
            </a:r>
          </a:p>
          <a:p>
            <a:pPr lvl="1"/>
            <a:r>
              <a:rPr lang="pt-BR" dirty="0">
                <a:solidFill>
                  <a:srgbClr val="00040C"/>
                </a:solidFill>
              </a:rPr>
              <a:t>Hidrate com cremes a base de </a:t>
            </a:r>
            <a:r>
              <a:rPr lang="pt-BR" dirty="0" err="1">
                <a:solidFill>
                  <a:srgbClr val="00040C"/>
                </a:solidFill>
              </a:rPr>
              <a:t>uréia</a:t>
            </a:r>
            <a:r>
              <a:rPr lang="pt-BR" dirty="0">
                <a:solidFill>
                  <a:srgbClr val="00040C"/>
                </a:solidFill>
              </a:rPr>
              <a:t> antes de dormir</a:t>
            </a:r>
          </a:p>
          <a:p>
            <a:pPr lvl="2"/>
            <a:r>
              <a:rPr lang="pt-BR" dirty="0">
                <a:solidFill>
                  <a:srgbClr val="00040C"/>
                </a:solidFill>
              </a:rPr>
              <a:t>Plástico-filme</a:t>
            </a:r>
          </a:p>
        </p:txBody>
      </p:sp>
    </p:spTree>
    <p:extLst>
      <p:ext uri="{BB962C8B-B14F-4D97-AF65-F5344CB8AC3E}">
        <p14:creationId xmlns:p14="http://schemas.microsoft.com/office/powerpoint/2010/main" val="4024217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Pés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Se descamação ou </a:t>
            </a:r>
            <a:r>
              <a:rPr lang="pt-BR" dirty="0" err="1">
                <a:solidFill>
                  <a:srgbClr val="000000"/>
                </a:solidFill>
              </a:rPr>
              <a:t>bolhinhas</a:t>
            </a:r>
            <a:r>
              <a:rPr lang="pt-BR" dirty="0">
                <a:solidFill>
                  <a:srgbClr val="000000"/>
                </a:solidFill>
              </a:rPr>
              <a:t>: consulte seu dermatologista!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B8DD62-590E-2E40-8240-DE3CBB5B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8" y="3284984"/>
            <a:ext cx="3259409" cy="280156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7DFA5B6-3A11-C549-9902-5E8E4DAE44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8" r="6218"/>
          <a:stretch/>
        </p:blipFill>
        <p:spPr>
          <a:xfrm>
            <a:off x="4125961" y="2634332"/>
            <a:ext cx="43561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1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Cabelos, pele e unhas – contexto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Boa alimentação</a:t>
            </a:r>
          </a:p>
          <a:p>
            <a:r>
              <a:rPr lang="pt-BR" dirty="0">
                <a:solidFill>
                  <a:srgbClr val="000000"/>
                </a:solidFill>
              </a:rPr>
              <a:t>Hidrate-se</a:t>
            </a:r>
          </a:p>
          <a:p>
            <a:r>
              <a:rPr lang="pt-BR" dirty="0">
                <a:solidFill>
                  <a:srgbClr val="000000"/>
                </a:solidFill>
              </a:rPr>
              <a:t>A partir dos 30 anos: suplementação de colágeno em associação com procedimentos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9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Cabelos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40C"/>
                </a:solidFill>
              </a:rPr>
              <a:t>Não deixar a raiz oleosa – risco de </a:t>
            </a:r>
            <a:r>
              <a:rPr lang="pt-BR" dirty="0">
                <a:solidFill>
                  <a:srgbClr val="F5781E"/>
                </a:solidFill>
              </a:rPr>
              <a:t>caspa</a:t>
            </a:r>
            <a:r>
              <a:rPr lang="pt-BR" dirty="0">
                <a:solidFill>
                  <a:srgbClr val="00040C"/>
                </a:solidFill>
              </a:rPr>
              <a:t>!</a:t>
            </a:r>
          </a:p>
          <a:p>
            <a:r>
              <a:rPr lang="pt-BR" dirty="0">
                <a:solidFill>
                  <a:srgbClr val="00040C"/>
                </a:solidFill>
              </a:rPr>
              <a:t>Lavagem?</a:t>
            </a:r>
          </a:p>
          <a:p>
            <a:pPr lvl="1"/>
            <a:r>
              <a:rPr lang="pt-BR" dirty="0">
                <a:solidFill>
                  <a:srgbClr val="00040C"/>
                </a:solidFill>
              </a:rPr>
              <a:t>Todos os dias</a:t>
            </a:r>
          </a:p>
          <a:p>
            <a:pPr lvl="1"/>
            <a:r>
              <a:rPr lang="pt-BR" dirty="0">
                <a:solidFill>
                  <a:srgbClr val="00040C"/>
                </a:solidFill>
              </a:rPr>
              <a:t>Dia sim, dia não</a:t>
            </a:r>
          </a:p>
          <a:p>
            <a:pPr lvl="1"/>
            <a:r>
              <a:rPr lang="pt-BR" dirty="0">
                <a:solidFill>
                  <a:srgbClr val="00040C"/>
                </a:solidFill>
              </a:rPr>
              <a:t>Dia sim, dois sem lavar</a:t>
            </a:r>
          </a:p>
          <a:p>
            <a:pPr lvl="1"/>
            <a:r>
              <a:rPr lang="pt-BR" dirty="0">
                <a:solidFill>
                  <a:srgbClr val="00040C"/>
                </a:solidFill>
              </a:rPr>
              <a:t>Prefira água fria ou morna</a:t>
            </a:r>
          </a:p>
          <a:p>
            <a:endParaRPr lang="pt-BR" dirty="0">
              <a:solidFill>
                <a:srgbClr val="0004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Cabelos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000000"/>
                </a:solidFill>
              </a:rPr>
              <a:t>Shampoos?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Devem ser utilizados apenas no couro cabeludo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Não há necessidade de esfregar excessivamente – risco de </a:t>
            </a:r>
            <a:r>
              <a:rPr lang="pt-BR" dirty="0">
                <a:solidFill>
                  <a:srgbClr val="F5781E"/>
                </a:solidFill>
              </a:rPr>
              <a:t>efeito rebote</a:t>
            </a:r>
          </a:p>
          <a:p>
            <a:pPr lvl="1"/>
            <a:r>
              <a:rPr lang="pt-BR" dirty="0">
                <a:solidFill>
                  <a:srgbClr val="006600"/>
                </a:solidFill>
              </a:rPr>
              <a:t>MITO: </a:t>
            </a:r>
            <a:r>
              <a:rPr lang="pt-BR" dirty="0">
                <a:solidFill>
                  <a:srgbClr val="00040C"/>
                </a:solidFill>
              </a:rPr>
              <a:t>o cabelo não acostuma com o shampoo</a:t>
            </a:r>
          </a:p>
          <a:p>
            <a:pPr lvl="1"/>
            <a:r>
              <a:rPr lang="pt-BR" dirty="0">
                <a:solidFill>
                  <a:srgbClr val="006600"/>
                </a:solidFill>
              </a:rPr>
              <a:t>MITO: </a:t>
            </a:r>
            <a:r>
              <a:rPr lang="pt-BR" dirty="0">
                <a:solidFill>
                  <a:srgbClr val="00040C"/>
                </a:solidFill>
              </a:rPr>
              <a:t>shampoo infantil</a:t>
            </a:r>
          </a:p>
          <a:p>
            <a:pPr lvl="1"/>
            <a:r>
              <a:rPr lang="pt-BR" dirty="0">
                <a:solidFill>
                  <a:srgbClr val="00040C"/>
                </a:solidFill>
              </a:rPr>
              <a:t>Use shampoo </a:t>
            </a:r>
            <a:r>
              <a:rPr lang="pt-BR" dirty="0" err="1">
                <a:solidFill>
                  <a:srgbClr val="00040C"/>
                </a:solidFill>
              </a:rPr>
              <a:t>anti-resíduos</a:t>
            </a:r>
            <a:r>
              <a:rPr lang="pt-BR" dirty="0">
                <a:solidFill>
                  <a:srgbClr val="00040C"/>
                </a:solidFill>
              </a:rPr>
              <a:t>/de limpeza profunda (transparentes) uma vez por semana</a:t>
            </a:r>
          </a:p>
        </p:txBody>
      </p:sp>
    </p:spTree>
    <p:extLst>
      <p:ext uri="{BB962C8B-B14F-4D97-AF65-F5344CB8AC3E}">
        <p14:creationId xmlns:p14="http://schemas.microsoft.com/office/powerpoint/2010/main" val="423649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Cabelos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Condicionadores?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Apenas da orelha para baixo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Enxague bem</a:t>
            </a:r>
          </a:p>
          <a:p>
            <a:pPr lvl="1"/>
            <a:r>
              <a:rPr lang="pt-BR" dirty="0">
                <a:solidFill>
                  <a:srgbClr val="006600"/>
                </a:solidFill>
              </a:rPr>
              <a:t>MITO: </a:t>
            </a:r>
            <a:r>
              <a:rPr lang="pt-BR" dirty="0">
                <a:solidFill>
                  <a:srgbClr val="000000"/>
                </a:solidFill>
              </a:rPr>
              <a:t>não precisa ser da mesma linha do shampoo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Desembarace os fios ainda no chuveiro após enxaguar o condicionador</a:t>
            </a:r>
          </a:p>
        </p:txBody>
      </p:sp>
    </p:spTree>
    <p:extLst>
      <p:ext uri="{BB962C8B-B14F-4D97-AF65-F5344CB8AC3E}">
        <p14:creationId xmlns:p14="http://schemas.microsoft.com/office/powerpoint/2010/main" val="178745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Cabelos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Máscaras de hidratação? Óleos (umectação)?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Reposição de nutrientes, proteínas e lipídeos da haste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Apenas da orelha para baixo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1-2x/semana</a:t>
            </a:r>
          </a:p>
          <a:p>
            <a:pPr lvl="1"/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0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Cabelos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Corte?</a:t>
            </a:r>
          </a:p>
          <a:p>
            <a:pPr lvl="1"/>
            <a:r>
              <a:rPr lang="pt-BR" dirty="0">
                <a:solidFill>
                  <a:srgbClr val="006600"/>
                </a:solidFill>
              </a:rPr>
              <a:t>MITO: </a:t>
            </a:r>
            <a:r>
              <a:rPr lang="pt-BR" dirty="0">
                <a:solidFill>
                  <a:srgbClr val="000000"/>
                </a:solidFill>
              </a:rPr>
              <a:t>não interfere no crescimento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Sempre que estiver com pontas ralas e finas, pontas duplas, bolinhas brancas nas pontas ou pontas ressecadas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0B5F65-2113-4D49-8FFA-A8C496B6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6"/>
            <a:ext cx="3829191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Cabelos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O que evitar?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Uso de chapinhas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Secadores com distância menor que 15 cm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Alisamentos com formol ou demais produtos proibidos pela ANVISA</a:t>
            </a:r>
          </a:p>
          <a:p>
            <a:pPr lvl="2"/>
            <a:r>
              <a:rPr lang="pt-BR" dirty="0" err="1">
                <a:solidFill>
                  <a:srgbClr val="000000"/>
                </a:solidFill>
              </a:rPr>
              <a:t>https</a:t>
            </a:r>
            <a:r>
              <a:rPr lang="pt-BR" dirty="0">
                <a:solidFill>
                  <a:srgbClr val="000000"/>
                </a:solidFill>
              </a:rPr>
              <a:t>://</a:t>
            </a:r>
            <a:r>
              <a:rPr lang="pt-BR" dirty="0" err="1">
                <a:solidFill>
                  <a:srgbClr val="000000"/>
                </a:solidFill>
              </a:rPr>
              <a:t>www.sbd.org.br</a:t>
            </a:r>
            <a:r>
              <a:rPr lang="pt-BR" dirty="0">
                <a:solidFill>
                  <a:srgbClr val="000000"/>
                </a:solidFill>
              </a:rPr>
              <a:t>/mm/</a:t>
            </a:r>
            <a:r>
              <a:rPr lang="pt-BR" dirty="0" err="1">
                <a:solidFill>
                  <a:srgbClr val="000000"/>
                </a:solidFill>
              </a:rPr>
              <a:t>cms</a:t>
            </a:r>
            <a:r>
              <a:rPr lang="pt-BR" dirty="0">
                <a:solidFill>
                  <a:srgbClr val="000000"/>
                </a:solidFill>
              </a:rPr>
              <a:t>/2019/12/27/guiacuidadosformol-2.pdf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E53CFB-F662-3B4B-81D1-CAE507092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869160"/>
            <a:ext cx="3351314" cy="183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18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1110</Words>
  <Application>Microsoft Office PowerPoint</Application>
  <PresentationFormat>Apresentação na tela (4:3)</PresentationFormat>
  <Paragraphs>168</Paragraphs>
  <Slides>28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Trebuchet MS</vt:lpstr>
      <vt:lpstr>Tema do Office</vt:lpstr>
      <vt:lpstr>CUIDADOS BÁSICOS COM A PELE:  da cabeça aos pés!</vt:lpstr>
      <vt:lpstr>Declaração de conflitos de interesse</vt:lpstr>
      <vt:lpstr>Cabelos, pele e unhas – contexto geral</vt:lpstr>
      <vt:lpstr>Cabelos</vt:lpstr>
      <vt:lpstr>Cabelos</vt:lpstr>
      <vt:lpstr>Cabelos</vt:lpstr>
      <vt:lpstr>Cabelos</vt:lpstr>
      <vt:lpstr>Cabelos</vt:lpstr>
      <vt:lpstr>Cabelos</vt:lpstr>
      <vt:lpstr>Cabelos</vt:lpstr>
      <vt:lpstr>Cabelos</vt:lpstr>
      <vt:lpstr>Cabelos</vt:lpstr>
      <vt:lpstr>Pele do rosto</vt:lpstr>
      <vt:lpstr>Pele do rosto</vt:lpstr>
      <vt:lpstr>Pele do rosto</vt:lpstr>
      <vt:lpstr>Pele do rosto</vt:lpstr>
      <vt:lpstr>Pele do rosto</vt:lpstr>
      <vt:lpstr>Pele do rosto</vt:lpstr>
      <vt:lpstr>Pele do corpo</vt:lpstr>
      <vt:lpstr>Pele do corpo</vt:lpstr>
      <vt:lpstr>Pele do corpo</vt:lpstr>
      <vt:lpstr>Pele do corpo</vt:lpstr>
      <vt:lpstr>Unhas</vt:lpstr>
      <vt:lpstr>Unhas</vt:lpstr>
      <vt:lpstr>Unhas</vt:lpstr>
      <vt:lpstr>Pés</vt:lpstr>
      <vt:lpstr>Pés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Ricardo Santos</cp:lastModifiedBy>
  <cp:revision>123</cp:revision>
  <dcterms:created xsi:type="dcterms:W3CDTF">2014-02-13T16:35:54Z</dcterms:created>
  <dcterms:modified xsi:type="dcterms:W3CDTF">2021-03-10T15:10:39Z</dcterms:modified>
</cp:coreProperties>
</file>