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80" r:id="rId4"/>
    <p:sldId id="270" r:id="rId5"/>
    <p:sldId id="271" r:id="rId6"/>
    <p:sldId id="282" r:id="rId7"/>
    <p:sldId id="281" r:id="rId8"/>
    <p:sldId id="283" r:id="rId9"/>
    <p:sldId id="284" r:id="rId10"/>
    <p:sldId id="260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3542" autoAdjust="0"/>
  </p:normalViewPr>
  <p:slideViewPr>
    <p:cSldViewPr>
      <p:cViewPr varScale="1">
        <p:scale>
          <a:sx n="56" d="100"/>
          <a:sy n="56" d="100"/>
        </p:scale>
        <p:origin x="15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10/02/2022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10/02/2022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10/02/2022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ETARISMO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BADD3ACB-B297-4454-85D3-5B215B1F24AF}"/>
              </a:ext>
            </a:extLst>
          </p:cNvPr>
          <p:cNvSpPr txBox="1">
            <a:spLocks/>
          </p:cNvSpPr>
          <p:nvPr/>
        </p:nvSpPr>
        <p:spPr>
          <a:xfrm>
            <a:off x="1043608" y="3068960"/>
            <a:ext cx="6984776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ED7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sz="1400" cap="none" dirty="0"/>
              <a:t>Dr. </a:t>
            </a:r>
            <a:r>
              <a:rPr lang="pt-BR" sz="1400" dirty="0"/>
              <a:t>Guilherme Rocha Lucciola</a:t>
            </a:r>
            <a:endParaRPr lang="pt-BR" sz="1400" cap="none" dirty="0"/>
          </a:p>
          <a:p>
            <a:r>
              <a:rPr lang="pt-BR" sz="1400" cap="none" dirty="0"/>
              <a:t>Médico Psiquiatra</a:t>
            </a:r>
          </a:p>
          <a:p>
            <a:r>
              <a:rPr lang="pt-BR" sz="1400" cap="none" dirty="0"/>
              <a:t>Especialização em Psiquiatria pela Santa Casa de São Paulo em Abr/2021- Médico dos CERSAMs  Norte (BH) e Betim Central (Betim) desde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716" y="2276872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pt-BR" sz="4400" b="1" dirty="0"/>
              <a:t>Obrigado!</a:t>
            </a:r>
            <a:br>
              <a:rPr lang="pt-BR" sz="4400" b="1" dirty="0"/>
            </a:br>
            <a:br>
              <a:rPr lang="pt-BR" sz="4400" b="1" dirty="0"/>
            </a:br>
            <a:br>
              <a:rPr lang="pt-BR" sz="4400" b="1" dirty="0"/>
            </a:br>
            <a:br>
              <a:rPr lang="pt-BR" sz="4400" b="1" dirty="0"/>
            </a:br>
            <a:br>
              <a:rPr lang="pt-BR" sz="4400" b="1" dirty="0"/>
            </a:br>
            <a:r>
              <a:rPr lang="pt-BR" sz="4400" b="1" dirty="0"/>
              <a:t>Dúvidas, críticas e sugestões?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846" y="404664"/>
            <a:ext cx="7560840" cy="648072"/>
          </a:xfrm>
        </p:spPr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Dados demográficos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latin typeface="Baskerville Old Face" panose="02020602080505020303" pitchFamily="18" charset="0"/>
              </a:rPr>
              <a:t>IBGE: Idoso é quem tem 60+ anos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pt-BR" sz="2800" dirty="0">
                <a:latin typeface="Baskerville Old Face" panose="02020602080505020303" pitchFamily="18" charset="0"/>
              </a:rPr>
              <a:t>A partir de 2031 haverá mais idosos do que crianças e adolescentes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pt-BR" dirty="0">
                <a:latin typeface="Baskerville Old Face" panose="02020602080505020303" pitchFamily="18" charset="0"/>
              </a:rPr>
              <a:t>Em 2042 – 57 milhões de brasileiros</a:t>
            </a:r>
            <a:endParaRPr lang="pt-BR" sz="2800" dirty="0">
              <a:latin typeface="Baskerville Old Face" panose="02020602080505020303" pitchFamily="18" charset="0"/>
            </a:endParaRPr>
          </a:p>
          <a:p>
            <a:endParaRPr lang="pt-BR" dirty="0"/>
          </a:p>
        </p:txBody>
      </p:sp>
      <p:pic>
        <p:nvPicPr>
          <p:cNvPr id="5" name="Imagem 4" descr="Homem com chapéu&#10;&#10;Descrição gerada automaticamente">
            <a:extLst>
              <a:ext uri="{FF2B5EF4-FFF2-40B4-BE49-F238E27FC236}">
                <a16:creationId xmlns:a16="http://schemas.microsoft.com/office/drawing/2014/main" id="{BABA4D32-C7A6-462F-AAF7-AF764D1D8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708"/>
            <a:ext cx="4572000" cy="30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846" y="404664"/>
            <a:ext cx="7560840" cy="648072"/>
          </a:xfrm>
        </p:spPr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Dados demográficos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Courier New" pitchFamily="49" charset="0"/>
              <a:buChar char="o"/>
            </a:pPr>
            <a:r>
              <a:rPr lang="pt-BR" sz="2800" dirty="0">
                <a:latin typeface="Baskerville Old Face" panose="02020602080505020303" pitchFamily="18" charset="0"/>
              </a:rPr>
              <a:t>Japão é o único com mais de 30%</a:t>
            </a:r>
            <a:r>
              <a:rPr lang="pt-BR" dirty="0">
                <a:latin typeface="Baskerville Old Face" panose="02020602080505020303" pitchFamily="18" charset="0"/>
              </a:rPr>
              <a:t> da população idosa. Até 2050, serão aprox. 62 países;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pt-BR" dirty="0">
                <a:latin typeface="Baskerville Old Face" panose="02020602080505020303" pitchFamily="18" charset="0"/>
              </a:rPr>
              <a:t>Europa: Somente 1/3 dos idosos tem empregos (Centro de Longevidade Internacional)</a:t>
            </a:r>
            <a:endParaRPr lang="pt-BR" sz="2800" dirty="0">
              <a:latin typeface="Baskerville Old Face" panose="02020602080505020303" pitchFamily="18" charset="0"/>
            </a:endParaRPr>
          </a:p>
          <a:p>
            <a:endParaRPr lang="pt-BR" dirty="0"/>
          </a:p>
        </p:txBody>
      </p:sp>
      <p:pic>
        <p:nvPicPr>
          <p:cNvPr id="8" name="Imagem 7" descr="Mulher com as mãos no rosto&#10;&#10;Descrição gerada automaticamente com confiança média">
            <a:extLst>
              <a:ext uri="{FF2B5EF4-FFF2-40B4-BE49-F238E27FC236}">
                <a16:creationId xmlns:a16="http://schemas.microsoft.com/office/drawing/2014/main" id="{47FB05F3-6654-48BE-8E67-D12C59C3A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Inversão da pirâmide etária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Aumento da expectativa e melhorias na qualidade de vida + Queda natalidade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piramideetaria">
            <a:extLst>
              <a:ext uri="{FF2B5EF4-FFF2-40B4-BE49-F238E27FC236}">
                <a16:creationId xmlns:a16="http://schemas.microsoft.com/office/drawing/2014/main" id="{5F392D72-0CF3-4CC4-A156-C4798BF4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Etarismo no ambiente profissional</a:t>
            </a:r>
            <a:endParaRPr lang="pt-BR" b="1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Baskerville Old Face" panose="02020602080505020303" pitchFamily="18" charset="0"/>
              </a:rPr>
              <a:t>Etarismo velado x Etarismo explícito</a:t>
            </a:r>
          </a:p>
          <a:p>
            <a:pPr marL="0" indent="0">
              <a:buNone/>
            </a:pPr>
            <a:r>
              <a:rPr lang="pt-BR" sz="2800" dirty="0">
                <a:latin typeface="Baskerville Old Face" panose="02020602080505020303" pitchFamily="18" charset="0"/>
              </a:rPr>
              <a:t>- Estereótipos difundidos são responsáveis por atitudes / práticas discriminatórias que isolam o idoso</a:t>
            </a:r>
          </a:p>
        </p:txBody>
      </p:sp>
      <p:pic>
        <p:nvPicPr>
          <p:cNvPr id="2054" name="Picture 6" descr="Etarismo - Crônica - Gente de Opinião">
            <a:extLst>
              <a:ext uri="{FF2B5EF4-FFF2-40B4-BE49-F238E27FC236}">
                <a16:creationId xmlns:a16="http://schemas.microsoft.com/office/drawing/2014/main" id="{A96E2BF8-31D8-42FA-9ED7-C218B01B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031"/>
            <a:ext cx="4572000" cy="3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Etarismo no ambiente profissional</a:t>
            </a:r>
            <a:endParaRPr lang="pt-BR" b="1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Baskerville Old Face" panose="02020602080505020303" pitchFamily="18" charset="0"/>
              </a:rPr>
              <a:t>Práticas explícitas: Constrangimento em público</a:t>
            </a:r>
          </a:p>
          <a:p>
            <a:r>
              <a:rPr lang="pt-BR" sz="2800" dirty="0">
                <a:latin typeface="Baskerville Old Face" panose="02020602080505020303" pitchFamily="18" charset="0"/>
              </a:rPr>
              <a:t>Práticas veladas: Preterimento na formação de times;</a:t>
            </a:r>
          </a:p>
          <a:p>
            <a:pPr>
              <a:buFontTx/>
              <a:buChar char="-"/>
            </a:pPr>
            <a:r>
              <a:rPr lang="pt-BR" sz="2800" dirty="0">
                <a:latin typeface="Baskerville Old Face" panose="02020602080505020303" pitchFamily="18" charset="0"/>
              </a:rPr>
              <a:t>Comentários sobre idade ; diferença de idade;</a:t>
            </a:r>
          </a:p>
          <a:p>
            <a:pPr>
              <a:buFontTx/>
              <a:buChar char="-"/>
            </a:pPr>
            <a:r>
              <a:rPr lang="pt-BR" sz="2800" dirty="0">
                <a:latin typeface="Baskerville Old Face" panose="02020602080505020303" pitchFamily="18" charset="0"/>
              </a:rPr>
              <a:t>Preconceito disfarçado de “cuidado” (“essa tarefa vai ficar pesada para você...”)</a:t>
            </a:r>
          </a:p>
          <a:p>
            <a:pPr>
              <a:buFontTx/>
              <a:buChar char="-"/>
            </a:pPr>
            <a:endParaRPr lang="pt-BR" sz="2800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 descr="Doutor Jairo · Sabe o que é etarismo? Ele prejudica os mais velhos e também  os jovens">
            <a:extLst>
              <a:ext uri="{FF2B5EF4-FFF2-40B4-BE49-F238E27FC236}">
                <a16:creationId xmlns:a16="http://schemas.microsoft.com/office/drawing/2014/main" id="{56A4AD93-489C-4013-BCE6-75EE3508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7091"/>
            <a:ext cx="4026024" cy="251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5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Impactos na saúde mental do servidor</a:t>
            </a:r>
            <a:endParaRPr lang="pt-BR" b="1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>
                <a:latin typeface="Baskerville Old Face" panose="02020602080505020303" pitchFamily="18" charset="0"/>
              </a:rPr>
              <a:t>Consequências para quem perpetra</a:t>
            </a:r>
          </a:p>
        </p:txBody>
      </p:sp>
      <p:pic>
        <p:nvPicPr>
          <p:cNvPr id="4100" name="Picture 4" descr="O Perigo de Apontar o Dedo. | Artigos &amp; Crônicas">
            <a:extLst>
              <a:ext uri="{FF2B5EF4-FFF2-40B4-BE49-F238E27FC236}">
                <a16:creationId xmlns:a16="http://schemas.microsoft.com/office/drawing/2014/main" id="{25955B5D-91A5-4601-A4C3-9D80BA00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220072" cy="26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1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Impactos na saúde mental do servidor</a:t>
            </a:r>
            <a:endParaRPr lang="pt-BR" b="1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>
                <a:latin typeface="Baskerville Old Face" panose="02020602080505020303" pitchFamily="18" charset="0"/>
              </a:rPr>
              <a:t>Consequências para quem sofre</a:t>
            </a:r>
          </a:p>
        </p:txBody>
      </p:sp>
      <p:pic>
        <p:nvPicPr>
          <p:cNvPr id="5122" name="Picture 2" descr="Etarismo, o preconceito contra os idosos – Residencial New Care">
            <a:extLst>
              <a:ext uri="{FF2B5EF4-FFF2-40B4-BE49-F238E27FC236}">
                <a16:creationId xmlns:a16="http://schemas.microsoft.com/office/drawing/2014/main" id="{E631AD60-63B5-49F2-8FB4-52DF5A93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2852936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2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Impactos na saúde mental do servidor</a:t>
            </a:r>
            <a:endParaRPr lang="pt-BR" b="1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>
                <a:latin typeface="Baskerville Old Face" panose="02020602080505020303" pitchFamily="18" charset="0"/>
              </a:rPr>
              <a:t>“Quando se promove diversidade, promove-se a inovação” (</a:t>
            </a:r>
            <a:r>
              <a:rPr lang="pt-BR" sz="2800" dirty="0" err="1">
                <a:latin typeface="Baskerville Old Face" panose="02020602080505020303" pitchFamily="18" charset="0"/>
              </a:rPr>
              <a:t>Noélly</a:t>
            </a:r>
            <a:r>
              <a:rPr lang="pt-BR" sz="2800" dirty="0">
                <a:latin typeface="Baskerville Old Face" panose="02020602080505020303" pitchFamily="18" charset="0"/>
              </a:rPr>
              <a:t> </a:t>
            </a:r>
            <a:r>
              <a:rPr lang="pt-BR" sz="2800" dirty="0" err="1">
                <a:latin typeface="Baskerville Old Face" panose="02020602080505020303" pitchFamily="18" charset="0"/>
              </a:rPr>
              <a:t>Mercer</a:t>
            </a:r>
            <a:r>
              <a:rPr lang="pt-BR" sz="2800" dirty="0">
                <a:latin typeface="Baskerville Old Face" panose="02020602080505020303" pitchFamily="18" charset="0"/>
              </a:rPr>
              <a:t>)</a:t>
            </a:r>
          </a:p>
        </p:txBody>
      </p:sp>
      <p:pic>
        <p:nvPicPr>
          <p:cNvPr id="2052" name="Picture 4" descr="Voz para todos: A luta contra o etarismo na sociedade">
            <a:extLst>
              <a:ext uri="{FF2B5EF4-FFF2-40B4-BE49-F238E27FC236}">
                <a16:creationId xmlns:a16="http://schemas.microsoft.com/office/drawing/2014/main" id="{43CBBCF9-E472-48A4-ACF5-8DEA8321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2636912"/>
            <a:ext cx="6254385" cy="33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20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238</Words>
  <Application>Microsoft Office PowerPoint</Application>
  <PresentationFormat>Apresentação na tela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Calibri</vt:lpstr>
      <vt:lpstr>Courier New</vt:lpstr>
      <vt:lpstr>Trebuchet MS</vt:lpstr>
      <vt:lpstr>Tema do Office</vt:lpstr>
      <vt:lpstr>ETARISMO</vt:lpstr>
      <vt:lpstr>Dados demográficos</vt:lpstr>
      <vt:lpstr>Dados demográficos</vt:lpstr>
      <vt:lpstr>Inversão da pirâmide etária</vt:lpstr>
      <vt:lpstr>Etarismo no ambiente profissional</vt:lpstr>
      <vt:lpstr>Etarismo no ambiente profissional</vt:lpstr>
      <vt:lpstr>Impactos na saúde mental do servidor</vt:lpstr>
      <vt:lpstr>Impactos na saúde mental do servidor</vt:lpstr>
      <vt:lpstr>Impactos na saúde mental do servidor</vt:lpstr>
      <vt:lpstr>Obrigado!     Dúvidas, críticas e sugestões?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Nathan Roizenbruch</cp:lastModifiedBy>
  <cp:revision>97</cp:revision>
  <dcterms:created xsi:type="dcterms:W3CDTF">2014-02-13T16:35:54Z</dcterms:created>
  <dcterms:modified xsi:type="dcterms:W3CDTF">2022-02-10T18:56:02Z</dcterms:modified>
</cp:coreProperties>
</file>