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66" r:id="rId14"/>
    <p:sldId id="270" r:id="rId15"/>
    <p:sldId id="268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6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300" r:id="rId34"/>
    <p:sldId id="289" r:id="rId35"/>
    <p:sldId id="290" r:id="rId36"/>
    <p:sldId id="291" r:id="rId37"/>
    <p:sldId id="292" r:id="rId38"/>
    <p:sldId id="293" r:id="rId39"/>
    <p:sldId id="301" r:id="rId40"/>
    <p:sldId id="294" r:id="rId41"/>
    <p:sldId id="296" r:id="rId42"/>
    <p:sldId id="298" r:id="rId43"/>
    <p:sldId id="295" r:id="rId44"/>
    <p:sldId id="299" r:id="rId4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CD4F7F-E548-44AB-8B0B-B36D7ECF2F8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FA8C53E-9BE0-4AA4-8D9E-E8D8D06FF608}" type="pres">
      <dgm:prSet presAssocID="{7FCD4F7F-E548-44AB-8B0B-B36D7ECF2F86}" presName="linearFlow" presStyleCnt="0">
        <dgm:presLayoutVars>
          <dgm:resizeHandles val="exact"/>
        </dgm:presLayoutVars>
      </dgm:prSet>
      <dgm:spPr/>
    </dgm:pt>
  </dgm:ptLst>
  <dgm:cxnLst>
    <dgm:cxn modelId="{782DA9F2-44BF-4542-A8B0-41AE9F9AE9F1}" type="presOf" srcId="{7FCD4F7F-E548-44AB-8B0B-B36D7ECF2F86}" destId="{5FA8C53E-9BE0-4AA4-8D9E-E8D8D06FF608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E07C1D-2B7B-4E05-9346-8C588CF39A23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9FCA0602-B306-4D87-9B59-D12C8833D056}">
      <dgm:prSet/>
      <dgm:spPr/>
      <dgm:t>
        <a:bodyPr/>
        <a:lstStyle/>
        <a:p>
          <a:pPr algn="ctr" rtl="0"/>
          <a:r>
            <a:rPr lang="pt-BR" dirty="0"/>
            <a:t>Se nódulo sem indicação de PAAF, acompanhar com USG tireoide anualmente</a:t>
          </a:r>
        </a:p>
      </dgm:t>
    </dgm:pt>
    <dgm:pt modelId="{A07B950A-DC97-41A7-B27D-761032C2C546}" type="parTrans" cxnId="{EA782B3A-BE29-40ED-A3E8-5E99B8D12F8C}">
      <dgm:prSet/>
      <dgm:spPr/>
      <dgm:t>
        <a:bodyPr/>
        <a:lstStyle/>
        <a:p>
          <a:pPr algn="ctr"/>
          <a:endParaRPr lang="pt-BR"/>
        </a:p>
      </dgm:t>
    </dgm:pt>
    <dgm:pt modelId="{FD781737-224C-4C5A-B652-EE5D300AB31A}" type="sibTrans" cxnId="{EA782B3A-BE29-40ED-A3E8-5E99B8D12F8C}">
      <dgm:prSet/>
      <dgm:spPr/>
      <dgm:t>
        <a:bodyPr/>
        <a:lstStyle/>
        <a:p>
          <a:pPr algn="ctr"/>
          <a:endParaRPr lang="pt-BR"/>
        </a:p>
      </dgm:t>
    </dgm:pt>
    <dgm:pt modelId="{4089D84A-7455-4C63-8089-669A11C7FE1E}" type="pres">
      <dgm:prSet presAssocID="{D7E07C1D-2B7B-4E05-9346-8C588CF39A23}" presName="linear" presStyleCnt="0">
        <dgm:presLayoutVars>
          <dgm:animLvl val="lvl"/>
          <dgm:resizeHandles val="exact"/>
        </dgm:presLayoutVars>
      </dgm:prSet>
      <dgm:spPr/>
    </dgm:pt>
    <dgm:pt modelId="{F6EEB31D-7E4B-4EC2-B185-899AC113871D}" type="pres">
      <dgm:prSet presAssocID="{9FCA0602-B306-4D87-9B59-D12C8833D056}" presName="parentText" presStyleLbl="node1" presStyleIdx="0" presStyleCnt="1" custScaleY="101548" custLinFactNeighborX="-1670" custLinFactNeighborY="9905">
        <dgm:presLayoutVars>
          <dgm:chMax val="0"/>
          <dgm:bulletEnabled val="1"/>
        </dgm:presLayoutVars>
      </dgm:prSet>
      <dgm:spPr/>
    </dgm:pt>
  </dgm:ptLst>
  <dgm:cxnLst>
    <dgm:cxn modelId="{EA782B3A-BE29-40ED-A3E8-5E99B8D12F8C}" srcId="{D7E07C1D-2B7B-4E05-9346-8C588CF39A23}" destId="{9FCA0602-B306-4D87-9B59-D12C8833D056}" srcOrd="0" destOrd="0" parTransId="{A07B950A-DC97-41A7-B27D-761032C2C546}" sibTransId="{FD781737-224C-4C5A-B652-EE5D300AB31A}"/>
    <dgm:cxn modelId="{1465F79F-A991-4615-B73B-DF21C09E9E1E}" type="presOf" srcId="{D7E07C1D-2B7B-4E05-9346-8C588CF39A23}" destId="{4089D84A-7455-4C63-8089-669A11C7FE1E}" srcOrd="0" destOrd="0" presId="urn:microsoft.com/office/officeart/2005/8/layout/vList2"/>
    <dgm:cxn modelId="{F510F6FE-AE79-4AB1-B0A7-DD2A1F711C5A}" type="presOf" srcId="{9FCA0602-B306-4D87-9B59-D12C8833D056}" destId="{F6EEB31D-7E4B-4EC2-B185-899AC113871D}" srcOrd="0" destOrd="0" presId="urn:microsoft.com/office/officeart/2005/8/layout/vList2"/>
    <dgm:cxn modelId="{F5D72705-52CA-46B5-B363-B79CA1F91347}" type="presParOf" srcId="{4089D84A-7455-4C63-8089-669A11C7FE1E}" destId="{F6EEB31D-7E4B-4EC2-B185-899AC11387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A3993D-1CE0-4619-9635-6CDA8896E254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1C37DC4D-5BD0-4882-AF52-A918B1FA7C3D}">
      <dgm:prSet phldrT="[Texto]"/>
      <dgm:spPr/>
      <dgm:t>
        <a:bodyPr/>
        <a:lstStyle/>
        <a:p>
          <a:r>
            <a:rPr lang="pt-BR" dirty="0"/>
            <a:t>TSH</a:t>
          </a:r>
        </a:p>
      </dgm:t>
    </dgm:pt>
    <dgm:pt modelId="{CDB78E96-A6F6-45A3-8565-20A75F22482E}" type="parTrans" cxnId="{026A5740-770C-41CF-B5B2-6B36A45B87ED}">
      <dgm:prSet/>
      <dgm:spPr/>
      <dgm:t>
        <a:bodyPr/>
        <a:lstStyle/>
        <a:p>
          <a:endParaRPr lang="pt-BR"/>
        </a:p>
      </dgm:t>
    </dgm:pt>
    <dgm:pt modelId="{C5D1C199-F466-45D8-A4B8-F5567FEA67C2}" type="sibTrans" cxnId="{026A5740-770C-41CF-B5B2-6B36A45B87ED}">
      <dgm:prSet/>
      <dgm:spPr/>
      <dgm:t>
        <a:bodyPr/>
        <a:lstStyle/>
        <a:p>
          <a:endParaRPr lang="pt-BR"/>
        </a:p>
      </dgm:t>
    </dgm:pt>
    <dgm:pt modelId="{C0F6AC32-F2C2-4507-97D6-CD1AE49C7529}">
      <dgm:prSet phldrT="[Texto]"/>
      <dgm:spPr/>
      <dgm:t>
        <a:bodyPr/>
        <a:lstStyle/>
        <a:p>
          <a:r>
            <a:rPr lang="pt-BR" dirty="0"/>
            <a:t>T4/T3</a:t>
          </a:r>
        </a:p>
      </dgm:t>
    </dgm:pt>
    <dgm:pt modelId="{499DD273-74D6-413C-937E-FE9923CFC3E9}" type="parTrans" cxnId="{896C181F-BEE4-4F08-BB37-93AA8DF6957A}">
      <dgm:prSet/>
      <dgm:spPr/>
      <dgm:t>
        <a:bodyPr/>
        <a:lstStyle/>
        <a:p>
          <a:endParaRPr lang="pt-BR"/>
        </a:p>
      </dgm:t>
    </dgm:pt>
    <dgm:pt modelId="{7E7D7092-2945-4F14-A9DC-EA718209EB66}" type="sibTrans" cxnId="{896C181F-BEE4-4F08-BB37-93AA8DF6957A}">
      <dgm:prSet/>
      <dgm:spPr/>
      <dgm:t>
        <a:bodyPr/>
        <a:lstStyle/>
        <a:p>
          <a:endParaRPr lang="pt-BR"/>
        </a:p>
      </dgm:t>
    </dgm:pt>
    <dgm:pt modelId="{A1469217-B8CD-47AA-860E-3593ABCC9326}">
      <dgm:prSet phldrT="[Texto]"/>
      <dgm:spPr/>
      <dgm:t>
        <a:bodyPr/>
        <a:lstStyle/>
        <a:p>
          <a:r>
            <a:rPr lang="pt-BR" dirty="0"/>
            <a:t>EXCESSO</a:t>
          </a:r>
        </a:p>
      </dgm:t>
    </dgm:pt>
    <dgm:pt modelId="{62A6A722-D0FA-4551-9E13-15DB0B93A139}" type="parTrans" cxnId="{49487711-9430-4634-A52C-63A28CC2152D}">
      <dgm:prSet/>
      <dgm:spPr/>
      <dgm:t>
        <a:bodyPr/>
        <a:lstStyle/>
        <a:p>
          <a:endParaRPr lang="pt-BR"/>
        </a:p>
      </dgm:t>
    </dgm:pt>
    <dgm:pt modelId="{4DAC6634-F44C-4E0C-8E83-179C9ED73A2A}" type="sibTrans" cxnId="{49487711-9430-4634-A52C-63A28CC2152D}">
      <dgm:prSet/>
      <dgm:spPr/>
      <dgm:t>
        <a:bodyPr/>
        <a:lstStyle/>
        <a:p>
          <a:endParaRPr lang="pt-BR"/>
        </a:p>
      </dgm:t>
    </dgm:pt>
    <dgm:pt modelId="{6D614CEA-0A4E-42FF-8B40-D87ED0194F80}">
      <dgm:prSet phldrT="[Texto]"/>
      <dgm:spPr/>
      <dgm:t>
        <a:bodyPr/>
        <a:lstStyle/>
        <a:p>
          <a:r>
            <a:rPr lang="pt-BR" dirty="0"/>
            <a:t>DEFICIÊNCIA</a:t>
          </a:r>
        </a:p>
      </dgm:t>
    </dgm:pt>
    <dgm:pt modelId="{421AB8D0-2479-483C-9B60-7F6313D65A71}" type="parTrans" cxnId="{D6DB969F-5A49-4F2A-AD08-739F58E8E7B1}">
      <dgm:prSet/>
      <dgm:spPr/>
      <dgm:t>
        <a:bodyPr/>
        <a:lstStyle/>
        <a:p>
          <a:endParaRPr lang="pt-BR"/>
        </a:p>
      </dgm:t>
    </dgm:pt>
    <dgm:pt modelId="{17A061FE-FB50-4FDE-98FF-8847AF84DC22}" type="sibTrans" cxnId="{D6DB969F-5A49-4F2A-AD08-739F58E8E7B1}">
      <dgm:prSet/>
      <dgm:spPr/>
      <dgm:t>
        <a:bodyPr/>
        <a:lstStyle/>
        <a:p>
          <a:endParaRPr lang="pt-BR"/>
        </a:p>
      </dgm:t>
    </dgm:pt>
    <dgm:pt modelId="{5019D8DA-4E31-4413-92ED-7CF8BA395274}">
      <dgm:prSet/>
      <dgm:spPr/>
      <dgm:t>
        <a:bodyPr/>
        <a:lstStyle/>
        <a:p>
          <a:r>
            <a:rPr lang="pt-BR" dirty="0"/>
            <a:t>HIPOTIREOIDISMO</a:t>
          </a:r>
        </a:p>
      </dgm:t>
    </dgm:pt>
    <dgm:pt modelId="{25F34DE0-FD54-439A-8B89-8B29CEE852A3}" type="parTrans" cxnId="{5E6D8CF3-EC46-4BE4-A289-286AF3F1A660}">
      <dgm:prSet/>
      <dgm:spPr/>
      <dgm:t>
        <a:bodyPr/>
        <a:lstStyle/>
        <a:p>
          <a:endParaRPr lang="pt-BR"/>
        </a:p>
      </dgm:t>
    </dgm:pt>
    <dgm:pt modelId="{6E35BAB4-24B6-46E8-AA0A-87F4A8916848}" type="sibTrans" cxnId="{5E6D8CF3-EC46-4BE4-A289-286AF3F1A660}">
      <dgm:prSet/>
      <dgm:spPr/>
      <dgm:t>
        <a:bodyPr/>
        <a:lstStyle/>
        <a:p>
          <a:endParaRPr lang="pt-BR"/>
        </a:p>
      </dgm:t>
    </dgm:pt>
    <dgm:pt modelId="{668297EE-1593-4C9D-A1B2-C4601850EF9F}">
      <dgm:prSet/>
      <dgm:spPr/>
      <dgm:t>
        <a:bodyPr/>
        <a:lstStyle/>
        <a:p>
          <a:r>
            <a:rPr lang="pt-BR" dirty="0"/>
            <a:t>HIPERTIREOIDISMO</a:t>
          </a:r>
        </a:p>
      </dgm:t>
    </dgm:pt>
    <dgm:pt modelId="{17073AA2-65EE-40A2-9FDC-4644C4708784}" type="parTrans" cxnId="{65F5D49E-DD2A-4C1D-B27C-0E6C41E7DE85}">
      <dgm:prSet/>
      <dgm:spPr/>
      <dgm:t>
        <a:bodyPr/>
        <a:lstStyle/>
        <a:p>
          <a:endParaRPr lang="pt-BR"/>
        </a:p>
      </dgm:t>
    </dgm:pt>
    <dgm:pt modelId="{0010D99B-D16B-417A-92AD-3EFA778DECAB}" type="sibTrans" cxnId="{65F5D49E-DD2A-4C1D-B27C-0E6C41E7DE85}">
      <dgm:prSet/>
      <dgm:spPr/>
      <dgm:t>
        <a:bodyPr/>
        <a:lstStyle/>
        <a:p>
          <a:endParaRPr lang="pt-BR"/>
        </a:p>
      </dgm:t>
    </dgm:pt>
    <dgm:pt modelId="{C6B0BBA5-94C3-45D9-9013-EC799059730C}" type="pres">
      <dgm:prSet presAssocID="{99A3993D-1CE0-4619-9635-6CDA8896E2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9F07C72-F412-4968-B9A2-45E4B08AD9C3}" type="pres">
      <dgm:prSet presAssocID="{1C37DC4D-5BD0-4882-AF52-A918B1FA7C3D}" presName="hierRoot1" presStyleCnt="0"/>
      <dgm:spPr/>
    </dgm:pt>
    <dgm:pt modelId="{87F64ECE-78A3-4834-A607-32F39003E434}" type="pres">
      <dgm:prSet presAssocID="{1C37DC4D-5BD0-4882-AF52-A918B1FA7C3D}" presName="composite" presStyleCnt="0"/>
      <dgm:spPr/>
    </dgm:pt>
    <dgm:pt modelId="{9C1453B3-1B33-4BB8-AC93-A51250158941}" type="pres">
      <dgm:prSet presAssocID="{1C37DC4D-5BD0-4882-AF52-A918B1FA7C3D}" presName="background" presStyleLbl="node0" presStyleIdx="0" presStyleCnt="1"/>
      <dgm:spPr/>
    </dgm:pt>
    <dgm:pt modelId="{20758A83-4F3A-42FD-B599-99D71BBCC6D1}" type="pres">
      <dgm:prSet presAssocID="{1C37DC4D-5BD0-4882-AF52-A918B1FA7C3D}" presName="text" presStyleLbl="fgAcc0" presStyleIdx="0" presStyleCnt="1">
        <dgm:presLayoutVars>
          <dgm:chPref val="3"/>
        </dgm:presLayoutVars>
      </dgm:prSet>
      <dgm:spPr/>
    </dgm:pt>
    <dgm:pt modelId="{3975D125-AF53-4079-8506-A1F3658B64FA}" type="pres">
      <dgm:prSet presAssocID="{1C37DC4D-5BD0-4882-AF52-A918B1FA7C3D}" presName="hierChild2" presStyleCnt="0"/>
      <dgm:spPr/>
    </dgm:pt>
    <dgm:pt modelId="{4511166D-ADF1-4EB1-9D6D-DC0589DA031D}" type="pres">
      <dgm:prSet presAssocID="{499DD273-74D6-413C-937E-FE9923CFC3E9}" presName="Name10" presStyleLbl="parChTrans1D2" presStyleIdx="0" presStyleCnt="1"/>
      <dgm:spPr/>
    </dgm:pt>
    <dgm:pt modelId="{7EED9F69-C05A-441E-A17C-F55841F79B52}" type="pres">
      <dgm:prSet presAssocID="{C0F6AC32-F2C2-4507-97D6-CD1AE49C7529}" presName="hierRoot2" presStyleCnt="0"/>
      <dgm:spPr/>
    </dgm:pt>
    <dgm:pt modelId="{4E813A46-2C74-4813-85B6-CF93231E59E4}" type="pres">
      <dgm:prSet presAssocID="{C0F6AC32-F2C2-4507-97D6-CD1AE49C7529}" presName="composite2" presStyleCnt="0"/>
      <dgm:spPr/>
    </dgm:pt>
    <dgm:pt modelId="{F2DA43AC-5422-4DF5-9DCE-A1D84B45BC34}" type="pres">
      <dgm:prSet presAssocID="{C0F6AC32-F2C2-4507-97D6-CD1AE49C7529}" presName="background2" presStyleLbl="node2" presStyleIdx="0" presStyleCnt="1"/>
      <dgm:spPr/>
    </dgm:pt>
    <dgm:pt modelId="{E4A12DFB-DEA9-45CF-BB27-EE7C0ED2CE59}" type="pres">
      <dgm:prSet presAssocID="{C0F6AC32-F2C2-4507-97D6-CD1AE49C7529}" presName="text2" presStyleLbl="fgAcc2" presStyleIdx="0" presStyleCnt="1">
        <dgm:presLayoutVars>
          <dgm:chPref val="3"/>
        </dgm:presLayoutVars>
      </dgm:prSet>
      <dgm:spPr/>
    </dgm:pt>
    <dgm:pt modelId="{F38AAD77-2385-4353-BA56-8A04D45FA94A}" type="pres">
      <dgm:prSet presAssocID="{C0F6AC32-F2C2-4507-97D6-CD1AE49C7529}" presName="hierChild3" presStyleCnt="0"/>
      <dgm:spPr/>
    </dgm:pt>
    <dgm:pt modelId="{5A36439B-6AB0-4CF0-9A6A-71B4516FC16F}" type="pres">
      <dgm:prSet presAssocID="{62A6A722-D0FA-4551-9E13-15DB0B93A139}" presName="Name17" presStyleLbl="parChTrans1D3" presStyleIdx="0" presStyleCnt="2"/>
      <dgm:spPr/>
    </dgm:pt>
    <dgm:pt modelId="{00635D0B-9572-475E-A8BB-0B453E19813A}" type="pres">
      <dgm:prSet presAssocID="{A1469217-B8CD-47AA-860E-3593ABCC9326}" presName="hierRoot3" presStyleCnt="0"/>
      <dgm:spPr/>
    </dgm:pt>
    <dgm:pt modelId="{D378E17B-527A-4050-BEF4-5B757D1E4F43}" type="pres">
      <dgm:prSet presAssocID="{A1469217-B8CD-47AA-860E-3593ABCC9326}" presName="composite3" presStyleCnt="0"/>
      <dgm:spPr/>
    </dgm:pt>
    <dgm:pt modelId="{9AAF9153-4A10-430C-B697-6556F2C0583E}" type="pres">
      <dgm:prSet presAssocID="{A1469217-B8CD-47AA-860E-3593ABCC9326}" presName="background3" presStyleLbl="node3" presStyleIdx="0" presStyleCnt="2"/>
      <dgm:spPr/>
    </dgm:pt>
    <dgm:pt modelId="{0732208E-DEB0-44AF-9551-081235ACBC43}" type="pres">
      <dgm:prSet presAssocID="{A1469217-B8CD-47AA-860E-3593ABCC9326}" presName="text3" presStyleLbl="fgAcc3" presStyleIdx="0" presStyleCnt="2">
        <dgm:presLayoutVars>
          <dgm:chPref val="3"/>
        </dgm:presLayoutVars>
      </dgm:prSet>
      <dgm:spPr/>
    </dgm:pt>
    <dgm:pt modelId="{F27A6D39-75F1-4AB6-9570-358ACD19E039}" type="pres">
      <dgm:prSet presAssocID="{A1469217-B8CD-47AA-860E-3593ABCC9326}" presName="hierChild4" presStyleCnt="0"/>
      <dgm:spPr/>
    </dgm:pt>
    <dgm:pt modelId="{5D89C718-DFDE-4F65-A4E5-9C6F95FEE0CF}" type="pres">
      <dgm:prSet presAssocID="{17073AA2-65EE-40A2-9FDC-4644C4708784}" presName="Name23" presStyleLbl="parChTrans1D4" presStyleIdx="0" presStyleCnt="2"/>
      <dgm:spPr/>
    </dgm:pt>
    <dgm:pt modelId="{7996B0FB-F43A-4F7F-99CB-30C30FF0912A}" type="pres">
      <dgm:prSet presAssocID="{668297EE-1593-4C9D-A1B2-C4601850EF9F}" presName="hierRoot4" presStyleCnt="0"/>
      <dgm:spPr/>
    </dgm:pt>
    <dgm:pt modelId="{280DCD32-61B3-4DCE-A8C4-926B705E6121}" type="pres">
      <dgm:prSet presAssocID="{668297EE-1593-4C9D-A1B2-C4601850EF9F}" presName="composite4" presStyleCnt="0"/>
      <dgm:spPr/>
    </dgm:pt>
    <dgm:pt modelId="{E915E598-1ACF-4DB6-B813-F2491A37C3C8}" type="pres">
      <dgm:prSet presAssocID="{668297EE-1593-4C9D-A1B2-C4601850EF9F}" presName="background4" presStyleLbl="node4" presStyleIdx="0" presStyleCnt="2"/>
      <dgm:spPr/>
    </dgm:pt>
    <dgm:pt modelId="{A13A3F8E-3A4F-4632-B5BF-FDE55995FB41}" type="pres">
      <dgm:prSet presAssocID="{668297EE-1593-4C9D-A1B2-C4601850EF9F}" presName="text4" presStyleLbl="fgAcc4" presStyleIdx="0" presStyleCnt="2">
        <dgm:presLayoutVars>
          <dgm:chPref val="3"/>
        </dgm:presLayoutVars>
      </dgm:prSet>
      <dgm:spPr/>
    </dgm:pt>
    <dgm:pt modelId="{831865DE-63FB-442F-8BDF-42B206FB7AA6}" type="pres">
      <dgm:prSet presAssocID="{668297EE-1593-4C9D-A1B2-C4601850EF9F}" presName="hierChild5" presStyleCnt="0"/>
      <dgm:spPr/>
    </dgm:pt>
    <dgm:pt modelId="{85C97BA3-0C1F-486C-9938-638AD3DFB250}" type="pres">
      <dgm:prSet presAssocID="{421AB8D0-2479-483C-9B60-7F6313D65A71}" presName="Name17" presStyleLbl="parChTrans1D3" presStyleIdx="1" presStyleCnt="2"/>
      <dgm:spPr/>
    </dgm:pt>
    <dgm:pt modelId="{D77D49C2-C3C2-46D9-B79C-A2351865E597}" type="pres">
      <dgm:prSet presAssocID="{6D614CEA-0A4E-42FF-8B40-D87ED0194F80}" presName="hierRoot3" presStyleCnt="0"/>
      <dgm:spPr/>
    </dgm:pt>
    <dgm:pt modelId="{0C2C2A4E-11CD-4A56-8F53-4999423B66E3}" type="pres">
      <dgm:prSet presAssocID="{6D614CEA-0A4E-42FF-8B40-D87ED0194F80}" presName="composite3" presStyleCnt="0"/>
      <dgm:spPr/>
    </dgm:pt>
    <dgm:pt modelId="{7AF90486-F332-4818-9A01-1367C7D97F9B}" type="pres">
      <dgm:prSet presAssocID="{6D614CEA-0A4E-42FF-8B40-D87ED0194F80}" presName="background3" presStyleLbl="node3" presStyleIdx="1" presStyleCnt="2"/>
      <dgm:spPr/>
    </dgm:pt>
    <dgm:pt modelId="{A633B1AB-D732-44E4-A9B7-A4590C643383}" type="pres">
      <dgm:prSet presAssocID="{6D614CEA-0A4E-42FF-8B40-D87ED0194F80}" presName="text3" presStyleLbl="fgAcc3" presStyleIdx="1" presStyleCnt="2">
        <dgm:presLayoutVars>
          <dgm:chPref val="3"/>
        </dgm:presLayoutVars>
      </dgm:prSet>
      <dgm:spPr/>
    </dgm:pt>
    <dgm:pt modelId="{D797FB0A-DCCE-4AE2-9874-44B2DCC5067E}" type="pres">
      <dgm:prSet presAssocID="{6D614CEA-0A4E-42FF-8B40-D87ED0194F80}" presName="hierChild4" presStyleCnt="0"/>
      <dgm:spPr/>
    </dgm:pt>
    <dgm:pt modelId="{DF6C8485-1524-4C58-874E-C7F97EEB6D81}" type="pres">
      <dgm:prSet presAssocID="{25F34DE0-FD54-439A-8B89-8B29CEE852A3}" presName="Name23" presStyleLbl="parChTrans1D4" presStyleIdx="1" presStyleCnt="2"/>
      <dgm:spPr/>
    </dgm:pt>
    <dgm:pt modelId="{F8048415-6549-49B5-A44F-610148D455DA}" type="pres">
      <dgm:prSet presAssocID="{5019D8DA-4E31-4413-92ED-7CF8BA395274}" presName="hierRoot4" presStyleCnt="0"/>
      <dgm:spPr/>
    </dgm:pt>
    <dgm:pt modelId="{A2A8BC11-C351-4363-B2DB-03307F9F0750}" type="pres">
      <dgm:prSet presAssocID="{5019D8DA-4E31-4413-92ED-7CF8BA395274}" presName="composite4" presStyleCnt="0"/>
      <dgm:spPr/>
    </dgm:pt>
    <dgm:pt modelId="{DFB3E705-68B7-4806-835E-2416ADC34D37}" type="pres">
      <dgm:prSet presAssocID="{5019D8DA-4E31-4413-92ED-7CF8BA395274}" presName="background4" presStyleLbl="node4" presStyleIdx="1" presStyleCnt="2"/>
      <dgm:spPr/>
    </dgm:pt>
    <dgm:pt modelId="{E0FE7191-31C1-4721-9456-8C1CDDBD6145}" type="pres">
      <dgm:prSet presAssocID="{5019D8DA-4E31-4413-92ED-7CF8BA395274}" presName="text4" presStyleLbl="fgAcc4" presStyleIdx="1" presStyleCnt="2">
        <dgm:presLayoutVars>
          <dgm:chPref val="3"/>
        </dgm:presLayoutVars>
      </dgm:prSet>
      <dgm:spPr/>
    </dgm:pt>
    <dgm:pt modelId="{FF993C64-5852-4341-866A-9C3032528CC7}" type="pres">
      <dgm:prSet presAssocID="{5019D8DA-4E31-4413-92ED-7CF8BA395274}" presName="hierChild5" presStyleCnt="0"/>
      <dgm:spPr/>
    </dgm:pt>
  </dgm:ptLst>
  <dgm:cxnLst>
    <dgm:cxn modelId="{A7184311-40FD-4A07-A724-FE3C798B7ACA}" type="presOf" srcId="{C0F6AC32-F2C2-4507-97D6-CD1AE49C7529}" destId="{E4A12DFB-DEA9-45CF-BB27-EE7C0ED2CE59}" srcOrd="0" destOrd="0" presId="urn:microsoft.com/office/officeart/2005/8/layout/hierarchy1"/>
    <dgm:cxn modelId="{49487711-9430-4634-A52C-63A28CC2152D}" srcId="{C0F6AC32-F2C2-4507-97D6-CD1AE49C7529}" destId="{A1469217-B8CD-47AA-860E-3593ABCC9326}" srcOrd="0" destOrd="0" parTransId="{62A6A722-D0FA-4551-9E13-15DB0B93A139}" sibTransId="{4DAC6634-F44C-4E0C-8E83-179C9ED73A2A}"/>
    <dgm:cxn modelId="{896C181F-BEE4-4F08-BB37-93AA8DF6957A}" srcId="{1C37DC4D-5BD0-4882-AF52-A918B1FA7C3D}" destId="{C0F6AC32-F2C2-4507-97D6-CD1AE49C7529}" srcOrd="0" destOrd="0" parTransId="{499DD273-74D6-413C-937E-FE9923CFC3E9}" sibTransId="{7E7D7092-2945-4F14-A9DC-EA718209EB66}"/>
    <dgm:cxn modelId="{3CDBEC23-4DAC-4756-A150-DCE291725411}" type="presOf" srcId="{6D614CEA-0A4E-42FF-8B40-D87ED0194F80}" destId="{A633B1AB-D732-44E4-A9B7-A4590C643383}" srcOrd="0" destOrd="0" presId="urn:microsoft.com/office/officeart/2005/8/layout/hierarchy1"/>
    <dgm:cxn modelId="{C0AA8437-3A22-4EC4-B90C-C59C9AF8E4C2}" type="presOf" srcId="{99A3993D-1CE0-4619-9635-6CDA8896E254}" destId="{C6B0BBA5-94C3-45D9-9013-EC799059730C}" srcOrd="0" destOrd="0" presId="urn:microsoft.com/office/officeart/2005/8/layout/hierarchy1"/>
    <dgm:cxn modelId="{026A5740-770C-41CF-B5B2-6B36A45B87ED}" srcId="{99A3993D-1CE0-4619-9635-6CDA8896E254}" destId="{1C37DC4D-5BD0-4882-AF52-A918B1FA7C3D}" srcOrd="0" destOrd="0" parTransId="{CDB78E96-A6F6-45A3-8565-20A75F22482E}" sibTransId="{C5D1C199-F466-45D8-A4B8-F5567FEA67C2}"/>
    <dgm:cxn modelId="{C3AA3044-6FF8-41A3-8F2D-B20B2A6BC49E}" type="presOf" srcId="{421AB8D0-2479-483C-9B60-7F6313D65A71}" destId="{85C97BA3-0C1F-486C-9938-638AD3DFB250}" srcOrd="0" destOrd="0" presId="urn:microsoft.com/office/officeart/2005/8/layout/hierarchy1"/>
    <dgm:cxn modelId="{626F0E75-EA09-47CB-A6D8-860B24F5A822}" type="presOf" srcId="{668297EE-1593-4C9D-A1B2-C4601850EF9F}" destId="{A13A3F8E-3A4F-4632-B5BF-FDE55995FB41}" srcOrd="0" destOrd="0" presId="urn:microsoft.com/office/officeart/2005/8/layout/hierarchy1"/>
    <dgm:cxn modelId="{F5CC3675-D99C-4037-B295-994E8A432986}" type="presOf" srcId="{1C37DC4D-5BD0-4882-AF52-A918B1FA7C3D}" destId="{20758A83-4F3A-42FD-B599-99D71BBCC6D1}" srcOrd="0" destOrd="0" presId="urn:microsoft.com/office/officeart/2005/8/layout/hierarchy1"/>
    <dgm:cxn modelId="{174EC375-90DB-4F31-8631-7108E90BA8D3}" type="presOf" srcId="{62A6A722-D0FA-4551-9E13-15DB0B93A139}" destId="{5A36439B-6AB0-4CF0-9A6A-71B4516FC16F}" srcOrd="0" destOrd="0" presId="urn:microsoft.com/office/officeart/2005/8/layout/hierarchy1"/>
    <dgm:cxn modelId="{9A6F9979-09D6-4A71-8417-EF0EE4220423}" type="presOf" srcId="{A1469217-B8CD-47AA-860E-3593ABCC9326}" destId="{0732208E-DEB0-44AF-9551-081235ACBC43}" srcOrd="0" destOrd="0" presId="urn:microsoft.com/office/officeart/2005/8/layout/hierarchy1"/>
    <dgm:cxn modelId="{301E6E9E-B32F-4809-BAA5-7BE611B664F1}" type="presOf" srcId="{17073AA2-65EE-40A2-9FDC-4644C4708784}" destId="{5D89C718-DFDE-4F65-A4E5-9C6F95FEE0CF}" srcOrd="0" destOrd="0" presId="urn:microsoft.com/office/officeart/2005/8/layout/hierarchy1"/>
    <dgm:cxn modelId="{65F5D49E-DD2A-4C1D-B27C-0E6C41E7DE85}" srcId="{A1469217-B8CD-47AA-860E-3593ABCC9326}" destId="{668297EE-1593-4C9D-A1B2-C4601850EF9F}" srcOrd="0" destOrd="0" parTransId="{17073AA2-65EE-40A2-9FDC-4644C4708784}" sibTransId="{0010D99B-D16B-417A-92AD-3EFA778DECAB}"/>
    <dgm:cxn modelId="{D6DB969F-5A49-4F2A-AD08-739F58E8E7B1}" srcId="{C0F6AC32-F2C2-4507-97D6-CD1AE49C7529}" destId="{6D614CEA-0A4E-42FF-8B40-D87ED0194F80}" srcOrd="1" destOrd="0" parTransId="{421AB8D0-2479-483C-9B60-7F6313D65A71}" sibTransId="{17A061FE-FB50-4FDE-98FF-8847AF84DC22}"/>
    <dgm:cxn modelId="{D7E3ADAA-07B5-4F2D-B35E-A607853CBC88}" type="presOf" srcId="{499DD273-74D6-413C-937E-FE9923CFC3E9}" destId="{4511166D-ADF1-4EB1-9D6D-DC0589DA031D}" srcOrd="0" destOrd="0" presId="urn:microsoft.com/office/officeart/2005/8/layout/hierarchy1"/>
    <dgm:cxn modelId="{098A09AE-9A1A-45BE-B998-4E177E32B87F}" type="presOf" srcId="{25F34DE0-FD54-439A-8B89-8B29CEE852A3}" destId="{DF6C8485-1524-4C58-874E-C7F97EEB6D81}" srcOrd="0" destOrd="0" presId="urn:microsoft.com/office/officeart/2005/8/layout/hierarchy1"/>
    <dgm:cxn modelId="{1855D9F0-F89F-4530-891B-AA21CAA856A4}" type="presOf" srcId="{5019D8DA-4E31-4413-92ED-7CF8BA395274}" destId="{E0FE7191-31C1-4721-9456-8C1CDDBD6145}" srcOrd="0" destOrd="0" presId="urn:microsoft.com/office/officeart/2005/8/layout/hierarchy1"/>
    <dgm:cxn modelId="{5E6D8CF3-EC46-4BE4-A289-286AF3F1A660}" srcId="{6D614CEA-0A4E-42FF-8B40-D87ED0194F80}" destId="{5019D8DA-4E31-4413-92ED-7CF8BA395274}" srcOrd="0" destOrd="0" parTransId="{25F34DE0-FD54-439A-8B89-8B29CEE852A3}" sibTransId="{6E35BAB4-24B6-46E8-AA0A-87F4A8916848}"/>
    <dgm:cxn modelId="{C3F5DCF6-C61B-4AB1-B703-932217487CF3}" type="presParOf" srcId="{C6B0BBA5-94C3-45D9-9013-EC799059730C}" destId="{C9F07C72-F412-4968-B9A2-45E4B08AD9C3}" srcOrd="0" destOrd="0" presId="urn:microsoft.com/office/officeart/2005/8/layout/hierarchy1"/>
    <dgm:cxn modelId="{F561215E-26E8-47AC-86F0-A263F2F7218C}" type="presParOf" srcId="{C9F07C72-F412-4968-B9A2-45E4B08AD9C3}" destId="{87F64ECE-78A3-4834-A607-32F39003E434}" srcOrd="0" destOrd="0" presId="urn:microsoft.com/office/officeart/2005/8/layout/hierarchy1"/>
    <dgm:cxn modelId="{4EA653AC-1576-470B-B810-6BE6BACE204C}" type="presParOf" srcId="{87F64ECE-78A3-4834-A607-32F39003E434}" destId="{9C1453B3-1B33-4BB8-AC93-A51250158941}" srcOrd="0" destOrd="0" presId="urn:microsoft.com/office/officeart/2005/8/layout/hierarchy1"/>
    <dgm:cxn modelId="{9261DBB7-869B-45B7-9018-5FE94065E608}" type="presParOf" srcId="{87F64ECE-78A3-4834-A607-32F39003E434}" destId="{20758A83-4F3A-42FD-B599-99D71BBCC6D1}" srcOrd="1" destOrd="0" presId="urn:microsoft.com/office/officeart/2005/8/layout/hierarchy1"/>
    <dgm:cxn modelId="{46290ACC-2746-4BD7-BF58-4207171F8D1C}" type="presParOf" srcId="{C9F07C72-F412-4968-B9A2-45E4B08AD9C3}" destId="{3975D125-AF53-4079-8506-A1F3658B64FA}" srcOrd="1" destOrd="0" presId="urn:microsoft.com/office/officeart/2005/8/layout/hierarchy1"/>
    <dgm:cxn modelId="{1EA17939-FC86-43F1-B036-FF104573F7F1}" type="presParOf" srcId="{3975D125-AF53-4079-8506-A1F3658B64FA}" destId="{4511166D-ADF1-4EB1-9D6D-DC0589DA031D}" srcOrd="0" destOrd="0" presId="urn:microsoft.com/office/officeart/2005/8/layout/hierarchy1"/>
    <dgm:cxn modelId="{82443266-F031-4723-90E7-639CFB69E0B8}" type="presParOf" srcId="{3975D125-AF53-4079-8506-A1F3658B64FA}" destId="{7EED9F69-C05A-441E-A17C-F55841F79B52}" srcOrd="1" destOrd="0" presId="urn:microsoft.com/office/officeart/2005/8/layout/hierarchy1"/>
    <dgm:cxn modelId="{EDB3BC68-3FCB-4F29-835D-AD3871B74EC3}" type="presParOf" srcId="{7EED9F69-C05A-441E-A17C-F55841F79B52}" destId="{4E813A46-2C74-4813-85B6-CF93231E59E4}" srcOrd="0" destOrd="0" presId="urn:microsoft.com/office/officeart/2005/8/layout/hierarchy1"/>
    <dgm:cxn modelId="{6618A761-C9C4-4B3E-BF34-7A6D1E556DDA}" type="presParOf" srcId="{4E813A46-2C74-4813-85B6-CF93231E59E4}" destId="{F2DA43AC-5422-4DF5-9DCE-A1D84B45BC34}" srcOrd="0" destOrd="0" presId="urn:microsoft.com/office/officeart/2005/8/layout/hierarchy1"/>
    <dgm:cxn modelId="{52885031-5695-46BD-98EC-38FD78827249}" type="presParOf" srcId="{4E813A46-2C74-4813-85B6-CF93231E59E4}" destId="{E4A12DFB-DEA9-45CF-BB27-EE7C0ED2CE59}" srcOrd="1" destOrd="0" presId="urn:microsoft.com/office/officeart/2005/8/layout/hierarchy1"/>
    <dgm:cxn modelId="{B49969D0-4D47-4B5A-9B95-A51CDD612EF1}" type="presParOf" srcId="{7EED9F69-C05A-441E-A17C-F55841F79B52}" destId="{F38AAD77-2385-4353-BA56-8A04D45FA94A}" srcOrd="1" destOrd="0" presId="urn:microsoft.com/office/officeart/2005/8/layout/hierarchy1"/>
    <dgm:cxn modelId="{C6BD63F9-8863-4448-8160-C2324A6A5D96}" type="presParOf" srcId="{F38AAD77-2385-4353-BA56-8A04D45FA94A}" destId="{5A36439B-6AB0-4CF0-9A6A-71B4516FC16F}" srcOrd="0" destOrd="0" presId="urn:microsoft.com/office/officeart/2005/8/layout/hierarchy1"/>
    <dgm:cxn modelId="{8AF2149A-E071-44D9-BEF5-41862017DA6B}" type="presParOf" srcId="{F38AAD77-2385-4353-BA56-8A04D45FA94A}" destId="{00635D0B-9572-475E-A8BB-0B453E19813A}" srcOrd="1" destOrd="0" presId="urn:microsoft.com/office/officeart/2005/8/layout/hierarchy1"/>
    <dgm:cxn modelId="{DC25D629-153E-49A6-90ED-BFE9EE14C124}" type="presParOf" srcId="{00635D0B-9572-475E-A8BB-0B453E19813A}" destId="{D378E17B-527A-4050-BEF4-5B757D1E4F43}" srcOrd="0" destOrd="0" presId="urn:microsoft.com/office/officeart/2005/8/layout/hierarchy1"/>
    <dgm:cxn modelId="{13D1C758-CD79-4523-997E-49B3F441F0B1}" type="presParOf" srcId="{D378E17B-527A-4050-BEF4-5B757D1E4F43}" destId="{9AAF9153-4A10-430C-B697-6556F2C0583E}" srcOrd="0" destOrd="0" presId="urn:microsoft.com/office/officeart/2005/8/layout/hierarchy1"/>
    <dgm:cxn modelId="{0465E7B1-8A57-4B4A-9783-F294C66526F4}" type="presParOf" srcId="{D378E17B-527A-4050-BEF4-5B757D1E4F43}" destId="{0732208E-DEB0-44AF-9551-081235ACBC43}" srcOrd="1" destOrd="0" presId="urn:microsoft.com/office/officeart/2005/8/layout/hierarchy1"/>
    <dgm:cxn modelId="{23969A90-6C06-4868-9A26-823682289291}" type="presParOf" srcId="{00635D0B-9572-475E-A8BB-0B453E19813A}" destId="{F27A6D39-75F1-4AB6-9570-358ACD19E039}" srcOrd="1" destOrd="0" presId="urn:microsoft.com/office/officeart/2005/8/layout/hierarchy1"/>
    <dgm:cxn modelId="{6B7F5748-1598-4E38-ACFB-0AC0E98ED3D8}" type="presParOf" srcId="{F27A6D39-75F1-4AB6-9570-358ACD19E039}" destId="{5D89C718-DFDE-4F65-A4E5-9C6F95FEE0CF}" srcOrd="0" destOrd="0" presId="urn:microsoft.com/office/officeart/2005/8/layout/hierarchy1"/>
    <dgm:cxn modelId="{6A82C2D7-8A60-4F1F-BA98-C57F16759F4B}" type="presParOf" srcId="{F27A6D39-75F1-4AB6-9570-358ACD19E039}" destId="{7996B0FB-F43A-4F7F-99CB-30C30FF0912A}" srcOrd="1" destOrd="0" presId="urn:microsoft.com/office/officeart/2005/8/layout/hierarchy1"/>
    <dgm:cxn modelId="{477258AC-9CDC-475A-855B-51A9A91E51CC}" type="presParOf" srcId="{7996B0FB-F43A-4F7F-99CB-30C30FF0912A}" destId="{280DCD32-61B3-4DCE-A8C4-926B705E6121}" srcOrd="0" destOrd="0" presId="urn:microsoft.com/office/officeart/2005/8/layout/hierarchy1"/>
    <dgm:cxn modelId="{A8B55E7D-DC9C-464B-A96C-6546D28021C6}" type="presParOf" srcId="{280DCD32-61B3-4DCE-A8C4-926B705E6121}" destId="{E915E598-1ACF-4DB6-B813-F2491A37C3C8}" srcOrd="0" destOrd="0" presId="urn:microsoft.com/office/officeart/2005/8/layout/hierarchy1"/>
    <dgm:cxn modelId="{AEA89B97-B216-4429-80DE-603B6E79256B}" type="presParOf" srcId="{280DCD32-61B3-4DCE-A8C4-926B705E6121}" destId="{A13A3F8E-3A4F-4632-B5BF-FDE55995FB41}" srcOrd="1" destOrd="0" presId="urn:microsoft.com/office/officeart/2005/8/layout/hierarchy1"/>
    <dgm:cxn modelId="{73AB5895-B1B1-4087-8696-5DEAC3BAB22C}" type="presParOf" srcId="{7996B0FB-F43A-4F7F-99CB-30C30FF0912A}" destId="{831865DE-63FB-442F-8BDF-42B206FB7AA6}" srcOrd="1" destOrd="0" presId="urn:microsoft.com/office/officeart/2005/8/layout/hierarchy1"/>
    <dgm:cxn modelId="{A3D468EC-C2E3-48EB-B6E0-899F42AA113F}" type="presParOf" srcId="{F38AAD77-2385-4353-BA56-8A04D45FA94A}" destId="{85C97BA3-0C1F-486C-9938-638AD3DFB250}" srcOrd="2" destOrd="0" presId="urn:microsoft.com/office/officeart/2005/8/layout/hierarchy1"/>
    <dgm:cxn modelId="{802FF7DD-BDDC-404C-8D7D-F91C18732EA5}" type="presParOf" srcId="{F38AAD77-2385-4353-BA56-8A04D45FA94A}" destId="{D77D49C2-C3C2-46D9-B79C-A2351865E597}" srcOrd="3" destOrd="0" presId="urn:microsoft.com/office/officeart/2005/8/layout/hierarchy1"/>
    <dgm:cxn modelId="{DABCF091-72FB-4796-9B79-4CC99FB671A7}" type="presParOf" srcId="{D77D49C2-C3C2-46D9-B79C-A2351865E597}" destId="{0C2C2A4E-11CD-4A56-8F53-4999423B66E3}" srcOrd="0" destOrd="0" presId="urn:microsoft.com/office/officeart/2005/8/layout/hierarchy1"/>
    <dgm:cxn modelId="{FC4AB15D-825E-4DB1-B146-5FD1F43B0ED4}" type="presParOf" srcId="{0C2C2A4E-11CD-4A56-8F53-4999423B66E3}" destId="{7AF90486-F332-4818-9A01-1367C7D97F9B}" srcOrd="0" destOrd="0" presId="urn:microsoft.com/office/officeart/2005/8/layout/hierarchy1"/>
    <dgm:cxn modelId="{784F2326-5782-48A7-B7D1-ED635F87A355}" type="presParOf" srcId="{0C2C2A4E-11CD-4A56-8F53-4999423B66E3}" destId="{A633B1AB-D732-44E4-A9B7-A4590C643383}" srcOrd="1" destOrd="0" presId="urn:microsoft.com/office/officeart/2005/8/layout/hierarchy1"/>
    <dgm:cxn modelId="{0F18D393-7814-494A-A417-85148C224483}" type="presParOf" srcId="{D77D49C2-C3C2-46D9-B79C-A2351865E597}" destId="{D797FB0A-DCCE-4AE2-9874-44B2DCC5067E}" srcOrd="1" destOrd="0" presId="urn:microsoft.com/office/officeart/2005/8/layout/hierarchy1"/>
    <dgm:cxn modelId="{B5B6A617-4DF6-44FC-B13D-9A09E950B9EC}" type="presParOf" srcId="{D797FB0A-DCCE-4AE2-9874-44B2DCC5067E}" destId="{DF6C8485-1524-4C58-874E-C7F97EEB6D81}" srcOrd="0" destOrd="0" presId="urn:microsoft.com/office/officeart/2005/8/layout/hierarchy1"/>
    <dgm:cxn modelId="{9049EDDD-09B8-487C-8379-FEFC1412C3B4}" type="presParOf" srcId="{D797FB0A-DCCE-4AE2-9874-44B2DCC5067E}" destId="{F8048415-6549-49B5-A44F-610148D455DA}" srcOrd="1" destOrd="0" presId="urn:microsoft.com/office/officeart/2005/8/layout/hierarchy1"/>
    <dgm:cxn modelId="{81760059-59FF-4B8C-927E-595D80091D97}" type="presParOf" srcId="{F8048415-6549-49B5-A44F-610148D455DA}" destId="{A2A8BC11-C351-4363-B2DB-03307F9F0750}" srcOrd="0" destOrd="0" presId="urn:microsoft.com/office/officeart/2005/8/layout/hierarchy1"/>
    <dgm:cxn modelId="{0BC58A4D-F155-47DD-8CD9-9D872C6A9E2E}" type="presParOf" srcId="{A2A8BC11-C351-4363-B2DB-03307F9F0750}" destId="{DFB3E705-68B7-4806-835E-2416ADC34D37}" srcOrd="0" destOrd="0" presId="urn:microsoft.com/office/officeart/2005/8/layout/hierarchy1"/>
    <dgm:cxn modelId="{52C4041B-E44D-4A3C-A7DD-C175F3938858}" type="presParOf" srcId="{A2A8BC11-C351-4363-B2DB-03307F9F0750}" destId="{E0FE7191-31C1-4721-9456-8C1CDDBD6145}" srcOrd="1" destOrd="0" presId="urn:microsoft.com/office/officeart/2005/8/layout/hierarchy1"/>
    <dgm:cxn modelId="{DBFA9DED-4285-4ED7-8FE8-9A7290A99410}" type="presParOf" srcId="{F8048415-6549-49B5-A44F-610148D455DA}" destId="{FF993C64-5852-4341-866A-9C3032528C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CD4F7F-E548-44AB-8B0B-B36D7ECF2F8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FA8C53E-9BE0-4AA4-8D9E-E8D8D06FF608}" type="pres">
      <dgm:prSet presAssocID="{7FCD4F7F-E548-44AB-8B0B-B36D7ECF2F86}" presName="linearFlow" presStyleCnt="0">
        <dgm:presLayoutVars>
          <dgm:resizeHandles val="exact"/>
        </dgm:presLayoutVars>
      </dgm:prSet>
      <dgm:spPr/>
    </dgm:pt>
  </dgm:ptLst>
  <dgm:cxnLst>
    <dgm:cxn modelId="{C39972A8-E57F-43B9-95B6-9D1B2899CF7A}" type="presOf" srcId="{7FCD4F7F-E548-44AB-8B0B-B36D7ECF2F86}" destId="{5FA8C53E-9BE0-4AA4-8D9E-E8D8D06FF608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A3993D-1CE0-4619-9635-6CDA8896E254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1C37DC4D-5BD0-4882-AF52-A918B1FA7C3D}">
      <dgm:prSet phldrT="[Texto]"/>
      <dgm:spPr/>
      <dgm:t>
        <a:bodyPr/>
        <a:lstStyle/>
        <a:p>
          <a:r>
            <a:rPr lang="pt-BR" dirty="0"/>
            <a:t>TSH</a:t>
          </a:r>
        </a:p>
      </dgm:t>
    </dgm:pt>
    <dgm:pt modelId="{CDB78E96-A6F6-45A3-8565-20A75F22482E}" type="parTrans" cxnId="{026A5740-770C-41CF-B5B2-6B36A45B87ED}">
      <dgm:prSet/>
      <dgm:spPr/>
      <dgm:t>
        <a:bodyPr/>
        <a:lstStyle/>
        <a:p>
          <a:endParaRPr lang="pt-BR"/>
        </a:p>
      </dgm:t>
    </dgm:pt>
    <dgm:pt modelId="{C5D1C199-F466-45D8-A4B8-F5567FEA67C2}" type="sibTrans" cxnId="{026A5740-770C-41CF-B5B2-6B36A45B87ED}">
      <dgm:prSet/>
      <dgm:spPr/>
      <dgm:t>
        <a:bodyPr/>
        <a:lstStyle/>
        <a:p>
          <a:endParaRPr lang="pt-BR"/>
        </a:p>
      </dgm:t>
    </dgm:pt>
    <dgm:pt modelId="{C0F6AC32-F2C2-4507-97D6-CD1AE49C7529}">
      <dgm:prSet phldrT="[Texto]"/>
      <dgm:spPr/>
      <dgm:t>
        <a:bodyPr/>
        <a:lstStyle/>
        <a:p>
          <a:r>
            <a:rPr lang="pt-BR" dirty="0"/>
            <a:t>T4/T3</a:t>
          </a:r>
        </a:p>
      </dgm:t>
    </dgm:pt>
    <dgm:pt modelId="{499DD273-74D6-413C-937E-FE9923CFC3E9}" type="parTrans" cxnId="{896C181F-BEE4-4F08-BB37-93AA8DF6957A}">
      <dgm:prSet/>
      <dgm:spPr/>
      <dgm:t>
        <a:bodyPr/>
        <a:lstStyle/>
        <a:p>
          <a:endParaRPr lang="pt-BR"/>
        </a:p>
      </dgm:t>
    </dgm:pt>
    <dgm:pt modelId="{7E7D7092-2945-4F14-A9DC-EA718209EB66}" type="sibTrans" cxnId="{896C181F-BEE4-4F08-BB37-93AA8DF6957A}">
      <dgm:prSet/>
      <dgm:spPr/>
      <dgm:t>
        <a:bodyPr/>
        <a:lstStyle/>
        <a:p>
          <a:endParaRPr lang="pt-BR"/>
        </a:p>
      </dgm:t>
    </dgm:pt>
    <dgm:pt modelId="{A1469217-B8CD-47AA-860E-3593ABCC9326}">
      <dgm:prSet phldrT="[Texto]"/>
      <dgm:spPr/>
      <dgm:t>
        <a:bodyPr/>
        <a:lstStyle/>
        <a:p>
          <a:r>
            <a:rPr lang="pt-BR" dirty="0"/>
            <a:t>EXCESSO</a:t>
          </a:r>
        </a:p>
      </dgm:t>
    </dgm:pt>
    <dgm:pt modelId="{62A6A722-D0FA-4551-9E13-15DB0B93A139}" type="parTrans" cxnId="{49487711-9430-4634-A52C-63A28CC2152D}">
      <dgm:prSet/>
      <dgm:spPr/>
      <dgm:t>
        <a:bodyPr/>
        <a:lstStyle/>
        <a:p>
          <a:endParaRPr lang="pt-BR"/>
        </a:p>
      </dgm:t>
    </dgm:pt>
    <dgm:pt modelId="{4DAC6634-F44C-4E0C-8E83-179C9ED73A2A}" type="sibTrans" cxnId="{49487711-9430-4634-A52C-63A28CC2152D}">
      <dgm:prSet/>
      <dgm:spPr/>
      <dgm:t>
        <a:bodyPr/>
        <a:lstStyle/>
        <a:p>
          <a:endParaRPr lang="pt-BR"/>
        </a:p>
      </dgm:t>
    </dgm:pt>
    <dgm:pt modelId="{6D614CEA-0A4E-42FF-8B40-D87ED0194F80}">
      <dgm:prSet phldrT="[Texto]"/>
      <dgm:spPr/>
      <dgm:t>
        <a:bodyPr/>
        <a:lstStyle/>
        <a:p>
          <a:r>
            <a:rPr lang="pt-BR" dirty="0"/>
            <a:t>DEFICIÊNCIA</a:t>
          </a:r>
        </a:p>
      </dgm:t>
    </dgm:pt>
    <dgm:pt modelId="{421AB8D0-2479-483C-9B60-7F6313D65A71}" type="parTrans" cxnId="{D6DB969F-5A49-4F2A-AD08-739F58E8E7B1}">
      <dgm:prSet/>
      <dgm:spPr/>
      <dgm:t>
        <a:bodyPr/>
        <a:lstStyle/>
        <a:p>
          <a:endParaRPr lang="pt-BR"/>
        </a:p>
      </dgm:t>
    </dgm:pt>
    <dgm:pt modelId="{17A061FE-FB50-4FDE-98FF-8847AF84DC22}" type="sibTrans" cxnId="{D6DB969F-5A49-4F2A-AD08-739F58E8E7B1}">
      <dgm:prSet/>
      <dgm:spPr/>
      <dgm:t>
        <a:bodyPr/>
        <a:lstStyle/>
        <a:p>
          <a:endParaRPr lang="pt-BR"/>
        </a:p>
      </dgm:t>
    </dgm:pt>
    <dgm:pt modelId="{5019D8DA-4E31-4413-92ED-7CF8BA395274}">
      <dgm:prSet/>
      <dgm:spPr/>
      <dgm:t>
        <a:bodyPr/>
        <a:lstStyle/>
        <a:p>
          <a:r>
            <a:rPr lang="pt-BR" dirty="0"/>
            <a:t>HIPOTIREOIDISMO</a:t>
          </a:r>
        </a:p>
      </dgm:t>
    </dgm:pt>
    <dgm:pt modelId="{25F34DE0-FD54-439A-8B89-8B29CEE852A3}" type="parTrans" cxnId="{5E6D8CF3-EC46-4BE4-A289-286AF3F1A660}">
      <dgm:prSet/>
      <dgm:spPr/>
      <dgm:t>
        <a:bodyPr/>
        <a:lstStyle/>
        <a:p>
          <a:endParaRPr lang="pt-BR"/>
        </a:p>
      </dgm:t>
    </dgm:pt>
    <dgm:pt modelId="{6E35BAB4-24B6-46E8-AA0A-87F4A8916848}" type="sibTrans" cxnId="{5E6D8CF3-EC46-4BE4-A289-286AF3F1A660}">
      <dgm:prSet/>
      <dgm:spPr/>
      <dgm:t>
        <a:bodyPr/>
        <a:lstStyle/>
        <a:p>
          <a:endParaRPr lang="pt-BR"/>
        </a:p>
      </dgm:t>
    </dgm:pt>
    <dgm:pt modelId="{668297EE-1593-4C9D-A1B2-C4601850EF9F}">
      <dgm:prSet/>
      <dgm:spPr/>
      <dgm:t>
        <a:bodyPr/>
        <a:lstStyle/>
        <a:p>
          <a:r>
            <a:rPr lang="pt-BR" dirty="0"/>
            <a:t>HIPERTIREOIDISMO</a:t>
          </a:r>
        </a:p>
      </dgm:t>
    </dgm:pt>
    <dgm:pt modelId="{17073AA2-65EE-40A2-9FDC-4644C4708784}" type="parTrans" cxnId="{65F5D49E-DD2A-4C1D-B27C-0E6C41E7DE85}">
      <dgm:prSet/>
      <dgm:spPr/>
      <dgm:t>
        <a:bodyPr/>
        <a:lstStyle/>
        <a:p>
          <a:endParaRPr lang="pt-BR"/>
        </a:p>
      </dgm:t>
    </dgm:pt>
    <dgm:pt modelId="{0010D99B-D16B-417A-92AD-3EFA778DECAB}" type="sibTrans" cxnId="{65F5D49E-DD2A-4C1D-B27C-0E6C41E7DE85}">
      <dgm:prSet/>
      <dgm:spPr/>
      <dgm:t>
        <a:bodyPr/>
        <a:lstStyle/>
        <a:p>
          <a:endParaRPr lang="pt-BR"/>
        </a:p>
      </dgm:t>
    </dgm:pt>
    <dgm:pt modelId="{C6B0BBA5-94C3-45D9-9013-EC799059730C}" type="pres">
      <dgm:prSet presAssocID="{99A3993D-1CE0-4619-9635-6CDA8896E2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9F07C72-F412-4968-B9A2-45E4B08AD9C3}" type="pres">
      <dgm:prSet presAssocID="{1C37DC4D-5BD0-4882-AF52-A918B1FA7C3D}" presName="hierRoot1" presStyleCnt="0"/>
      <dgm:spPr/>
    </dgm:pt>
    <dgm:pt modelId="{87F64ECE-78A3-4834-A607-32F39003E434}" type="pres">
      <dgm:prSet presAssocID="{1C37DC4D-5BD0-4882-AF52-A918B1FA7C3D}" presName="composite" presStyleCnt="0"/>
      <dgm:spPr/>
    </dgm:pt>
    <dgm:pt modelId="{9C1453B3-1B33-4BB8-AC93-A51250158941}" type="pres">
      <dgm:prSet presAssocID="{1C37DC4D-5BD0-4882-AF52-A918B1FA7C3D}" presName="background" presStyleLbl="node0" presStyleIdx="0" presStyleCnt="1"/>
      <dgm:spPr/>
    </dgm:pt>
    <dgm:pt modelId="{20758A83-4F3A-42FD-B599-99D71BBCC6D1}" type="pres">
      <dgm:prSet presAssocID="{1C37DC4D-5BD0-4882-AF52-A918B1FA7C3D}" presName="text" presStyleLbl="fgAcc0" presStyleIdx="0" presStyleCnt="1">
        <dgm:presLayoutVars>
          <dgm:chPref val="3"/>
        </dgm:presLayoutVars>
      </dgm:prSet>
      <dgm:spPr/>
    </dgm:pt>
    <dgm:pt modelId="{3975D125-AF53-4079-8506-A1F3658B64FA}" type="pres">
      <dgm:prSet presAssocID="{1C37DC4D-5BD0-4882-AF52-A918B1FA7C3D}" presName="hierChild2" presStyleCnt="0"/>
      <dgm:spPr/>
    </dgm:pt>
    <dgm:pt modelId="{4511166D-ADF1-4EB1-9D6D-DC0589DA031D}" type="pres">
      <dgm:prSet presAssocID="{499DD273-74D6-413C-937E-FE9923CFC3E9}" presName="Name10" presStyleLbl="parChTrans1D2" presStyleIdx="0" presStyleCnt="1"/>
      <dgm:spPr/>
    </dgm:pt>
    <dgm:pt modelId="{7EED9F69-C05A-441E-A17C-F55841F79B52}" type="pres">
      <dgm:prSet presAssocID="{C0F6AC32-F2C2-4507-97D6-CD1AE49C7529}" presName="hierRoot2" presStyleCnt="0"/>
      <dgm:spPr/>
    </dgm:pt>
    <dgm:pt modelId="{4E813A46-2C74-4813-85B6-CF93231E59E4}" type="pres">
      <dgm:prSet presAssocID="{C0F6AC32-F2C2-4507-97D6-CD1AE49C7529}" presName="composite2" presStyleCnt="0"/>
      <dgm:spPr/>
    </dgm:pt>
    <dgm:pt modelId="{F2DA43AC-5422-4DF5-9DCE-A1D84B45BC34}" type="pres">
      <dgm:prSet presAssocID="{C0F6AC32-F2C2-4507-97D6-CD1AE49C7529}" presName="background2" presStyleLbl="node2" presStyleIdx="0" presStyleCnt="1"/>
      <dgm:spPr/>
    </dgm:pt>
    <dgm:pt modelId="{E4A12DFB-DEA9-45CF-BB27-EE7C0ED2CE59}" type="pres">
      <dgm:prSet presAssocID="{C0F6AC32-F2C2-4507-97D6-CD1AE49C7529}" presName="text2" presStyleLbl="fgAcc2" presStyleIdx="0" presStyleCnt="1">
        <dgm:presLayoutVars>
          <dgm:chPref val="3"/>
        </dgm:presLayoutVars>
      </dgm:prSet>
      <dgm:spPr/>
    </dgm:pt>
    <dgm:pt modelId="{F38AAD77-2385-4353-BA56-8A04D45FA94A}" type="pres">
      <dgm:prSet presAssocID="{C0F6AC32-F2C2-4507-97D6-CD1AE49C7529}" presName="hierChild3" presStyleCnt="0"/>
      <dgm:spPr/>
    </dgm:pt>
    <dgm:pt modelId="{5A36439B-6AB0-4CF0-9A6A-71B4516FC16F}" type="pres">
      <dgm:prSet presAssocID="{62A6A722-D0FA-4551-9E13-15DB0B93A139}" presName="Name17" presStyleLbl="parChTrans1D3" presStyleIdx="0" presStyleCnt="2"/>
      <dgm:spPr/>
    </dgm:pt>
    <dgm:pt modelId="{00635D0B-9572-475E-A8BB-0B453E19813A}" type="pres">
      <dgm:prSet presAssocID="{A1469217-B8CD-47AA-860E-3593ABCC9326}" presName="hierRoot3" presStyleCnt="0"/>
      <dgm:spPr/>
    </dgm:pt>
    <dgm:pt modelId="{D378E17B-527A-4050-BEF4-5B757D1E4F43}" type="pres">
      <dgm:prSet presAssocID="{A1469217-B8CD-47AA-860E-3593ABCC9326}" presName="composite3" presStyleCnt="0"/>
      <dgm:spPr/>
    </dgm:pt>
    <dgm:pt modelId="{9AAF9153-4A10-430C-B697-6556F2C0583E}" type="pres">
      <dgm:prSet presAssocID="{A1469217-B8CD-47AA-860E-3593ABCC9326}" presName="background3" presStyleLbl="node3" presStyleIdx="0" presStyleCnt="2"/>
      <dgm:spPr/>
    </dgm:pt>
    <dgm:pt modelId="{0732208E-DEB0-44AF-9551-081235ACBC43}" type="pres">
      <dgm:prSet presAssocID="{A1469217-B8CD-47AA-860E-3593ABCC9326}" presName="text3" presStyleLbl="fgAcc3" presStyleIdx="0" presStyleCnt="2">
        <dgm:presLayoutVars>
          <dgm:chPref val="3"/>
        </dgm:presLayoutVars>
      </dgm:prSet>
      <dgm:spPr/>
    </dgm:pt>
    <dgm:pt modelId="{F27A6D39-75F1-4AB6-9570-358ACD19E039}" type="pres">
      <dgm:prSet presAssocID="{A1469217-B8CD-47AA-860E-3593ABCC9326}" presName="hierChild4" presStyleCnt="0"/>
      <dgm:spPr/>
    </dgm:pt>
    <dgm:pt modelId="{5D89C718-DFDE-4F65-A4E5-9C6F95FEE0CF}" type="pres">
      <dgm:prSet presAssocID="{17073AA2-65EE-40A2-9FDC-4644C4708784}" presName="Name23" presStyleLbl="parChTrans1D4" presStyleIdx="0" presStyleCnt="2"/>
      <dgm:spPr/>
    </dgm:pt>
    <dgm:pt modelId="{7996B0FB-F43A-4F7F-99CB-30C30FF0912A}" type="pres">
      <dgm:prSet presAssocID="{668297EE-1593-4C9D-A1B2-C4601850EF9F}" presName="hierRoot4" presStyleCnt="0"/>
      <dgm:spPr/>
    </dgm:pt>
    <dgm:pt modelId="{280DCD32-61B3-4DCE-A8C4-926B705E6121}" type="pres">
      <dgm:prSet presAssocID="{668297EE-1593-4C9D-A1B2-C4601850EF9F}" presName="composite4" presStyleCnt="0"/>
      <dgm:spPr/>
    </dgm:pt>
    <dgm:pt modelId="{E915E598-1ACF-4DB6-B813-F2491A37C3C8}" type="pres">
      <dgm:prSet presAssocID="{668297EE-1593-4C9D-A1B2-C4601850EF9F}" presName="background4" presStyleLbl="node4" presStyleIdx="0" presStyleCnt="2"/>
      <dgm:spPr/>
    </dgm:pt>
    <dgm:pt modelId="{A13A3F8E-3A4F-4632-B5BF-FDE55995FB41}" type="pres">
      <dgm:prSet presAssocID="{668297EE-1593-4C9D-A1B2-C4601850EF9F}" presName="text4" presStyleLbl="fgAcc4" presStyleIdx="0" presStyleCnt="2">
        <dgm:presLayoutVars>
          <dgm:chPref val="3"/>
        </dgm:presLayoutVars>
      </dgm:prSet>
      <dgm:spPr/>
    </dgm:pt>
    <dgm:pt modelId="{831865DE-63FB-442F-8BDF-42B206FB7AA6}" type="pres">
      <dgm:prSet presAssocID="{668297EE-1593-4C9D-A1B2-C4601850EF9F}" presName="hierChild5" presStyleCnt="0"/>
      <dgm:spPr/>
    </dgm:pt>
    <dgm:pt modelId="{85C97BA3-0C1F-486C-9938-638AD3DFB250}" type="pres">
      <dgm:prSet presAssocID="{421AB8D0-2479-483C-9B60-7F6313D65A71}" presName="Name17" presStyleLbl="parChTrans1D3" presStyleIdx="1" presStyleCnt="2"/>
      <dgm:spPr/>
    </dgm:pt>
    <dgm:pt modelId="{D77D49C2-C3C2-46D9-B79C-A2351865E597}" type="pres">
      <dgm:prSet presAssocID="{6D614CEA-0A4E-42FF-8B40-D87ED0194F80}" presName="hierRoot3" presStyleCnt="0"/>
      <dgm:spPr/>
    </dgm:pt>
    <dgm:pt modelId="{0C2C2A4E-11CD-4A56-8F53-4999423B66E3}" type="pres">
      <dgm:prSet presAssocID="{6D614CEA-0A4E-42FF-8B40-D87ED0194F80}" presName="composite3" presStyleCnt="0"/>
      <dgm:spPr/>
    </dgm:pt>
    <dgm:pt modelId="{7AF90486-F332-4818-9A01-1367C7D97F9B}" type="pres">
      <dgm:prSet presAssocID="{6D614CEA-0A4E-42FF-8B40-D87ED0194F80}" presName="background3" presStyleLbl="node3" presStyleIdx="1" presStyleCnt="2"/>
      <dgm:spPr/>
    </dgm:pt>
    <dgm:pt modelId="{A633B1AB-D732-44E4-A9B7-A4590C643383}" type="pres">
      <dgm:prSet presAssocID="{6D614CEA-0A4E-42FF-8B40-D87ED0194F80}" presName="text3" presStyleLbl="fgAcc3" presStyleIdx="1" presStyleCnt="2">
        <dgm:presLayoutVars>
          <dgm:chPref val="3"/>
        </dgm:presLayoutVars>
      </dgm:prSet>
      <dgm:spPr/>
    </dgm:pt>
    <dgm:pt modelId="{D797FB0A-DCCE-4AE2-9874-44B2DCC5067E}" type="pres">
      <dgm:prSet presAssocID="{6D614CEA-0A4E-42FF-8B40-D87ED0194F80}" presName="hierChild4" presStyleCnt="0"/>
      <dgm:spPr/>
    </dgm:pt>
    <dgm:pt modelId="{DF6C8485-1524-4C58-874E-C7F97EEB6D81}" type="pres">
      <dgm:prSet presAssocID="{25F34DE0-FD54-439A-8B89-8B29CEE852A3}" presName="Name23" presStyleLbl="parChTrans1D4" presStyleIdx="1" presStyleCnt="2"/>
      <dgm:spPr/>
    </dgm:pt>
    <dgm:pt modelId="{F8048415-6549-49B5-A44F-610148D455DA}" type="pres">
      <dgm:prSet presAssocID="{5019D8DA-4E31-4413-92ED-7CF8BA395274}" presName="hierRoot4" presStyleCnt="0"/>
      <dgm:spPr/>
    </dgm:pt>
    <dgm:pt modelId="{A2A8BC11-C351-4363-B2DB-03307F9F0750}" type="pres">
      <dgm:prSet presAssocID="{5019D8DA-4E31-4413-92ED-7CF8BA395274}" presName="composite4" presStyleCnt="0"/>
      <dgm:spPr/>
    </dgm:pt>
    <dgm:pt modelId="{DFB3E705-68B7-4806-835E-2416ADC34D37}" type="pres">
      <dgm:prSet presAssocID="{5019D8DA-4E31-4413-92ED-7CF8BA395274}" presName="background4" presStyleLbl="node4" presStyleIdx="1" presStyleCnt="2"/>
      <dgm:spPr/>
    </dgm:pt>
    <dgm:pt modelId="{E0FE7191-31C1-4721-9456-8C1CDDBD6145}" type="pres">
      <dgm:prSet presAssocID="{5019D8DA-4E31-4413-92ED-7CF8BA395274}" presName="text4" presStyleLbl="fgAcc4" presStyleIdx="1" presStyleCnt="2">
        <dgm:presLayoutVars>
          <dgm:chPref val="3"/>
        </dgm:presLayoutVars>
      </dgm:prSet>
      <dgm:spPr/>
    </dgm:pt>
    <dgm:pt modelId="{FF993C64-5852-4341-866A-9C3032528CC7}" type="pres">
      <dgm:prSet presAssocID="{5019D8DA-4E31-4413-92ED-7CF8BA395274}" presName="hierChild5" presStyleCnt="0"/>
      <dgm:spPr/>
    </dgm:pt>
  </dgm:ptLst>
  <dgm:cxnLst>
    <dgm:cxn modelId="{49487711-9430-4634-A52C-63A28CC2152D}" srcId="{C0F6AC32-F2C2-4507-97D6-CD1AE49C7529}" destId="{A1469217-B8CD-47AA-860E-3593ABCC9326}" srcOrd="0" destOrd="0" parTransId="{62A6A722-D0FA-4551-9E13-15DB0B93A139}" sibTransId="{4DAC6634-F44C-4E0C-8E83-179C9ED73A2A}"/>
    <dgm:cxn modelId="{896C181F-BEE4-4F08-BB37-93AA8DF6957A}" srcId="{1C37DC4D-5BD0-4882-AF52-A918B1FA7C3D}" destId="{C0F6AC32-F2C2-4507-97D6-CD1AE49C7529}" srcOrd="0" destOrd="0" parTransId="{499DD273-74D6-413C-937E-FE9923CFC3E9}" sibTransId="{7E7D7092-2945-4F14-A9DC-EA718209EB66}"/>
    <dgm:cxn modelId="{3210EA3C-1EF4-452C-AC5C-51CC238AA2A8}" type="presOf" srcId="{A1469217-B8CD-47AA-860E-3593ABCC9326}" destId="{0732208E-DEB0-44AF-9551-081235ACBC43}" srcOrd="0" destOrd="0" presId="urn:microsoft.com/office/officeart/2005/8/layout/hierarchy1"/>
    <dgm:cxn modelId="{026A5740-770C-41CF-B5B2-6B36A45B87ED}" srcId="{99A3993D-1CE0-4619-9635-6CDA8896E254}" destId="{1C37DC4D-5BD0-4882-AF52-A918B1FA7C3D}" srcOrd="0" destOrd="0" parTransId="{CDB78E96-A6F6-45A3-8565-20A75F22482E}" sibTransId="{C5D1C199-F466-45D8-A4B8-F5567FEA67C2}"/>
    <dgm:cxn modelId="{9E4EB750-F46B-46C9-B440-361E6CE2A9F3}" type="presOf" srcId="{499DD273-74D6-413C-937E-FE9923CFC3E9}" destId="{4511166D-ADF1-4EB1-9D6D-DC0589DA031D}" srcOrd="0" destOrd="0" presId="urn:microsoft.com/office/officeart/2005/8/layout/hierarchy1"/>
    <dgm:cxn modelId="{1E23D851-71CA-4E6B-B6EC-81D36A213917}" type="presOf" srcId="{668297EE-1593-4C9D-A1B2-C4601850EF9F}" destId="{A13A3F8E-3A4F-4632-B5BF-FDE55995FB41}" srcOrd="0" destOrd="0" presId="urn:microsoft.com/office/officeart/2005/8/layout/hierarchy1"/>
    <dgm:cxn modelId="{67B82A86-8B03-45BF-BF22-36E88E55741D}" type="presOf" srcId="{421AB8D0-2479-483C-9B60-7F6313D65A71}" destId="{85C97BA3-0C1F-486C-9938-638AD3DFB250}" srcOrd="0" destOrd="0" presId="urn:microsoft.com/office/officeart/2005/8/layout/hierarchy1"/>
    <dgm:cxn modelId="{F8C87386-9060-4E19-AFAD-A80DE3BD295C}" type="presOf" srcId="{5019D8DA-4E31-4413-92ED-7CF8BA395274}" destId="{E0FE7191-31C1-4721-9456-8C1CDDBD6145}" srcOrd="0" destOrd="0" presId="urn:microsoft.com/office/officeart/2005/8/layout/hierarchy1"/>
    <dgm:cxn modelId="{F1573D8C-F63B-4074-822A-E63B3590419B}" type="presOf" srcId="{17073AA2-65EE-40A2-9FDC-4644C4708784}" destId="{5D89C718-DFDE-4F65-A4E5-9C6F95FEE0CF}" srcOrd="0" destOrd="0" presId="urn:microsoft.com/office/officeart/2005/8/layout/hierarchy1"/>
    <dgm:cxn modelId="{65F5D49E-DD2A-4C1D-B27C-0E6C41E7DE85}" srcId="{A1469217-B8CD-47AA-860E-3593ABCC9326}" destId="{668297EE-1593-4C9D-A1B2-C4601850EF9F}" srcOrd="0" destOrd="0" parTransId="{17073AA2-65EE-40A2-9FDC-4644C4708784}" sibTransId="{0010D99B-D16B-417A-92AD-3EFA778DECAB}"/>
    <dgm:cxn modelId="{D6DB969F-5A49-4F2A-AD08-739F58E8E7B1}" srcId="{C0F6AC32-F2C2-4507-97D6-CD1AE49C7529}" destId="{6D614CEA-0A4E-42FF-8B40-D87ED0194F80}" srcOrd="1" destOrd="0" parTransId="{421AB8D0-2479-483C-9B60-7F6313D65A71}" sibTransId="{17A061FE-FB50-4FDE-98FF-8847AF84DC22}"/>
    <dgm:cxn modelId="{FA5044AE-0211-4E70-859E-5C086FADF65D}" type="presOf" srcId="{62A6A722-D0FA-4551-9E13-15DB0B93A139}" destId="{5A36439B-6AB0-4CF0-9A6A-71B4516FC16F}" srcOrd="0" destOrd="0" presId="urn:microsoft.com/office/officeart/2005/8/layout/hierarchy1"/>
    <dgm:cxn modelId="{16AD58BA-4FFA-4C73-98AA-21A1B2754E00}" type="presOf" srcId="{25F34DE0-FD54-439A-8B89-8B29CEE852A3}" destId="{DF6C8485-1524-4C58-874E-C7F97EEB6D81}" srcOrd="0" destOrd="0" presId="urn:microsoft.com/office/officeart/2005/8/layout/hierarchy1"/>
    <dgm:cxn modelId="{0B2E09BE-6C91-4E9C-9717-DCD21491B29E}" type="presOf" srcId="{99A3993D-1CE0-4619-9635-6CDA8896E254}" destId="{C6B0BBA5-94C3-45D9-9013-EC799059730C}" srcOrd="0" destOrd="0" presId="urn:microsoft.com/office/officeart/2005/8/layout/hierarchy1"/>
    <dgm:cxn modelId="{01C9E3C5-DB91-4515-8796-533E7173A869}" type="presOf" srcId="{1C37DC4D-5BD0-4882-AF52-A918B1FA7C3D}" destId="{20758A83-4F3A-42FD-B599-99D71BBCC6D1}" srcOrd="0" destOrd="0" presId="urn:microsoft.com/office/officeart/2005/8/layout/hierarchy1"/>
    <dgm:cxn modelId="{CD0EC9CE-096D-46EB-8851-8CE5E0DBB5BB}" type="presOf" srcId="{C0F6AC32-F2C2-4507-97D6-CD1AE49C7529}" destId="{E4A12DFB-DEA9-45CF-BB27-EE7C0ED2CE59}" srcOrd="0" destOrd="0" presId="urn:microsoft.com/office/officeart/2005/8/layout/hierarchy1"/>
    <dgm:cxn modelId="{5E6D8CF3-EC46-4BE4-A289-286AF3F1A660}" srcId="{6D614CEA-0A4E-42FF-8B40-D87ED0194F80}" destId="{5019D8DA-4E31-4413-92ED-7CF8BA395274}" srcOrd="0" destOrd="0" parTransId="{25F34DE0-FD54-439A-8B89-8B29CEE852A3}" sibTransId="{6E35BAB4-24B6-46E8-AA0A-87F4A8916848}"/>
    <dgm:cxn modelId="{2EAAF0FB-C692-49F6-B5DE-AC43401199C4}" type="presOf" srcId="{6D614CEA-0A4E-42FF-8B40-D87ED0194F80}" destId="{A633B1AB-D732-44E4-A9B7-A4590C643383}" srcOrd="0" destOrd="0" presId="urn:microsoft.com/office/officeart/2005/8/layout/hierarchy1"/>
    <dgm:cxn modelId="{DF4B7050-5B45-4157-AB6E-8B0A958099AB}" type="presParOf" srcId="{C6B0BBA5-94C3-45D9-9013-EC799059730C}" destId="{C9F07C72-F412-4968-B9A2-45E4B08AD9C3}" srcOrd="0" destOrd="0" presId="urn:microsoft.com/office/officeart/2005/8/layout/hierarchy1"/>
    <dgm:cxn modelId="{31B83972-A899-48B2-B1EE-109551868C1F}" type="presParOf" srcId="{C9F07C72-F412-4968-B9A2-45E4B08AD9C3}" destId="{87F64ECE-78A3-4834-A607-32F39003E434}" srcOrd="0" destOrd="0" presId="urn:microsoft.com/office/officeart/2005/8/layout/hierarchy1"/>
    <dgm:cxn modelId="{6A8323F6-45C1-4F1E-A2B1-4FACD7835093}" type="presParOf" srcId="{87F64ECE-78A3-4834-A607-32F39003E434}" destId="{9C1453B3-1B33-4BB8-AC93-A51250158941}" srcOrd="0" destOrd="0" presId="urn:microsoft.com/office/officeart/2005/8/layout/hierarchy1"/>
    <dgm:cxn modelId="{824D2D75-62A7-434E-9BC2-5D4825F19D67}" type="presParOf" srcId="{87F64ECE-78A3-4834-A607-32F39003E434}" destId="{20758A83-4F3A-42FD-B599-99D71BBCC6D1}" srcOrd="1" destOrd="0" presId="urn:microsoft.com/office/officeart/2005/8/layout/hierarchy1"/>
    <dgm:cxn modelId="{489AC522-DF76-4750-A89D-D9C6A15C4586}" type="presParOf" srcId="{C9F07C72-F412-4968-B9A2-45E4B08AD9C3}" destId="{3975D125-AF53-4079-8506-A1F3658B64FA}" srcOrd="1" destOrd="0" presId="urn:microsoft.com/office/officeart/2005/8/layout/hierarchy1"/>
    <dgm:cxn modelId="{44CA565E-3AEB-4CA4-88CA-E5A92E74D403}" type="presParOf" srcId="{3975D125-AF53-4079-8506-A1F3658B64FA}" destId="{4511166D-ADF1-4EB1-9D6D-DC0589DA031D}" srcOrd="0" destOrd="0" presId="urn:microsoft.com/office/officeart/2005/8/layout/hierarchy1"/>
    <dgm:cxn modelId="{77DEF2E6-F27A-41F8-9281-5B64948275AC}" type="presParOf" srcId="{3975D125-AF53-4079-8506-A1F3658B64FA}" destId="{7EED9F69-C05A-441E-A17C-F55841F79B52}" srcOrd="1" destOrd="0" presId="urn:microsoft.com/office/officeart/2005/8/layout/hierarchy1"/>
    <dgm:cxn modelId="{156D7440-3BCA-442D-97D9-828B0913528E}" type="presParOf" srcId="{7EED9F69-C05A-441E-A17C-F55841F79B52}" destId="{4E813A46-2C74-4813-85B6-CF93231E59E4}" srcOrd="0" destOrd="0" presId="urn:microsoft.com/office/officeart/2005/8/layout/hierarchy1"/>
    <dgm:cxn modelId="{E8A8E661-305A-414B-87AB-9743ADFC5F52}" type="presParOf" srcId="{4E813A46-2C74-4813-85B6-CF93231E59E4}" destId="{F2DA43AC-5422-4DF5-9DCE-A1D84B45BC34}" srcOrd="0" destOrd="0" presId="urn:microsoft.com/office/officeart/2005/8/layout/hierarchy1"/>
    <dgm:cxn modelId="{AD1832FF-28D0-4347-A7D2-DA73664FDD9E}" type="presParOf" srcId="{4E813A46-2C74-4813-85B6-CF93231E59E4}" destId="{E4A12DFB-DEA9-45CF-BB27-EE7C0ED2CE59}" srcOrd="1" destOrd="0" presId="urn:microsoft.com/office/officeart/2005/8/layout/hierarchy1"/>
    <dgm:cxn modelId="{4DD09F0D-20FB-4465-BB55-4B49575C64EF}" type="presParOf" srcId="{7EED9F69-C05A-441E-A17C-F55841F79B52}" destId="{F38AAD77-2385-4353-BA56-8A04D45FA94A}" srcOrd="1" destOrd="0" presId="urn:microsoft.com/office/officeart/2005/8/layout/hierarchy1"/>
    <dgm:cxn modelId="{0CBFDC66-F502-46A8-9E6F-9860D2EC2806}" type="presParOf" srcId="{F38AAD77-2385-4353-BA56-8A04D45FA94A}" destId="{5A36439B-6AB0-4CF0-9A6A-71B4516FC16F}" srcOrd="0" destOrd="0" presId="urn:microsoft.com/office/officeart/2005/8/layout/hierarchy1"/>
    <dgm:cxn modelId="{5F02F81F-D3A1-47E3-828D-C48FAE570692}" type="presParOf" srcId="{F38AAD77-2385-4353-BA56-8A04D45FA94A}" destId="{00635D0B-9572-475E-A8BB-0B453E19813A}" srcOrd="1" destOrd="0" presId="urn:microsoft.com/office/officeart/2005/8/layout/hierarchy1"/>
    <dgm:cxn modelId="{C5DB6E38-AB68-4770-8065-B457DAE70B22}" type="presParOf" srcId="{00635D0B-9572-475E-A8BB-0B453E19813A}" destId="{D378E17B-527A-4050-BEF4-5B757D1E4F43}" srcOrd="0" destOrd="0" presId="urn:microsoft.com/office/officeart/2005/8/layout/hierarchy1"/>
    <dgm:cxn modelId="{7658F307-A5A8-4FE2-86B1-AC58D828E75F}" type="presParOf" srcId="{D378E17B-527A-4050-BEF4-5B757D1E4F43}" destId="{9AAF9153-4A10-430C-B697-6556F2C0583E}" srcOrd="0" destOrd="0" presId="urn:microsoft.com/office/officeart/2005/8/layout/hierarchy1"/>
    <dgm:cxn modelId="{A1D74D4B-1021-4141-B59D-7FA7B714003D}" type="presParOf" srcId="{D378E17B-527A-4050-BEF4-5B757D1E4F43}" destId="{0732208E-DEB0-44AF-9551-081235ACBC43}" srcOrd="1" destOrd="0" presId="urn:microsoft.com/office/officeart/2005/8/layout/hierarchy1"/>
    <dgm:cxn modelId="{BFE64A6B-D0BB-4607-8B2B-0440D2037EDD}" type="presParOf" srcId="{00635D0B-9572-475E-A8BB-0B453E19813A}" destId="{F27A6D39-75F1-4AB6-9570-358ACD19E039}" srcOrd="1" destOrd="0" presId="urn:microsoft.com/office/officeart/2005/8/layout/hierarchy1"/>
    <dgm:cxn modelId="{3BE3A531-8DED-4019-A0F2-A82227F1B587}" type="presParOf" srcId="{F27A6D39-75F1-4AB6-9570-358ACD19E039}" destId="{5D89C718-DFDE-4F65-A4E5-9C6F95FEE0CF}" srcOrd="0" destOrd="0" presId="urn:microsoft.com/office/officeart/2005/8/layout/hierarchy1"/>
    <dgm:cxn modelId="{AD87C23D-E18E-43C9-BE6C-3FA2920757F4}" type="presParOf" srcId="{F27A6D39-75F1-4AB6-9570-358ACD19E039}" destId="{7996B0FB-F43A-4F7F-99CB-30C30FF0912A}" srcOrd="1" destOrd="0" presId="urn:microsoft.com/office/officeart/2005/8/layout/hierarchy1"/>
    <dgm:cxn modelId="{AE4CC6C5-AF46-4711-A63F-A3C03D3DB7F7}" type="presParOf" srcId="{7996B0FB-F43A-4F7F-99CB-30C30FF0912A}" destId="{280DCD32-61B3-4DCE-A8C4-926B705E6121}" srcOrd="0" destOrd="0" presId="urn:microsoft.com/office/officeart/2005/8/layout/hierarchy1"/>
    <dgm:cxn modelId="{5D4107ED-3A4C-4BCA-9478-F662701E2E09}" type="presParOf" srcId="{280DCD32-61B3-4DCE-A8C4-926B705E6121}" destId="{E915E598-1ACF-4DB6-B813-F2491A37C3C8}" srcOrd="0" destOrd="0" presId="urn:microsoft.com/office/officeart/2005/8/layout/hierarchy1"/>
    <dgm:cxn modelId="{3639AAA9-EF3A-40FF-88AA-2E24678E3F49}" type="presParOf" srcId="{280DCD32-61B3-4DCE-A8C4-926B705E6121}" destId="{A13A3F8E-3A4F-4632-B5BF-FDE55995FB41}" srcOrd="1" destOrd="0" presId="urn:microsoft.com/office/officeart/2005/8/layout/hierarchy1"/>
    <dgm:cxn modelId="{A758458B-0D14-4CBE-A009-C848DE82DF0C}" type="presParOf" srcId="{7996B0FB-F43A-4F7F-99CB-30C30FF0912A}" destId="{831865DE-63FB-442F-8BDF-42B206FB7AA6}" srcOrd="1" destOrd="0" presId="urn:microsoft.com/office/officeart/2005/8/layout/hierarchy1"/>
    <dgm:cxn modelId="{51BB49D0-87BA-42B3-9014-37EBEA4C9A53}" type="presParOf" srcId="{F38AAD77-2385-4353-BA56-8A04D45FA94A}" destId="{85C97BA3-0C1F-486C-9938-638AD3DFB250}" srcOrd="2" destOrd="0" presId="urn:microsoft.com/office/officeart/2005/8/layout/hierarchy1"/>
    <dgm:cxn modelId="{D9502002-8C9F-4DC4-8CD1-43A75EC60244}" type="presParOf" srcId="{F38AAD77-2385-4353-BA56-8A04D45FA94A}" destId="{D77D49C2-C3C2-46D9-B79C-A2351865E597}" srcOrd="3" destOrd="0" presId="urn:microsoft.com/office/officeart/2005/8/layout/hierarchy1"/>
    <dgm:cxn modelId="{4BAD9BA0-71D7-4D5C-AA49-264E9A5E3AA9}" type="presParOf" srcId="{D77D49C2-C3C2-46D9-B79C-A2351865E597}" destId="{0C2C2A4E-11CD-4A56-8F53-4999423B66E3}" srcOrd="0" destOrd="0" presId="urn:microsoft.com/office/officeart/2005/8/layout/hierarchy1"/>
    <dgm:cxn modelId="{885D153D-DD75-4C92-981D-0E5E42E1E138}" type="presParOf" srcId="{0C2C2A4E-11CD-4A56-8F53-4999423B66E3}" destId="{7AF90486-F332-4818-9A01-1367C7D97F9B}" srcOrd="0" destOrd="0" presId="urn:microsoft.com/office/officeart/2005/8/layout/hierarchy1"/>
    <dgm:cxn modelId="{69BB1356-CCFD-418A-B13F-825C9CA1EA25}" type="presParOf" srcId="{0C2C2A4E-11CD-4A56-8F53-4999423B66E3}" destId="{A633B1AB-D732-44E4-A9B7-A4590C643383}" srcOrd="1" destOrd="0" presId="urn:microsoft.com/office/officeart/2005/8/layout/hierarchy1"/>
    <dgm:cxn modelId="{8BEE9865-18A9-4248-9C10-3674FD1A3C1C}" type="presParOf" srcId="{D77D49C2-C3C2-46D9-B79C-A2351865E597}" destId="{D797FB0A-DCCE-4AE2-9874-44B2DCC5067E}" srcOrd="1" destOrd="0" presId="urn:microsoft.com/office/officeart/2005/8/layout/hierarchy1"/>
    <dgm:cxn modelId="{70A235DB-4D51-4A8E-BF56-B9071AF094BC}" type="presParOf" srcId="{D797FB0A-DCCE-4AE2-9874-44B2DCC5067E}" destId="{DF6C8485-1524-4C58-874E-C7F97EEB6D81}" srcOrd="0" destOrd="0" presId="urn:microsoft.com/office/officeart/2005/8/layout/hierarchy1"/>
    <dgm:cxn modelId="{8409354D-E6A9-4E33-96A3-BE18DD0B4DA8}" type="presParOf" srcId="{D797FB0A-DCCE-4AE2-9874-44B2DCC5067E}" destId="{F8048415-6549-49B5-A44F-610148D455DA}" srcOrd="1" destOrd="0" presId="urn:microsoft.com/office/officeart/2005/8/layout/hierarchy1"/>
    <dgm:cxn modelId="{12FA92AD-E70D-48D9-BF8F-54080E36814B}" type="presParOf" srcId="{F8048415-6549-49B5-A44F-610148D455DA}" destId="{A2A8BC11-C351-4363-B2DB-03307F9F0750}" srcOrd="0" destOrd="0" presId="urn:microsoft.com/office/officeart/2005/8/layout/hierarchy1"/>
    <dgm:cxn modelId="{16683F3B-F1FF-421A-95B0-BDED35F35933}" type="presParOf" srcId="{A2A8BC11-C351-4363-B2DB-03307F9F0750}" destId="{DFB3E705-68B7-4806-835E-2416ADC34D37}" srcOrd="0" destOrd="0" presId="urn:microsoft.com/office/officeart/2005/8/layout/hierarchy1"/>
    <dgm:cxn modelId="{33DA178B-D9E9-4F41-B9DA-4ADE961711F2}" type="presParOf" srcId="{A2A8BC11-C351-4363-B2DB-03307F9F0750}" destId="{E0FE7191-31C1-4721-9456-8C1CDDBD6145}" srcOrd="1" destOrd="0" presId="urn:microsoft.com/office/officeart/2005/8/layout/hierarchy1"/>
    <dgm:cxn modelId="{0531C130-BD86-4232-8A54-45CAFD9CCFBB}" type="presParOf" srcId="{F8048415-6549-49B5-A44F-610148D455DA}" destId="{FF993C64-5852-4341-866A-9C3032528C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C23D83-2D1E-46CB-AB5F-E555223D43F3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9BDAB3E8-729E-402D-8D46-F3E1A96F5DC4}">
      <dgm:prSet/>
      <dgm:spPr/>
      <dgm:t>
        <a:bodyPr/>
        <a:lstStyle/>
        <a:p>
          <a:pPr rtl="0"/>
          <a:r>
            <a:rPr lang="pt-BR"/>
            <a:t>Fatores de risco</a:t>
          </a:r>
        </a:p>
      </dgm:t>
    </dgm:pt>
    <dgm:pt modelId="{4D31DAEA-0639-4507-A574-3B9F7FE5011B}" type="parTrans" cxnId="{4276884D-0738-4D5E-951F-16397848C9DB}">
      <dgm:prSet/>
      <dgm:spPr/>
      <dgm:t>
        <a:bodyPr/>
        <a:lstStyle/>
        <a:p>
          <a:endParaRPr lang="pt-BR"/>
        </a:p>
      </dgm:t>
    </dgm:pt>
    <dgm:pt modelId="{902F6C91-E4C4-41FD-96DC-7622F94B36C0}" type="sibTrans" cxnId="{4276884D-0738-4D5E-951F-16397848C9DB}">
      <dgm:prSet/>
      <dgm:spPr/>
      <dgm:t>
        <a:bodyPr/>
        <a:lstStyle/>
        <a:p>
          <a:endParaRPr lang="pt-BR"/>
        </a:p>
      </dgm:t>
    </dgm:pt>
    <dgm:pt modelId="{9C40509F-AAC2-4910-B6BA-394B567483A5}">
      <dgm:prSet/>
      <dgm:spPr/>
      <dgm:t>
        <a:bodyPr/>
        <a:lstStyle/>
        <a:p>
          <a:pPr rtl="0"/>
          <a:r>
            <a:rPr lang="pt-BR"/>
            <a:t>Idade &gt; 60 anos</a:t>
          </a:r>
        </a:p>
      </dgm:t>
    </dgm:pt>
    <dgm:pt modelId="{E9FAFCE5-A548-45D0-934C-2DE34E9FB47E}" type="parTrans" cxnId="{BA93BDFE-EE24-4FB0-B20F-6C4E1B89B47F}">
      <dgm:prSet/>
      <dgm:spPr/>
      <dgm:t>
        <a:bodyPr/>
        <a:lstStyle/>
        <a:p>
          <a:endParaRPr lang="pt-BR"/>
        </a:p>
      </dgm:t>
    </dgm:pt>
    <dgm:pt modelId="{147D159C-F37F-4543-9F1E-1CDEB077872D}" type="sibTrans" cxnId="{BA93BDFE-EE24-4FB0-B20F-6C4E1B89B47F}">
      <dgm:prSet/>
      <dgm:spPr/>
      <dgm:t>
        <a:bodyPr/>
        <a:lstStyle/>
        <a:p>
          <a:endParaRPr lang="pt-BR"/>
        </a:p>
      </dgm:t>
    </dgm:pt>
    <dgm:pt modelId="{3EC712C6-C96B-4AE0-8428-4D23EAF0B6EF}">
      <dgm:prSet/>
      <dgm:spPr/>
      <dgm:t>
        <a:bodyPr/>
        <a:lstStyle/>
        <a:p>
          <a:pPr rtl="0"/>
          <a:r>
            <a:rPr lang="pt-BR"/>
            <a:t>Sexo feminino</a:t>
          </a:r>
        </a:p>
      </dgm:t>
    </dgm:pt>
    <dgm:pt modelId="{9956AA75-35EA-48CE-9E22-F5D6106A57F9}" type="parTrans" cxnId="{0E8E23A0-491E-45D8-8669-1FA0CF4AEEC2}">
      <dgm:prSet/>
      <dgm:spPr/>
      <dgm:t>
        <a:bodyPr/>
        <a:lstStyle/>
        <a:p>
          <a:endParaRPr lang="pt-BR"/>
        </a:p>
      </dgm:t>
    </dgm:pt>
    <dgm:pt modelId="{130EBC9F-9812-4A30-970C-AE8C7EC534FE}" type="sibTrans" cxnId="{0E8E23A0-491E-45D8-8669-1FA0CF4AEEC2}">
      <dgm:prSet/>
      <dgm:spPr/>
      <dgm:t>
        <a:bodyPr/>
        <a:lstStyle/>
        <a:p>
          <a:endParaRPr lang="pt-BR"/>
        </a:p>
      </dgm:t>
    </dgm:pt>
    <dgm:pt modelId="{B7425378-9B38-48EA-84B6-9BEE8821FCDF}">
      <dgm:prSet/>
      <dgm:spPr/>
      <dgm:t>
        <a:bodyPr/>
        <a:lstStyle/>
        <a:p>
          <a:pPr rtl="0"/>
          <a:r>
            <a:rPr lang="pt-BR"/>
            <a:t>Bócio</a:t>
          </a:r>
        </a:p>
      </dgm:t>
    </dgm:pt>
    <dgm:pt modelId="{4B175935-3841-4C41-9911-83235CB53C46}" type="parTrans" cxnId="{78E6EA47-DDDF-463D-936F-3A54F2C196A4}">
      <dgm:prSet/>
      <dgm:spPr/>
      <dgm:t>
        <a:bodyPr/>
        <a:lstStyle/>
        <a:p>
          <a:endParaRPr lang="pt-BR"/>
        </a:p>
      </dgm:t>
    </dgm:pt>
    <dgm:pt modelId="{D9438681-0E45-418F-B4C1-FA1F8ECF49DA}" type="sibTrans" cxnId="{78E6EA47-DDDF-463D-936F-3A54F2C196A4}">
      <dgm:prSet/>
      <dgm:spPr/>
      <dgm:t>
        <a:bodyPr/>
        <a:lstStyle/>
        <a:p>
          <a:endParaRPr lang="pt-BR"/>
        </a:p>
      </dgm:t>
    </dgm:pt>
    <dgm:pt modelId="{F3B44970-14D4-46B9-A373-623C6359910D}">
      <dgm:prSet/>
      <dgm:spPr/>
      <dgm:t>
        <a:bodyPr/>
        <a:lstStyle/>
        <a:p>
          <a:pPr rtl="0"/>
          <a:r>
            <a:rPr lang="pt-BR"/>
            <a:t>Doença nodular tireoideana</a:t>
          </a:r>
        </a:p>
      </dgm:t>
    </dgm:pt>
    <dgm:pt modelId="{CDE2D74F-6398-4FB8-B94E-3DE9C727E5B1}" type="parTrans" cxnId="{236DECE7-14E3-408F-8E52-ECC963E90BC8}">
      <dgm:prSet/>
      <dgm:spPr/>
      <dgm:t>
        <a:bodyPr/>
        <a:lstStyle/>
        <a:p>
          <a:endParaRPr lang="pt-BR"/>
        </a:p>
      </dgm:t>
    </dgm:pt>
    <dgm:pt modelId="{F08DC728-2C48-494C-BC58-3F388607A251}" type="sibTrans" cxnId="{236DECE7-14E3-408F-8E52-ECC963E90BC8}">
      <dgm:prSet/>
      <dgm:spPr/>
      <dgm:t>
        <a:bodyPr/>
        <a:lstStyle/>
        <a:p>
          <a:endParaRPr lang="pt-BR"/>
        </a:p>
      </dgm:t>
    </dgm:pt>
    <dgm:pt modelId="{17FAE2A4-E2C8-45FD-9C6E-960D79242AA7}">
      <dgm:prSet/>
      <dgm:spPr/>
      <dgm:t>
        <a:bodyPr/>
        <a:lstStyle/>
        <a:p>
          <a:pPr rtl="0"/>
          <a:r>
            <a:rPr lang="pt-BR"/>
            <a:t>História familiar de doença tireoideana</a:t>
          </a:r>
        </a:p>
      </dgm:t>
    </dgm:pt>
    <dgm:pt modelId="{DFC458A3-56B9-45EF-8253-8B199C2556DA}" type="parTrans" cxnId="{D8750EA5-3C7E-406B-A8B3-26BB825E2088}">
      <dgm:prSet/>
      <dgm:spPr/>
      <dgm:t>
        <a:bodyPr/>
        <a:lstStyle/>
        <a:p>
          <a:endParaRPr lang="pt-BR"/>
        </a:p>
      </dgm:t>
    </dgm:pt>
    <dgm:pt modelId="{9C713480-F886-4A8C-A63A-17011BEDFC2A}" type="sibTrans" cxnId="{D8750EA5-3C7E-406B-A8B3-26BB825E2088}">
      <dgm:prSet/>
      <dgm:spPr/>
      <dgm:t>
        <a:bodyPr/>
        <a:lstStyle/>
        <a:p>
          <a:endParaRPr lang="pt-BR"/>
        </a:p>
      </dgm:t>
    </dgm:pt>
    <dgm:pt modelId="{B04EEA10-68F0-4165-B51D-108CFDEDF9A2}">
      <dgm:prSet/>
      <dgm:spPr/>
      <dgm:t>
        <a:bodyPr/>
        <a:lstStyle/>
        <a:p>
          <a:pPr rtl="0"/>
          <a:r>
            <a:rPr lang="pt-BR"/>
            <a:t>História de radioterapia para cabeça e pescoço</a:t>
          </a:r>
        </a:p>
      </dgm:t>
    </dgm:pt>
    <dgm:pt modelId="{72C68FDF-A0A6-488B-BA49-AE73F9DD56A4}" type="parTrans" cxnId="{A2597637-F9D0-43AC-B690-602FE690B01C}">
      <dgm:prSet/>
      <dgm:spPr/>
      <dgm:t>
        <a:bodyPr/>
        <a:lstStyle/>
        <a:p>
          <a:endParaRPr lang="pt-BR"/>
        </a:p>
      </dgm:t>
    </dgm:pt>
    <dgm:pt modelId="{BD1C8619-0343-4FA4-82D2-5A48EC216A2B}" type="sibTrans" cxnId="{A2597637-F9D0-43AC-B690-602FE690B01C}">
      <dgm:prSet/>
      <dgm:spPr/>
      <dgm:t>
        <a:bodyPr/>
        <a:lstStyle/>
        <a:p>
          <a:endParaRPr lang="pt-BR"/>
        </a:p>
      </dgm:t>
    </dgm:pt>
    <dgm:pt modelId="{54D7C568-C5ED-465D-A12A-B81197B5F4FA}">
      <dgm:prSet/>
      <dgm:spPr/>
      <dgm:t>
        <a:bodyPr/>
        <a:lstStyle/>
        <a:p>
          <a:pPr rtl="0"/>
          <a:r>
            <a:rPr lang="pt-BR"/>
            <a:t>Uso de radioiodo para tratamento de hipertireoidismo</a:t>
          </a:r>
        </a:p>
      </dgm:t>
    </dgm:pt>
    <dgm:pt modelId="{C5EAF383-035D-4B50-99FF-BE363F1DC4C6}" type="parTrans" cxnId="{FEDF80A3-8613-40C8-ADFD-905C1312F3EA}">
      <dgm:prSet/>
      <dgm:spPr/>
      <dgm:t>
        <a:bodyPr/>
        <a:lstStyle/>
        <a:p>
          <a:endParaRPr lang="pt-BR"/>
        </a:p>
      </dgm:t>
    </dgm:pt>
    <dgm:pt modelId="{3E7A3894-C784-46C5-B937-58DE45045909}" type="sibTrans" cxnId="{FEDF80A3-8613-40C8-ADFD-905C1312F3EA}">
      <dgm:prSet/>
      <dgm:spPr/>
      <dgm:t>
        <a:bodyPr/>
        <a:lstStyle/>
        <a:p>
          <a:endParaRPr lang="pt-BR"/>
        </a:p>
      </dgm:t>
    </dgm:pt>
    <dgm:pt modelId="{7FE1B79F-F166-4529-B6CB-E0C409246097}">
      <dgm:prSet/>
      <dgm:spPr/>
      <dgm:t>
        <a:bodyPr/>
        <a:lstStyle/>
        <a:p>
          <a:pPr rtl="0"/>
          <a:r>
            <a:rPr lang="pt-BR"/>
            <a:t>Medicamentos ( amiodarona, litio, tionamidas, interferon-alfa etc)</a:t>
          </a:r>
        </a:p>
      </dgm:t>
    </dgm:pt>
    <dgm:pt modelId="{2470DA35-620C-48A8-8B99-9EA4B4BC8C1A}" type="parTrans" cxnId="{680BB8BD-EBEF-4C86-80ED-818C7F3218AD}">
      <dgm:prSet/>
      <dgm:spPr/>
      <dgm:t>
        <a:bodyPr/>
        <a:lstStyle/>
        <a:p>
          <a:endParaRPr lang="pt-BR"/>
        </a:p>
      </dgm:t>
    </dgm:pt>
    <dgm:pt modelId="{EE3D8CB1-7400-47F8-BA8B-85815FDDD438}" type="sibTrans" cxnId="{680BB8BD-EBEF-4C86-80ED-818C7F3218AD}">
      <dgm:prSet/>
      <dgm:spPr/>
      <dgm:t>
        <a:bodyPr/>
        <a:lstStyle/>
        <a:p>
          <a:endParaRPr lang="pt-BR"/>
        </a:p>
      </dgm:t>
    </dgm:pt>
    <dgm:pt modelId="{6AE6436D-5654-490E-A122-1448491DD959}">
      <dgm:prSet/>
      <dgm:spPr/>
      <dgm:t>
        <a:bodyPr/>
        <a:lstStyle/>
        <a:p>
          <a:pPr rtl="0"/>
          <a:r>
            <a:rPr lang="pt-BR"/>
            <a:t>Sindrome de Down</a:t>
          </a:r>
        </a:p>
      </dgm:t>
    </dgm:pt>
    <dgm:pt modelId="{38C45CFC-7A49-408F-8E8A-A9639D71CB77}" type="parTrans" cxnId="{18C71053-3EFC-4BBF-B81B-E32D56364FAA}">
      <dgm:prSet/>
      <dgm:spPr/>
      <dgm:t>
        <a:bodyPr/>
        <a:lstStyle/>
        <a:p>
          <a:endParaRPr lang="pt-BR"/>
        </a:p>
      </dgm:t>
    </dgm:pt>
    <dgm:pt modelId="{EC467892-8499-45BD-936D-8FDB756C07EA}" type="sibTrans" cxnId="{18C71053-3EFC-4BBF-B81B-E32D56364FAA}">
      <dgm:prSet/>
      <dgm:spPr/>
      <dgm:t>
        <a:bodyPr/>
        <a:lstStyle/>
        <a:p>
          <a:endParaRPr lang="pt-BR"/>
        </a:p>
      </dgm:t>
    </dgm:pt>
    <dgm:pt modelId="{6B371316-53A7-4C93-BC62-850001C0DED6}">
      <dgm:prSet/>
      <dgm:spPr/>
      <dgm:t>
        <a:bodyPr/>
        <a:lstStyle/>
        <a:p>
          <a:pPr rtl="0"/>
          <a:r>
            <a:rPr lang="pt-BR"/>
            <a:t>Sindrome de Turner</a:t>
          </a:r>
        </a:p>
      </dgm:t>
    </dgm:pt>
    <dgm:pt modelId="{7B880C86-32ED-41B5-B3AF-2FCB196B3967}" type="parTrans" cxnId="{5958F103-EEA0-495C-91D3-6BF864CD33CA}">
      <dgm:prSet/>
      <dgm:spPr/>
      <dgm:t>
        <a:bodyPr/>
        <a:lstStyle/>
        <a:p>
          <a:endParaRPr lang="pt-BR"/>
        </a:p>
      </dgm:t>
    </dgm:pt>
    <dgm:pt modelId="{B16597F1-8628-4BF1-8DA4-73F123950512}" type="sibTrans" cxnId="{5958F103-EEA0-495C-91D3-6BF864CD33CA}">
      <dgm:prSet/>
      <dgm:spPr/>
      <dgm:t>
        <a:bodyPr/>
        <a:lstStyle/>
        <a:p>
          <a:endParaRPr lang="pt-BR"/>
        </a:p>
      </dgm:t>
    </dgm:pt>
    <dgm:pt modelId="{C4E68DED-8AFB-4CCA-9438-080D3037B200}">
      <dgm:prSet/>
      <dgm:spPr/>
      <dgm:t>
        <a:bodyPr/>
        <a:lstStyle/>
        <a:p>
          <a:pPr rtl="0"/>
          <a:r>
            <a:rPr lang="pt-BR"/>
            <a:t>Baixa ingestão de iodo</a:t>
          </a:r>
        </a:p>
      </dgm:t>
    </dgm:pt>
    <dgm:pt modelId="{E799BF7C-BBDA-4ABD-A011-3DCDDA812C51}" type="parTrans" cxnId="{C58BB6CC-CA33-4C35-8A92-4CA6C7CD7ED6}">
      <dgm:prSet/>
      <dgm:spPr/>
      <dgm:t>
        <a:bodyPr/>
        <a:lstStyle/>
        <a:p>
          <a:endParaRPr lang="pt-BR"/>
        </a:p>
      </dgm:t>
    </dgm:pt>
    <dgm:pt modelId="{1A726491-6977-4C57-8F5C-A052602712FD}" type="sibTrans" cxnId="{C58BB6CC-CA33-4C35-8A92-4CA6C7CD7ED6}">
      <dgm:prSet/>
      <dgm:spPr/>
      <dgm:t>
        <a:bodyPr/>
        <a:lstStyle/>
        <a:p>
          <a:endParaRPr lang="pt-BR"/>
        </a:p>
      </dgm:t>
    </dgm:pt>
    <dgm:pt modelId="{8680CC5C-C997-49FF-95BE-A7C083203F58}">
      <dgm:prSet/>
      <dgm:spPr/>
      <dgm:t>
        <a:bodyPr/>
        <a:lstStyle/>
        <a:p>
          <a:pPr rtl="0"/>
          <a:r>
            <a:rPr lang="pt-BR"/>
            <a:t>Doenças autoimunes</a:t>
          </a:r>
        </a:p>
      </dgm:t>
    </dgm:pt>
    <dgm:pt modelId="{9CE80AF9-1D32-4E0C-8320-5BC307ED278A}" type="parTrans" cxnId="{411ECDB9-666E-4881-9BE5-1F9CCFC50F12}">
      <dgm:prSet/>
      <dgm:spPr/>
      <dgm:t>
        <a:bodyPr/>
        <a:lstStyle/>
        <a:p>
          <a:endParaRPr lang="pt-BR"/>
        </a:p>
      </dgm:t>
    </dgm:pt>
    <dgm:pt modelId="{A470380C-54C3-405E-B84D-58A810DBA2D8}" type="sibTrans" cxnId="{411ECDB9-666E-4881-9BE5-1F9CCFC50F12}">
      <dgm:prSet/>
      <dgm:spPr/>
      <dgm:t>
        <a:bodyPr/>
        <a:lstStyle/>
        <a:p>
          <a:endParaRPr lang="pt-BR"/>
        </a:p>
      </dgm:t>
    </dgm:pt>
    <dgm:pt modelId="{A51D8EA3-3ACE-4F4C-A401-0583007C757F}" type="pres">
      <dgm:prSet presAssocID="{1BC23D83-2D1E-46CB-AB5F-E555223D43F3}" presName="Name0" presStyleCnt="0">
        <dgm:presLayoutVars>
          <dgm:dir/>
          <dgm:animLvl val="lvl"/>
          <dgm:resizeHandles val="exact"/>
        </dgm:presLayoutVars>
      </dgm:prSet>
      <dgm:spPr/>
    </dgm:pt>
    <dgm:pt modelId="{8BF70664-5D6C-47A0-8310-2CC56612DF84}" type="pres">
      <dgm:prSet presAssocID="{9BDAB3E8-729E-402D-8D46-F3E1A96F5DC4}" presName="composite" presStyleCnt="0"/>
      <dgm:spPr/>
    </dgm:pt>
    <dgm:pt modelId="{16AF8E21-2A17-48F4-92FD-EB344015FAC1}" type="pres">
      <dgm:prSet presAssocID="{9BDAB3E8-729E-402D-8D46-F3E1A96F5DC4}" presName="parTx" presStyleLbl="alignNode1" presStyleIdx="0" presStyleCnt="1" custScaleY="144509" custLinFactNeighborY="-13058">
        <dgm:presLayoutVars>
          <dgm:chMax val="0"/>
          <dgm:chPref val="0"/>
          <dgm:bulletEnabled val="1"/>
        </dgm:presLayoutVars>
      </dgm:prSet>
      <dgm:spPr/>
    </dgm:pt>
    <dgm:pt modelId="{F6E4F20C-65E4-46C0-8210-A2DCFF8D9728}" type="pres">
      <dgm:prSet presAssocID="{9BDAB3E8-729E-402D-8D46-F3E1A96F5DC4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958F103-EEA0-495C-91D3-6BF864CD33CA}" srcId="{9BDAB3E8-729E-402D-8D46-F3E1A96F5DC4}" destId="{6B371316-53A7-4C93-BC62-850001C0DED6}" srcOrd="9" destOrd="0" parTransId="{7B880C86-32ED-41B5-B3AF-2FCB196B3967}" sibTransId="{B16597F1-8628-4BF1-8DA4-73F123950512}"/>
    <dgm:cxn modelId="{3692FB03-5D1F-4088-81CB-5D7214D80F19}" type="presOf" srcId="{C4E68DED-8AFB-4CCA-9438-080D3037B200}" destId="{F6E4F20C-65E4-46C0-8210-A2DCFF8D9728}" srcOrd="0" destOrd="10" presId="urn:microsoft.com/office/officeart/2005/8/layout/hList1"/>
    <dgm:cxn modelId="{A2597637-F9D0-43AC-B690-602FE690B01C}" srcId="{9BDAB3E8-729E-402D-8D46-F3E1A96F5DC4}" destId="{B04EEA10-68F0-4165-B51D-108CFDEDF9A2}" srcOrd="5" destOrd="0" parTransId="{72C68FDF-A0A6-488B-BA49-AE73F9DD56A4}" sibTransId="{BD1C8619-0343-4FA4-82D2-5A48EC216A2B}"/>
    <dgm:cxn modelId="{414F5440-3ABC-4657-8AF0-C225EBEF9720}" type="presOf" srcId="{17FAE2A4-E2C8-45FD-9C6E-960D79242AA7}" destId="{F6E4F20C-65E4-46C0-8210-A2DCFF8D9728}" srcOrd="0" destOrd="4" presId="urn:microsoft.com/office/officeart/2005/8/layout/hList1"/>
    <dgm:cxn modelId="{78E6EA47-DDDF-463D-936F-3A54F2C196A4}" srcId="{9BDAB3E8-729E-402D-8D46-F3E1A96F5DC4}" destId="{B7425378-9B38-48EA-84B6-9BEE8821FCDF}" srcOrd="2" destOrd="0" parTransId="{4B175935-3841-4C41-9911-83235CB53C46}" sibTransId="{D9438681-0E45-418F-B4C1-FA1F8ECF49DA}"/>
    <dgm:cxn modelId="{4276884D-0738-4D5E-951F-16397848C9DB}" srcId="{1BC23D83-2D1E-46CB-AB5F-E555223D43F3}" destId="{9BDAB3E8-729E-402D-8D46-F3E1A96F5DC4}" srcOrd="0" destOrd="0" parTransId="{4D31DAEA-0639-4507-A574-3B9F7FE5011B}" sibTransId="{902F6C91-E4C4-41FD-96DC-7622F94B36C0}"/>
    <dgm:cxn modelId="{3358BA72-A8A2-4FE4-9877-2404A7CE9A9A}" type="presOf" srcId="{F3B44970-14D4-46B9-A373-623C6359910D}" destId="{F6E4F20C-65E4-46C0-8210-A2DCFF8D9728}" srcOrd="0" destOrd="3" presId="urn:microsoft.com/office/officeart/2005/8/layout/hList1"/>
    <dgm:cxn modelId="{18C71053-3EFC-4BBF-B81B-E32D56364FAA}" srcId="{9BDAB3E8-729E-402D-8D46-F3E1A96F5DC4}" destId="{6AE6436D-5654-490E-A122-1448491DD959}" srcOrd="8" destOrd="0" parTransId="{38C45CFC-7A49-408F-8E8A-A9639D71CB77}" sibTransId="{EC467892-8499-45BD-936D-8FDB756C07EA}"/>
    <dgm:cxn modelId="{9636F673-C074-4849-A8EF-A4C40AFA5578}" type="presOf" srcId="{9BDAB3E8-729E-402D-8D46-F3E1A96F5DC4}" destId="{16AF8E21-2A17-48F4-92FD-EB344015FAC1}" srcOrd="0" destOrd="0" presId="urn:microsoft.com/office/officeart/2005/8/layout/hList1"/>
    <dgm:cxn modelId="{A4AD697E-5D90-4570-A4D0-78CD11C1153B}" type="presOf" srcId="{54D7C568-C5ED-465D-A12A-B81197B5F4FA}" destId="{F6E4F20C-65E4-46C0-8210-A2DCFF8D9728}" srcOrd="0" destOrd="6" presId="urn:microsoft.com/office/officeart/2005/8/layout/hList1"/>
    <dgm:cxn modelId="{957DBC89-320D-4C43-A429-1E32A1585682}" type="presOf" srcId="{7FE1B79F-F166-4529-B6CB-E0C409246097}" destId="{F6E4F20C-65E4-46C0-8210-A2DCFF8D9728}" srcOrd="0" destOrd="7" presId="urn:microsoft.com/office/officeart/2005/8/layout/hList1"/>
    <dgm:cxn modelId="{8235AC8D-C81D-4361-8477-FB149EDBBC61}" type="presOf" srcId="{9C40509F-AAC2-4910-B6BA-394B567483A5}" destId="{F6E4F20C-65E4-46C0-8210-A2DCFF8D9728}" srcOrd="0" destOrd="0" presId="urn:microsoft.com/office/officeart/2005/8/layout/hList1"/>
    <dgm:cxn modelId="{603C0A98-87C6-47EA-B0BC-21DD44419AF0}" type="presOf" srcId="{1BC23D83-2D1E-46CB-AB5F-E555223D43F3}" destId="{A51D8EA3-3ACE-4F4C-A401-0583007C757F}" srcOrd="0" destOrd="0" presId="urn:microsoft.com/office/officeart/2005/8/layout/hList1"/>
    <dgm:cxn modelId="{DFF28598-7708-4730-A460-57E951AFA2AA}" type="presOf" srcId="{6AE6436D-5654-490E-A122-1448491DD959}" destId="{F6E4F20C-65E4-46C0-8210-A2DCFF8D9728}" srcOrd="0" destOrd="8" presId="urn:microsoft.com/office/officeart/2005/8/layout/hList1"/>
    <dgm:cxn modelId="{5F243B9D-C3E9-4094-8AE8-F81487E693AD}" type="presOf" srcId="{8680CC5C-C997-49FF-95BE-A7C083203F58}" destId="{F6E4F20C-65E4-46C0-8210-A2DCFF8D9728}" srcOrd="0" destOrd="11" presId="urn:microsoft.com/office/officeart/2005/8/layout/hList1"/>
    <dgm:cxn modelId="{0E8E23A0-491E-45D8-8669-1FA0CF4AEEC2}" srcId="{9BDAB3E8-729E-402D-8D46-F3E1A96F5DC4}" destId="{3EC712C6-C96B-4AE0-8428-4D23EAF0B6EF}" srcOrd="1" destOrd="0" parTransId="{9956AA75-35EA-48CE-9E22-F5D6106A57F9}" sibTransId="{130EBC9F-9812-4A30-970C-AE8C7EC534FE}"/>
    <dgm:cxn modelId="{5245E9A1-A90E-46B5-B72E-2425C7D9A583}" type="presOf" srcId="{B04EEA10-68F0-4165-B51D-108CFDEDF9A2}" destId="{F6E4F20C-65E4-46C0-8210-A2DCFF8D9728}" srcOrd="0" destOrd="5" presId="urn:microsoft.com/office/officeart/2005/8/layout/hList1"/>
    <dgm:cxn modelId="{FEDF80A3-8613-40C8-ADFD-905C1312F3EA}" srcId="{9BDAB3E8-729E-402D-8D46-F3E1A96F5DC4}" destId="{54D7C568-C5ED-465D-A12A-B81197B5F4FA}" srcOrd="6" destOrd="0" parTransId="{C5EAF383-035D-4B50-99FF-BE363F1DC4C6}" sibTransId="{3E7A3894-C784-46C5-B937-58DE45045909}"/>
    <dgm:cxn modelId="{D8750EA5-3C7E-406B-A8B3-26BB825E2088}" srcId="{9BDAB3E8-729E-402D-8D46-F3E1A96F5DC4}" destId="{17FAE2A4-E2C8-45FD-9C6E-960D79242AA7}" srcOrd="4" destOrd="0" parTransId="{DFC458A3-56B9-45EF-8253-8B199C2556DA}" sibTransId="{9C713480-F886-4A8C-A63A-17011BEDFC2A}"/>
    <dgm:cxn modelId="{7C5ADEAA-FFA9-496D-9343-E49560D2F65A}" type="presOf" srcId="{6B371316-53A7-4C93-BC62-850001C0DED6}" destId="{F6E4F20C-65E4-46C0-8210-A2DCFF8D9728}" srcOrd="0" destOrd="9" presId="urn:microsoft.com/office/officeart/2005/8/layout/hList1"/>
    <dgm:cxn modelId="{411ECDB9-666E-4881-9BE5-1F9CCFC50F12}" srcId="{9BDAB3E8-729E-402D-8D46-F3E1A96F5DC4}" destId="{8680CC5C-C997-49FF-95BE-A7C083203F58}" srcOrd="11" destOrd="0" parTransId="{9CE80AF9-1D32-4E0C-8320-5BC307ED278A}" sibTransId="{A470380C-54C3-405E-B84D-58A810DBA2D8}"/>
    <dgm:cxn modelId="{680BB8BD-EBEF-4C86-80ED-818C7F3218AD}" srcId="{9BDAB3E8-729E-402D-8D46-F3E1A96F5DC4}" destId="{7FE1B79F-F166-4529-B6CB-E0C409246097}" srcOrd="7" destOrd="0" parTransId="{2470DA35-620C-48A8-8B99-9EA4B4BC8C1A}" sibTransId="{EE3D8CB1-7400-47F8-BA8B-85815FDDD438}"/>
    <dgm:cxn modelId="{C58BB6CC-CA33-4C35-8A92-4CA6C7CD7ED6}" srcId="{9BDAB3E8-729E-402D-8D46-F3E1A96F5DC4}" destId="{C4E68DED-8AFB-4CCA-9438-080D3037B200}" srcOrd="10" destOrd="0" parTransId="{E799BF7C-BBDA-4ABD-A011-3DCDDA812C51}" sibTransId="{1A726491-6977-4C57-8F5C-A052602712FD}"/>
    <dgm:cxn modelId="{A15351E0-A950-443E-BFD0-4DAB88466B41}" type="presOf" srcId="{3EC712C6-C96B-4AE0-8428-4D23EAF0B6EF}" destId="{F6E4F20C-65E4-46C0-8210-A2DCFF8D9728}" srcOrd="0" destOrd="1" presId="urn:microsoft.com/office/officeart/2005/8/layout/hList1"/>
    <dgm:cxn modelId="{236DECE7-14E3-408F-8E52-ECC963E90BC8}" srcId="{9BDAB3E8-729E-402D-8D46-F3E1A96F5DC4}" destId="{F3B44970-14D4-46B9-A373-623C6359910D}" srcOrd="3" destOrd="0" parTransId="{CDE2D74F-6398-4FB8-B94E-3DE9C727E5B1}" sibTransId="{F08DC728-2C48-494C-BC58-3F388607A251}"/>
    <dgm:cxn modelId="{8D5189FC-B0BB-43AA-B575-5C2F0B11195D}" type="presOf" srcId="{B7425378-9B38-48EA-84B6-9BEE8821FCDF}" destId="{F6E4F20C-65E4-46C0-8210-A2DCFF8D9728}" srcOrd="0" destOrd="2" presId="urn:microsoft.com/office/officeart/2005/8/layout/hList1"/>
    <dgm:cxn modelId="{BA93BDFE-EE24-4FB0-B20F-6C4E1B89B47F}" srcId="{9BDAB3E8-729E-402D-8D46-F3E1A96F5DC4}" destId="{9C40509F-AAC2-4910-B6BA-394B567483A5}" srcOrd="0" destOrd="0" parTransId="{E9FAFCE5-A548-45D0-934C-2DE34E9FB47E}" sibTransId="{147D159C-F37F-4543-9F1E-1CDEB077872D}"/>
    <dgm:cxn modelId="{69192636-0540-4985-9EDE-C989B67B3F55}" type="presParOf" srcId="{A51D8EA3-3ACE-4F4C-A401-0583007C757F}" destId="{8BF70664-5D6C-47A0-8310-2CC56612DF84}" srcOrd="0" destOrd="0" presId="urn:microsoft.com/office/officeart/2005/8/layout/hList1"/>
    <dgm:cxn modelId="{CA551BDC-B747-4F95-A50C-CAD72A8A0BA9}" type="presParOf" srcId="{8BF70664-5D6C-47A0-8310-2CC56612DF84}" destId="{16AF8E21-2A17-48F4-92FD-EB344015FAC1}" srcOrd="0" destOrd="0" presId="urn:microsoft.com/office/officeart/2005/8/layout/hList1"/>
    <dgm:cxn modelId="{2D7C7142-2522-4E9A-B932-07E8F96EB3B7}" type="presParOf" srcId="{8BF70664-5D6C-47A0-8310-2CC56612DF84}" destId="{F6E4F20C-65E4-46C0-8210-A2DCFF8D972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270A57-C329-4122-8CFE-75AD258E8331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88F0056B-9527-4D49-8B35-4859932F3347}">
      <dgm:prSet/>
      <dgm:spPr/>
      <dgm:t>
        <a:bodyPr/>
        <a:lstStyle/>
        <a:p>
          <a:pPr rtl="0"/>
          <a:r>
            <a:rPr lang="pt-BR" dirty="0"/>
            <a:t>Hipotireoidismo clinico: TSH alto + T4l baixo</a:t>
          </a:r>
        </a:p>
      </dgm:t>
    </dgm:pt>
    <dgm:pt modelId="{0FAF5D62-50FA-4962-8CFC-69F71B3FA6E0}" type="parTrans" cxnId="{A9EF36C2-AB12-4672-9289-94064B1E9319}">
      <dgm:prSet/>
      <dgm:spPr/>
      <dgm:t>
        <a:bodyPr/>
        <a:lstStyle/>
        <a:p>
          <a:endParaRPr lang="pt-BR"/>
        </a:p>
      </dgm:t>
    </dgm:pt>
    <dgm:pt modelId="{6434F796-5E95-41F3-B578-A12DCB945D91}" type="sibTrans" cxnId="{A9EF36C2-AB12-4672-9289-94064B1E9319}">
      <dgm:prSet/>
      <dgm:spPr/>
      <dgm:t>
        <a:bodyPr/>
        <a:lstStyle/>
        <a:p>
          <a:endParaRPr lang="pt-BR"/>
        </a:p>
      </dgm:t>
    </dgm:pt>
    <dgm:pt modelId="{C6DA962E-503A-4AD0-9FB5-1E661BE79B7B}">
      <dgm:prSet/>
      <dgm:spPr/>
      <dgm:t>
        <a:bodyPr/>
        <a:lstStyle/>
        <a:p>
          <a:pPr rtl="0"/>
          <a:r>
            <a:rPr lang="pt-BR" dirty="0"/>
            <a:t>Sempre tratar</a:t>
          </a:r>
        </a:p>
      </dgm:t>
    </dgm:pt>
    <dgm:pt modelId="{65B951AD-00EC-4E56-B95B-98AF36093336}" type="parTrans" cxnId="{1D13912A-6CF3-40E6-8BDB-668483F2078D}">
      <dgm:prSet/>
      <dgm:spPr/>
      <dgm:t>
        <a:bodyPr/>
        <a:lstStyle/>
        <a:p>
          <a:endParaRPr lang="pt-BR"/>
        </a:p>
      </dgm:t>
    </dgm:pt>
    <dgm:pt modelId="{25C39C14-504A-48CE-911B-4555864DC9DA}" type="sibTrans" cxnId="{1D13912A-6CF3-40E6-8BDB-668483F2078D}">
      <dgm:prSet/>
      <dgm:spPr/>
      <dgm:t>
        <a:bodyPr/>
        <a:lstStyle/>
        <a:p>
          <a:endParaRPr lang="pt-BR"/>
        </a:p>
      </dgm:t>
    </dgm:pt>
    <dgm:pt modelId="{C357FD8E-8E62-46E9-BFCE-1040FEFED538}">
      <dgm:prSet/>
      <dgm:spPr/>
      <dgm:t>
        <a:bodyPr/>
        <a:lstStyle/>
        <a:p>
          <a:pPr rtl="0"/>
          <a:r>
            <a:rPr lang="pt-BR"/>
            <a:t>Hipotireoidismo subclinico : TSH alto + T4l normal</a:t>
          </a:r>
        </a:p>
      </dgm:t>
    </dgm:pt>
    <dgm:pt modelId="{A3CBF874-9EEC-4E16-9222-EF5F50B897E8}" type="parTrans" cxnId="{6AFF2B0C-374A-4822-BE11-BAB278014155}">
      <dgm:prSet/>
      <dgm:spPr/>
      <dgm:t>
        <a:bodyPr/>
        <a:lstStyle/>
        <a:p>
          <a:endParaRPr lang="pt-BR"/>
        </a:p>
      </dgm:t>
    </dgm:pt>
    <dgm:pt modelId="{0D0A0C47-41B4-46F1-A288-AC4D20D8EC99}" type="sibTrans" cxnId="{6AFF2B0C-374A-4822-BE11-BAB278014155}">
      <dgm:prSet/>
      <dgm:spPr/>
      <dgm:t>
        <a:bodyPr/>
        <a:lstStyle/>
        <a:p>
          <a:endParaRPr lang="pt-BR"/>
        </a:p>
      </dgm:t>
    </dgm:pt>
    <dgm:pt modelId="{2145E550-42E4-46BC-BA20-39A71701511E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pt-BR" dirty="0"/>
            <a:t>Quase 10 vezes mais frequente do que o hipotireoidismo clinico</a:t>
          </a:r>
        </a:p>
      </dgm:t>
    </dgm:pt>
    <dgm:pt modelId="{25E5D2F1-C8B6-4A5E-BE4B-89F52F13174B}" type="parTrans" cxnId="{8317FBD3-B9D8-4541-BDC1-8A7C65913159}">
      <dgm:prSet/>
      <dgm:spPr/>
      <dgm:t>
        <a:bodyPr/>
        <a:lstStyle/>
        <a:p>
          <a:endParaRPr lang="pt-BR"/>
        </a:p>
      </dgm:t>
    </dgm:pt>
    <dgm:pt modelId="{49D9B8D8-EDB6-40F3-950C-3E70C77D1008}" type="sibTrans" cxnId="{8317FBD3-B9D8-4541-BDC1-8A7C65913159}">
      <dgm:prSet/>
      <dgm:spPr/>
      <dgm:t>
        <a:bodyPr/>
        <a:lstStyle/>
        <a:p>
          <a:endParaRPr lang="pt-BR"/>
        </a:p>
      </dgm:t>
    </dgm:pt>
    <dgm:pt modelId="{2A63659E-9BE9-420E-9384-4340630F08AE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pt-BR"/>
            <a:t>Raramente associa­-se a sinais e sintomas de hipotireoidismo.</a:t>
          </a:r>
        </a:p>
      </dgm:t>
    </dgm:pt>
    <dgm:pt modelId="{2124C596-79F3-47FF-B001-210602FCF907}" type="parTrans" cxnId="{C2C629F0-8DF8-4C65-9D83-07A2A430995B}">
      <dgm:prSet/>
      <dgm:spPr/>
      <dgm:t>
        <a:bodyPr/>
        <a:lstStyle/>
        <a:p>
          <a:endParaRPr lang="pt-BR"/>
        </a:p>
      </dgm:t>
    </dgm:pt>
    <dgm:pt modelId="{C886BFA0-2847-4BD4-9FF1-172F685032A5}" type="sibTrans" cxnId="{C2C629F0-8DF8-4C65-9D83-07A2A430995B}">
      <dgm:prSet/>
      <dgm:spPr/>
      <dgm:t>
        <a:bodyPr/>
        <a:lstStyle/>
        <a:p>
          <a:endParaRPr lang="pt-BR"/>
        </a:p>
      </dgm:t>
    </dgm:pt>
    <dgm:pt modelId="{14C2B052-1E6A-4719-BA94-EBCB13DC0302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pt-BR" dirty="0"/>
            <a:t>Fazer um segundo exame confirmatório (50% dos pacientes podem apresentar função tireoidiana normal na segunda dosagem)</a:t>
          </a:r>
        </a:p>
      </dgm:t>
    </dgm:pt>
    <dgm:pt modelId="{1022153E-FFE9-442E-BC26-E4D6DB1A1F0E}" type="parTrans" cxnId="{E8C2D6DE-CB8D-4D7C-AC82-469A5E54EB58}">
      <dgm:prSet/>
      <dgm:spPr/>
      <dgm:t>
        <a:bodyPr/>
        <a:lstStyle/>
        <a:p>
          <a:endParaRPr lang="pt-BR"/>
        </a:p>
      </dgm:t>
    </dgm:pt>
    <dgm:pt modelId="{5CAECBAB-05C8-47BB-9448-FD95C2502AB4}" type="sibTrans" cxnId="{E8C2D6DE-CB8D-4D7C-AC82-469A5E54EB58}">
      <dgm:prSet/>
      <dgm:spPr/>
      <dgm:t>
        <a:bodyPr/>
        <a:lstStyle/>
        <a:p>
          <a:endParaRPr lang="pt-BR"/>
        </a:p>
      </dgm:t>
    </dgm:pt>
    <dgm:pt modelId="{384E8AA3-702E-405C-9256-9D61DD7A3573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pt-BR" dirty="0"/>
            <a:t>A progressão para o hipotireoidismo clínico é de 2-5% ao ano.</a:t>
          </a:r>
        </a:p>
      </dgm:t>
    </dgm:pt>
    <dgm:pt modelId="{1164226B-0DA0-465F-A204-3BD617BE7E25}" type="parTrans" cxnId="{52FA2D86-5C3C-453A-913D-3E31ADD2418E}">
      <dgm:prSet/>
      <dgm:spPr/>
      <dgm:t>
        <a:bodyPr/>
        <a:lstStyle/>
        <a:p>
          <a:endParaRPr lang="pt-BR"/>
        </a:p>
      </dgm:t>
    </dgm:pt>
    <dgm:pt modelId="{2AA5C4EF-3CA5-4E06-9F23-0194ED315F80}" type="sibTrans" cxnId="{52FA2D86-5C3C-453A-913D-3E31ADD2418E}">
      <dgm:prSet/>
      <dgm:spPr/>
      <dgm:t>
        <a:bodyPr/>
        <a:lstStyle/>
        <a:p>
          <a:endParaRPr lang="pt-BR"/>
        </a:p>
      </dgm:t>
    </dgm:pt>
    <dgm:pt modelId="{4ABA84BA-1271-4E4B-9A54-F806B9276C03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pt-BR" dirty="0"/>
            <a:t>Tratamento: TSH &gt; 10, gestantes, anticorpos positivos...</a:t>
          </a:r>
          <a:br>
            <a:rPr lang="pt-BR" dirty="0"/>
          </a:br>
          <a:endParaRPr lang="pt-BR" dirty="0"/>
        </a:p>
      </dgm:t>
    </dgm:pt>
    <dgm:pt modelId="{2C57C95B-87FE-4EEE-8098-FD83C0E0DBDC}" type="parTrans" cxnId="{25FDFD88-E737-4AF3-AD7D-08CB41596074}">
      <dgm:prSet/>
      <dgm:spPr/>
      <dgm:t>
        <a:bodyPr/>
        <a:lstStyle/>
        <a:p>
          <a:endParaRPr lang="pt-BR"/>
        </a:p>
      </dgm:t>
    </dgm:pt>
    <dgm:pt modelId="{1EB519E6-9665-4FD1-8CEC-6E222287EFE2}" type="sibTrans" cxnId="{25FDFD88-E737-4AF3-AD7D-08CB41596074}">
      <dgm:prSet/>
      <dgm:spPr/>
      <dgm:t>
        <a:bodyPr/>
        <a:lstStyle/>
        <a:p>
          <a:endParaRPr lang="pt-BR"/>
        </a:p>
      </dgm:t>
    </dgm:pt>
    <dgm:pt modelId="{B8E822D4-9B4F-464E-881F-F73B912A44A6}" type="pres">
      <dgm:prSet presAssocID="{18270A57-C329-4122-8CFE-75AD258E8331}" presName="linear" presStyleCnt="0">
        <dgm:presLayoutVars>
          <dgm:animLvl val="lvl"/>
          <dgm:resizeHandles val="exact"/>
        </dgm:presLayoutVars>
      </dgm:prSet>
      <dgm:spPr/>
    </dgm:pt>
    <dgm:pt modelId="{589B7D03-1B18-4D3A-9AE6-B916210F0E82}" type="pres">
      <dgm:prSet presAssocID="{88F0056B-9527-4D49-8B35-4859932F334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046F01A-E7B1-4416-9C55-BE699CA684AD}" type="pres">
      <dgm:prSet presAssocID="{88F0056B-9527-4D49-8B35-4859932F3347}" presName="childText" presStyleLbl="revTx" presStyleIdx="0" presStyleCnt="2">
        <dgm:presLayoutVars>
          <dgm:bulletEnabled val="1"/>
        </dgm:presLayoutVars>
      </dgm:prSet>
      <dgm:spPr/>
    </dgm:pt>
    <dgm:pt modelId="{0AB87950-4520-4CCD-AF17-7EC6A1834455}" type="pres">
      <dgm:prSet presAssocID="{C357FD8E-8E62-46E9-BFCE-1040FEFED53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352129B-6A0E-47A1-AB22-58477E617099}" type="pres">
      <dgm:prSet presAssocID="{C357FD8E-8E62-46E9-BFCE-1040FEFED53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49F7F08-0125-41B4-B4FE-658EB8E38120}" type="presOf" srcId="{2145E550-42E4-46BC-BA20-39A71701511E}" destId="{2352129B-6A0E-47A1-AB22-58477E617099}" srcOrd="0" destOrd="0" presId="urn:microsoft.com/office/officeart/2005/8/layout/vList2"/>
    <dgm:cxn modelId="{6AFF2B0C-374A-4822-BE11-BAB278014155}" srcId="{18270A57-C329-4122-8CFE-75AD258E8331}" destId="{C357FD8E-8E62-46E9-BFCE-1040FEFED538}" srcOrd="1" destOrd="0" parTransId="{A3CBF874-9EEC-4E16-9222-EF5F50B897E8}" sibTransId="{0D0A0C47-41B4-46F1-A288-AC4D20D8EC99}"/>
    <dgm:cxn modelId="{1D13912A-6CF3-40E6-8BDB-668483F2078D}" srcId="{88F0056B-9527-4D49-8B35-4859932F3347}" destId="{C6DA962E-503A-4AD0-9FB5-1E661BE79B7B}" srcOrd="0" destOrd="0" parTransId="{65B951AD-00EC-4E56-B95B-98AF36093336}" sibTransId="{25C39C14-504A-48CE-911B-4555864DC9DA}"/>
    <dgm:cxn modelId="{F2F3A133-EE44-4B18-81E0-C515A3294DBD}" type="presOf" srcId="{C6DA962E-503A-4AD0-9FB5-1E661BE79B7B}" destId="{9046F01A-E7B1-4416-9C55-BE699CA684AD}" srcOrd="0" destOrd="0" presId="urn:microsoft.com/office/officeart/2005/8/layout/vList2"/>
    <dgm:cxn modelId="{81C5CC42-0F2F-4E61-8D03-EEB6C694DDE5}" type="presOf" srcId="{18270A57-C329-4122-8CFE-75AD258E8331}" destId="{B8E822D4-9B4F-464E-881F-F73B912A44A6}" srcOrd="0" destOrd="0" presId="urn:microsoft.com/office/officeart/2005/8/layout/vList2"/>
    <dgm:cxn modelId="{B836AD63-CA0E-4FEA-8348-63D200C6DA33}" type="presOf" srcId="{14C2B052-1E6A-4719-BA94-EBCB13DC0302}" destId="{2352129B-6A0E-47A1-AB22-58477E617099}" srcOrd="0" destOrd="2" presId="urn:microsoft.com/office/officeart/2005/8/layout/vList2"/>
    <dgm:cxn modelId="{FC4BCB6A-D104-4523-B7C4-A6E62DE20BF4}" type="presOf" srcId="{2A63659E-9BE9-420E-9384-4340630F08AE}" destId="{2352129B-6A0E-47A1-AB22-58477E617099}" srcOrd="0" destOrd="1" presId="urn:microsoft.com/office/officeart/2005/8/layout/vList2"/>
    <dgm:cxn modelId="{E44D3B52-A751-4ABA-BF09-CD4216CD8CC5}" type="presOf" srcId="{C357FD8E-8E62-46E9-BFCE-1040FEFED538}" destId="{0AB87950-4520-4CCD-AF17-7EC6A1834455}" srcOrd="0" destOrd="0" presId="urn:microsoft.com/office/officeart/2005/8/layout/vList2"/>
    <dgm:cxn modelId="{52FA2D86-5C3C-453A-913D-3E31ADD2418E}" srcId="{C357FD8E-8E62-46E9-BFCE-1040FEFED538}" destId="{384E8AA3-702E-405C-9256-9D61DD7A3573}" srcOrd="3" destOrd="0" parTransId="{1164226B-0DA0-465F-A204-3BD617BE7E25}" sibTransId="{2AA5C4EF-3CA5-4E06-9F23-0194ED315F80}"/>
    <dgm:cxn modelId="{25FDFD88-E737-4AF3-AD7D-08CB41596074}" srcId="{C357FD8E-8E62-46E9-BFCE-1040FEFED538}" destId="{4ABA84BA-1271-4E4B-9A54-F806B9276C03}" srcOrd="4" destOrd="0" parTransId="{2C57C95B-87FE-4EEE-8098-FD83C0E0DBDC}" sibTransId="{1EB519E6-9665-4FD1-8CEC-6E222287EFE2}"/>
    <dgm:cxn modelId="{C5F55192-24A8-4916-AB22-FA55B0B0EC48}" type="presOf" srcId="{88F0056B-9527-4D49-8B35-4859932F3347}" destId="{589B7D03-1B18-4D3A-9AE6-B916210F0E82}" srcOrd="0" destOrd="0" presId="urn:microsoft.com/office/officeart/2005/8/layout/vList2"/>
    <dgm:cxn modelId="{E76AD7A2-419E-4F11-85D0-9D95C944A714}" type="presOf" srcId="{4ABA84BA-1271-4E4B-9A54-F806B9276C03}" destId="{2352129B-6A0E-47A1-AB22-58477E617099}" srcOrd="0" destOrd="4" presId="urn:microsoft.com/office/officeart/2005/8/layout/vList2"/>
    <dgm:cxn modelId="{A5D251A8-95C5-4011-8FF4-564AEED1A5EB}" type="presOf" srcId="{384E8AA3-702E-405C-9256-9D61DD7A3573}" destId="{2352129B-6A0E-47A1-AB22-58477E617099}" srcOrd="0" destOrd="3" presId="urn:microsoft.com/office/officeart/2005/8/layout/vList2"/>
    <dgm:cxn modelId="{A9EF36C2-AB12-4672-9289-94064B1E9319}" srcId="{18270A57-C329-4122-8CFE-75AD258E8331}" destId="{88F0056B-9527-4D49-8B35-4859932F3347}" srcOrd="0" destOrd="0" parTransId="{0FAF5D62-50FA-4962-8CFC-69F71B3FA6E0}" sibTransId="{6434F796-5E95-41F3-B578-A12DCB945D91}"/>
    <dgm:cxn modelId="{8317FBD3-B9D8-4541-BDC1-8A7C65913159}" srcId="{C357FD8E-8E62-46E9-BFCE-1040FEFED538}" destId="{2145E550-42E4-46BC-BA20-39A71701511E}" srcOrd="0" destOrd="0" parTransId="{25E5D2F1-C8B6-4A5E-BE4B-89F52F13174B}" sibTransId="{49D9B8D8-EDB6-40F3-950C-3E70C77D1008}"/>
    <dgm:cxn modelId="{E8C2D6DE-CB8D-4D7C-AC82-469A5E54EB58}" srcId="{C357FD8E-8E62-46E9-BFCE-1040FEFED538}" destId="{14C2B052-1E6A-4719-BA94-EBCB13DC0302}" srcOrd="2" destOrd="0" parTransId="{1022153E-FFE9-442E-BC26-E4D6DB1A1F0E}" sibTransId="{5CAECBAB-05C8-47BB-9448-FD95C2502AB4}"/>
    <dgm:cxn modelId="{C2C629F0-8DF8-4C65-9D83-07A2A430995B}" srcId="{C357FD8E-8E62-46E9-BFCE-1040FEFED538}" destId="{2A63659E-9BE9-420E-9384-4340630F08AE}" srcOrd="1" destOrd="0" parTransId="{2124C596-79F3-47FF-B001-210602FCF907}" sibTransId="{C886BFA0-2847-4BD4-9FF1-172F685032A5}"/>
    <dgm:cxn modelId="{D8C1AA29-1A77-4F63-BEDA-93BB79069299}" type="presParOf" srcId="{B8E822D4-9B4F-464E-881F-F73B912A44A6}" destId="{589B7D03-1B18-4D3A-9AE6-B916210F0E82}" srcOrd="0" destOrd="0" presId="urn:microsoft.com/office/officeart/2005/8/layout/vList2"/>
    <dgm:cxn modelId="{A1D655B3-70C8-4150-9FA6-9FA10E66E143}" type="presParOf" srcId="{B8E822D4-9B4F-464E-881F-F73B912A44A6}" destId="{9046F01A-E7B1-4416-9C55-BE699CA684AD}" srcOrd="1" destOrd="0" presId="urn:microsoft.com/office/officeart/2005/8/layout/vList2"/>
    <dgm:cxn modelId="{2E6152E1-2B02-4CD4-ABD1-11F8E10B20C9}" type="presParOf" srcId="{B8E822D4-9B4F-464E-881F-F73B912A44A6}" destId="{0AB87950-4520-4CCD-AF17-7EC6A1834455}" srcOrd="2" destOrd="0" presId="urn:microsoft.com/office/officeart/2005/8/layout/vList2"/>
    <dgm:cxn modelId="{61F10E93-8C4A-460A-A64D-7A2167F3D590}" type="presParOf" srcId="{B8E822D4-9B4F-464E-881F-F73B912A44A6}" destId="{2352129B-6A0E-47A1-AB22-58477E61709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460C4E-CDC8-4C58-A093-75624F7C5C1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95D9415B-2FF1-4E1B-A9B3-3A47F92C216B}">
      <dgm:prSet/>
      <dgm:spPr/>
      <dgm:t>
        <a:bodyPr/>
        <a:lstStyle/>
        <a:p>
          <a:pPr rtl="0"/>
          <a:r>
            <a:rPr lang="pt-BR" dirty="0"/>
            <a:t>Hipertireoidismo apático</a:t>
          </a:r>
        </a:p>
      </dgm:t>
    </dgm:pt>
    <dgm:pt modelId="{1D733AC9-F614-4F4C-854A-13539B3F869E}" type="parTrans" cxnId="{F5D4CD0B-58D1-4507-9817-5154FD781E01}">
      <dgm:prSet/>
      <dgm:spPr/>
      <dgm:t>
        <a:bodyPr/>
        <a:lstStyle/>
        <a:p>
          <a:endParaRPr lang="pt-BR"/>
        </a:p>
      </dgm:t>
    </dgm:pt>
    <dgm:pt modelId="{8F6ABDA3-DE64-4244-A6D4-35B2D0E4399A}" type="sibTrans" cxnId="{F5D4CD0B-58D1-4507-9817-5154FD781E01}">
      <dgm:prSet/>
      <dgm:spPr/>
      <dgm:t>
        <a:bodyPr/>
        <a:lstStyle/>
        <a:p>
          <a:endParaRPr lang="pt-BR"/>
        </a:p>
      </dgm:t>
    </dgm:pt>
    <dgm:pt modelId="{5B2E3D1C-DC43-4DF7-A622-D0201A676518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pt-BR" dirty="0"/>
            <a:t>observado em pacientes idosos, em que não há os sintomas de hiperatividade adrenérgica (agitação, nervosismo </a:t>
          </a:r>
          <a:r>
            <a:rPr lang="pt-BR" dirty="0" err="1"/>
            <a:t>etc</a:t>
          </a:r>
          <a:r>
            <a:rPr lang="pt-BR" dirty="0"/>
            <a:t>), mas astenia intensa, fraqueza muscular e prostração ou depressão grave.</a:t>
          </a:r>
        </a:p>
      </dgm:t>
    </dgm:pt>
    <dgm:pt modelId="{D589DB4E-8739-4E08-99BA-5712810FF0E1}" type="parTrans" cxnId="{3B5EF462-5906-4ACB-B984-C2FCFD30FF2C}">
      <dgm:prSet/>
      <dgm:spPr/>
      <dgm:t>
        <a:bodyPr/>
        <a:lstStyle/>
        <a:p>
          <a:endParaRPr lang="pt-BR"/>
        </a:p>
      </dgm:t>
    </dgm:pt>
    <dgm:pt modelId="{5C1F3A6E-99C4-43AA-9491-889FC15115AA}" type="sibTrans" cxnId="{3B5EF462-5906-4ACB-B984-C2FCFD30FF2C}">
      <dgm:prSet/>
      <dgm:spPr/>
      <dgm:t>
        <a:bodyPr/>
        <a:lstStyle/>
        <a:p>
          <a:endParaRPr lang="pt-BR"/>
        </a:p>
      </dgm:t>
    </dgm:pt>
    <dgm:pt modelId="{9F2BFDAE-3E25-4C42-8AC9-2F488D2EB94D}">
      <dgm:prSet/>
      <dgm:spPr/>
      <dgm:t>
        <a:bodyPr/>
        <a:lstStyle/>
        <a:p>
          <a:pPr rtl="0"/>
          <a:r>
            <a:rPr lang="pt-BR"/>
            <a:t>Principais complicações:</a:t>
          </a:r>
        </a:p>
      </dgm:t>
    </dgm:pt>
    <dgm:pt modelId="{B960D630-E1BA-4CC6-8998-68AD937F61C3}" type="parTrans" cxnId="{6B5B6558-2DD6-426E-A165-AF480F85AA85}">
      <dgm:prSet/>
      <dgm:spPr/>
      <dgm:t>
        <a:bodyPr/>
        <a:lstStyle/>
        <a:p>
          <a:endParaRPr lang="pt-BR"/>
        </a:p>
      </dgm:t>
    </dgm:pt>
    <dgm:pt modelId="{3B433137-C744-466A-AF7C-47F4DD076D91}" type="sibTrans" cxnId="{6B5B6558-2DD6-426E-A165-AF480F85AA85}">
      <dgm:prSet/>
      <dgm:spPr/>
      <dgm:t>
        <a:bodyPr/>
        <a:lstStyle/>
        <a:p>
          <a:endParaRPr lang="pt-BR"/>
        </a:p>
      </dgm:t>
    </dgm:pt>
    <dgm:pt modelId="{73BAB58B-3A0C-418C-BE78-E37C678B4154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pt-BR" dirty="0"/>
            <a:t>Problemas cardíacos ( arritmias- FA, insuficiência cardíaca, aumento de risco cardiovascular)</a:t>
          </a:r>
        </a:p>
      </dgm:t>
    </dgm:pt>
    <dgm:pt modelId="{DDADC6C0-74FA-4B22-97B6-5FDFDE20CB9D}" type="parTrans" cxnId="{3D38A698-63C1-4095-971E-56225B5D3102}">
      <dgm:prSet/>
      <dgm:spPr/>
      <dgm:t>
        <a:bodyPr/>
        <a:lstStyle/>
        <a:p>
          <a:endParaRPr lang="pt-BR"/>
        </a:p>
      </dgm:t>
    </dgm:pt>
    <dgm:pt modelId="{63C9C21A-7B08-4E2B-8021-62711CFB472B}" type="sibTrans" cxnId="{3D38A698-63C1-4095-971E-56225B5D3102}">
      <dgm:prSet/>
      <dgm:spPr/>
      <dgm:t>
        <a:bodyPr/>
        <a:lstStyle/>
        <a:p>
          <a:endParaRPr lang="pt-BR"/>
        </a:p>
      </dgm:t>
    </dgm:pt>
    <dgm:pt modelId="{3A4CA186-30DD-4B03-8C99-0EC3CD0F13E7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pt-BR" dirty="0"/>
            <a:t>Osteoporose</a:t>
          </a:r>
        </a:p>
      </dgm:t>
    </dgm:pt>
    <dgm:pt modelId="{EE312A10-13E8-4EF9-9F7E-8813D96DAB14}" type="parTrans" cxnId="{0071F26A-14C6-440A-9117-EB5CBB91EE27}">
      <dgm:prSet/>
      <dgm:spPr/>
      <dgm:t>
        <a:bodyPr/>
        <a:lstStyle/>
        <a:p>
          <a:endParaRPr lang="pt-BR"/>
        </a:p>
      </dgm:t>
    </dgm:pt>
    <dgm:pt modelId="{BD31AD4C-77CB-4674-94B9-DCB2F99D6058}" type="sibTrans" cxnId="{0071F26A-14C6-440A-9117-EB5CBB91EE27}">
      <dgm:prSet/>
      <dgm:spPr/>
      <dgm:t>
        <a:bodyPr/>
        <a:lstStyle/>
        <a:p>
          <a:endParaRPr lang="pt-BR"/>
        </a:p>
      </dgm:t>
    </dgm:pt>
    <dgm:pt modelId="{B52E1734-C8FD-4A47-A97A-56364FB513E0}" type="pres">
      <dgm:prSet presAssocID="{1E460C4E-CDC8-4C58-A093-75624F7C5C12}" presName="linear" presStyleCnt="0">
        <dgm:presLayoutVars>
          <dgm:animLvl val="lvl"/>
          <dgm:resizeHandles val="exact"/>
        </dgm:presLayoutVars>
      </dgm:prSet>
      <dgm:spPr/>
    </dgm:pt>
    <dgm:pt modelId="{94779D5C-F56C-48FA-BDA6-282F8F146953}" type="pres">
      <dgm:prSet presAssocID="{95D9415B-2FF1-4E1B-A9B3-3A47F92C216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E78373B-F9A3-4C16-8A3F-DCCD4FD73FAA}" type="pres">
      <dgm:prSet presAssocID="{95D9415B-2FF1-4E1B-A9B3-3A47F92C216B}" presName="childText" presStyleLbl="revTx" presStyleIdx="0" presStyleCnt="2">
        <dgm:presLayoutVars>
          <dgm:bulletEnabled val="1"/>
        </dgm:presLayoutVars>
      </dgm:prSet>
      <dgm:spPr/>
    </dgm:pt>
    <dgm:pt modelId="{4C9BADA3-4DD0-4EBA-B2B3-DBB7F957502B}" type="pres">
      <dgm:prSet presAssocID="{9F2BFDAE-3E25-4C42-8AC9-2F488D2EB94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7F86D0F-325C-44AA-8BE7-0B0FE8C65D18}" type="pres">
      <dgm:prSet presAssocID="{9F2BFDAE-3E25-4C42-8AC9-2F488D2EB94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5D4CD0B-58D1-4507-9817-5154FD781E01}" srcId="{1E460C4E-CDC8-4C58-A093-75624F7C5C12}" destId="{95D9415B-2FF1-4E1B-A9B3-3A47F92C216B}" srcOrd="0" destOrd="0" parTransId="{1D733AC9-F614-4F4C-854A-13539B3F869E}" sibTransId="{8F6ABDA3-DE64-4244-A6D4-35B2D0E4399A}"/>
    <dgm:cxn modelId="{2543DF27-9732-4DA0-8D4A-D615915BD13D}" type="presOf" srcId="{9F2BFDAE-3E25-4C42-8AC9-2F488D2EB94D}" destId="{4C9BADA3-4DD0-4EBA-B2B3-DBB7F957502B}" srcOrd="0" destOrd="0" presId="urn:microsoft.com/office/officeart/2005/8/layout/vList2"/>
    <dgm:cxn modelId="{3B5EF462-5906-4ACB-B984-C2FCFD30FF2C}" srcId="{95D9415B-2FF1-4E1B-A9B3-3A47F92C216B}" destId="{5B2E3D1C-DC43-4DF7-A622-D0201A676518}" srcOrd="0" destOrd="0" parTransId="{D589DB4E-8739-4E08-99BA-5712810FF0E1}" sibTransId="{5C1F3A6E-99C4-43AA-9491-889FC15115AA}"/>
    <dgm:cxn modelId="{0071F26A-14C6-440A-9117-EB5CBB91EE27}" srcId="{9F2BFDAE-3E25-4C42-8AC9-2F488D2EB94D}" destId="{3A4CA186-30DD-4B03-8C99-0EC3CD0F13E7}" srcOrd="1" destOrd="0" parTransId="{EE312A10-13E8-4EF9-9F7E-8813D96DAB14}" sibTransId="{BD31AD4C-77CB-4674-94B9-DCB2F99D6058}"/>
    <dgm:cxn modelId="{6B5B6558-2DD6-426E-A165-AF480F85AA85}" srcId="{1E460C4E-CDC8-4C58-A093-75624F7C5C12}" destId="{9F2BFDAE-3E25-4C42-8AC9-2F488D2EB94D}" srcOrd="1" destOrd="0" parTransId="{B960D630-E1BA-4CC6-8998-68AD937F61C3}" sibTransId="{3B433137-C744-466A-AF7C-47F4DD076D91}"/>
    <dgm:cxn modelId="{BCA8C779-12FC-4A72-AB13-6A5D36DF1C67}" type="presOf" srcId="{3A4CA186-30DD-4B03-8C99-0EC3CD0F13E7}" destId="{47F86D0F-325C-44AA-8BE7-0B0FE8C65D18}" srcOrd="0" destOrd="1" presId="urn:microsoft.com/office/officeart/2005/8/layout/vList2"/>
    <dgm:cxn modelId="{B0BABC86-4BFC-42FE-A092-1E8F477A7577}" type="presOf" srcId="{95D9415B-2FF1-4E1B-A9B3-3A47F92C216B}" destId="{94779D5C-F56C-48FA-BDA6-282F8F146953}" srcOrd="0" destOrd="0" presId="urn:microsoft.com/office/officeart/2005/8/layout/vList2"/>
    <dgm:cxn modelId="{3D38A698-63C1-4095-971E-56225B5D3102}" srcId="{9F2BFDAE-3E25-4C42-8AC9-2F488D2EB94D}" destId="{73BAB58B-3A0C-418C-BE78-E37C678B4154}" srcOrd="0" destOrd="0" parTransId="{DDADC6C0-74FA-4B22-97B6-5FDFDE20CB9D}" sibTransId="{63C9C21A-7B08-4E2B-8021-62711CFB472B}"/>
    <dgm:cxn modelId="{7B1BBDAA-F656-4109-B8AB-996705D1A595}" type="presOf" srcId="{73BAB58B-3A0C-418C-BE78-E37C678B4154}" destId="{47F86D0F-325C-44AA-8BE7-0B0FE8C65D18}" srcOrd="0" destOrd="0" presId="urn:microsoft.com/office/officeart/2005/8/layout/vList2"/>
    <dgm:cxn modelId="{AC3FA6B9-1FD4-49D1-8751-AB78A4C6E43D}" type="presOf" srcId="{5B2E3D1C-DC43-4DF7-A622-D0201A676518}" destId="{5E78373B-F9A3-4C16-8A3F-DCCD4FD73FAA}" srcOrd="0" destOrd="0" presId="urn:microsoft.com/office/officeart/2005/8/layout/vList2"/>
    <dgm:cxn modelId="{7BF11EDE-012C-4ECE-901A-4A6B032D02A6}" type="presOf" srcId="{1E460C4E-CDC8-4C58-A093-75624F7C5C12}" destId="{B52E1734-C8FD-4A47-A97A-56364FB513E0}" srcOrd="0" destOrd="0" presId="urn:microsoft.com/office/officeart/2005/8/layout/vList2"/>
    <dgm:cxn modelId="{B7933C37-E885-43EB-9785-C1641725A730}" type="presParOf" srcId="{B52E1734-C8FD-4A47-A97A-56364FB513E0}" destId="{94779D5C-F56C-48FA-BDA6-282F8F146953}" srcOrd="0" destOrd="0" presId="urn:microsoft.com/office/officeart/2005/8/layout/vList2"/>
    <dgm:cxn modelId="{E8B68D9D-90FD-4F0A-8F89-3B7A1C963B65}" type="presParOf" srcId="{B52E1734-C8FD-4A47-A97A-56364FB513E0}" destId="{5E78373B-F9A3-4C16-8A3F-DCCD4FD73FAA}" srcOrd="1" destOrd="0" presId="urn:microsoft.com/office/officeart/2005/8/layout/vList2"/>
    <dgm:cxn modelId="{64B5AE41-2F2A-425F-B0A7-B029715A8614}" type="presParOf" srcId="{B52E1734-C8FD-4A47-A97A-56364FB513E0}" destId="{4C9BADA3-4DD0-4EBA-B2B3-DBB7F957502B}" srcOrd="2" destOrd="0" presId="urn:microsoft.com/office/officeart/2005/8/layout/vList2"/>
    <dgm:cxn modelId="{FBA4A0BF-C140-4B54-906A-90C899D0EE51}" type="presParOf" srcId="{B52E1734-C8FD-4A47-A97A-56364FB513E0}" destId="{47F86D0F-325C-44AA-8BE7-0B0FE8C65D1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C19449-15EB-4EEA-98B4-F0261F5366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EB3227D-D548-4078-8DB3-1E671DD4FE63}">
      <dgm:prSet/>
      <dgm:spPr/>
      <dgm:t>
        <a:bodyPr/>
        <a:lstStyle/>
        <a:p>
          <a:pPr rtl="0"/>
          <a:r>
            <a:rPr lang="pt-BR" dirty="0"/>
            <a:t>Fatores de risco para malignidade:</a:t>
          </a:r>
        </a:p>
      </dgm:t>
    </dgm:pt>
    <dgm:pt modelId="{D54B1F75-694A-41F8-A971-C34D82865988}" type="parTrans" cxnId="{60BC6E82-0894-47FB-95EB-B31E5B5CC128}">
      <dgm:prSet/>
      <dgm:spPr/>
      <dgm:t>
        <a:bodyPr/>
        <a:lstStyle/>
        <a:p>
          <a:endParaRPr lang="pt-BR"/>
        </a:p>
      </dgm:t>
    </dgm:pt>
    <dgm:pt modelId="{6FA63812-D297-40A0-8EE6-4C0821D60C19}" type="sibTrans" cxnId="{60BC6E82-0894-47FB-95EB-B31E5B5CC128}">
      <dgm:prSet/>
      <dgm:spPr/>
      <dgm:t>
        <a:bodyPr/>
        <a:lstStyle/>
        <a:p>
          <a:endParaRPr lang="pt-BR"/>
        </a:p>
      </dgm:t>
    </dgm:pt>
    <dgm:pt modelId="{2D25973A-4510-4796-9C7F-9F263576ABCA}">
      <dgm:prSet/>
      <dgm:spPr/>
      <dgm:t>
        <a:bodyPr/>
        <a:lstStyle/>
        <a:p>
          <a:pPr rtl="0"/>
          <a:r>
            <a:rPr lang="pt-BR" dirty="0"/>
            <a:t>exposição à radiação ionizante ou radioterapia cervical na infância/adolescência </a:t>
          </a:r>
        </a:p>
      </dgm:t>
    </dgm:pt>
    <dgm:pt modelId="{82C4701D-0F02-4A48-A704-929DACC23BF3}" type="parTrans" cxnId="{98E24CC3-FEE8-4041-8004-119E8FC323ED}">
      <dgm:prSet/>
      <dgm:spPr/>
      <dgm:t>
        <a:bodyPr/>
        <a:lstStyle/>
        <a:p>
          <a:endParaRPr lang="pt-BR"/>
        </a:p>
      </dgm:t>
    </dgm:pt>
    <dgm:pt modelId="{41883086-9BE7-430A-9831-B73E1E4BCC13}" type="sibTrans" cxnId="{98E24CC3-FEE8-4041-8004-119E8FC323ED}">
      <dgm:prSet/>
      <dgm:spPr/>
      <dgm:t>
        <a:bodyPr/>
        <a:lstStyle/>
        <a:p>
          <a:endParaRPr lang="pt-BR"/>
        </a:p>
      </dgm:t>
    </dgm:pt>
    <dgm:pt modelId="{6380D772-3A49-4C98-81B3-9BF39D0FEA24}">
      <dgm:prSet/>
      <dgm:spPr/>
      <dgm:t>
        <a:bodyPr/>
        <a:lstStyle/>
        <a:p>
          <a:pPr rtl="0"/>
          <a:r>
            <a:rPr lang="pt-BR"/>
            <a:t>Diagnóstico prévio de câncer de tireoide tratado com tireoidectomia parcial</a:t>
          </a:r>
        </a:p>
      </dgm:t>
    </dgm:pt>
    <dgm:pt modelId="{3581286A-1E6A-478C-BF21-7CE31C6AFECB}" type="parTrans" cxnId="{7985B415-BB3A-48F5-9B4C-75D337DC4621}">
      <dgm:prSet/>
      <dgm:spPr/>
      <dgm:t>
        <a:bodyPr/>
        <a:lstStyle/>
        <a:p>
          <a:endParaRPr lang="pt-BR"/>
        </a:p>
      </dgm:t>
    </dgm:pt>
    <dgm:pt modelId="{ACE84D1F-563B-4CB3-93E3-1812BA1FDA61}" type="sibTrans" cxnId="{7985B415-BB3A-48F5-9B4C-75D337DC4621}">
      <dgm:prSet/>
      <dgm:spPr/>
      <dgm:t>
        <a:bodyPr/>
        <a:lstStyle/>
        <a:p>
          <a:endParaRPr lang="pt-BR"/>
        </a:p>
      </dgm:t>
    </dgm:pt>
    <dgm:pt modelId="{4F7FDE9F-1F73-4CA1-9340-C6E4BD65238A}">
      <dgm:prSet/>
      <dgm:spPr/>
      <dgm:t>
        <a:bodyPr/>
        <a:lstStyle/>
        <a:p>
          <a:pPr rtl="0"/>
          <a:r>
            <a:rPr lang="pt-BR"/>
            <a:t>Nódulo detectado incidentalmente por PETscan em pacientes oncológicos</a:t>
          </a:r>
        </a:p>
      </dgm:t>
    </dgm:pt>
    <dgm:pt modelId="{D2DE26D6-8936-4563-B446-F5FDBAA5D6D0}" type="parTrans" cxnId="{E733AF49-369C-4EE7-B5C7-4D6B1A4FC41E}">
      <dgm:prSet/>
      <dgm:spPr/>
      <dgm:t>
        <a:bodyPr/>
        <a:lstStyle/>
        <a:p>
          <a:endParaRPr lang="pt-BR"/>
        </a:p>
      </dgm:t>
    </dgm:pt>
    <dgm:pt modelId="{2B4552ED-BB36-4A05-8335-8E856E1E8E35}" type="sibTrans" cxnId="{E733AF49-369C-4EE7-B5C7-4D6B1A4FC41E}">
      <dgm:prSet/>
      <dgm:spPr/>
      <dgm:t>
        <a:bodyPr/>
        <a:lstStyle/>
        <a:p>
          <a:endParaRPr lang="pt-BR"/>
        </a:p>
      </dgm:t>
    </dgm:pt>
    <dgm:pt modelId="{53F04A27-B082-458A-A69E-0C7EC8A3DD8D}">
      <dgm:prSet/>
      <dgm:spPr/>
      <dgm:t>
        <a:bodyPr/>
        <a:lstStyle/>
        <a:p>
          <a:pPr rtl="0"/>
          <a:r>
            <a:rPr lang="pt-BR"/>
            <a:t>História familiar (parente de primeiro grau) de câncer de tireoide; </a:t>
          </a:r>
        </a:p>
      </dgm:t>
    </dgm:pt>
    <dgm:pt modelId="{11A603A2-1D56-4862-B770-4C4554266C01}" type="parTrans" cxnId="{A0997757-663E-432C-985D-62C5E7ED66A6}">
      <dgm:prSet/>
      <dgm:spPr/>
      <dgm:t>
        <a:bodyPr/>
        <a:lstStyle/>
        <a:p>
          <a:endParaRPr lang="pt-BR"/>
        </a:p>
      </dgm:t>
    </dgm:pt>
    <dgm:pt modelId="{F8862463-E4FE-4BF9-9553-7548C7DAAEB8}" type="sibTrans" cxnId="{A0997757-663E-432C-985D-62C5E7ED66A6}">
      <dgm:prSet/>
      <dgm:spPr/>
      <dgm:t>
        <a:bodyPr/>
        <a:lstStyle/>
        <a:p>
          <a:endParaRPr lang="pt-BR"/>
        </a:p>
      </dgm:t>
    </dgm:pt>
    <dgm:pt modelId="{F31CD258-D449-4529-89B2-2E77428AC5AA}">
      <dgm:prSet/>
      <dgm:spPr/>
      <dgm:t>
        <a:bodyPr/>
        <a:lstStyle/>
        <a:p>
          <a:pPr rtl="0"/>
          <a:r>
            <a:rPr lang="pt-BR"/>
            <a:t>Síndromes hereditárias como neoplasia endócrina múltipla tipo 2 (NEM­2), síndrome de Cowden, entre outras</a:t>
          </a:r>
        </a:p>
      </dgm:t>
    </dgm:pt>
    <dgm:pt modelId="{3FBA6B3C-32B4-4693-9B39-514637E7AC19}" type="parTrans" cxnId="{79B0C8CE-0FD0-46D9-993A-B2B3AA51ACA8}">
      <dgm:prSet/>
      <dgm:spPr/>
      <dgm:t>
        <a:bodyPr/>
        <a:lstStyle/>
        <a:p>
          <a:endParaRPr lang="pt-BR"/>
        </a:p>
      </dgm:t>
    </dgm:pt>
    <dgm:pt modelId="{1D23B547-9943-4A3E-AE0A-EF7E0C46D4F4}" type="sibTrans" cxnId="{79B0C8CE-0FD0-46D9-993A-B2B3AA51ACA8}">
      <dgm:prSet/>
      <dgm:spPr/>
      <dgm:t>
        <a:bodyPr/>
        <a:lstStyle/>
        <a:p>
          <a:endParaRPr lang="pt-BR"/>
        </a:p>
      </dgm:t>
    </dgm:pt>
    <dgm:pt modelId="{FBA60EF1-BD93-4981-B214-60AEA1DDA8BD}">
      <dgm:prSet/>
      <dgm:spPr/>
      <dgm:t>
        <a:bodyPr/>
        <a:lstStyle/>
        <a:p>
          <a:pPr rtl="0"/>
          <a:r>
            <a:rPr lang="pt-BR"/>
            <a:t>Sexo masculino</a:t>
          </a:r>
        </a:p>
      </dgm:t>
    </dgm:pt>
    <dgm:pt modelId="{71658793-81D0-4ED6-B674-8E6533236DDC}" type="parTrans" cxnId="{738CBBD1-ECA9-4014-BECD-75C0B886A639}">
      <dgm:prSet/>
      <dgm:spPr/>
      <dgm:t>
        <a:bodyPr/>
        <a:lstStyle/>
        <a:p>
          <a:endParaRPr lang="pt-BR"/>
        </a:p>
      </dgm:t>
    </dgm:pt>
    <dgm:pt modelId="{655FAF6D-3B8A-4107-9C51-AC8B52EF923C}" type="sibTrans" cxnId="{738CBBD1-ECA9-4014-BECD-75C0B886A639}">
      <dgm:prSet/>
      <dgm:spPr/>
      <dgm:t>
        <a:bodyPr/>
        <a:lstStyle/>
        <a:p>
          <a:endParaRPr lang="pt-BR"/>
        </a:p>
      </dgm:t>
    </dgm:pt>
    <dgm:pt modelId="{440D6B9B-D33C-4C73-8AFD-D4DE4027CA41}">
      <dgm:prSet/>
      <dgm:spPr/>
      <dgm:t>
        <a:bodyPr/>
        <a:lstStyle/>
        <a:p>
          <a:pPr rtl="0"/>
          <a:r>
            <a:rPr lang="pt-BR" dirty="0"/>
            <a:t>Idade &lt; 14 anos ou &gt; 70 anos</a:t>
          </a:r>
        </a:p>
      </dgm:t>
    </dgm:pt>
    <dgm:pt modelId="{45C9F3C3-9841-4348-856C-B9DFEA990453}" type="parTrans" cxnId="{E3C847C2-FF00-4072-B921-FB1E5F977F9E}">
      <dgm:prSet/>
      <dgm:spPr/>
      <dgm:t>
        <a:bodyPr/>
        <a:lstStyle/>
        <a:p>
          <a:endParaRPr lang="pt-BR"/>
        </a:p>
      </dgm:t>
    </dgm:pt>
    <dgm:pt modelId="{19383D36-9E59-4B64-9C20-CB889184CB0C}" type="sibTrans" cxnId="{E3C847C2-FF00-4072-B921-FB1E5F977F9E}">
      <dgm:prSet/>
      <dgm:spPr/>
      <dgm:t>
        <a:bodyPr/>
        <a:lstStyle/>
        <a:p>
          <a:endParaRPr lang="pt-BR"/>
        </a:p>
      </dgm:t>
    </dgm:pt>
    <dgm:pt modelId="{F89CA799-266A-4E3B-8BDD-415F54286D7B}" type="pres">
      <dgm:prSet presAssocID="{A3C19449-15EB-4EEA-98B4-F0261F5366E2}" presName="linear" presStyleCnt="0">
        <dgm:presLayoutVars>
          <dgm:dir/>
          <dgm:animLvl val="lvl"/>
          <dgm:resizeHandles val="exact"/>
        </dgm:presLayoutVars>
      </dgm:prSet>
      <dgm:spPr/>
    </dgm:pt>
    <dgm:pt modelId="{66729269-1A25-4148-A7A1-A6F90D1E87BE}" type="pres">
      <dgm:prSet presAssocID="{7EB3227D-D548-4078-8DB3-1E671DD4FE63}" presName="parentLin" presStyleCnt="0"/>
      <dgm:spPr/>
    </dgm:pt>
    <dgm:pt modelId="{2B0E4E8B-F6D8-4DBC-9E21-DE49817F676A}" type="pres">
      <dgm:prSet presAssocID="{7EB3227D-D548-4078-8DB3-1E671DD4FE63}" presName="parentLeftMargin" presStyleLbl="node1" presStyleIdx="0" presStyleCnt="1"/>
      <dgm:spPr/>
    </dgm:pt>
    <dgm:pt modelId="{AED36E15-782F-4321-8AD9-6D071A4BCF95}" type="pres">
      <dgm:prSet presAssocID="{7EB3227D-D548-4078-8DB3-1E671DD4FE6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32138AC-40A8-4A01-8FCD-2BBD4237BCEC}" type="pres">
      <dgm:prSet presAssocID="{7EB3227D-D548-4078-8DB3-1E671DD4FE63}" presName="negativeSpace" presStyleCnt="0"/>
      <dgm:spPr/>
    </dgm:pt>
    <dgm:pt modelId="{74953A63-D2AD-470B-A760-BFD5CD89F16C}" type="pres">
      <dgm:prSet presAssocID="{7EB3227D-D548-4078-8DB3-1E671DD4FE6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A952609-1066-4FBF-A90A-029CFBE6E1BA}" type="presOf" srcId="{FBA60EF1-BD93-4981-B214-60AEA1DDA8BD}" destId="{74953A63-D2AD-470B-A760-BFD5CD89F16C}" srcOrd="0" destOrd="5" presId="urn:microsoft.com/office/officeart/2005/8/layout/list1"/>
    <dgm:cxn modelId="{7985B415-BB3A-48F5-9B4C-75D337DC4621}" srcId="{7EB3227D-D548-4078-8DB3-1E671DD4FE63}" destId="{6380D772-3A49-4C98-81B3-9BF39D0FEA24}" srcOrd="1" destOrd="0" parTransId="{3581286A-1E6A-478C-BF21-7CE31C6AFECB}" sibTransId="{ACE84D1F-563B-4CB3-93E3-1812BA1FDA61}"/>
    <dgm:cxn modelId="{A477963C-6385-45D2-AFE2-E9C30F62BE88}" type="presOf" srcId="{7EB3227D-D548-4078-8DB3-1E671DD4FE63}" destId="{2B0E4E8B-F6D8-4DBC-9E21-DE49817F676A}" srcOrd="0" destOrd="0" presId="urn:microsoft.com/office/officeart/2005/8/layout/list1"/>
    <dgm:cxn modelId="{AC9CB33E-A4AF-4757-ACB9-8924C1AB805E}" type="presOf" srcId="{53F04A27-B082-458A-A69E-0C7EC8A3DD8D}" destId="{74953A63-D2AD-470B-A760-BFD5CD89F16C}" srcOrd="0" destOrd="3" presId="urn:microsoft.com/office/officeart/2005/8/layout/list1"/>
    <dgm:cxn modelId="{ACF1F360-8F5B-4A09-95A6-81A04B6B5234}" type="presOf" srcId="{6380D772-3A49-4C98-81B3-9BF39D0FEA24}" destId="{74953A63-D2AD-470B-A760-BFD5CD89F16C}" srcOrd="0" destOrd="1" presId="urn:microsoft.com/office/officeart/2005/8/layout/list1"/>
    <dgm:cxn modelId="{E733AF49-369C-4EE7-B5C7-4D6B1A4FC41E}" srcId="{7EB3227D-D548-4078-8DB3-1E671DD4FE63}" destId="{4F7FDE9F-1F73-4CA1-9340-C6E4BD65238A}" srcOrd="2" destOrd="0" parTransId="{D2DE26D6-8936-4563-B446-F5FDBAA5D6D0}" sibTransId="{2B4552ED-BB36-4A05-8335-8E856E1E8E35}"/>
    <dgm:cxn modelId="{BBC3DF4F-7AAF-44D9-9510-F38C5F93CBBD}" type="presOf" srcId="{440D6B9B-D33C-4C73-8AFD-D4DE4027CA41}" destId="{74953A63-D2AD-470B-A760-BFD5CD89F16C}" srcOrd="0" destOrd="6" presId="urn:microsoft.com/office/officeart/2005/8/layout/list1"/>
    <dgm:cxn modelId="{A0997757-663E-432C-985D-62C5E7ED66A6}" srcId="{7EB3227D-D548-4078-8DB3-1E671DD4FE63}" destId="{53F04A27-B082-458A-A69E-0C7EC8A3DD8D}" srcOrd="3" destOrd="0" parTransId="{11A603A2-1D56-4862-B770-4C4554266C01}" sibTransId="{F8862463-E4FE-4BF9-9553-7548C7DAAEB8}"/>
    <dgm:cxn modelId="{60BC6E82-0894-47FB-95EB-B31E5B5CC128}" srcId="{A3C19449-15EB-4EEA-98B4-F0261F5366E2}" destId="{7EB3227D-D548-4078-8DB3-1E671DD4FE63}" srcOrd="0" destOrd="0" parTransId="{D54B1F75-694A-41F8-A971-C34D82865988}" sibTransId="{6FA63812-D297-40A0-8EE6-4C0821D60C19}"/>
    <dgm:cxn modelId="{1F1DD092-5828-433A-A935-07966A97536C}" type="presOf" srcId="{A3C19449-15EB-4EEA-98B4-F0261F5366E2}" destId="{F89CA799-266A-4E3B-8BDD-415F54286D7B}" srcOrd="0" destOrd="0" presId="urn:microsoft.com/office/officeart/2005/8/layout/list1"/>
    <dgm:cxn modelId="{6B2FDB95-7A77-448A-A466-BF24800639DA}" type="presOf" srcId="{F31CD258-D449-4529-89B2-2E77428AC5AA}" destId="{74953A63-D2AD-470B-A760-BFD5CD89F16C}" srcOrd="0" destOrd="4" presId="urn:microsoft.com/office/officeart/2005/8/layout/list1"/>
    <dgm:cxn modelId="{E3C847C2-FF00-4072-B921-FB1E5F977F9E}" srcId="{7EB3227D-D548-4078-8DB3-1E671DD4FE63}" destId="{440D6B9B-D33C-4C73-8AFD-D4DE4027CA41}" srcOrd="6" destOrd="0" parTransId="{45C9F3C3-9841-4348-856C-B9DFEA990453}" sibTransId="{19383D36-9E59-4B64-9C20-CB889184CB0C}"/>
    <dgm:cxn modelId="{98E24CC3-FEE8-4041-8004-119E8FC323ED}" srcId="{7EB3227D-D548-4078-8DB3-1E671DD4FE63}" destId="{2D25973A-4510-4796-9C7F-9F263576ABCA}" srcOrd="0" destOrd="0" parTransId="{82C4701D-0F02-4A48-A704-929DACC23BF3}" sibTransId="{41883086-9BE7-430A-9831-B73E1E4BCC13}"/>
    <dgm:cxn modelId="{79B0C8CE-0FD0-46D9-993A-B2B3AA51ACA8}" srcId="{7EB3227D-D548-4078-8DB3-1E671DD4FE63}" destId="{F31CD258-D449-4529-89B2-2E77428AC5AA}" srcOrd="4" destOrd="0" parTransId="{3FBA6B3C-32B4-4693-9B39-514637E7AC19}" sibTransId="{1D23B547-9943-4A3E-AE0A-EF7E0C46D4F4}"/>
    <dgm:cxn modelId="{738CBBD1-ECA9-4014-BECD-75C0B886A639}" srcId="{7EB3227D-D548-4078-8DB3-1E671DD4FE63}" destId="{FBA60EF1-BD93-4981-B214-60AEA1DDA8BD}" srcOrd="5" destOrd="0" parTransId="{71658793-81D0-4ED6-B674-8E6533236DDC}" sibTransId="{655FAF6D-3B8A-4107-9C51-AC8B52EF923C}"/>
    <dgm:cxn modelId="{D7CF0ADB-4E5E-4E87-B794-D294152E6695}" type="presOf" srcId="{2D25973A-4510-4796-9C7F-9F263576ABCA}" destId="{74953A63-D2AD-470B-A760-BFD5CD89F16C}" srcOrd="0" destOrd="0" presId="urn:microsoft.com/office/officeart/2005/8/layout/list1"/>
    <dgm:cxn modelId="{09761FF6-AD11-4FCE-9EC2-164DA9DD40DE}" type="presOf" srcId="{4F7FDE9F-1F73-4CA1-9340-C6E4BD65238A}" destId="{74953A63-D2AD-470B-A760-BFD5CD89F16C}" srcOrd="0" destOrd="2" presId="urn:microsoft.com/office/officeart/2005/8/layout/list1"/>
    <dgm:cxn modelId="{9B9D45F7-9D7B-4AA4-B2DF-F0E9FDE54550}" type="presOf" srcId="{7EB3227D-D548-4078-8DB3-1E671DD4FE63}" destId="{AED36E15-782F-4321-8AD9-6D071A4BCF95}" srcOrd="1" destOrd="0" presId="urn:microsoft.com/office/officeart/2005/8/layout/list1"/>
    <dgm:cxn modelId="{8E07F70A-7FB4-46F6-B879-39EA32271A01}" type="presParOf" srcId="{F89CA799-266A-4E3B-8BDD-415F54286D7B}" destId="{66729269-1A25-4148-A7A1-A6F90D1E87BE}" srcOrd="0" destOrd="0" presId="urn:microsoft.com/office/officeart/2005/8/layout/list1"/>
    <dgm:cxn modelId="{883158B7-53A0-4821-B426-27B315249E11}" type="presParOf" srcId="{66729269-1A25-4148-A7A1-A6F90D1E87BE}" destId="{2B0E4E8B-F6D8-4DBC-9E21-DE49817F676A}" srcOrd="0" destOrd="0" presId="urn:microsoft.com/office/officeart/2005/8/layout/list1"/>
    <dgm:cxn modelId="{EA83F92D-2793-4456-AF0B-913597784DF5}" type="presParOf" srcId="{66729269-1A25-4148-A7A1-A6F90D1E87BE}" destId="{AED36E15-782F-4321-8AD9-6D071A4BCF95}" srcOrd="1" destOrd="0" presId="urn:microsoft.com/office/officeart/2005/8/layout/list1"/>
    <dgm:cxn modelId="{50801C56-2C81-4339-987B-2F9F878DED54}" type="presParOf" srcId="{F89CA799-266A-4E3B-8BDD-415F54286D7B}" destId="{B32138AC-40A8-4A01-8FCD-2BBD4237BCEC}" srcOrd="1" destOrd="0" presId="urn:microsoft.com/office/officeart/2005/8/layout/list1"/>
    <dgm:cxn modelId="{748D40D1-3449-4D3F-BCFA-C8CBF779E8B3}" type="presParOf" srcId="{F89CA799-266A-4E3B-8BDD-415F54286D7B}" destId="{74953A63-D2AD-470B-A760-BFD5CD89F16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C48447-B264-48A1-90B4-24EA68A6D727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109FFC3C-AE42-4CC4-85F8-0185F843B8C6}">
      <dgm:prSet/>
      <dgm:spPr/>
      <dgm:t>
        <a:bodyPr/>
        <a:lstStyle/>
        <a:p>
          <a:pPr rtl="0"/>
          <a:r>
            <a:rPr lang="pt-BR" dirty="0"/>
            <a:t>Características ultrassonográficas :</a:t>
          </a:r>
        </a:p>
      </dgm:t>
    </dgm:pt>
    <dgm:pt modelId="{A17198C4-EE3F-47E5-BBFA-AEC85C792890}" type="parTrans" cxnId="{1AF8E1A8-2B7E-45C2-BA99-401AE287AD54}">
      <dgm:prSet/>
      <dgm:spPr/>
      <dgm:t>
        <a:bodyPr/>
        <a:lstStyle/>
        <a:p>
          <a:endParaRPr lang="pt-BR"/>
        </a:p>
      </dgm:t>
    </dgm:pt>
    <dgm:pt modelId="{283F3A13-7EB6-4F5C-ABB5-3D086F3D8204}" type="sibTrans" cxnId="{1AF8E1A8-2B7E-45C2-BA99-401AE287AD54}">
      <dgm:prSet/>
      <dgm:spPr/>
      <dgm:t>
        <a:bodyPr/>
        <a:lstStyle/>
        <a:p>
          <a:endParaRPr lang="pt-BR"/>
        </a:p>
      </dgm:t>
    </dgm:pt>
    <dgm:pt modelId="{D8C0C2B6-EF5B-418E-B97F-AA80DBFE9195}">
      <dgm:prSet custT="1"/>
      <dgm:spPr/>
      <dgm:t>
        <a:bodyPr/>
        <a:lstStyle/>
        <a:p>
          <a:pPr rtl="0"/>
          <a:r>
            <a:rPr lang="pt-BR" sz="3200" b="0" dirty="0"/>
            <a:t>Tamanho</a:t>
          </a:r>
        </a:p>
      </dgm:t>
    </dgm:pt>
    <dgm:pt modelId="{B9FA4DC0-9F6B-4CF1-9D06-E76BA825626A}" type="parTrans" cxnId="{09E897AA-F8F6-4133-9020-3CD2435D2DB3}">
      <dgm:prSet/>
      <dgm:spPr/>
      <dgm:t>
        <a:bodyPr/>
        <a:lstStyle/>
        <a:p>
          <a:endParaRPr lang="pt-BR"/>
        </a:p>
      </dgm:t>
    </dgm:pt>
    <dgm:pt modelId="{EEB47826-D251-4335-B39A-FAD577340602}" type="sibTrans" cxnId="{09E897AA-F8F6-4133-9020-3CD2435D2DB3}">
      <dgm:prSet/>
      <dgm:spPr/>
      <dgm:t>
        <a:bodyPr/>
        <a:lstStyle/>
        <a:p>
          <a:endParaRPr lang="pt-BR"/>
        </a:p>
      </dgm:t>
    </dgm:pt>
    <dgm:pt modelId="{48FE5448-1855-4713-A4B5-312BB833E03B}">
      <dgm:prSet custT="1"/>
      <dgm:spPr/>
      <dgm:t>
        <a:bodyPr/>
        <a:lstStyle/>
        <a:p>
          <a:pPr rtl="0"/>
          <a:r>
            <a:rPr lang="pt-BR" sz="3200" b="0" dirty="0"/>
            <a:t>Nódulo sólido ou </a:t>
          </a:r>
          <a:r>
            <a:rPr lang="pt-BR" sz="3200" b="0" dirty="0" err="1"/>
            <a:t>cistico</a:t>
          </a:r>
          <a:endParaRPr lang="pt-BR" sz="3200" b="0" dirty="0"/>
        </a:p>
      </dgm:t>
    </dgm:pt>
    <dgm:pt modelId="{F20E1BB1-EA9C-47CC-B0DD-21F39554BB3F}" type="parTrans" cxnId="{67EC790E-BADF-4010-9D39-5009EF258873}">
      <dgm:prSet/>
      <dgm:spPr/>
      <dgm:t>
        <a:bodyPr/>
        <a:lstStyle/>
        <a:p>
          <a:endParaRPr lang="pt-BR"/>
        </a:p>
      </dgm:t>
    </dgm:pt>
    <dgm:pt modelId="{76D6EAE8-B7EB-4F14-8BFC-1E116837B38C}" type="sibTrans" cxnId="{67EC790E-BADF-4010-9D39-5009EF258873}">
      <dgm:prSet/>
      <dgm:spPr/>
      <dgm:t>
        <a:bodyPr/>
        <a:lstStyle/>
        <a:p>
          <a:endParaRPr lang="pt-BR"/>
        </a:p>
      </dgm:t>
    </dgm:pt>
    <dgm:pt modelId="{4491F44D-C001-4358-B495-A44E0423F20E}">
      <dgm:prSet custT="1"/>
      <dgm:spPr/>
      <dgm:t>
        <a:bodyPr/>
        <a:lstStyle/>
        <a:p>
          <a:pPr rtl="0"/>
          <a:r>
            <a:rPr lang="pt-BR" sz="3200" b="0" dirty="0" err="1"/>
            <a:t>Ecogenicidade</a:t>
          </a:r>
          <a:r>
            <a:rPr lang="pt-BR" sz="3200" b="0" dirty="0"/>
            <a:t>: </a:t>
          </a:r>
          <a:r>
            <a:rPr lang="pt-BR" sz="3200" b="0" dirty="0" err="1"/>
            <a:t>hipo</a:t>
          </a:r>
          <a:r>
            <a:rPr lang="pt-BR" sz="3200" b="0" dirty="0"/>
            <a:t>, </a:t>
          </a:r>
          <a:r>
            <a:rPr lang="pt-BR" sz="3200" b="0" dirty="0" err="1"/>
            <a:t>iso</a:t>
          </a:r>
          <a:r>
            <a:rPr lang="pt-BR" sz="3200" b="0" dirty="0"/>
            <a:t> ou </a:t>
          </a:r>
          <a:r>
            <a:rPr lang="pt-BR" sz="3200" b="0" dirty="0" err="1"/>
            <a:t>hiperecoico</a:t>
          </a:r>
          <a:endParaRPr lang="pt-BR" sz="3200" b="0" dirty="0"/>
        </a:p>
      </dgm:t>
    </dgm:pt>
    <dgm:pt modelId="{431488C4-4119-4E38-A538-D2103686B4CA}" type="parTrans" cxnId="{3D1CB460-F8F4-49B6-A45A-7451F8C0E092}">
      <dgm:prSet/>
      <dgm:spPr/>
      <dgm:t>
        <a:bodyPr/>
        <a:lstStyle/>
        <a:p>
          <a:endParaRPr lang="pt-BR"/>
        </a:p>
      </dgm:t>
    </dgm:pt>
    <dgm:pt modelId="{DE60DC19-6E5B-40DF-99DC-352B913C0AFB}" type="sibTrans" cxnId="{3D1CB460-F8F4-49B6-A45A-7451F8C0E092}">
      <dgm:prSet/>
      <dgm:spPr/>
      <dgm:t>
        <a:bodyPr/>
        <a:lstStyle/>
        <a:p>
          <a:endParaRPr lang="pt-BR"/>
        </a:p>
      </dgm:t>
    </dgm:pt>
    <dgm:pt modelId="{2828598A-A24D-4C66-B832-9E2602B0C63B}">
      <dgm:prSet custT="1"/>
      <dgm:spPr/>
      <dgm:t>
        <a:bodyPr/>
        <a:lstStyle/>
        <a:p>
          <a:pPr rtl="0"/>
          <a:r>
            <a:rPr lang="pt-BR" sz="3200" b="0" dirty="0"/>
            <a:t>Margens regulares ou irregulares</a:t>
          </a:r>
        </a:p>
      </dgm:t>
    </dgm:pt>
    <dgm:pt modelId="{4E30D552-D60A-4B34-A6DE-72262BA96327}" type="parTrans" cxnId="{DC2D5972-6197-4B99-BC2B-AD6D8C13EEAD}">
      <dgm:prSet/>
      <dgm:spPr/>
      <dgm:t>
        <a:bodyPr/>
        <a:lstStyle/>
        <a:p>
          <a:endParaRPr lang="pt-BR"/>
        </a:p>
      </dgm:t>
    </dgm:pt>
    <dgm:pt modelId="{17D945D8-D1A2-49C6-B9ED-6B03895190EB}" type="sibTrans" cxnId="{DC2D5972-6197-4B99-BC2B-AD6D8C13EEAD}">
      <dgm:prSet/>
      <dgm:spPr/>
      <dgm:t>
        <a:bodyPr/>
        <a:lstStyle/>
        <a:p>
          <a:endParaRPr lang="pt-BR"/>
        </a:p>
      </dgm:t>
    </dgm:pt>
    <dgm:pt modelId="{358D57F5-A83C-49FF-ABE4-F54DA65D2373}">
      <dgm:prSet custT="1"/>
      <dgm:spPr/>
      <dgm:t>
        <a:bodyPr/>
        <a:lstStyle/>
        <a:p>
          <a:pPr rtl="0"/>
          <a:r>
            <a:rPr lang="pt-BR" sz="3200" b="0" dirty="0"/>
            <a:t>Presença de microcalcificações</a:t>
          </a:r>
        </a:p>
      </dgm:t>
    </dgm:pt>
    <dgm:pt modelId="{E1C0E98F-3499-4D57-BC65-B8D9BD7E926A}" type="parTrans" cxnId="{3082AC5E-B087-4243-A761-691DA99B07E5}">
      <dgm:prSet/>
      <dgm:spPr/>
      <dgm:t>
        <a:bodyPr/>
        <a:lstStyle/>
        <a:p>
          <a:endParaRPr lang="pt-BR"/>
        </a:p>
      </dgm:t>
    </dgm:pt>
    <dgm:pt modelId="{980A3AEF-C228-4173-990C-415DF09FD364}" type="sibTrans" cxnId="{3082AC5E-B087-4243-A761-691DA99B07E5}">
      <dgm:prSet/>
      <dgm:spPr/>
      <dgm:t>
        <a:bodyPr/>
        <a:lstStyle/>
        <a:p>
          <a:endParaRPr lang="pt-BR"/>
        </a:p>
      </dgm:t>
    </dgm:pt>
    <dgm:pt modelId="{D5C2DE59-F43B-406B-B698-CE7CF673E812}">
      <dgm:prSet custT="1"/>
      <dgm:spPr/>
      <dgm:t>
        <a:bodyPr/>
        <a:lstStyle/>
        <a:p>
          <a:pPr rtl="0"/>
          <a:r>
            <a:rPr lang="pt-BR" sz="3200" b="0" dirty="0"/>
            <a:t>Altura maior que largura</a:t>
          </a:r>
        </a:p>
      </dgm:t>
    </dgm:pt>
    <dgm:pt modelId="{C3EE812D-275D-4F6A-9E1C-0E3AAE3F90DE}" type="parTrans" cxnId="{A1C6D010-4839-4591-9F6D-FEFAA918726E}">
      <dgm:prSet/>
      <dgm:spPr/>
      <dgm:t>
        <a:bodyPr/>
        <a:lstStyle/>
        <a:p>
          <a:endParaRPr lang="pt-BR"/>
        </a:p>
      </dgm:t>
    </dgm:pt>
    <dgm:pt modelId="{9EDCFCDE-9796-4662-B265-867C31E398A3}" type="sibTrans" cxnId="{A1C6D010-4839-4591-9F6D-FEFAA918726E}">
      <dgm:prSet/>
      <dgm:spPr/>
      <dgm:t>
        <a:bodyPr/>
        <a:lstStyle/>
        <a:p>
          <a:endParaRPr lang="pt-BR"/>
        </a:p>
      </dgm:t>
    </dgm:pt>
    <dgm:pt modelId="{50329B0A-94DE-4FDF-A2E2-86441D67FEC3}">
      <dgm:prSet custT="1"/>
      <dgm:spPr/>
      <dgm:t>
        <a:bodyPr/>
        <a:lstStyle/>
        <a:p>
          <a:pPr rtl="0"/>
          <a:r>
            <a:rPr lang="pt-BR" sz="3200" b="0" dirty="0"/>
            <a:t>Extensão </a:t>
          </a:r>
          <a:r>
            <a:rPr lang="pt-BR" sz="3200" b="0" dirty="0" err="1"/>
            <a:t>extratireoideana</a:t>
          </a:r>
          <a:endParaRPr lang="pt-BR" sz="3200" b="0" dirty="0"/>
        </a:p>
      </dgm:t>
    </dgm:pt>
    <dgm:pt modelId="{DE9577E8-0742-43A4-B797-B6B2D27D917B}" type="parTrans" cxnId="{DCFE477C-F9C8-44F4-AC5D-7E1A90905D59}">
      <dgm:prSet/>
      <dgm:spPr/>
      <dgm:t>
        <a:bodyPr/>
        <a:lstStyle/>
        <a:p>
          <a:endParaRPr lang="pt-BR"/>
        </a:p>
      </dgm:t>
    </dgm:pt>
    <dgm:pt modelId="{CD05FFB6-AD22-4907-B596-84F408497B75}" type="sibTrans" cxnId="{DCFE477C-F9C8-44F4-AC5D-7E1A90905D59}">
      <dgm:prSet/>
      <dgm:spPr/>
      <dgm:t>
        <a:bodyPr/>
        <a:lstStyle/>
        <a:p>
          <a:endParaRPr lang="pt-BR"/>
        </a:p>
      </dgm:t>
    </dgm:pt>
    <dgm:pt modelId="{0BD9A2C2-52FC-4BAC-8762-985D22E0ADA6}">
      <dgm:prSet custT="1"/>
      <dgm:spPr/>
      <dgm:t>
        <a:bodyPr/>
        <a:lstStyle/>
        <a:p>
          <a:pPr rtl="0"/>
          <a:r>
            <a:rPr lang="pt-BR" sz="3200" b="0" dirty="0"/>
            <a:t>Presença de linfonodos suspeitos</a:t>
          </a:r>
        </a:p>
      </dgm:t>
    </dgm:pt>
    <dgm:pt modelId="{D5301047-D85A-491D-8BA3-60C913B62971}" type="parTrans" cxnId="{9C822C40-EB46-4656-82D2-683862DA6315}">
      <dgm:prSet/>
      <dgm:spPr/>
      <dgm:t>
        <a:bodyPr/>
        <a:lstStyle/>
        <a:p>
          <a:endParaRPr lang="pt-BR"/>
        </a:p>
      </dgm:t>
    </dgm:pt>
    <dgm:pt modelId="{AD76B2FB-C389-47BC-9F24-1C1C2C931F86}" type="sibTrans" cxnId="{9C822C40-EB46-4656-82D2-683862DA6315}">
      <dgm:prSet/>
      <dgm:spPr/>
      <dgm:t>
        <a:bodyPr/>
        <a:lstStyle/>
        <a:p>
          <a:endParaRPr lang="pt-BR"/>
        </a:p>
      </dgm:t>
    </dgm:pt>
    <dgm:pt modelId="{B13997F0-1CEF-4341-A9D6-3A1393DDB0E9}" type="pres">
      <dgm:prSet presAssocID="{8CC48447-B264-48A1-90B4-24EA68A6D727}" presName="linear" presStyleCnt="0">
        <dgm:presLayoutVars>
          <dgm:dir/>
          <dgm:animLvl val="lvl"/>
          <dgm:resizeHandles val="exact"/>
        </dgm:presLayoutVars>
      </dgm:prSet>
      <dgm:spPr/>
    </dgm:pt>
    <dgm:pt modelId="{F713607F-9F83-4654-BA5F-7F6566C8EE11}" type="pres">
      <dgm:prSet presAssocID="{109FFC3C-AE42-4CC4-85F8-0185F843B8C6}" presName="parentLin" presStyleCnt="0"/>
      <dgm:spPr/>
    </dgm:pt>
    <dgm:pt modelId="{668844FE-F4DF-41E4-A46B-51BDA7F027A0}" type="pres">
      <dgm:prSet presAssocID="{109FFC3C-AE42-4CC4-85F8-0185F843B8C6}" presName="parentLeftMargin" presStyleLbl="node1" presStyleIdx="0" presStyleCnt="1"/>
      <dgm:spPr/>
    </dgm:pt>
    <dgm:pt modelId="{F7956F01-1456-42F8-8F8A-BB0D271EA72A}" type="pres">
      <dgm:prSet presAssocID="{109FFC3C-AE42-4CC4-85F8-0185F843B8C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1EE11DA-A2F2-4E6B-B54C-148E02F00727}" type="pres">
      <dgm:prSet presAssocID="{109FFC3C-AE42-4CC4-85F8-0185F843B8C6}" presName="negativeSpace" presStyleCnt="0"/>
      <dgm:spPr/>
    </dgm:pt>
    <dgm:pt modelId="{A387DE72-14BB-4648-A2D8-F159578E9CE9}" type="pres">
      <dgm:prSet presAssocID="{109FFC3C-AE42-4CC4-85F8-0185F843B8C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7EC790E-BADF-4010-9D39-5009EF258873}" srcId="{109FFC3C-AE42-4CC4-85F8-0185F843B8C6}" destId="{48FE5448-1855-4713-A4B5-312BB833E03B}" srcOrd="1" destOrd="0" parTransId="{F20E1BB1-EA9C-47CC-B0DD-21F39554BB3F}" sibTransId="{76D6EAE8-B7EB-4F14-8BFC-1E116837B38C}"/>
    <dgm:cxn modelId="{A1C6D010-4839-4591-9F6D-FEFAA918726E}" srcId="{109FFC3C-AE42-4CC4-85F8-0185F843B8C6}" destId="{D5C2DE59-F43B-406B-B698-CE7CF673E812}" srcOrd="5" destOrd="0" parTransId="{C3EE812D-275D-4F6A-9E1C-0E3AAE3F90DE}" sibTransId="{9EDCFCDE-9796-4662-B265-867C31E398A3}"/>
    <dgm:cxn modelId="{D73FBE12-417B-4B71-BE0C-64A7BABC5621}" type="presOf" srcId="{358D57F5-A83C-49FF-ABE4-F54DA65D2373}" destId="{A387DE72-14BB-4648-A2D8-F159578E9CE9}" srcOrd="0" destOrd="4" presId="urn:microsoft.com/office/officeart/2005/8/layout/list1"/>
    <dgm:cxn modelId="{6F97303B-AF55-4A18-BBF3-4C51CD27AE83}" type="presOf" srcId="{48FE5448-1855-4713-A4B5-312BB833E03B}" destId="{A387DE72-14BB-4648-A2D8-F159578E9CE9}" srcOrd="0" destOrd="1" presId="urn:microsoft.com/office/officeart/2005/8/layout/list1"/>
    <dgm:cxn modelId="{9C822C40-EB46-4656-82D2-683862DA6315}" srcId="{109FFC3C-AE42-4CC4-85F8-0185F843B8C6}" destId="{0BD9A2C2-52FC-4BAC-8762-985D22E0ADA6}" srcOrd="7" destOrd="0" parTransId="{D5301047-D85A-491D-8BA3-60C913B62971}" sibTransId="{AD76B2FB-C389-47BC-9F24-1C1C2C931F86}"/>
    <dgm:cxn modelId="{3082AC5E-B087-4243-A761-691DA99B07E5}" srcId="{109FFC3C-AE42-4CC4-85F8-0185F843B8C6}" destId="{358D57F5-A83C-49FF-ABE4-F54DA65D2373}" srcOrd="4" destOrd="0" parTransId="{E1C0E98F-3499-4D57-BC65-B8D9BD7E926A}" sibTransId="{980A3AEF-C228-4173-990C-415DF09FD364}"/>
    <dgm:cxn modelId="{3D1CB460-F8F4-49B6-A45A-7451F8C0E092}" srcId="{109FFC3C-AE42-4CC4-85F8-0185F843B8C6}" destId="{4491F44D-C001-4358-B495-A44E0423F20E}" srcOrd="2" destOrd="0" parTransId="{431488C4-4119-4E38-A538-D2103686B4CA}" sibTransId="{DE60DC19-6E5B-40DF-99DC-352B913C0AFB}"/>
    <dgm:cxn modelId="{1AF4C76D-024D-42CA-8942-1E660B185B85}" type="presOf" srcId="{8CC48447-B264-48A1-90B4-24EA68A6D727}" destId="{B13997F0-1CEF-4341-A9D6-3A1393DDB0E9}" srcOrd="0" destOrd="0" presId="urn:microsoft.com/office/officeart/2005/8/layout/list1"/>
    <dgm:cxn modelId="{C6384E4F-B622-4CFB-9D2D-693BF34EF441}" type="presOf" srcId="{D8C0C2B6-EF5B-418E-B97F-AA80DBFE9195}" destId="{A387DE72-14BB-4648-A2D8-F159578E9CE9}" srcOrd="0" destOrd="0" presId="urn:microsoft.com/office/officeart/2005/8/layout/list1"/>
    <dgm:cxn modelId="{E3FBD16F-1E07-4FFA-9B74-012506BC11A7}" type="presOf" srcId="{D5C2DE59-F43B-406B-B698-CE7CF673E812}" destId="{A387DE72-14BB-4648-A2D8-F159578E9CE9}" srcOrd="0" destOrd="5" presId="urn:microsoft.com/office/officeart/2005/8/layout/list1"/>
    <dgm:cxn modelId="{DC2D5972-6197-4B99-BC2B-AD6D8C13EEAD}" srcId="{109FFC3C-AE42-4CC4-85F8-0185F843B8C6}" destId="{2828598A-A24D-4C66-B832-9E2602B0C63B}" srcOrd="3" destOrd="0" parTransId="{4E30D552-D60A-4B34-A6DE-72262BA96327}" sibTransId="{17D945D8-D1A2-49C6-B9ED-6B03895190EB}"/>
    <dgm:cxn modelId="{0F29D778-947B-4814-A38B-13C6066F35ED}" type="presOf" srcId="{0BD9A2C2-52FC-4BAC-8762-985D22E0ADA6}" destId="{A387DE72-14BB-4648-A2D8-F159578E9CE9}" srcOrd="0" destOrd="7" presId="urn:microsoft.com/office/officeart/2005/8/layout/list1"/>
    <dgm:cxn modelId="{7077F559-2C8B-4751-A051-EB1CB87740BF}" type="presOf" srcId="{109FFC3C-AE42-4CC4-85F8-0185F843B8C6}" destId="{668844FE-F4DF-41E4-A46B-51BDA7F027A0}" srcOrd="0" destOrd="0" presId="urn:microsoft.com/office/officeart/2005/8/layout/list1"/>
    <dgm:cxn modelId="{DCFE477C-F9C8-44F4-AC5D-7E1A90905D59}" srcId="{109FFC3C-AE42-4CC4-85F8-0185F843B8C6}" destId="{50329B0A-94DE-4FDF-A2E2-86441D67FEC3}" srcOrd="6" destOrd="0" parTransId="{DE9577E8-0742-43A4-B797-B6B2D27D917B}" sibTransId="{CD05FFB6-AD22-4907-B596-84F408497B75}"/>
    <dgm:cxn modelId="{1AF8E1A8-2B7E-45C2-BA99-401AE287AD54}" srcId="{8CC48447-B264-48A1-90B4-24EA68A6D727}" destId="{109FFC3C-AE42-4CC4-85F8-0185F843B8C6}" srcOrd="0" destOrd="0" parTransId="{A17198C4-EE3F-47E5-BBFA-AEC85C792890}" sibTransId="{283F3A13-7EB6-4F5C-ABB5-3D086F3D8204}"/>
    <dgm:cxn modelId="{09E897AA-F8F6-4133-9020-3CD2435D2DB3}" srcId="{109FFC3C-AE42-4CC4-85F8-0185F843B8C6}" destId="{D8C0C2B6-EF5B-418E-B97F-AA80DBFE9195}" srcOrd="0" destOrd="0" parTransId="{B9FA4DC0-9F6B-4CF1-9D06-E76BA825626A}" sibTransId="{EEB47826-D251-4335-B39A-FAD577340602}"/>
    <dgm:cxn modelId="{E717EDB4-AFB9-430B-8A05-54D869E1FF14}" type="presOf" srcId="{109FFC3C-AE42-4CC4-85F8-0185F843B8C6}" destId="{F7956F01-1456-42F8-8F8A-BB0D271EA72A}" srcOrd="1" destOrd="0" presId="urn:microsoft.com/office/officeart/2005/8/layout/list1"/>
    <dgm:cxn modelId="{97EF9EB8-6994-4AC4-8437-05709894F888}" type="presOf" srcId="{2828598A-A24D-4C66-B832-9E2602B0C63B}" destId="{A387DE72-14BB-4648-A2D8-F159578E9CE9}" srcOrd="0" destOrd="3" presId="urn:microsoft.com/office/officeart/2005/8/layout/list1"/>
    <dgm:cxn modelId="{46CCC8BD-0803-4FAB-8FD0-2D9A57C3DFAD}" type="presOf" srcId="{4491F44D-C001-4358-B495-A44E0423F20E}" destId="{A387DE72-14BB-4648-A2D8-F159578E9CE9}" srcOrd="0" destOrd="2" presId="urn:microsoft.com/office/officeart/2005/8/layout/list1"/>
    <dgm:cxn modelId="{06EBBCD6-7CF3-4A9E-AF3D-EF77D9517772}" type="presOf" srcId="{50329B0A-94DE-4FDF-A2E2-86441D67FEC3}" destId="{A387DE72-14BB-4648-A2D8-F159578E9CE9}" srcOrd="0" destOrd="6" presId="urn:microsoft.com/office/officeart/2005/8/layout/list1"/>
    <dgm:cxn modelId="{090E3B26-897B-4E7B-A2EE-59487D8A2F30}" type="presParOf" srcId="{B13997F0-1CEF-4341-A9D6-3A1393DDB0E9}" destId="{F713607F-9F83-4654-BA5F-7F6566C8EE11}" srcOrd="0" destOrd="0" presId="urn:microsoft.com/office/officeart/2005/8/layout/list1"/>
    <dgm:cxn modelId="{F5606256-415F-4A64-952E-337699C0B5BC}" type="presParOf" srcId="{F713607F-9F83-4654-BA5F-7F6566C8EE11}" destId="{668844FE-F4DF-41E4-A46B-51BDA7F027A0}" srcOrd="0" destOrd="0" presId="urn:microsoft.com/office/officeart/2005/8/layout/list1"/>
    <dgm:cxn modelId="{F6CDCD7A-D4B2-4E41-A49C-F733FC93F1C5}" type="presParOf" srcId="{F713607F-9F83-4654-BA5F-7F6566C8EE11}" destId="{F7956F01-1456-42F8-8F8A-BB0D271EA72A}" srcOrd="1" destOrd="0" presId="urn:microsoft.com/office/officeart/2005/8/layout/list1"/>
    <dgm:cxn modelId="{1C7AD90A-9D64-4811-971E-7B1CC37BE64D}" type="presParOf" srcId="{B13997F0-1CEF-4341-A9D6-3A1393DDB0E9}" destId="{F1EE11DA-A2F2-4E6B-B54C-148E02F00727}" srcOrd="1" destOrd="0" presId="urn:microsoft.com/office/officeart/2005/8/layout/list1"/>
    <dgm:cxn modelId="{1EB00058-7E2F-4E5E-89F2-59C9931FB10C}" type="presParOf" srcId="{B13997F0-1CEF-4341-A9D6-3A1393DDB0E9}" destId="{A387DE72-14BB-4648-A2D8-F159578E9CE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EB31D-7E4B-4EC2-B185-899AC113871D}">
      <dsp:nvSpPr>
        <dsp:cNvPr id="0" name=""/>
        <dsp:cNvSpPr/>
      </dsp:nvSpPr>
      <dsp:spPr>
        <a:xfrm>
          <a:off x="0" y="1596"/>
          <a:ext cx="8539166" cy="19782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Se nódulo sem indicação de PAAF, acompanhar com USG tireoide anualmente</a:t>
          </a:r>
        </a:p>
      </dsp:txBody>
      <dsp:txXfrm>
        <a:off x="96568" y="98164"/>
        <a:ext cx="8346030" cy="1785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C8485-1524-4C58-874E-C7F97EEB6D81}">
      <dsp:nvSpPr>
        <dsp:cNvPr id="0" name=""/>
        <dsp:cNvSpPr/>
      </dsp:nvSpPr>
      <dsp:spPr>
        <a:xfrm>
          <a:off x="5048491" y="3723557"/>
          <a:ext cx="91440" cy="4352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5299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97BA3-0C1F-486C-9938-638AD3DFB250}">
      <dsp:nvSpPr>
        <dsp:cNvPr id="0" name=""/>
        <dsp:cNvSpPr/>
      </dsp:nvSpPr>
      <dsp:spPr>
        <a:xfrm>
          <a:off x="4179543" y="2337834"/>
          <a:ext cx="914668" cy="435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643"/>
              </a:lnTo>
              <a:lnTo>
                <a:pt x="914668" y="296643"/>
              </a:lnTo>
              <a:lnTo>
                <a:pt x="914668" y="435299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9C718-DFDE-4F65-A4E5-9C6F95FEE0CF}">
      <dsp:nvSpPr>
        <dsp:cNvPr id="0" name=""/>
        <dsp:cNvSpPr/>
      </dsp:nvSpPr>
      <dsp:spPr>
        <a:xfrm>
          <a:off x="3219154" y="3723557"/>
          <a:ext cx="91440" cy="4352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5299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6439B-6AB0-4CF0-9A6A-71B4516FC16F}">
      <dsp:nvSpPr>
        <dsp:cNvPr id="0" name=""/>
        <dsp:cNvSpPr/>
      </dsp:nvSpPr>
      <dsp:spPr>
        <a:xfrm>
          <a:off x="3264874" y="2337834"/>
          <a:ext cx="914668" cy="435299"/>
        </a:xfrm>
        <a:custGeom>
          <a:avLst/>
          <a:gdLst/>
          <a:ahLst/>
          <a:cxnLst/>
          <a:rect l="0" t="0" r="0" b="0"/>
          <a:pathLst>
            <a:path>
              <a:moveTo>
                <a:pt x="914668" y="0"/>
              </a:moveTo>
              <a:lnTo>
                <a:pt x="914668" y="296643"/>
              </a:lnTo>
              <a:lnTo>
                <a:pt x="0" y="296643"/>
              </a:lnTo>
              <a:lnTo>
                <a:pt x="0" y="435299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1166D-ADF1-4EB1-9D6D-DC0589DA031D}">
      <dsp:nvSpPr>
        <dsp:cNvPr id="0" name=""/>
        <dsp:cNvSpPr/>
      </dsp:nvSpPr>
      <dsp:spPr>
        <a:xfrm>
          <a:off x="4133823" y="952111"/>
          <a:ext cx="91440" cy="4352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529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453B3-1B33-4BB8-AC93-A51250158941}">
      <dsp:nvSpPr>
        <dsp:cNvPr id="0" name=""/>
        <dsp:cNvSpPr/>
      </dsp:nvSpPr>
      <dsp:spPr>
        <a:xfrm>
          <a:off x="3431178" y="1687"/>
          <a:ext cx="1496730" cy="9504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58A83-4F3A-42FD-B599-99D71BBCC6D1}">
      <dsp:nvSpPr>
        <dsp:cNvPr id="0" name=""/>
        <dsp:cNvSpPr/>
      </dsp:nvSpPr>
      <dsp:spPr>
        <a:xfrm>
          <a:off x="3597481" y="159675"/>
          <a:ext cx="1496730" cy="95042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TSH</a:t>
          </a:r>
        </a:p>
      </dsp:txBody>
      <dsp:txXfrm>
        <a:off x="3625318" y="187512"/>
        <a:ext cx="1441056" cy="894749"/>
      </dsp:txXfrm>
    </dsp:sp>
    <dsp:sp modelId="{F2DA43AC-5422-4DF5-9DCE-A1D84B45BC34}">
      <dsp:nvSpPr>
        <dsp:cNvPr id="0" name=""/>
        <dsp:cNvSpPr/>
      </dsp:nvSpPr>
      <dsp:spPr>
        <a:xfrm>
          <a:off x="3431178" y="1387410"/>
          <a:ext cx="1496730" cy="9504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12DFB-DEA9-45CF-BB27-EE7C0ED2CE59}">
      <dsp:nvSpPr>
        <dsp:cNvPr id="0" name=""/>
        <dsp:cNvSpPr/>
      </dsp:nvSpPr>
      <dsp:spPr>
        <a:xfrm>
          <a:off x="3597481" y="1545398"/>
          <a:ext cx="1496730" cy="95042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T4/T3</a:t>
          </a:r>
        </a:p>
      </dsp:txBody>
      <dsp:txXfrm>
        <a:off x="3625318" y="1573235"/>
        <a:ext cx="1441056" cy="894749"/>
      </dsp:txXfrm>
    </dsp:sp>
    <dsp:sp modelId="{9AAF9153-4A10-430C-B697-6556F2C0583E}">
      <dsp:nvSpPr>
        <dsp:cNvPr id="0" name=""/>
        <dsp:cNvSpPr/>
      </dsp:nvSpPr>
      <dsp:spPr>
        <a:xfrm>
          <a:off x="2516509" y="2773133"/>
          <a:ext cx="1496730" cy="9504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2208E-DEB0-44AF-9551-081235ACBC43}">
      <dsp:nvSpPr>
        <dsp:cNvPr id="0" name=""/>
        <dsp:cNvSpPr/>
      </dsp:nvSpPr>
      <dsp:spPr>
        <a:xfrm>
          <a:off x="2682812" y="2931121"/>
          <a:ext cx="1496730" cy="95042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EXCESSO</a:t>
          </a:r>
        </a:p>
      </dsp:txBody>
      <dsp:txXfrm>
        <a:off x="2710649" y="2958958"/>
        <a:ext cx="1441056" cy="894749"/>
      </dsp:txXfrm>
    </dsp:sp>
    <dsp:sp modelId="{E915E598-1ACF-4DB6-B813-F2491A37C3C8}">
      <dsp:nvSpPr>
        <dsp:cNvPr id="0" name=""/>
        <dsp:cNvSpPr/>
      </dsp:nvSpPr>
      <dsp:spPr>
        <a:xfrm>
          <a:off x="2516509" y="4158856"/>
          <a:ext cx="1496730" cy="9504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A3F8E-3A4F-4632-B5BF-FDE55995FB41}">
      <dsp:nvSpPr>
        <dsp:cNvPr id="0" name=""/>
        <dsp:cNvSpPr/>
      </dsp:nvSpPr>
      <dsp:spPr>
        <a:xfrm>
          <a:off x="2682812" y="4316844"/>
          <a:ext cx="1496730" cy="95042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HIPERTIREOIDISMO</a:t>
          </a:r>
        </a:p>
      </dsp:txBody>
      <dsp:txXfrm>
        <a:off x="2710649" y="4344681"/>
        <a:ext cx="1441056" cy="894749"/>
      </dsp:txXfrm>
    </dsp:sp>
    <dsp:sp modelId="{7AF90486-F332-4818-9A01-1367C7D97F9B}">
      <dsp:nvSpPr>
        <dsp:cNvPr id="0" name=""/>
        <dsp:cNvSpPr/>
      </dsp:nvSpPr>
      <dsp:spPr>
        <a:xfrm>
          <a:off x="4345846" y="2773133"/>
          <a:ext cx="1496730" cy="9504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3B1AB-D732-44E4-A9B7-A4590C643383}">
      <dsp:nvSpPr>
        <dsp:cNvPr id="0" name=""/>
        <dsp:cNvSpPr/>
      </dsp:nvSpPr>
      <dsp:spPr>
        <a:xfrm>
          <a:off x="4512150" y="2931121"/>
          <a:ext cx="1496730" cy="95042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DEFICIÊNCIA</a:t>
          </a:r>
        </a:p>
      </dsp:txBody>
      <dsp:txXfrm>
        <a:off x="4539987" y="2958958"/>
        <a:ext cx="1441056" cy="894749"/>
      </dsp:txXfrm>
    </dsp:sp>
    <dsp:sp modelId="{DFB3E705-68B7-4806-835E-2416ADC34D37}">
      <dsp:nvSpPr>
        <dsp:cNvPr id="0" name=""/>
        <dsp:cNvSpPr/>
      </dsp:nvSpPr>
      <dsp:spPr>
        <a:xfrm>
          <a:off x="4345846" y="4158856"/>
          <a:ext cx="1496730" cy="9504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E7191-31C1-4721-9456-8C1CDDBD6145}">
      <dsp:nvSpPr>
        <dsp:cNvPr id="0" name=""/>
        <dsp:cNvSpPr/>
      </dsp:nvSpPr>
      <dsp:spPr>
        <a:xfrm>
          <a:off x="4512150" y="4316844"/>
          <a:ext cx="1496730" cy="95042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HIPOTIREOIDISMO</a:t>
          </a:r>
        </a:p>
      </dsp:txBody>
      <dsp:txXfrm>
        <a:off x="4539987" y="4344681"/>
        <a:ext cx="1441056" cy="8947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C8485-1524-4C58-874E-C7F97EEB6D81}">
      <dsp:nvSpPr>
        <dsp:cNvPr id="0" name=""/>
        <dsp:cNvSpPr/>
      </dsp:nvSpPr>
      <dsp:spPr>
        <a:xfrm>
          <a:off x="4858578" y="3732281"/>
          <a:ext cx="91440" cy="4364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64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97BA3-0C1F-486C-9938-638AD3DFB250}">
      <dsp:nvSpPr>
        <dsp:cNvPr id="0" name=""/>
        <dsp:cNvSpPr/>
      </dsp:nvSpPr>
      <dsp:spPr>
        <a:xfrm>
          <a:off x="3987139" y="2342786"/>
          <a:ext cx="917158" cy="436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451"/>
              </a:lnTo>
              <a:lnTo>
                <a:pt x="917158" y="297451"/>
              </a:lnTo>
              <a:lnTo>
                <a:pt x="917158" y="4364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9C718-DFDE-4F65-A4E5-9C6F95FEE0CF}">
      <dsp:nvSpPr>
        <dsp:cNvPr id="0" name=""/>
        <dsp:cNvSpPr/>
      </dsp:nvSpPr>
      <dsp:spPr>
        <a:xfrm>
          <a:off x="3024261" y="3732281"/>
          <a:ext cx="91440" cy="4364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64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6439B-6AB0-4CF0-9A6A-71B4516FC16F}">
      <dsp:nvSpPr>
        <dsp:cNvPr id="0" name=""/>
        <dsp:cNvSpPr/>
      </dsp:nvSpPr>
      <dsp:spPr>
        <a:xfrm>
          <a:off x="3069981" y="2342786"/>
          <a:ext cx="917158" cy="436484"/>
        </a:xfrm>
        <a:custGeom>
          <a:avLst/>
          <a:gdLst/>
          <a:ahLst/>
          <a:cxnLst/>
          <a:rect l="0" t="0" r="0" b="0"/>
          <a:pathLst>
            <a:path>
              <a:moveTo>
                <a:pt x="917158" y="0"/>
              </a:moveTo>
              <a:lnTo>
                <a:pt x="917158" y="297451"/>
              </a:lnTo>
              <a:lnTo>
                <a:pt x="0" y="297451"/>
              </a:lnTo>
              <a:lnTo>
                <a:pt x="0" y="4364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1166D-ADF1-4EB1-9D6D-DC0589DA031D}">
      <dsp:nvSpPr>
        <dsp:cNvPr id="0" name=""/>
        <dsp:cNvSpPr/>
      </dsp:nvSpPr>
      <dsp:spPr>
        <a:xfrm>
          <a:off x="3941419" y="953291"/>
          <a:ext cx="91440" cy="4364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64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453B3-1B33-4BB8-AC93-A51250158941}">
      <dsp:nvSpPr>
        <dsp:cNvPr id="0" name=""/>
        <dsp:cNvSpPr/>
      </dsp:nvSpPr>
      <dsp:spPr>
        <a:xfrm>
          <a:off x="3236737" y="280"/>
          <a:ext cx="1500804" cy="9530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58A83-4F3A-42FD-B599-99D71BBCC6D1}">
      <dsp:nvSpPr>
        <dsp:cNvPr id="0" name=""/>
        <dsp:cNvSpPr/>
      </dsp:nvSpPr>
      <dsp:spPr>
        <a:xfrm>
          <a:off x="3403493" y="158699"/>
          <a:ext cx="1500804" cy="95301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TSH</a:t>
          </a:r>
        </a:p>
      </dsp:txBody>
      <dsp:txXfrm>
        <a:off x="3431406" y="186612"/>
        <a:ext cx="1444978" cy="897185"/>
      </dsp:txXfrm>
    </dsp:sp>
    <dsp:sp modelId="{F2DA43AC-5422-4DF5-9DCE-A1D84B45BC34}">
      <dsp:nvSpPr>
        <dsp:cNvPr id="0" name=""/>
        <dsp:cNvSpPr/>
      </dsp:nvSpPr>
      <dsp:spPr>
        <a:xfrm>
          <a:off x="3236737" y="1389775"/>
          <a:ext cx="1500804" cy="9530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12DFB-DEA9-45CF-BB27-EE7C0ED2CE59}">
      <dsp:nvSpPr>
        <dsp:cNvPr id="0" name=""/>
        <dsp:cNvSpPr/>
      </dsp:nvSpPr>
      <dsp:spPr>
        <a:xfrm>
          <a:off x="3403493" y="1548194"/>
          <a:ext cx="1500804" cy="95301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T4/T3</a:t>
          </a:r>
        </a:p>
      </dsp:txBody>
      <dsp:txXfrm>
        <a:off x="3431406" y="1576107"/>
        <a:ext cx="1444978" cy="897185"/>
      </dsp:txXfrm>
    </dsp:sp>
    <dsp:sp modelId="{9AAF9153-4A10-430C-B697-6556F2C0583E}">
      <dsp:nvSpPr>
        <dsp:cNvPr id="0" name=""/>
        <dsp:cNvSpPr/>
      </dsp:nvSpPr>
      <dsp:spPr>
        <a:xfrm>
          <a:off x="2319579" y="2779270"/>
          <a:ext cx="1500804" cy="9530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2208E-DEB0-44AF-9551-081235ACBC43}">
      <dsp:nvSpPr>
        <dsp:cNvPr id="0" name=""/>
        <dsp:cNvSpPr/>
      </dsp:nvSpPr>
      <dsp:spPr>
        <a:xfrm>
          <a:off x="2486335" y="2937689"/>
          <a:ext cx="1500804" cy="95301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EXCESSO</a:t>
          </a:r>
        </a:p>
      </dsp:txBody>
      <dsp:txXfrm>
        <a:off x="2514248" y="2965602"/>
        <a:ext cx="1444978" cy="897185"/>
      </dsp:txXfrm>
    </dsp:sp>
    <dsp:sp modelId="{E915E598-1ACF-4DB6-B813-F2491A37C3C8}">
      <dsp:nvSpPr>
        <dsp:cNvPr id="0" name=""/>
        <dsp:cNvSpPr/>
      </dsp:nvSpPr>
      <dsp:spPr>
        <a:xfrm>
          <a:off x="2319579" y="4168765"/>
          <a:ext cx="1500804" cy="9530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A3F8E-3A4F-4632-B5BF-FDE55995FB41}">
      <dsp:nvSpPr>
        <dsp:cNvPr id="0" name=""/>
        <dsp:cNvSpPr/>
      </dsp:nvSpPr>
      <dsp:spPr>
        <a:xfrm>
          <a:off x="2486335" y="4327184"/>
          <a:ext cx="1500804" cy="95301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HIPERTIREOIDISMO</a:t>
          </a:r>
        </a:p>
      </dsp:txBody>
      <dsp:txXfrm>
        <a:off x="2514248" y="4355097"/>
        <a:ext cx="1444978" cy="897185"/>
      </dsp:txXfrm>
    </dsp:sp>
    <dsp:sp modelId="{7AF90486-F332-4818-9A01-1367C7D97F9B}">
      <dsp:nvSpPr>
        <dsp:cNvPr id="0" name=""/>
        <dsp:cNvSpPr/>
      </dsp:nvSpPr>
      <dsp:spPr>
        <a:xfrm>
          <a:off x="4153896" y="2779270"/>
          <a:ext cx="1500804" cy="9530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3B1AB-D732-44E4-A9B7-A4590C643383}">
      <dsp:nvSpPr>
        <dsp:cNvPr id="0" name=""/>
        <dsp:cNvSpPr/>
      </dsp:nvSpPr>
      <dsp:spPr>
        <a:xfrm>
          <a:off x="4320652" y="2937689"/>
          <a:ext cx="1500804" cy="95301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DEFICIÊNCIA</a:t>
          </a:r>
        </a:p>
      </dsp:txBody>
      <dsp:txXfrm>
        <a:off x="4348565" y="2965602"/>
        <a:ext cx="1444978" cy="897185"/>
      </dsp:txXfrm>
    </dsp:sp>
    <dsp:sp modelId="{DFB3E705-68B7-4806-835E-2416ADC34D37}">
      <dsp:nvSpPr>
        <dsp:cNvPr id="0" name=""/>
        <dsp:cNvSpPr/>
      </dsp:nvSpPr>
      <dsp:spPr>
        <a:xfrm>
          <a:off x="4153896" y="4168765"/>
          <a:ext cx="1500804" cy="9530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E7191-31C1-4721-9456-8C1CDDBD6145}">
      <dsp:nvSpPr>
        <dsp:cNvPr id="0" name=""/>
        <dsp:cNvSpPr/>
      </dsp:nvSpPr>
      <dsp:spPr>
        <a:xfrm>
          <a:off x="4320652" y="4327184"/>
          <a:ext cx="1500804" cy="95301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HIPOTIREOIDISMO</a:t>
          </a:r>
        </a:p>
      </dsp:txBody>
      <dsp:txXfrm>
        <a:off x="4348565" y="4355097"/>
        <a:ext cx="1444978" cy="8971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F8E21-2A17-48F4-92FD-EB344015FAC1}">
      <dsp:nvSpPr>
        <dsp:cNvPr id="0" name=""/>
        <dsp:cNvSpPr/>
      </dsp:nvSpPr>
      <dsp:spPr>
        <a:xfrm>
          <a:off x="0" y="59705"/>
          <a:ext cx="10515600" cy="10820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Fatores de risco</a:t>
          </a:r>
        </a:p>
      </dsp:txBody>
      <dsp:txXfrm>
        <a:off x="0" y="59705"/>
        <a:ext cx="10515600" cy="1082083"/>
      </dsp:txXfrm>
    </dsp:sp>
    <dsp:sp modelId="{F6E4F20C-65E4-46C0-8210-A2DCFF8D9728}">
      <dsp:nvSpPr>
        <dsp:cNvPr id="0" name=""/>
        <dsp:cNvSpPr/>
      </dsp:nvSpPr>
      <dsp:spPr>
        <a:xfrm>
          <a:off x="0" y="1072925"/>
          <a:ext cx="10515600" cy="513864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/>
            <a:t>Idade &gt; 60 anos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/>
            <a:t>Sexo feminino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/>
            <a:t>Bócio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/>
            <a:t>Doença nodular tireoideana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/>
            <a:t>História familiar de doença tireoideana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/>
            <a:t>História de radioterapia para cabeça e pescoço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/>
            <a:t>Uso de radioiodo para tratamento de hipertireoidismo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/>
            <a:t>Medicamentos ( amiodarona, litio, tionamidas, interferon-alfa etc)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/>
            <a:t>Sindrome de Down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/>
            <a:t>Sindrome de Turner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/>
            <a:t>Baixa ingestão de iodo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/>
            <a:t>Doenças autoimunes</a:t>
          </a:r>
        </a:p>
      </dsp:txBody>
      <dsp:txXfrm>
        <a:off x="0" y="1072925"/>
        <a:ext cx="10515600" cy="51386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B7D03-1B18-4D3A-9AE6-B916210F0E82}">
      <dsp:nvSpPr>
        <dsp:cNvPr id="0" name=""/>
        <dsp:cNvSpPr/>
      </dsp:nvSpPr>
      <dsp:spPr>
        <a:xfrm>
          <a:off x="0" y="18128"/>
          <a:ext cx="11136313" cy="608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Hipotireoidismo clinico: TSH alto + T4l baixo</a:t>
          </a:r>
        </a:p>
      </dsp:txBody>
      <dsp:txXfrm>
        <a:off x="29700" y="47828"/>
        <a:ext cx="11076913" cy="549000"/>
      </dsp:txXfrm>
    </dsp:sp>
    <dsp:sp modelId="{9046F01A-E7B1-4416-9C55-BE699CA684AD}">
      <dsp:nvSpPr>
        <dsp:cNvPr id="0" name=""/>
        <dsp:cNvSpPr/>
      </dsp:nvSpPr>
      <dsp:spPr>
        <a:xfrm>
          <a:off x="0" y="626528"/>
          <a:ext cx="11136313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578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/>
            <a:t>Sempre tratar</a:t>
          </a:r>
        </a:p>
      </dsp:txBody>
      <dsp:txXfrm>
        <a:off x="0" y="626528"/>
        <a:ext cx="11136313" cy="430560"/>
      </dsp:txXfrm>
    </dsp:sp>
    <dsp:sp modelId="{0AB87950-4520-4CCD-AF17-7EC6A1834455}">
      <dsp:nvSpPr>
        <dsp:cNvPr id="0" name=""/>
        <dsp:cNvSpPr/>
      </dsp:nvSpPr>
      <dsp:spPr>
        <a:xfrm>
          <a:off x="0" y="1057088"/>
          <a:ext cx="11136313" cy="608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Hipotireoidismo subclinico : TSH alto + T4l normal</a:t>
          </a:r>
        </a:p>
      </dsp:txBody>
      <dsp:txXfrm>
        <a:off x="29700" y="1086788"/>
        <a:ext cx="11076913" cy="549000"/>
      </dsp:txXfrm>
    </dsp:sp>
    <dsp:sp modelId="{2352129B-6A0E-47A1-AB22-58477E617099}">
      <dsp:nvSpPr>
        <dsp:cNvPr id="0" name=""/>
        <dsp:cNvSpPr/>
      </dsp:nvSpPr>
      <dsp:spPr>
        <a:xfrm>
          <a:off x="0" y="1665488"/>
          <a:ext cx="11136313" cy="3390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578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/>
            <a:t>Quase 10 vezes mais frequente do que o hipotireoidismo clinico</a:t>
          </a:r>
        </a:p>
        <a:p>
          <a:pPr marL="228600" lvl="1" indent="-228600" algn="l" defTabSz="8890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/>
            <a:t>Raramente associa­-se a sinais e sintomas de hipotireoidismo.</a:t>
          </a:r>
        </a:p>
        <a:p>
          <a:pPr marL="228600" lvl="1" indent="-228600" algn="l" defTabSz="8890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/>
            <a:t>Fazer um segundo exame confirmatório (50% dos pacientes podem apresentar função tireoidiana normal na segunda dosagem)</a:t>
          </a:r>
        </a:p>
        <a:p>
          <a:pPr marL="228600" lvl="1" indent="-228600" algn="l" defTabSz="8890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/>
            <a:t>A progressão para o hipotireoidismo clínico é de 2-5% ao ano.</a:t>
          </a:r>
        </a:p>
        <a:p>
          <a:pPr marL="228600" lvl="1" indent="-228600" algn="l" defTabSz="8890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/>
            <a:t>Tratamento: TSH &gt; 10, gestantes, anticorpos positivos...</a:t>
          </a:r>
          <a:br>
            <a:rPr lang="pt-BR" sz="2000" kern="1200" dirty="0"/>
          </a:br>
          <a:endParaRPr lang="pt-BR" sz="2000" kern="1200" dirty="0"/>
        </a:p>
      </dsp:txBody>
      <dsp:txXfrm>
        <a:off x="0" y="1665488"/>
        <a:ext cx="11136313" cy="33906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79D5C-F56C-48FA-BDA6-282F8F146953}">
      <dsp:nvSpPr>
        <dsp:cNvPr id="0" name=""/>
        <dsp:cNvSpPr/>
      </dsp:nvSpPr>
      <dsp:spPr>
        <a:xfrm>
          <a:off x="0" y="37741"/>
          <a:ext cx="11081982" cy="702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Hipertireoidismo apático</a:t>
          </a:r>
        </a:p>
      </dsp:txBody>
      <dsp:txXfrm>
        <a:off x="34269" y="72010"/>
        <a:ext cx="11013444" cy="633462"/>
      </dsp:txXfrm>
    </dsp:sp>
    <dsp:sp modelId="{5E78373B-F9A3-4C16-8A3F-DCCD4FD73FAA}">
      <dsp:nvSpPr>
        <dsp:cNvPr id="0" name=""/>
        <dsp:cNvSpPr/>
      </dsp:nvSpPr>
      <dsp:spPr>
        <a:xfrm>
          <a:off x="0" y="739741"/>
          <a:ext cx="11081982" cy="155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853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300" kern="1200" dirty="0"/>
            <a:t>observado em pacientes idosos, em que não há os sintomas de hiperatividade adrenérgica (agitação, nervosismo </a:t>
          </a:r>
          <a:r>
            <a:rPr lang="pt-BR" sz="2300" kern="1200" dirty="0" err="1"/>
            <a:t>etc</a:t>
          </a:r>
          <a:r>
            <a:rPr lang="pt-BR" sz="2300" kern="1200" dirty="0"/>
            <a:t>), mas astenia intensa, fraqueza muscular e prostração ou depressão grave.</a:t>
          </a:r>
        </a:p>
      </dsp:txBody>
      <dsp:txXfrm>
        <a:off x="0" y="739741"/>
        <a:ext cx="11081982" cy="1552500"/>
      </dsp:txXfrm>
    </dsp:sp>
    <dsp:sp modelId="{4C9BADA3-4DD0-4EBA-B2B3-DBB7F957502B}">
      <dsp:nvSpPr>
        <dsp:cNvPr id="0" name=""/>
        <dsp:cNvSpPr/>
      </dsp:nvSpPr>
      <dsp:spPr>
        <a:xfrm>
          <a:off x="0" y="2292241"/>
          <a:ext cx="11081982" cy="702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Principais complicações:</a:t>
          </a:r>
        </a:p>
      </dsp:txBody>
      <dsp:txXfrm>
        <a:off x="34269" y="2326510"/>
        <a:ext cx="11013444" cy="633462"/>
      </dsp:txXfrm>
    </dsp:sp>
    <dsp:sp modelId="{47F86D0F-325C-44AA-8BE7-0B0FE8C65D18}">
      <dsp:nvSpPr>
        <dsp:cNvPr id="0" name=""/>
        <dsp:cNvSpPr/>
      </dsp:nvSpPr>
      <dsp:spPr>
        <a:xfrm>
          <a:off x="0" y="2994241"/>
          <a:ext cx="11081982" cy="161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853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300" kern="1200" dirty="0"/>
            <a:t>Problemas cardíacos ( arritmias- FA, insuficiência cardíaca, aumento de risco cardiovascular)</a:t>
          </a:r>
        </a:p>
        <a:p>
          <a:pPr marL="228600" lvl="1" indent="-228600" algn="l" defTabSz="102235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300" kern="1200" dirty="0"/>
            <a:t>Osteoporose</a:t>
          </a:r>
        </a:p>
      </dsp:txBody>
      <dsp:txXfrm>
        <a:off x="0" y="2994241"/>
        <a:ext cx="11081982" cy="16146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53A63-D2AD-470B-A760-BFD5CD89F16C}">
      <dsp:nvSpPr>
        <dsp:cNvPr id="0" name=""/>
        <dsp:cNvSpPr/>
      </dsp:nvSpPr>
      <dsp:spPr>
        <a:xfrm>
          <a:off x="0" y="560100"/>
          <a:ext cx="10515600" cy="504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20700" rIns="816127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/>
            <a:t>exposição à radiação ionizante ou radioterapia cervical na infância/adolescência 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/>
            <a:t>Diagnóstico prévio de câncer de tireoide tratado com tireoidectomia parcial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/>
            <a:t>Nódulo detectado incidentalmente por PETscan em pacientes oncológicos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/>
            <a:t>História familiar (parente de primeiro grau) de câncer de tireoide; 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/>
            <a:t>Síndromes hereditárias como neoplasia endócrina múltipla tipo 2 (NEM­2), síndrome de Cowden, entre outras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/>
            <a:t>Sexo masculino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/>
            <a:t>Idade &lt; 14 anos ou &gt; 70 anos</a:t>
          </a:r>
        </a:p>
      </dsp:txBody>
      <dsp:txXfrm>
        <a:off x="0" y="560100"/>
        <a:ext cx="10515600" cy="5040000"/>
      </dsp:txXfrm>
    </dsp:sp>
    <dsp:sp modelId="{AED36E15-782F-4321-8AD9-6D071A4BCF95}">
      <dsp:nvSpPr>
        <dsp:cNvPr id="0" name=""/>
        <dsp:cNvSpPr/>
      </dsp:nvSpPr>
      <dsp:spPr>
        <a:xfrm>
          <a:off x="525780" y="191100"/>
          <a:ext cx="73609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Fatores de risco para malignidade:</a:t>
          </a:r>
        </a:p>
      </dsp:txBody>
      <dsp:txXfrm>
        <a:off x="561806" y="227126"/>
        <a:ext cx="7288868" cy="6659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7DE72-14BB-4648-A2D8-F159578E9CE9}">
      <dsp:nvSpPr>
        <dsp:cNvPr id="0" name=""/>
        <dsp:cNvSpPr/>
      </dsp:nvSpPr>
      <dsp:spPr>
        <a:xfrm>
          <a:off x="0" y="593805"/>
          <a:ext cx="10515600" cy="504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833120" rIns="816127" bIns="227584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b="0" kern="1200" dirty="0"/>
            <a:t>Tamanho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b="0" kern="1200" dirty="0"/>
            <a:t>Nódulo sólido ou </a:t>
          </a:r>
          <a:r>
            <a:rPr lang="pt-BR" sz="3200" b="0" kern="1200" dirty="0" err="1"/>
            <a:t>cistico</a:t>
          </a:r>
          <a:endParaRPr lang="pt-BR" sz="3200" b="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b="0" kern="1200" dirty="0" err="1"/>
            <a:t>Ecogenicidade</a:t>
          </a:r>
          <a:r>
            <a:rPr lang="pt-BR" sz="3200" b="0" kern="1200" dirty="0"/>
            <a:t>: </a:t>
          </a:r>
          <a:r>
            <a:rPr lang="pt-BR" sz="3200" b="0" kern="1200" dirty="0" err="1"/>
            <a:t>hipo</a:t>
          </a:r>
          <a:r>
            <a:rPr lang="pt-BR" sz="3200" b="0" kern="1200" dirty="0"/>
            <a:t>, </a:t>
          </a:r>
          <a:r>
            <a:rPr lang="pt-BR" sz="3200" b="0" kern="1200" dirty="0" err="1"/>
            <a:t>iso</a:t>
          </a:r>
          <a:r>
            <a:rPr lang="pt-BR" sz="3200" b="0" kern="1200" dirty="0"/>
            <a:t> ou </a:t>
          </a:r>
          <a:r>
            <a:rPr lang="pt-BR" sz="3200" b="0" kern="1200" dirty="0" err="1"/>
            <a:t>hiperecoico</a:t>
          </a:r>
          <a:endParaRPr lang="pt-BR" sz="3200" b="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b="0" kern="1200" dirty="0"/>
            <a:t>Margens regulares ou irregulares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b="0" kern="1200" dirty="0"/>
            <a:t>Presença de microcalcificações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b="0" kern="1200" dirty="0"/>
            <a:t>Altura maior que largura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b="0" kern="1200" dirty="0"/>
            <a:t>Extensão </a:t>
          </a:r>
          <a:r>
            <a:rPr lang="pt-BR" sz="3200" b="0" kern="1200" dirty="0" err="1"/>
            <a:t>extratireoideana</a:t>
          </a:r>
          <a:endParaRPr lang="pt-BR" sz="3200" b="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b="0" kern="1200" dirty="0"/>
            <a:t>Presença de linfonodos suspeitos</a:t>
          </a:r>
        </a:p>
      </dsp:txBody>
      <dsp:txXfrm>
        <a:off x="0" y="593805"/>
        <a:ext cx="10515600" cy="5040000"/>
      </dsp:txXfrm>
    </dsp:sp>
    <dsp:sp modelId="{F7956F01-1456-42F8-8F8A-BB0D271EA72A}">
      <dsp:nvSpPr>
        <dsp:cNvPr id="0" name=""/>
        <dsp:cNvSpPr/>
      </dsp:nvSpPr>
      <dsp:spPr>
        <a:xfrm>
          <a:off x="525780" y="3405"/>
          <a:ext cx="7360920" cy="1180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Características ultrassonográficas :</a:t>
          </a:r>
        </a:p>
      </dsp:txBody>
      <dsp:txXfrm>
        <a:off x="583422" y="61047"/>
        <a:ext cx="7245636" cy="1065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67541" y="1628801"/>
            <a:ext cx="8160907" cy="1584175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67541" y="3212976"/>
            <a:ext cx="8160907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805264"/>
            <a:ext cx="2304256" cy="80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6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008112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969"/>
                </a:solidFill>
                <a:latin typeface="Trebuchet MS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1371" y="1412776"/>
            <a:ext cx="11137237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805264"/>
            <a:ext cx="2304256" cy="80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5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KT\ÚTEIS\TEMPLATES 2014\OPCAO_3\PPT_3\PPT3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008112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600"/>
                </a:solidFill>
                <a:latin typeface="Trebuchet MS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1371" y="1412776"/>
            <a:ext cx="11137237" cy="4104456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600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600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600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600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805264"/>
            <a:ext cx="2304256" cy="80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4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MKT\ÚTEIS\TEMPLATES 2014\OPCAO_3\PPT_3\PPT3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008112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1371" y="1412776"/>
            <a:ext cx="11137237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805264"/>
            <a:ext cx="2304256" cy="80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3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MKT\ÚTEIS\TEMPLATES 2014\OPCAO_3\PPT_3\PPT3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35627" y="3356992"/>
            <a:ext cx="6816757" cy="936104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5402437"/>
            <a:ext cx="3456384" cy="120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0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0A61-B6F1-4487-B0F4-17064C8E3775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9EE1-65EB-47C4-B8E2-82B518362A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1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F0A61-B6F1-4487-B0F4-17064C8E3775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49EE1-65EB-47C4-B8E2-82B518362A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09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6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07636" y="669641"/>
            <a:ext cx="9144000" cy="23876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Doenças da Tireoide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52900" y="3429000"/>
            <a:ext cx="9144000" cy="1655762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Dra Priscila Segatto A. Guimarães</a:t>
            </a:r>
            <a:endParaRPr lang="it-IT" b="1" dirty="0">
              <a:solidFill>
                <a:schemeClr val="bg1"/>
              </a:solidFill>
              <a:effectLst/>
            </a:endParaRPr>
          </a:p>
          <a:p>
            <a:br>
              <a:rPr lang="it-IT" dirty="0"/>
            </a:b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046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892770"/>
              </p:ext>
            </p:extLst>
          </p:nvPr>
        </p:nvGraphicFramePr>
        <p:xfrm>
          <a:off x="431800" y="1412875"/>
          <a:ext cx="11136313" cy="4103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6490354"/>
              </p:ext>
            </p:extLst>
          </p:nvPr>
        </p:nvGraphicFramePr>
        <p:xfrm>
          <a:off x="788566" y="1278652"/>
          <a:ext cx="8525390" cy="5268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0033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31800" y="1412875"/>
          <a:ext cx="11136313" cy="4103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24804474"/>
              </p:ext>
            </p:extLst>
          </p:nvPr>
        </p:nvGraphicFramePr>
        <p:xfrm>
          <a:off x="623887" y="1353351"/>
          <a:ext cx="8141036" cy="528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6743079" y="1646926"/>
            <a:ext cx="415108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SE O PROBLEMA ESTA NA HIPÓFISE, É CONSIDERADO SECUNDÁRIO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6096000" y="1767285"/>
            <a:ext cx="449942" cy="360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6037942" y="3145405"/>
            <a:ext cx="508000" cy="319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785105" y="3012674"/>
            <a:ext cx="406703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dirty="0"/>
              <a:t>SE O PROBLEMA ESTA NA TIREOIDE, É CONSIDERADO PRIMÁRIO</a:t>
            </a:r>
          </a:p>
        </p:txBody>
      </p:sp>
    </p:spTree>
    <p:extLst>
      <p:ext uri="{BB962C8B-B14F-4D97-AF65-F5344CB8AC3E}">
        <p14:creationId xmlns:p14="http://schemas.microsoft.com/office/powerpoint/2010/main" val="819140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Hipotireoidismo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rtl="0">
              <a:lnSpc>
                <a:spcPct val="150000"/>
              </a:lnSpc>
            </a:pPr>
            <a:r>
              <a:rPr lang="pt-BR" sz="2400" dirty="0"/>
              <a:t>Produção ou ação deficiente dos hormônios tireoidianos</a:t>
            </a:r>
          </a:p>
          <a:p>
            <a:pPr marL="0" lvl="0" indent="0" rtl="0">
              <a:lnSpc>
                <a:spcPct val="150000"/>
              </a:lnSpc>
              <a:buNone/>
            </a:pPr>
            <a:endParaRPr lang="pt-BR" sz="2400" dirty="0"/>
          </a:p>
          <a:p>
            <a:pPr lvl="0" rtl="0">
              <a:lnSpc>
                <a:spcPct val="150000"/>
              </a:lnSpc>
            </a:pPr>
            <a:r>
              <a:rPr lang="pt-BR" sz="2400" b="1" dirty="0"/>
              <a:t>Principais causas: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Mais comum: doença autoimune - Tireoidite de Hashimoto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Uso de </a:t>
            </a:r>
            <a:r>
              <a:rPr lang="pt-BR" sz="2000" dirty="0" err="1"/>
              <a:t>radioiodo</a:t>
            </a:r>
            <a:r>
              <a:rPr lang="pt-BR" sz="2000" dirty="0"/>
              <a:t> ou </a:t>
            </a:r>
            <a:r>
              <a:rPr lang="pt-BR" sz="2000" dirty="0" err="1"/>
              <a:t>tireoidectomia</a:t>
            </a:r>
            <a:r>
              <a:rPr lang="pt-BR" sz="2000" dirty="0"/>
              <a:t> para tratamento de hipertireoidismo ou nódulo/câncer de tireoide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Pós tireoidites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Medicamentoso 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Doenças </a:t>
            </a:r>
            <a:r>
              <a:rPr lang="pt-BR" sz="2000" dirty="0" err="1"/>
              <a:t>infiltrativas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606189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52412101"/>
              </p:ext>
            </p:extLst>
          </p:nvPr>
        </p:nvGraphicFramePr>
        <p:xfrm>
          <a:off x="746974" y="347148"/>
          <a:ext cx="10515600" cy="636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4678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ipotireoidismo: o que é, causas e tratamento - Toda Maté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970" y="97209"/>
            <a:ext cx="6714525" cy="67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975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e classificação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1" y="1284712"/>
            <a:ext cx="10294572" cy="40671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13690" y="5960519"/>
            <a:ext cx="590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Protocolos Clínicos em Endocrinologia e Diabetes 2ª Ed</a:t>
            </a:r>
          </a:p>
        </p:txBody>
      </p:sp>
    </p:spTree>
    <p:extLst>
      <p:ext uri="{BB962C8B-B14F-4D97-AF65-F5344CB8AC3E}">
        <p14:creationId xmlns:p14="http://schemas.microsoft.com/office/powerpoint/2010/main" val="3522328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118604"/>
              </p:ext>
            </p:extLst>
          </p:nvPr>
        </p:nvGraphicFramePr>
        <p:xfrm>
          <a:off x="431800" y="1197735"/>
          <a:ext cx="11136313" cy="507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1623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rtl="0">
              <a:lnSpc>
                <a:spcPct val="150000"/>
              </a:lnSpc>
            </a:pPr>
            <a:r>
              <a:rPr lang="pt-BR" sz="2400" dirty="0"/>
              <a:t>Administração de </a:t>
            </a:r>
            <a:r>
              <a:rPr lang="pt-BR" sz="2400" dirty="0" err="1"/>
              <a:t>levotiroxina</a:t>
            </a:r>
            <a:r>
              <a:rPr lang="pt-BR" sz="2400" dirty="0"/>
              <a:t> em uma  dose única diária, em jejum, 30-60 minutos antes do café da manhã, sem misturar outros medicamentos</a:t>
            </a:r>
          </a:p>
          <a:p>
            <a:pPr lvl="0" rtl="0">
              <a:lnSpc>
                <a:spcPct val="150000"/>
              </a:lnSpc>
            </a:pPr>
            <a:r>
              <a:rPr lang="pt-BR" sz="2400" dirty="0"/>
              <a:t>Avaliar resposta ao tratamento e ajuste de dose após 6-8 semanas do inicio da medicação</a:t>
            </a:r>
          </a:p>
          <a:p>
            <a:pPr lvl="0" rtl="0">
              <a:lnSpc>
                <a:spcPct val="150000"/>
              </a:lnSpc>
            </a:pPr>
            <a:r>
              <a:rPr lang="pt-BR" sz="2400" dirty="0"/>
              <a:t>Após dose ajustada, acompanhar a cada 6 meses a função </a:t>
            </a:r>
            <a:r>
              <a:rPr lang="pt-BR" sz="2400" dirty="0" err="1"/>
              <a:t>tireoideana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5811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Hipertireoidismo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rtl="0">
              <a:lnSpc>
                <a:spcPct val="150000"/>
              </a:lnSpc>
            </a:pPr>
            <a:r>
              <a:rPr lang="pt-BR" sz="2400" dirty="0"/>
              <a:t>Decorrente do excesso de hormônios tireoidianos circulantes, secundário à hiperfunção da glândula tireoide ou não. </a:t>
            </a:r>
          </a:p>
          <a:p>
            <a:pPr lvl="0" rtl="0">
              <a:lnSpc>
                <a:spcPct val="150000"/>
              </a:lnSpc>
            </a:pPr>
            <a:r>
              <a:rPr lang="pt-BR" sz="2400" b="0" dirty="0"/>
              <a:t>Causas</a:t>
            </a:r>
            <a:endParaRPr lang="pt-BR" sz="2400" dirty="0"/>
          </a:p>
          <a:p>
            <a:pPr lvl="1" rtl="0">
              <a:lnSpc>
                <a:spcPct val="150000"/>
              </a:lnSpc>
            </a:pPr>
            <a:r>
              <a:rPr lang="pt-BR" sz="2000" dirty="0"/>
              <a:t>Doença de Graves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Bócio </a:t>
            </a:r>
            <a:r>
              <a:rPr lang="pt-BR" sz="2000" dirty="0" err="1"/>
              <a:t>multinodular</a:t>
            </a:r>
            <a:r>
              <a:rPr lang="pt-BR" sz="2000" dirty="0"/>
              <a:t> ou </a:t>
            </a:r>
            <a:r>
              <a:rPr lang="pt-BR" sz="2000" dirty="0" err="1"/>
              <a:t>uninodular</a:t>
            </a:r>
            <a:r>
              <a:rPr lang="pt-BR" sz="2000" dirty="0"/>
              <a:t> tóxico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Tireoidites ( autoimune, desencadeada por medicações, pós parto, viral)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Secreção ectópica de hormônio </a:t>
            </a:r>
            <a:r>
              <a:rPr lang="pt-BR" sz="2000" dirty="0" err="1"/>
              <a:t>tireoideano</a:t>
            </a:r>
            <a:r>
              <a:rPr lang="pt-BR" sz="2000" dirty="0"/>
              <a:t> ( </a:t>
            </a:r>
            <a:r>
              <a:rPr lang="pt-BR" sz="2000" dirty="0" err="1"/>
              <a:t>struma</a:t>
            </a:r>
            <a:r>
              <a:rPr lang="pt-BR" sz="2000" dirty="0"/>
              <a:t> </a:t>
            </a:r>
            <a:r>
              <a:rPr lang="pt-BR" sz="2000" dirty="0" err="1"/>
              <a:t>ovarii</a:t>
            </a:r>
            <a:r>
              <a:rPr lang="pt-BR" sz="2000" dirty="0"/>
              <a:t>, tumores produtores de hormônio </a:t>
            </a:r>
            <a:r>
              <a:rPr lang="pt-BR" sz="2000" dirty="0" err="1"/>
              <a:t>tireoideano</a:t>
            </a:r>
            <a:r>
              <a:rPr lang="pt-BR" sz="2000" dirty="0"/>
              <a:t>)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Adenoma </a:t>
            </a:r>
            <a:r>
              <a:rPr lang="pt-BR" sz="2000" dirty="0" err="1"/>
              <a:t>hipofisário</a:t>
            </a:r>
            <a:r>
              <a:rPr lang="pt-BR" sz="2000" dirty="0"/>
              <a:t> produtor de TSH</a:t>
            </a:r>
          </a:p>
        </p:txBody>
      </p:sp>
    </p:spTree>
    <p:extLst>
      <p:ext uri="{BB962C8B-B14F-4D97-AF65-F5344CB8AC3E}">
        <p14:creationId xmlns:p14="http://schemas.microsoft.com/office/powerpoint/2010/main" val="1253032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h5.googleusercontent.com/Iszl4ibcLe3SRWyDaL8Aw27nObwuafua_olbqXS2n3ORVb7j8Q_LCJP1BzFFfuEDba-SQcdK4kPJoqyKngdKnH08ILaaVXNkJoEMOYk4OWGMMv09sVyW9uu-mgnbm0hIIVhJtb1rev8=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748" y="1351786"/>
            <a:ext cx="4536471" cy="495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6176963"/>
            <a:ext cx="5515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Consenso brasileiro para o diagnóstico e tratamento do hipertireoidismo- 2013</a:t>
            </a:r>
            <a:endParaRPr lang="pt-BR" b="0" dirty="0">
              <a:effectLst/>
            </a:endParaRPr>
          </a:p>
          <a:p>
            <a:br>
              <a:rPr lang="pt-BR" dirty="0"/>
            </a:b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31371" y="492253"/>
            <a:ext cx="5297714" cy="1841046"/>
          </a:xfrm>
          <a:prstGeom prst="rect">
            <a:avLst/>
          </a:prstGeom>
        </p:spPr>
        <p:txBody>
          <a:bodyPr/>
          <a:lstStyle/>
          <a:p>
            <a:pPr lvl="0" rtl="0"/>
            <a:r>
              <a:rPr lang="pt-BR" sz="3600" dirty="0"/>
              <a:t>Apresentação Clinica</a:t>
            </a:r>
          </a:p>
        </p:txBody>
      </p:sp>
    </p:spTree>
    <p:extLst>
      <p:ext uri="{BB962C8B-B14F-4D97-AF65-F5344CB8AC3E}">
        <p14:creationId xmlns:p14="http://schemas.microsoft.com/office/powerpoint/2010/main" val="381022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Tópicos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dirty="0"/>
              <a:t>1- Tireoide : importância para o equilíbrio do organismo</a:t>
            </a:r>
            <a:endParaRPr lang="pt-BR" sz="2000" b="0" dirty="0">
              <a:effectLst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/>
              <a:t>2- Epidemiologia</a:t>
            </a:r>
            <a:endParaRPr lang="pt-BR" sz="2000" b="0" dirty="0">
              <a:effectLst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/>
              <a:t>3- Hipotireoidismo</a:t>
            </a:r>
            <a:endParaRPr lang="pt-BR" sz="2000" b="0" dirty="0">
              <a:effectLst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/>
              <a:t>4- Hipertireoidismo</a:t>
            </a:r>
            <a:endParaRPr lang="pt-BR" sz="2000" b="0" dirty="0">
              <a:effectLst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/>
              <a:t>5- Tireoide e gestação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b="0" dirty="0">
                <a:effectLst/>
              </a:rPr>
              <a:t>6- </a:t>
            </a:r>
            <a:r>
              <a:rPr lang="pt-BR" sz="2000" dirty="0"/>
              <a:t>Nódulos e Câncer de tireoide</a:t>
            </a:r>
          </a:p>
          <a:p>
            <a:pPr marL="0" indent="0">
              <a:buNone/>
            </a:pPr>
            <a:endParaRPr lang="pt-BR" b="0" dirty="0">
              <a:effectLst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2684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clinica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869715"/>
              </p:ext>
            </p:extLst>
          </p:nvPr>
        </p:nvGraphicFramePr>
        <p:xfrm>
          <a:off x="431371" y="1458004"/>
          <a:ext cx="11081982" cy="464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1059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Doença de Graves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rtl="0">
              <a:lnSpc>
                <a:spcPct val="150000"/>
              </a:lnSpc>
            </a:pPr>
            <a:r>
              <a:rPr lang="pt-BR" sz="2400" dirty="0"/>
              <a:t>Principal causa de hipertireoidismo: 80% dos casos.</a:t>
            </a:r>
          </a:p>
          <a:p>
            <a:pPr lvl="0" rtl="0">
              <a:lnSpc>
                <a:spcPct val="150000"/>
              </a:lnSpc>
            </a:pPr>
            <a:r>
              <a:rPr lang="pt-BR" sz="2400" dirty="0"/>
              <a:t>Doença Autoimune : TRAB</a:t>
            </a:r>
          </a:p>
          <a:p>
            <a:pPr lvl="0" rtl="0">
              <a:lnSpc>
                <a:spcPct val="150000"/>
              </a:lnSpc>
            </a:pPr>
            <a:r>
              <a:rPr lang="pt-BR" sz="2400" dirty="0"/>
              <a:t>Mais comum em mulheres da 2ª à 4ª década de vida.</a:t>
            </a:r>
          </a:p>
          <a:p>
            <a:pPr lvl="0" rtl="0">
              <a:lnSpc>
                <a:spcPct val="150000"/>
              </a:lnSpc>
            </a:pPr>
            <a:r>
              <a:rPr lang="pt-BR" sz="2400" dirty="0"/>
              <a:t>Associa­- se a outras doenças autoimunes</a:t>
            </a:r>
          </a:p>
          <a:p>
            <a:pPr lvl="0" rtl="0">
              <a:lnSpc>
                <a:spcPct val="150000"/>
              </a:lnSpc>
            </a:pPr>
            <a:r>
              <a:rPr lang="pt-BR" sz="2400" dirty="0"/>
              <a:t>Características clinicas: bócio, </a:t>
            </a:r>
            <a:r>
              <a:rPr lang="pt-BR" sz="2400" dirty="0" err="1"/>
              <a:t>oftalmopatia</a:t>
            </a:r>
            <a:r>
              <a:rPr lang="pt-BR" sz="2400" dirty="0"/>
              <a:t> de Graves, </a:t>
            </a:r>
            <a:r>
              <a:rPr lang="pt-BR" sz="2400" dirty="0" err="1"/>
              <a:t>dermopatia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48401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h3.googleusercontent.com/iZ78QDqat1FWzjiiTD1PEJnkyNJVM6BfDKg5HmarJJUfWKne0BoXRKUOwzWlLGFICQnfJDujdnaVyCJxekNwcQ40iY6iMBFGuUGZPcbl8ZR_P4sOrOmz_xIUhD1w7G5tgWpDci-cLm4=s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8" t="32096" r="31212" b="13490"/>
          <a:stretch/>
        </p:blipFill>
        <p:spPr bwMode="auto">
          <a:xfrm>
            <a:off x="0" y="0"/>
            <a:ext cx="6977167" cy="47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lh6.googleusercontent.com/WkPR3ARfvxC-FJgm4BWlqmYLe1ELxYm2WUST3iIUGOEuTnZKi9PBkal35Ycp2nm3gKChpo8B44al7V1evkjQlh8CszLM183kCXE_-07pgU41TZRvVZ_5aQEE2IauuMipMlXpLf3xh6Q=s0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21645" r="28167" b="5248"/>
          <a:stretch/>
        </p:blipFill>
        <p:spPr bwMode="auto">
          <a:xfrm>
            <a:off x="6537325" y="3149600"/>
            <a:ext cx="5654675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04834" y="6113000"/>
            <a:ext cx="3980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Endocrinologia Clínica, Villar, 2016</a:t>
            </a:r>
            <a:endParaRPr lang="pt-BR" b="0" dirty="0">
              <a:effectLst/>
            </a:endParaRPr>
          </a:p>
          <a:p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8346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lh6.googleusercontent.com/FjrLT0ArhaCHNgtJ8uUOspeh86QWYu-VcN9vywsaXtoasYGzl7QXvMGnztYCOHg3rDfe78GmUZ8UNihMqsK_qT_0Gqr5_-__U15ftUHYcDOeJOIFPPyMah_95sJIAaMVmvOa8Rl5UXs=s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t="31100" r="29579" b="6598"/>
          <a:stretch/>
        </p:blipFill>
        <p:spPr bwMode="auto">
          <a:xfrm>
            <a:off x="5502864" y="1603947"/>
            <a:ext cx="6689136" cy="38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Bócio </a:t>
            </a:r>
            <a:r>
              <a:rPr lang="pt-BR" dirty="0" err="1"/>
              <a:t>multinodular</a:t>
            </a:r>
            <a:r>
              <a:rPr lang="pt-BR" dirty="0"/>
              <a:t> tóxico ou adenoma tóxico  (Doença de </a:t>
            </a:r>
            <a:r>
              <a:rPr lang="pt-BR" dirty="0" err="1"/>
              <a:t>Plummer</a:t>
            </a:r>
            <a:r>
              <a:rPr lang="pt-BR" dirty="0"/>
              <a:t>)</a:t>
            </a:r>
            <a:br>
              <a:rPr lang="pt-BR" b="0" dirty="0">
                <a:effectLst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164" y="2084472"/>
            <a:ext cx="6059607" cy="3416300"/>
          </a:xfrm>
        </p:spPr>
        <p:txBody>
          <a:bodyPr>
            <a:normAutofit/>
          </a:bodyPr>
          <a:lstStyle/>
          <a:p>
            <a:pPr lvl="0" rtl="0">
              <a:lnSpc>
                <a:spcPct val="150000"/>
              </a:lnSpc>
            </a:pPr>
            <a:r>
              <a:rPr lang="pt-BR" sz="2000" dirty="0"/>
              <a:t>Presença de 1 ou mais nódulos autônomos que produzem hormônio </a:t>
            </a:r>
            <a:r>
              <a:rPr lang="pt-BR" sz="2000" dirty="0" err="1"/>
              <a:t>tireoideano</a:t>
            </a:r>
            <a:r>
              <a:rPr lang="pt-BR" sz="2000" dirty="0"/>
              <a:t> independente da regulação do TSH </a:t>
            </a:r>
          </a:p>
          <a:p>
            <a:pPr lvl="0" rtl="0">
              <a:lnSpc>
                <a:spcPct val="150000"/>
              </a:lnSpc>
            </a:pPr>
            <a:r>
              <a:rPr lang="pt-BR" sz="2000" dirty="0"/>
              <a:t>Mais comum em idosos</a:t>
            </a:r>
          </a:p>
          <a:p>
            <a:pPr lvl="0" rtl="0">
              <a:lnSpc>
                <a:spcPct val="150000"/>
              </a:lnSpc>
            </a:pPr>
            <a:r>
              <a:rPr lang="pt-BR" sz="2000" dirty="0"/>
              <a:t>Adenomas tóxicos geralmente são &gt; 3 cm</a:t>
            </a:r>
          </a:p>
        </p:txBody>
      </p:sp>
      <p:sp>
        <p:nvSpPr>
          <p:cNvPr id="5" name="Retângulo 4"/>
          <p:cNvSpPr/>
          <p:nvPr/>
        </p:nvSpPr>
        <p:spPr>
          <a:xfrm>
            <a:off x="431371" y="6246620"/>
            <a:ext cx="4232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Endocrinologia Clínica, Villar, 2016</a:t>
            </a:r>
            <a:endParaRPr lang="pt-BR" b="0" dirty="0">
              <a:effectLst/>
            </a:endParaRPr>
          </a:p>
          <a:p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9048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9553" y="6176963"/>
            <a:ext cx="3883052" cy="533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 err="1"/>
              <a:t>Anatpat</a:t>
            </a:r>
            <a:r>
              <a:rPr lang="pt-BR" sz="1400" dirty="0"/>
              <a:t> - UNICAMP</a:t>
            </a:r>
          </a:p>
        </p:txBody>
      </p:sp>
      <p:pic>
        <p:nvPicPr>
          <p:cNvPr id="13314" name="Picture 2" descr="http://anatpat.unicamp.br/DSC06194+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29" y="1275504"/>
            <a:ext cx="5301842" cy="506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132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Tireoidites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 rtl="0">
              <a:lnSpc>
                <a:spcPct val="170000"/>
              </a:lnSpc>
            </a:pPr>
            <a:r>
              <a:rPr lang="pt-BR" sz="8000" b="1" dirty="0"/>
              <a:t>Tireoidite subaguda indolor</a:t>
            </a:r>
          </a:p>
          <a:p>
            <a:pPr lvl="1" rtl="0">
              <a:lnSpc>
                <a:spcPct val="170000"/>
              </a:lnSpc>
            </a:pPr>
            <a:r>
              <a:rPr lang="pt-BR" sz="8000" dirty="0"/>
              <a:t>Medicamentosa: </a:t>
            </a:r>
            <a:r>
              <a:rPr lang="pt-BR" sz="8000" dirty="0" err="1"/>
              <a:t>litio</a:t>
            </a:r>
            <a:r>
              <a:rPr lang="pt-BR" sz="8000" dirty="0"/>
              <a:t>, </a:t>
            </a:r>
            <a:r>
              <a:rPr lang="pt-BR" sz="8000" dirty="0" err="1"/>
              <a:t>amiodarona</a:t>
            </a:r>
            <a:r>
              <a:rPr lang="pt-BR" sz="8000" dirty="0"/>
              <a:t>, </a:t>
            </a:r>
            <a:r>
              <a:rPr lang="pt-BR" sz="8000" dirty="0" err="1"/>
              <a:t>interferon</a:t>
            </a:r>
            <a:r>
              <a:rPr lang="pt-BR" sz="8000" dirty="0"/>
              <a:t> alfa</a:t>
            </a:r>
          </a:p>
          <a:p>
            <a:pPr lvl="1" rtl="0">
              <a:lnSpc>
                <a:spcPct val="170000"/>
              </a:lnSpc>
            </a:pPr>
            <a:r>
              <a:rPr lang="pt-BR" sz="8000" dirty="0"/>
              <a:t>Autoimune</a:t>
            </a:r>
          </a:p>
          <a:p>
            <a:pPr lvl="1" rtl="0">
              <a:lnSpc>
                <a:spcPct val="170000"/>
              </a:lnSpc>
            </a:pPr>
            <a:r>
              <a:rPr lang="pt-BR" sz="8000" dirty="0"/>
              <a:t>Pós parto</a:t>
            </a:r>
          </a:p>
          <a:p>
            <a:pPr lvl="1" rtl="0">
              <a:lnSpc>
                <a:spcPct val="170000"/>
              </a:lnSpc>
            </a:pPr>
            <a:r>
              <a:rPr lang="pt-BR" sz="8000" dirty="0"/>
              <a:t>Geralmente gera uma </a:t>
            </a:r>
            <a:r>
              <a:rPr lang="pt-BR" sz="8000" dirty="0" err="1"/>
              <a:t>tireotoxicose</a:t>
            </a:r>
            <a:r>
              <a:rPr lang="pt-BR" sz="8000" dirty="0"/>
              <a:t> transitória</a:t>
            </a:r>
          </a:p>
          <a:p>
            <a:pPr marL="457200" lvl="1" indent="0" rtl="0">
              <a:lnSpc>
                <a:spcPct val="170000"/>
              </a:lnSpc>
              <a:buNone/>
            </a:pPr>
            <a:endParaRPr lang="pt-BR" sz="8000" dirty="0"/>
          </a:p>
          <a:p>
            <a:pPr lvl="0" rtl="0">
              <a:lnSpc>
                <a:spcPct val="170000"/>
              </a:lnSpc>
            </a:pPr>
            <a:r>
              <a:rPr lang="pt-BR" sz="8000" b="1" dirty="0"/>
              <a:t>Tireoidite subaguda dolorosa de </a:t>
            </a:r>
            <a:r>
              <a:rPr lang="pt-BR" sz="8000" b="1" dirty="0" err="1"/>
              <a:t>DeQuervain</a:t>
            </a:r>
            <a:endParaRPr lang="pt-BR" sz="8000" b="1" dirty="0"/>
          </a:p>
          <a:p>
            <a:pPr lvl="1" rtl="0">
              <a:lnSpc>
                <a:spcPct val="170000"/>
              </a:lnSpc>
            </a:pPr>
            <a:r>
              <a:rPr lang="pt-BR" sz="8000" dirty="0"/>
              <a:t>Após infecção viral do trato respiratório inferior</a:t>
            </a:r>
          </a:p>
          <a:p>
            <a:pPr lvl="1" rtl="0">
              <a:lnSpc>
                <a:spcPct val="170000"/>
              </a:lnSpc>
            </a:pPr>
            <a:r>
              <a:rPr lang="pt-BR" sz="8000" dirty="0"/>
              <a:t>Cursa com dor, febre, aumento de marcadores inflamatórios</a:t>
            </a:r>
          </a:p>
          <a:p>
            <a:pPr lvl="1" rtl="0">
              <a:lnSpc>
                <a:spcPct val="170000"/>
              </a:lnSpc>
            </a:pPr>
            <a:r>
              <a:rPr lang="pt-BR" sz="8000" dirty="0"/>
              <a:t>Tratamento com anti-inflamatório</a:t>
            </a:r>
          </a:p>
          <a:p>
            <a:pPr lvl="0" rtl="0">
              <a:lnSpc>
                <a:spcPct val="170000"/>
              </a:lnSpc>
            </a:pPr>
            <a:endParaRPr lang="pt-BR" sz="8000" dirty="0"/>
          </a:p>
          <a:p>
            <a:pPr lvl="0" rtl="0">
              <a:lnSpc>
                <a:spcPct val="170000"/>
              </a:lnSpc>
            </a:pPr>
            <a:r>
              <a:rPr lang="pt-BR" sz="8000" b="1" dirty="0"/>
              <a:t>Tireoidite aguda - bacteriana</a:t>
            </a:r>
            <a:br>
              <a:rPr lang="pt-BR" sz="2000" dirty="0"/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708831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h3.googleusercontent.com/l5r4TG8sG3Aemd5gooXN6J2lS8zEqcCxSic0GiAIv-t3c2-tcNSRDQ30nVoNIsLpQiexiBXzzzJ5gR5e68hmG_8YfgMEKH9BzwHpPUXszkI1Lg4P7EooN9-4e6LRBMiShFgFWa9p8lM=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93" y="1166071"/>
            <a:ext cx="7139771" cy="554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264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e diagnóstico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rtl="0">
              <a:lnSpc>
                <a:spcPct val="150000"/>
              </a:lnSpc>
            </a:pPr>
            <a:r>
              <a:rPr lang="pt-BR" sz="2000" b="1" dirty="0"/>
              <a:t>Dosar TSH, T4 livre, T3 total: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TSH baixo, T4 e T3 aumentados: hipertireoidismo clinico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TSH baixo, T4 e T3 normais: hipertireoidismo </a:t>
            </a:r>
            <a:r>
              <a:rPr lang="pt-BR" sz="2000" dirty="0" err="1"/>
              <a:t>subclinico</a:t>
            </a:r>
            <a:endParaRPr lang="pt-BR" sz="2000" dirty="0"/>
          </a:p>
          <a:p>
            <a:pPr marL="457200" lvl="1" indent="0" rtl="0">
              <a:lnSpc>
                <a:spcPct val="150000"/>
              </a:lnSpc>
              <a:buNone/>
            </a:pPr>
            <a:endParaRPr lang="pt-BR" sz="2000" dirty="0"/>
          </a:p>
          <a:p>
            <a:pPr lvl="0" rtl="0">
              <a:lnSpc>
                <a:spcPct val="150000"/>
              </a:lnSpc>
            </a:pPr>
            <a:r>
              <a:rPr lang="pt-BR" sz="2000" b="1" dirty="0"/>
              <a:t>Dosagem do TRAB e USG tireoide: </a:t>
            </a:r>
            <a:r>
              <a:rPr lang="pt-BR" sz="2000" dirty="0"/>
              <a:t>não é essencial</a:t>
            </a:r>
          </a:p>
          <a:p>
            <a:pPr marL="0" lvl="0" indent="0" rtl="0">
              <a:lnSpc>
                <a:spcPct val="150000"/>
              </a:lnSpc>
              <a:buNone/>
            </a:pPr>
            <a:endParaRPr lang="pt-BR" sz="2000" dirty="0"/>
          </a:p>
          <a:p>
            <a:pPr lvl="0" rtl="0">
              <a:lnSpc>
                <a:spcPct val="150000"/>
              </a:lnSpc>
            </a:pPr>
            <a:r>
              <a:rPr lang="pt-BR" sz="2000" b="1" dirty="0"/>
              <a:t>Cintilografia de tireoide</a:t>
            </a:r>
            <a:r>
              <a:rPr lang="pt-BR" sz="2000" dirty="0"/>
              <a:t>: diferencia Doença de Graves de tireoidite, identifica se os nódulos da tireoide são </a:t>
            </a:r>
            <a:r>
              <a:rPr lang="pt-BR" sz="2000" dirty="0" err="1"/>
              <a:t>hipo</a:t>
            </a:r>
            <a:r>
              <a:rPr lang="pt-BR" sz="2000" dirty="0"/>
              <a:t> ou </a:t>
            </a:r>
            <a:r>
              <a:rPr lang="pt-BR" sz="2000" dirty="0" err="1"/>
              <a:t>hipercaptantes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5629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8214" y="0"/>
            <a:ext cx="10515600" cy="1325563"/>
          </a:xfrm>
        </p:spPr>
        <p:txBody>
          <a:bodyPr/>
          <a:lstStyle/>
          <a:p>
            <a:r>
              <a:rPr lang="pt-BR" dirty="0"/>
              <a:t>Cintilografia de tireoide</a:t>
            </a:r>
          </a:p>
        </p:txBody>
      </p:sp>
      <p:pic>
        <p:nvPicPr>
          <p:cNvPr id="12292" name="Picture 4" descr="https://lh5.googleusercontent.com/wZZoY3wr590bu_7NabA581H-wZrlqF6Fw54EuUO7mK7VbINNnHIGSxWHm_5hcL2bq_5WqOXML4U_-5P6fEzjLoJ7J-hFGYutESCzQx4ostwGMCRvmUZdUah5HmmmLIGznLCLy8R82tQ=s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10" y="2059843"/>
            <a:ext cx="9820358" cy="293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149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Cintilografia de tireoide</a:t>
            </a:r>
          </a:p>
        </p:txBody>
      </p:sp>
      <p:pic>
        <p:nvPicPr>
          <p:cNvPr id="4" name="Picture 6" descr="https://lh3.googleusercontent.com/Ax65QDwkCj49qUL9aUswvd6yeBsX9ANOjXcdRikWh9_w8qlcYAsmvPAr76bLAAkHnY1q-arCae4F9dtsO_cq4JFlI1Tujvyi8_aBdZm2YRZCu7OIlfgn0lWdT2G1UsHnOtPIMB-ews0=s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3" t="18295" r="27217" b="26156"/>
          <a:stretch/>
        </p:blipFill>
        <p:spPr bwMode="auto">
          <a:xfrm>
            <a:off x="1007168" y="1545464"/>
            <a:ext cx="7913091" cy="389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31371" y="6335264"/>
            <a:ext cx="3773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Endocrinologia Clínica, Villar, 2016</a:t>
            </a:r>
          </a:p>
        </p:txBody>
      </p:sp>
    </p:spTree>
    <p:extLst>
      <p:ext uri="{BB962C8B-B14F-4D97-AF65-F5344CB8AC3E}">
        <p14:creationId xmlns:p14="http://schemas.microsoft.com/office/powerpoint/2010/main" val="363779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P1nr11XFZz4w-BV_L8Op0Rj36c3OB8qQsgo4G0_y44hJLnJ-rsG0ZSfAJZPx2yDkVnhdvLFixXzfgfkSGdBGTR4dL9Y_dvlgk2GGsUvegGoADjZKqgj3pN3rwzk_tmUKGtsYNuLdx-k=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87" y="1484385"/>
            <a:ext cx="5542025" cy="508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96577" y="293422"/>
            <a:ext cx="10515600" cy="1325563"/>
          </a:xfrm>
          <a:prstGeom prst="rect">
            <a:avLst/>
          </a:prstGeom>
        </p:spPr>
        <p:txBody>
          <a:bodyPr/>
          <a:lstStyle/>
          <a:p>
            <a:pPr lvl="0" rtl="0"/>
            <a:r>
              <a:rPr lang="pt-BR" sz="3600" dirty="0">
                <a:solidFill>
                  <a:srgbClr val="006969"/>
                </a:solidFill>
              </a:rPr>
              <a:t>Tireoide : glândula localizada na região cervical</a:t>
            </a:r>
          </a:p>
        </p:txBody>
      </p:sp>
    </p:spTree>
    <p:extLst>
      <p:ext uri="{BB962C8B-B14F-4D97-AF65-F5344CB8AC3E}">
        <p14:creationId xmlns:p14="http://schemas.microsoft.com/office/powerpoint/2010/main" val="843461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Tratamento : depende da causa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0376" y="2603500"/>
            <a:ext cx="9520238" cy="3416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000" dirty="0"/>
              <a:t>Anti-inflamatórios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Beta bloqueadores</a:t>
            </a:r>
          </a:p>
          <a:p>
            <a:pPr>
              <a:lnSpc>
                <a:spcPct val="150000"/>
              </a:lnSpc>
            </a:pPr>
            <a:r>
              <a:rPr lang="pt-BR" sz="2000" dirty="0" err="1"/>
              <a:t>Tionamidas</a:t>
            </a: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/>
              <a:t>Radioterapia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Cirurgia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5362" name="Picture 2" descr="O pós-operatório da tireoidectomia - Cirurgião | Dr. Felipe Malafa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865" y="1597003"/>
            <a:ext cx="5280932" cy="231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ima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97" y="3643631"/>
            <a:ext cx="3835174" cy="25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69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ireoide e gravidez - Hospital Português : Hospital Portuguê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282" y="3314771"/>
            <a:ext cx="7125268" cy="33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1525" y="205795"/>
            <a:ext cx="10515600" cy="1325563"/>
          </a:xfrm>
        </p:spPr>
        <p:txBody>
          <a:bodyPr/>
          <a:lstStyle/>
          <a:p>
            <a:r>
              <a:rPr lang="pt-BR" dirty="0"/>
              <a:t>Tireoide e Gestação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54947" y="1531358"/>
            <a:ext cx="9025270" cy="3416300"/>
          </a:xfrm>
        </p:spPr>
        <p:txBody>
          <a:bodyPr>
            <a:noAutofit/>
          </a:bodyPr>
          <a:lstStyle/>
          <a:p>
            <a:pPr lvl="0" rtl="0">
              <a:lnSpc>
                <a:spcPct val="150000"/>
              </a:lnSpc>
            </a:pPr>
            <a:r>
              <a:rPr lang="pt-BR" sz="2000" b="1" dirty="0"/>
              <a:t>Alterações fisiológicas: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Ação </a:t>
            </a:r>
            <a:r>
              <a:rPr lang="pt-BR" sz="2000" dirty="0" err="1"/>
              <a:t>estimulatória</a:t>
            </a:r>
            <a:r>
              <a:rPr lang="pt-BR" sz="2000" dirty="0"/>
              <a:t> do HCG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Aumento da TBG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Aumento do volume 10-40%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Aumento do T4 e T3 total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Diminuição do T4 livre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Aumento da necessidade diária de iodo : 250 </a:t>
            </a:r>
            <a:r>
              <a:rPr lang="pt-BR" sz="2000" dirty="0" err="1"/>
              <a:t>ug</a:t>
            </a:r>
            <a:r>
              <a:rPr lang="pt-BR" sz="2000" dirty="0"/>
              <a:t>/d ( dieta + suplementação)</a:t>
            </a:r>
          </a:p>
        </p:txBody>
      </p:sp>
    </p:spTree>
    <p:extLst>
      <p:ext uri="{BB962C8B-B14F-4D97-AF65-F5344CB8AC3E}">
        <p14:creationId xmlns:p14="http://schemas.microsoft.com/office/powerpoint/2010/main" val="1701604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Tireoide e Gestação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rtl="0">
              <a:lnSpc>
                <a:spcPct val="150000"/>
              </a:lnSpc>
            </a:pPr>
            <a:r>
              <a:rPr lang="pt-BR" sz="2000" b="1" dirty="0"/>
              <a:t>Riscos do hipotireoidismo: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ocorre em 0,2% a 1% das grávidas em áreas com ingesta adequada de iodo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impacta no desenvolvimento </a:t>
            </a:r>
            <a:r>
              <a:rPr lang="pt-BR" sz="2000" dirty="0" err="1"/>
              <a:t>neurocognitivo</a:t>
            </a:r>
            <a:r>
              <a:rPr lang="pt-BR" sz="2000" dirty="0"/>
              <a:t> do feto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maior risco parto prematuro, 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baixo peso ao nascer, 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perda gestacional  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menor QI no concepto</a:t>
            </a:r>
          </a:p>
        </p:txBody>
      </p:sp>
    </p:spTree>
    <p:extLst>
      <p:ext uri="{BB962C8B-B14F-4D97-AF65-F5344CB8AC3E}">
        <p14:creationId xmlns:p14="http://schemas.microsoft.com/office/powerpoint/2010/main" val="1570862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Tireoide e Gestação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rtl="0">
              <a:lnSpc>
                <a:spcPct val="150000"/>
              </a:lnSpc>
            </a:pPr>
            <a:r>
              <a:rPr lang="pt-BR" sz="2000" b="1" dirty="0"/>
              <a:t>Riscos do hipertireoidismo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A causa mais comum é da Doença de Graves e ocorre em 0,05% a 0,2% das gestantes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perda gestacional, 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hipertensão na gravidez, 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parto prematuro, 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baixo peso ao nascer, 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restrição de crescimento intrauterino, 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óbito fetal, 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tempestade </a:t>
            </a:r>
            <a:r>
              <a:rPr lang="pt-BR" sz="2000" dirty="0" err="1"/>
              <a:t>tireotóxica</a:t>
            </a:r>
            <a:r>
              <a:rPr lang="pt-BR" sz="2000" dirty="0"/>
              <a:t> e insuficiência cardíaca congestiva materna</a:t>
            </a:r>
          </a:p>
        </p:txBody>
      </p:sp>
    </p:spTree>
    <p:extLst>
      <p:ext uri="{BB962C8B-B14F-4D97-AF65-F5344CB8AC3E}">
        <p14:creationId xmlns:p14="http://schemas.microsoft.com/office/powerpoint/2010/main" val="3981369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ireoide e gravidez - Hospital Português : Hospital Portuguê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929" y="3514299"/>
            <a:ext cx="7125268" cy="33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Tireoide e gestação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4024" y="2603500"/>
            <a:ext cx="9516589" cy="3416300"/>
          </a:xfrm>
        </p:spPr>
        <p:txBody>
          <a:bodyPr>
            <a:normAutofit/>
          </a:bodyPr>
          <a:lstStyle/>
          <a:p>
            <a:pPr lvl="0" rtl="0">
              <a:lnSpc>
                <a:spcPct val="150000"/>
              </a:lnSpc>
            </a:pPr>
            <a:r>
              <a:rPr lang="pt-BR" sz="2000" dirty="0"/>
              <a:t>Avaliar a função </a:t>
            </a:r>
            <a:r>
              <a:rPr lang="pt-BR" sz="2000" dirty="0" err="1"/>
              <a:t>tireoideana</a:t>
            </a:r>
            <a:r>
              <a:rPr lang="pt-BR" sz="2000" dirty="0"/>
              <a:t> em mulheres que planejam gestação</a:t>
            </a:r>
          </a:p>
          <a:p>
            <a:pPr lvl="0" rtl="0">
              <a:lnSpc>
                <a:spcPct val="150000"/>
              </a:lnSpc>
            </a:pPr>
            <a:r>
              <a:rPr lang="pt-BR" sz="2000" dirty="0"/>
              <a:t>Acompanhar a função </a:t>
            </a:r>
            <a:r>
              <a:rPr lang="pt-BR" sz="2000" dirty="0" err="1"/>
              <a:t>tireoideana</a:t>
            </a:r>
            <a:r>
              <a:rPr lang="pt-BR" sz="2000" dirty="0"/>
              <a:t> durante a gestação</a:t>
            </a:r>
          </a:p>
          <a:p>
            <a:pPr lvl="0" rtl="0">
              <a:lnSpc>
                <a:spcPct val="150000"/>
              </a:lnSpc>
            </a:pPr>
            <a:r>
              <a:rPr lang="pt-BR" sz="2000" dirty="0"/>
              <a:t>Tratar e acompanhar alterações </a:t>
            </a:r>
            <a:r>
              <a:rPr lang="pt-BR" sz="2000" dirty="0" err="1"/>
              <a:t>tireoideanas</a:t>
            </a:r>
            <a:r>
              <a:rPr lang="pt-BR" sz="2000" dirty="0"/>
              <a:t> para evitar complicações maternas ou fetais</a:t>
            </a:r>
          </a:p>
        </p:txBody>
      </p:sp>
    </p:spTree>
    <p:extLst>
      <p:ext uri="{BB962C8B-B14F-4D97-AF65-F5344CB8AC3E}">
        <p14:creationId xmlns:p14="http://schemas.microsoft.com/office/powerpoint/2010/main" val="3708747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0448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												</a:t>
            </a:r>
          </a:p>
          <a:p>
            <a:pPr marL="0" indent="0">
              <a:buNone/>
            </a:pPr>
            <a:r>
              <a:rPr lang="pt-BR" dirty="0"/>
              <a:t>						</a:t>
            </a:r>
            <a:br>
              <a:rPr lang="pt-BR" dirty="0"/>
            </a:br>
            <a:endParaRPr lang="pt-BR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96533" y="2059468"/>
            <a:ext cx="842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27" y="1491926"/>
            <a:ext cx="4036236" cy="518576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40645" y="25758"/>
            <a:ext cx="10515600" cy="1325563"/>
          </a:xfrm>
          <a:prstGeom prst="rect">
            <a:avLst/>
          </a:prstGeom>
        </p:spPr>
        <p:txBody>
          <a:bodyPr/>
          <a:lstStyle/>
          <a:p>
            <a:pPr lvl="0" rtl="0"/>
            <a:r>
              <a:rPr lang="pt-BR" sz="3200" dirty="0"/>
              <a:t>Objetivo da avaliação dos nódulos </a:t>
            </a:r>
            <a:r>
              <a:rPr lang="pt-BR" sz="3200" dirty="0" err="1"/>
              <a:t>tireoideanos</a:t>
            </a:r>
            <a:r>
              <a:rPr lang="pt-BR" sz="3200" dirty="0"/>
              <a:t>: definir se o nódulo é benigno ou maligno</a:t>
            </a:r>
          </a:p>
        </p:txBody>
      </p:sp>
    </p:spTree>
    <p:extLst>
      <p:ext uri="{BB962C8B-B14F-4D97-AF65-F5344CB8AC3E}">
        <p14:creationId xmlns:p14="http://schemas.microsoft.com/office/powerpoint/2010/main" val="1070820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21312423"/>
              </p:ext>
            </p:extLst>
          </p:nvPr>
        </p:nvGraphicFramePr>
        <p:xfrm>
          <a:off x="631065" y="437368"/>
          <a:ext cx="10515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07788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e conduta: 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77031" y="2951217"/>
            <a:ext cx="8825659" cy="3416300"/>
          </a:xfrm>
        </p:spPr>
        <p:txBody>
          <a:bodyPr>
            <a:normAutofit/>
          </a:bodyPr>
          <a:lstStyle/>
          <a:p>
            <a:pPr lvl="0" rtl="0">
              <a:lnSpc>
                <a:spcPct val="150000"/>
              </a:lnSpc>
            </a:pPr>
            <a:r>
              <a:rPr lang="pt-BR" sz="2000" dirty="0"/>
              <a:t>1º Solicitar USG de tireoide e TSH</a:t>
            </a:r>
          </a:p>
          <a:p>
            <a:pPr lvl="0" rtl="0">
              <a:lnSpc>
                <a:spcPct val="150000"/>
              </a:lnSpc>
            </a:pPr>
            <a:r>
              <a:rPr lang="pt-BR" sz="2000" dirty="0"/>
              <a:t>Se TSH baixo: realizar cintilografia para avaliar se nódulo quente ou frio</a:t>
            </a:r>
          </a:p>
          <a:p>
            <a:pPr lvl="0" rtl="0">
              <a:lnSpc>
                <a:spcPct val="150000"/>
              </a:lnSpc>
            </a:pPr>
            <a:r>
              <a:rPr lang="pt-BR" sz="2000" dirty="0"/>
              <a:t>Se TSH normal ou alto ou se nódulo frio a cintilografia: avaliar características do nódulo para indicar ou não a punção aspirativa por agulha fina</a:t>
            </a:r>
          </a:p>
        </p:txBody>
      </p:sp>
      <p:pic>
        <p:nvPicPr>
          <p:cNvPr id="3074" name="Picture 2" descr="PAAF DE TIREÓIDE – Climef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0304"/>
            <a:ext cx="54864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2776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34639082"/>
              </p:ext>
            </p:extLst>
          </p:nvPr>
        </p:nvGraphicFramePr>
        <p:xfrm>
          <a:off x="0" y="554038"/>
          <a:ext cx="10515600" cy="5637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Apresentação do PowerPoi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365125"/>
            <a:ext cx="2367332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ódulos de tireoide — Patricia Gracitell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2524944"/>
            <a:ext cx="2367332" cy="180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ROTOCOLO DE NÓDULO TIREOIDIANO (NO ADULTO) METODOLOGIA DE BUSCA DA  LITERATURA: Base de dados Medline/Pubmed utilizando-se a 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4470899"/>
            <a:ext cx="241935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0910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63889414"/>
              </p:ext>
            </p:extLst>
          </p:nvPr>
        </p:nvGraphicFramePr>
        <p:xfrm>
          <a:off x="1826417" y="1937857"/>
          <a:ext cx="8539166" cy="1979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024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4498" y="201764"/>
            <a:ext cx="8761413" cy="706964"/>
          </a:xfrm>
        </p:spPr>
        <p:txBody>
          <a:bodyPr>
            <a:normAutofit/>
          </a:bodyPr>
          <a:lstStyle/>
          <a:p>
            <a:r>
              <a:rPr lang="pt-BR" dirty="0"/>
              <a:t>Regulação da  tireoide</a:t>
            </a:r>
          </a:p>
        </p:txBody>
      </p:sp>
      <p:pic>
        <p:nvPicPr>
          <p:cNvPr id="2050" name="Picture 2" descr="https://lh4.googleusercontent.com/WtAYuyocJyqj9gfvhvz4MHuWeWW2d-ADdfF9-6k0PPh-Ay5yYdNdSZxiF_kRpZFm6FvpE0bO33EMg29dI162pkc_aywJvpYTqzydHhOVVAzpKZyCyuopwdu_2XSbhfdqyFOGVPqHMxw=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237" y="1328487"/>
            <a:ext cx="6847934" cy="519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651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Conduta após a punção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Sistema Bethesda para Laudos Citopatológicos de Tireóide - Lâmina -  Laboratório de Patologia e Prevenção de Cân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82" y="1226846"/>
            <a:ext cx="8810625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486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Câncer de tireoide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rtl="0">
              <a:lnSpc>
                <a:spcPct val="150000"/>
              </a:lnSpc>
            </a:pPr>
            <a:r>
              <a:rPr lang="pt-BR" sz="2000" dirty="0"/>
              <a:t>O carcinoma </a:t>
            </a:r>
            <a:r>
              <a:rPr lang="pt-BR" sz="2000" dirty="0" err="1"/>
              <a:t>papilífero</a:t>
            </a:r>
            <a:r>
              <a:rPr lang="pt-BR" sz="2000" dirty="0"/>
              <a:t> é o tipo histológico mais comum, correspondendo a 40 a 70% de todos os carcinomas tireoidianos</a:t>
            </a:r>
          </a:p>
          <a:p>
            <a:pPr lvl="0" rtl="0">
              <a:lnSpc>
                <a:spcPct val="150000"/>
              </a:lnSpc>
            </a:pPr>
            <a:r>
              <a:rPr lang="pt-BR" sz="2000" dirty="0"/>
              <a:t>Acomete indivíduos jovens (terceira e quarta décadas de vida), tem baixa malignidade e crescimento lento.</a:t>
            </a:r>
          </a:p>
          <a:p>
            <a:pPr lvl="0" rtl="0">
              <a:lnSpc>
                <a:spcPct val="150000"/>
              </a:lnSpc>
            </a:pPr>
            <a:r>
              <a:rPr lang="pt-BR" sz="2000" dirty="0"/>
              <a:t>Sobrevida em 10 anos: 84-90%</a:t>
            </a:r>
          </a:p>
          <a:p>
            <a:pPr lvl="0" rtl="0">
              <a:lnSpc>
                <a:spcPct val="150000"/>
              </a:lnSpc>
            </a:pPr>
            <a:r>
              <a:rPr lang="pt-BR" sz="2000" dirty="0"/>
              <a:t>Outros tipos: carcinoma folicular, câncer medular da tireoide, carcinoma de células de </a:t>
            </a:r>
            <a:r>
              <a:rPr lang="pt-BR" sz="2000" dirty="0" err="1"/>
              <a:t>Hurthle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719285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Tratamento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rtl="0">
              <a:lnSpc>
                <a:spcPct val="150000"/>
              </a:lnSpc>
            </a:pPr>
            <a:r>
              <a:rPr lang="pt-BR" sz="2000" dirty="0"/>
              <a:t>Cirurgia</a:t>
            </a:r>
          </a:p>
          <a:p>
            <a:pPr lvl="0" rtl="0">
              <a:lnSpc>
                <a:spcPct val="150000"/>
              </a:lnSpc>
            </a:pPr>
            <a:r>
              <a:rPr lang="pt-BR" sz="2000" dirty="0" err="1"/>
              <a:t>Radioiodoterapia</a:t>
            </a:r>
            <a:endParaRPr lang="pt-BR" sz="2000" dirty="0"/>
          </a:p>
          <a:p>
            <a:pPr lvl="0" rtl="0">
              <a:lnSpc>
                <a:spcPct val="150000"/>
              </a:lnSpc>
            </a:pPr>
            <a:r>
              <a:rPr lang="pt-BR" sz="2000" dirty="0"/>
              <a:t>Reposição do hormônio </a:t>
            </a:r>
            <a:r>
              <a:rPr lang="pt-BR" sz="2000" dirty="0" err="1"/>
              <a:t>tireoideano</a:t>
            </a:r>
            <a:endParaRPr lang="pt-BR" sz="2000" dirty="0"/>
          </a:p>
          <a:p>
            <a:pPr lvl="0" rtl="0">
              <a:lnSpc>
                <a:spcPct val="150000"/>
              </a:lnSpc>
            </a:pPr>
            <a:r>
              <a:rPr lang="pt-BR" sz="2000" dirty="0"/>
              <a:t>Acompanhamento com exames de sangue e USG de tireoide rastreio de remissão e recidiva</a:t>
            </a:r>
          </a:p>
          <a:p>
            <a:pPr lvl="0" rtl="0">
              <a:lnSpc>
                <a:spcPct val="150000"/>
              </a:lnSpc>
            </a:pPr>
            <a:r>
              <a:rPr lang="pt-BR" sz="2000" dirty="0"/>
              <a:t>Quimioterapia/radioterapia</a:t>
            </a:r>
          </a:p>
        </p:txBody>
      </p:sp>
    </p:spTree>
    <p:extLst>
      <p:ext uri="{BB962C8B-B14F-4D97-AF65-F5344CB8AC3E}">
        <p14:creationId xmlns:p14="http://schemas.microsoft.com/office/powerpoint/2010/main" val="3399119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7280" y="4065330"/>
            <a:ext cx="10934162" cy="936104"/>
          </a:xfrm>
        </p:spPr>
        <p:txBody>
          <a:bodyPr>
            <a:noAutofit/>
          </a:bodyPr>
          <a:lstStyle/>
          <a:p>
            <a:pPr lvl="0"/>
            <a:r>
              <a:rPr lang="pt-BR" sz="3200" dirty="0">
                <a:solidFill>
                  <a:schemeClr val="bg1"/>
                </a:solidFill>
              </a:rPr>
              <a:t>Sempre que houver um diagnóstico de nódulo de tireoide, procure um médico Endocrinologista ou Cirurgião de Cabeça e Pescoço para avaliação e conduta!</a:t>
            </a:r>
            <a:br>
              <a:rPr lang="pt-BR" sz="3200" dirty="0">
                <a:solidFill>
                  <a:schemeClr val="bg1"/>
                </a:solidFill>
              </a:rPr>
            </a:b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249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3656" y="3691843"/>
            <a:ext cx="6816757" cy="936104"/>
          </a:xfrm>
        </p:spPr>
        <p:txBody>
          <a:bodyPr>
            <a:noAutofit/>
          </a:bodyPr>
          <a:lstStyle/>
          <a:p>
            <a:pPr lvl="8" algn="ctr" rtl="0">
              <a:spcBef>
                <a:spcPct val="0"/>
              </a:spcBef>
            </a:pPr>
            <a:r>
              <a:rPr lang="pt-BR" sz="3600" b="1" dirty="0">
                <a:solidFill>
                  <a:schemeClr val="bg1"/>
                </a:solidFill>
              </a:rPr>
              <a:t>OBRIGADA!</a:t>
            </a:r>
            <a:br>
              <a:rPr lang="pt-BR" sz="3600" b="1" dirty="0">
                <a:solidFill>
                  <a:schemeClr val="bg1"/>
                </a:solidFill>
              </a:rPr>
            </a:b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389063"/>
            <a:ext cx="7077075" cy="4351337"/>
          </a:xfrm>
          <a:prstGeom prst="rect">
            <a:avLst/>
          </a:prstGeom>
        </p:spPr>
        <p:txBody>
          <a:bodyPr/>
          <a:lstStyle/>
          <a:p>
            <a:pPr lvl="8" algn="ctr"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529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feito dos hormônios a nível cerebral – Clínica Higash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0937" y="1690818"/>
            <a:ext cx="3966403" cy="395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38200" y="2641600"/>
            <a:ext cx="497574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Ingestão recomendada diária de iodo: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0-7 anos: 90 </a:t>
            </a:r>
            <a:r>
              <a:rPr lang="pt-BR" dirty="0" err="1"/>
              <a:t>mcg</a:t>
            </a:r>
            <a:r>
              <a:rPr lang="pt-BR" dirty="0"/>
              <a:t>/d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7-12 anos: 120 </a:t>
            </a:r>
            <a:r>
              <a:rPr lang="pt-BR" dirty="0" err="1"/>
              <a:t>mcg</a:t>
            </a:r>
            <a:r>
              <a:rPr lang="pt-BR" dirty="0"/>
              <a:t>/d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&gt; 12 anos: 150 </a:t>
            </a:r>
            <a:r>
              <a:rPr lang="pt-BR" dirty="0" err="1"/>
              <a:t>mcg</a:t>
            </a:r>
            <a:r>
              <a:rPr lang="pt-BR" dirty="0"/>
              <a:t>/d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Mulheres grávidas ou em amamentação: 200 a 250 </a:t>
            </a:r>
            <a:r>
              <a:rPr lang="pt-BR" dirty="0" err="1"/>
              <a:t>mcg</a:t>
            </a:r>
            <a:r>
              <a:rPr lang="pt-BR" dirty="0"/>
              <a:t>/d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01600" y="511524"/>
            <a:ext cx="10515600" cy="1325563"/>
          </a:xfrm>
          <a:prstGeom prst="rect">
            <a:avLst/>
          </a:prstGeom>
        </p:spPr>
        <p:txBody>
          <a:bodyPr/>
          <a:lstStyle/>
          <a:p>
            <a:pPr lvl="0" rtl="0"/>
            <a:r>
              <a:rPr lang="pt-BR" sz="3600" dirty="0"/>
              <a:t>O iodo é essencial para produção dos hormônios </a:t>
            </a:r>
            <a:r>
              <a:rPr lang="pt-BR" sz="3600" dirty="0" err="1"/>
              <a:t>tireoideanos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80840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1288" y="134887"/>
            <a:ext cx="10515600" cy="1325563"/>
          </a:xfrm>
        </p:spPr>
        <p:txBody>
          <a:bodyPr>
            <a:noAutofit/>
          </a:bodyPr>
          <a:lstStyle/>
          <a:p>
            <a:r>
              <a:rPr lang="pt-BR" dirty="0"/>
              <a:t>Importância da tireoide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8919" y="1820201"/>
            <a:ext cx="5967639" cy="34163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Existem receptores de hormônios </a:t>
            </a:r>
            <a:r>
              <a:rPr lang="pt-BR" dirty="0" err="1"/>
              <a:t>tireoideanos</a:t>
            </a:r>
            <a:r>
              <a:rPr lang="pt-BR" dirty="0"/>
              <a:t> em praticamente todas as células: sistemas nervoso, cardiovascular, musculoesquelético, fígado, rim, hipófise e hipotálamo.</a:t>
            </a:r>
            <a:br>
              <a:rPr lang="pt-BR" dirty="0"/>
            </a:br>
            <a:endParaRPr lang="pt-BR" dirty="0"/>
          </a:p>
        </p:txBody>
      </p:sp>
      <p:pic>
        <p:nvPicPr>
          <p:cNvPr id="4100" name="Picture 4" descr="Doenças difusas da tireo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028" y="1241080"/>
            <a:ext cx="3918857" cy="457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93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funções: 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rtl="0">
              <a:lnSpc>
                <a:spcPct val="150000"/>
              </a:lnSpc>
            </a:pPr>
            <a:r>
              <a:rPr lang="pt-BR" sz="2400" dirty="0"/>
              <a:t>Regular o metabolismo energético: consumo O2, contração miocárdica, resistência periférica, frequência cardíaca basal, produção de calor, estado alerta </a:t>
            </a:r>
            <a:r>
              <a:rPr lang="pt-BR" sz="2400" dirty="0" err="1"/>
              <a:t>etc</a:t>
            </a:r>
            <a:r>
              <a:rPr lang="pt-BR" sz="2400" dirty="0"/>
              <a:t> </a:t>
            </a:r>
          </a:p>
          <a:p>
            <a:pPr lvl="0" rtl="0">
              <a:lnSpc>
                <a:spcPct val="150000"/>
              </a:lnSpc>
            </a:pPr>
            <a:r>
              <a:rPr lang="pt-BR" sz="2400" dirty="0"/>
              <a:t>Regular o metabolismo da glicose, ácidos graxos, proteínas </a:t>
            </a:r>
          </a:p>
          <a:p>
            <a:pPr lvl="0" rtl="0">
              <a:lnSpc>
                <a:spcPct val="150000"/>
              </a:lnSpc>
            </a:pPr>
            <a:r>
              <a:rPr lang="pt-BR" sz="2400" dirty="0"/>
              <a:t>Regulação hormonal ( sistema reprodutivo, hormônio crescimento, prolactina </a:t>
            </a:r>
            <a:r>
              <a:rPr lang="pt-BR" sz="2400" dirty="0" err="1"/>
              <a:t>etc</a:t>
            </a:r>
            <a:r>
              <a:rPr lang="pt-B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028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Epidemiologia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rtl="0">
              <a:lnSpc>
                <a:spcPct val="150000"/>
              </a:lnSpc>
            </a:pPr>
            <a:r>
              <a:rPr lang="pt-BR" sz="2400" b="1" dirty="0"/>
              <a:t>Hipotireoidismo</a:t>
            </a:r>
            <a:r>
              <a:rPr lang="pt-BR" sz="2400" dirty="0"/>
              <a:t> 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é a doença mais comum da tireoide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Ele tem prevalência de 2% na população geral e 15% em pessoas com mais de 60 anos, sendo 10 vezes mais frequente em mulheres que homens</a:t>
            </a:r>
          </a:p>
          <a:p>
            <a:pPr lvl="0" rtl="0">
              <a:lnSpc>
                <a:spcPct val="150000"/>
              </a:lnSpc>
            </a:pPr>
            <a:r>
              <a:rPr lang="pt-BR" sz="2400" b="1" dirty="0"/>
              <a:t>Hipertireoidismo 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é mais frequente em mulheres (5x) e em tabagistas. </a:t>
            </a:r>
          </a:p>
          <a:p>
            <a:pPr lvl="1" rtl="0">
              <a:lnSpc>
                <a:spcPct val="150000"/>
              </a:lnSpc>
            </a:pPr>
            <a:r>
              <a:rPr lang="pt-BR" sz="2000" dirty="0"/>
              <a:t>A prevalência geral é de aproximadamente 1%, aumentando para 4 a 5% em mulheres idosas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953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371" y="623605"/>
            <a:ext cx="10081120" cy="648072"/>
          </a:xfrm>
        </p:spPr>
        <p:txBody>
          <a:bodyPr/>
          <a:lstStyle/>
          <a:p>
            <a:pPr lvl="0"/>
            <a:r>
              <a:rPr lang="pt-BR" dirty="0"/>
              <a:t>Nódulos </a:t>
            </a:r>
            <a:r>
              <a:rPr lang="pt-BR" dirty="0" err="1"/>
              <a:t>tireoideanos</a:t>
            </a:r>
            <a:r>
              <a:rPr lang="pt-BR" dirty="0"/>
              <a:t> – epidemiologia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rtl="0">
              <a:lnSpc>
                <a:spcPct val="90000"/>
              </a:lnSpc>
            </a:pPr>
            <a:endParaRPr lang="pt-BR" dirty="0"/>
          </a:p>
          <a:p>
            <a:pPr lvl="1" rtl="0">
              <a:lnSpc>
                <a:spcPct val="160000"/>
              </a:lnSpc>
            </a:pPr>
            <a:r>
              <a:rPr lang="pt-BR" sz="3100" dirty="0"/>
              <a:t>Prevalência de 4 a 7% da população a palpação</a:t>
            </a:r>
          </a:p>
          <a:p>
            <a:pPr lvl="1" rtl="0">
              <a:lnSpc>
                <a:spcPct val="160000"/>
              </a:lnSpc>
            </a:pPr>
            <a:r>
              <a:rPr lang="pt-BR" sz="3100" dirty="0"/>
              <a:t>Ao USG, a prevalência aumenta para 19 a 67% da população</a:t>
            </a:r>
          </a:p>
          <a:p>
            <a:pPr lvl="1" rtl="0">
              <a:lnSpc>
                <a:spcPct val="160000"/>
              </a:lnSpc>
            </a:pPr>
            <a:r>
              <a:rPr lang="pt-BR" sz="3100" dirty="0"/>
              <a:t>É mais comum em mulheres, idade avançada e IMC mais altos</a:t>
            </a:r>
          </a:p>
          <a:p>
            <a:pPr lvl="1" rtl="0">
              <a:lnSpc>
                <a:spcPct val="160000"/>
              </a:lnSpc>
            </a:pPr>
            <a:r>
              <a:rPr lang="pt-BR" sz="3100" dirty="0"/>
              <a:t>90-95% são benignos</a:t>
            </a:r>
          </a:p>
          <a:p>
            <a:pPr lvl="1" rtl="0">
              <a:lnSpc>
                <a:spcPct val="160000"/>
              </a:lnSpc>
            </a:pPr>
            <a:r>
              <a:rPr lang="pt-BR" sz="3100" dirty="0"/>
              <a:t>O câncer da tireoide é raro (cerca de 1% de todos os cânceres), mas trata-se da neoplasia endócrina maligna mais frequente</a:t>
            </a:r>
            <a:r>
              <a:rPr lang="pt-BR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835983"/>
      </p:ext>
    </p:extLst>
  </p:cSld>
  <p:clrMapOvr>
    <a:masterClrMapping/>
  </p:clrMapOvr>
</p:sld>
</file>

<file path=ppt/theme/theme1.xml><?xml version="1.0" encoding="utf-8"?>
<a:theme xmlns:a="http://schemas.openxmlformats.org/drawingml/2006/main" name="modelo ppt (1)">
  <a:themeElements>
    <a:clrScheme name="UNIMED">
      <a:dk1>
        <a:srgbClr val="006969"/>
      </a:dk1>
      <a:lt1>
        <a:srgbClr val="FFFFFF"/>
      </a:lt1>
      <a:dk2>
        <a:srgbClr val="410050"/>
      </a:dk2>
      <a:lt2>
        <a:srgbClr val="EBDCB9"/>
      </a:lt2>
      <a:accent1>
        <a:srgbClr val="BED700"/>
      </a:accent1>
      <a:accent2>
        <a:srgbClr val="EB0A64"/>
      </a:accent2>
      <a:accent3>
        <a:srgbClr val="006600"/>
      </a:accent3>
      <a:accent4>
        <a:srgbClr val="F5781E"/>
      </a:accent4>
      <a:accent5>
        <a:srgbClr val="A0238C"/>
      </a:accent5>
      <a:accent6>
        <a:srgbClr val="FFC30F"/>
      </a:accent6>
      <a:hlink>
        <a:srgbClr val="693C0F"/>
      </a:hlink>
      <a:folHlink>
        <a:srgbClr val="005028"/>
      </a:folHlink>
    </a:clrScheme>
    <a:fontScheme name="Personalizada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ppt (1)</Template>
  <TotalTime>1024</TotalTime>
  <Words>1460</Words>
  <Application>Microsoft Office PowerPoint</Application>
  <PresentationFormat>Widescreen</PresentationFormat>
  <Paragraphs>225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7" baseType="lpstr">
      <vt:lpstr>Arial</vt:lpstr>
      <vt:lpstr>Trebuchet MS</vt:lpstr>
      <vt:lpstr>modelo ppt (1)</vt:lpstr>
      <vt:lpstr>Doenças da Tireoide</vt:lpstr>
      <vt:lpstr>Tópicos</vt:lpstr>
      <vt:lpstr>Apresentação do PowerPoint</vt:lpstr>
      <vt:lpstr>Regulação da  tireoide</vt:lpstr>
      <vt:lpstr>Apresentação do PowerPoint</vt:lpstr>
      <vt:lpstr>Importância da tireoide</vt:lpstr>
      <vt:lpstr>Principais funções: </vt:lpstr>
      <vt:lpstr>Epidemiologia</vt:lpstr>
      <vt:lpstr>Nódulos tireoideanos – epidemiologia </vt:lpstr>
      <vt:lpstr>Apresentação do PowerPoint</vt:lpstr>
      <vt:lpstr>Apresentação do PowerPoint</vt:lpstr>
      <vt:lpstr>Hipotireoidismo</vt:lpstr>
      <vt:lpstr>Apresentação do PowerPoint</vt:lpstr>
      <vt:lpstr>Apresentação do PowerPoint</vt:lpstr>
      <vt:lpstr>Avaliação e classificação</vt:lpstr>
      <vt:lpstr>Apresentação do PowerPoint</vt:lpstr>
      <vt:lpstr>Tratamento</vt:lpstr>
      <vt:lpstr>Hipertireoidismo</vt:lpstr>
      <vt:lpstr>Apresentação do PowerPoint</vt:lpstr>
      <vt:lpstr>Apresentação clinica</vt:lpstr>
      <vt:lpstr>Doença de Graves</vt:lpstr>
      <vt:lpstr>Apresentação do PowerPoint</vt:lpstr>
      <vt:lpstr> Bócio multinodular tóxico ou adenoma tóxico  (Doença de Plummer) </vt:lpstr>
      <vt:lpstr>Apresentação do PowerPoint</vt:lpstr>
      <vt:lpstr>Tireoidites</vt:lpstr>
      <vt:lpstr>Apresentação do PowerPoint</vt:lpstr>
      <vt:lpstr>Avaliação e diagnóstico</vt:lpstr>
      <vt:lpstr>Cintilografia de tireoide</vt:lpstr>
      <vt:lpstr>Cintilografia de tireoide</vt:lpstr>
      <vt:lpstr>Tratamento : depende da causa</vt:lpstr>
      <vt:lpstr>Tireoide e Gestação</vt:lpstr>
      <vt:lpstr>Tireoide e Gestação</vt:lpstr>
      <vt:lpstr>Tireoide e Gestação</vt:lpstr>
      <vt:lpstr>Tireoide e gestação</vt:lpstr>
      <vt:lpstr>Apresentação do PowerPoint</vt:lpstr>
      <vt:lpstr>Apresentação do PowerPoint</vt:lpstr>
      <vt:lpstr>Avaliação e conduta: </vt:lpstr>
      <vt:lpstr>Apresentação do PowerPoint</vt:lpstr>
      <vt:lpstr>Apresentação do PowerPoint</vt:lpstr>
      <vt:lpstr>Conduta após a punção</vt:lpstr>
      <vt:lpstr>Câncer de tireoide</vt:lpstr>
      <vt:lpstr>Tratamento</vt:lpstr>
      <vt:lpstr>Sempre que houver um diagnóstico de nódulo de tireoide, procure um médico Endocrinologista ou Cirurgião de Cabeça e Pescoço para avaliação e conduta! </vt:lpstr>
      <vt:lpstr>OBRIGADA!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Doenças da Tireoide</dc:title>
  <dc:creator>User</dc:creator>
  <cp:lastModifiedBy>Ricardo Santos</cp:lastModifiedBy>
  <cp:revision>41</cp:revision>
  <dcterms:created xsi:type="dcterms:W3CDTF">2021-08-29T12:05:04Z</dcterms:created>
  <dcterms:modified xsi:type="dcterms:W3CDTF">2021-09-01T21:09:58Z</dcterms:modified>
</cp:coreProperties>
</file>