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70" r:id="rId4"/>
    <p:sldId id="271" r:id="rId5"/>
    <p:sldId id="272" r:id="rId6"/>
    <p:sldId id="274" r:id="rId7"/>
    <p:sldId id="286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C"/>
    <a:srgbClr val="006969"/>
    <a:srgbClr val="006600"/>
    <a:srgbClr val="000000"/>
    <a:srgbClr val="BED700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83542" autoAdjust="0"/>
  </p:normalViewPr>
  <p:slideViewPr>
    <p:cSldViewPr>
      <p:cViewPr varScale="1">
        <p:scale>
          <a:sx n="95" d="100"/>
          <a:sy n="95" d="100"/>
        </p:scale>
        <p:origin x="19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17/05/2021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ANSIEDADE</a:t>
            </a:r>
            <a:br>
              <a:rPr lang="pt-BR" b="1" dirty="0"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latin typeface="Times New Roman" pitchFamily="18" charset="0"/>
                <a:cs typeface="Times New Roman" pitchFamily="18" charset="0"/>
              </a:rPr>
              <a:t>X</a:t>
            </a:r>
            <a:br>
              <a:rPr lang="pt-BR" b="1" dirty="0"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latin typeface="Times New Roman" pitchFamily="18" charset="0"/>
                <a:cs typeface="Times New Roman" pitchFamily="18" charset="0"/>
              </a:rPr>
              <a:t>ALIMENTAÇÃO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Ansiedade x Alimentação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Sou ansioso/a e desconto na alimentação.</a:t>
            </a:r>
          </a:p>
          <a:p>
            <a:pPr algn="ctr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O que fazer?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38576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Ansiedade x Alimentação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Mindful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eating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Respire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Acalme-se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Porcione seu alimento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Mastigue corretamente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Desmistifique.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Ansiedade x Alimentação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Encontre o que te acalma além da comida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 algn="ctr"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Nossa vida precisa estar em equilíbrio!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2195513"/>
            <a:ext cx="4191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Descubra seus gatilhos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Coisas que fazem com que a gente se sinta pior e fazem a gente comer mais:</a:t>
            </a:r>
          </a:p>
          <a:p>
            <a:pPr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Cansaço;</a:t>
            </a:r>
          </a:p>
          <a:p>
            <a:pPr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desorganização com a rotina;</a:t>
            </a:r>
          </a:p>
          <a:p>
            <a:pPr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redes sociais.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Ansiedade x Alimentação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Planejamento e organização são fundamentais.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VIVA O PODER DO AGORA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T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em coisas incríveis ocorrendo no seu agora, você fica focado só no futuro e perde o AGORA.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CONCENTRE NAS SUAS CONQUISTAS!</a:t>
            </a:r>
          </a:p>
          <a:p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Dicas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4104456"/>
          </a:xfrm>
        </p:spPr>
        <p:txBody>
          <a:bodyPr>
            <a:noAutofit/>
          </a:bodyPr>
          <a:lstStyle/>
          <a:p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Cafeína: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estimulante do sistema nervoso, presente no café, refrigerantes a base de cola e chás (chá preto, chá mate e chá verde).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Carboidratos refinados: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geram uma sensação de bem-estar e satisfação que é passageira, o que aumentará a ansiedade e a vontade de consumir carboidratos. Exemplos de carboidratos refinados: farinha de trigo, macarrão branco, doces, arroz branco.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Produtos industrializados:</a:t>
            </a:r>
            <a:r>
              <a:rPr lang="pt-B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ricos em aditivos químicos (corantes, aromatizantes e conservantes), que aumentam a inflamação e liberação de cortisol (hormônio do estresse), além de prejudicarem o sistema nervoso.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Bebidas alcoólicas: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inicialmente provocam sensação de euforia, que pode provocar um efeito rebote logo em seguida, aumentando a ansiedade.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Não existe alimento que trate a ansiedade, no entanto... </a:t>
            </a:r>
            <a:br>
              <a:rPr lang="pt-BR" sz="2800" b="1" dirty="0">
                <a:latin typeface="Times New Roman" pitchFamily="18" charset="0"/>
                <a:cs typeface="Times New Roman" pitchFamily="18" charset="0"/>
              </a:rPr>
            </a:b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352928" cy="4104456"/>
          </a:xfrm>
        </p:spPr>
        <p:txBody>
          <a:bodyPr>
            <a:normAutofit fontScale="25000" lnSpcReduction="20000"/>
          </a:bodyPr>
          <a:lstStyle/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pPr algn="ctr"/>
            <a:r>
              <a:rPr lang="pt-BR" sz="8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Carboidratos integrais: </a:t>
            </a:r>
            <a:r>
              <a:rPr lang="pt-BR" sz="8000" dirty="0">
                <a:latin typeface="Times New Roman" pitchFamily="18" charset="0"/>
                <a:cs typeface="Times New Roman" pitchFamily="18" charset="0"/>
              </a:rPr>
              <a:t>fonte de fibras (promovem saciedade), </a:t>
            </a:r>
            <a:r>
              <a:rPr lang="pt-BR" sz="8000" dirty="0" err="1">
                <a:latin typeface="Times New Roman" pitchFamily="18" charset="0"/>
                <a:cs typeface="Times New Roman" pitchFamily="18" charset="0"/>
              </a:rPr>
              <a:t>triptofano</a:t>
            </a:r>
            <a:r>
              <a:rPr lang="pt-BR" sz="8000" dirty="0">
                <a:latin typeface="Times New Roman" pitchFamily="18" charset="0"/>
                <a:cs typeface="Times New Roman" pitchFamily="18" charset="0"/>
              </a:rPr>
              <a:t>, vitaminas e minerais. Fornecem energia, disposição e sensação de bem estar.</a:t>
            </a:r>
          </a:p>
          <a:p>
            <a:pPr algn="ctr"/>
            <a:endParaRPr lang="pt-BR" sz="8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8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Banana e aveia: </a:t>
            </a:r>
            <a:r>
              <a:rPr lang="pt-BR" sz="8000" dirty="0">
                <a:latin typeface="Times New Roman" pitchFamily="18" charset="0"/>
                <a:cs typeface="Times New Roman" pitchFamily="18" charset="0"/>
              </a:rPr>
              <a:t>ricos em </a:t>
            </a:r>
            <a:r>
              <a:rPr lang="pt-BR" sz="8000" dirty="0" err="1">
                <a:latin typeface="Times New Roman" pitchFamily="18" charset="0"/>
                <a:cs typeface="Times New Roman" pitchFamily="18" charset="0"/>
              </a:rPr>
              <a:t>triptofano</a:t>
            </a:r>
            <a:r>
              <a:rPr lang="pt-BR" sz="8000" dirty="0">
                <a:latin typeface="Times New Roman" pitchFamily="18" charset="0"/>
                <a:cs typeface="Times New Roman" pitchFamily="18" charset="0"/>
              </a:rPr>
              <a:t>, que colabora com a produção de </a:t>
            </a:r>
            <a:r>
              <a:rPr lang="pt-BR" sz="8000" dirty="0" err="1">
                <a:latin typeface="Times New Roman" pitchFamily="18" charset="0"/>
                <a:cs typeface="Times New Roman" pitchFamily="18" charset="0"/>
              </a:rPr>
              <a:t>serotonina</a:t>
            </a:r>
            <a:r>
              <a:rPr lang="pt-BR" sz="8000" dirty="0">
                <a:latin typeface="Times New Roman" pitchFamily="18" charset="0"/>
                <a:cs typeface="Times New Roman" pitchFamily="18" charset="0"/>
              </a:rPr>
              <a:t>, responsável pela sensação de bem estar e felicidade.</a:t>
            </a:r>
          </a:p>
          <a:p>
            <a:pPr algn="ctr"/>
            <a:endParaRPr lang="pt-BR" sz="8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8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Chocolate: </a:t>
            </a:r>
            <a:r>
              <a:rPr lang="pt-BR" sz="8000" dirty="0">
                <a:latin typeface="Times New Roman" pitchFamily="18" charset="0"/>
                <a:cs typeface="Times New Roman" pitchFamily="18" charset="0"/>
              </a:rPr>
              <a:t>rico em flavonoides, que também favorece a produção de </a:t>
            </a:r>
            <a:r>
              <a:rPr lang="pt-BR" sz="8000" dirty="0" err="1">
                <a:latin typeface="Times New Roman" pitchFamily="18" charset="0"/>
                <a:cs typeface="Times New Roman" pitchFamily="18" charset="0"/>
              </a:rPr>
              <a:t>serotonina</a:t>
            </a:r>
            <a:r>
              <a:rPr lang="pt-BR" sz="8000" dirty="0">
                <a:latin typeface="Times New Roman" pitchFamily="18" charset="0"/>
                <a:cs typeface="Times New Roman" pitchFamily="18" charset="0"/>
              </a:rPr>
              <a:t>. Dê preferência ao chocolate amargo.</a:t>
            </a:r>
          </a:p>
          <a:p>
            <a:pPr algn="ctr"/>
            <a:endParaRPr lang="pt-BR" sz="8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8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Espinafre: </a:t>
            </a:r>
            <a:r>
              <a:rPr lang="pt-BR" sz="8000" dirty="0">
                <a:latin typeface="Times New Roman" pitchFamily="18" charset="0"/>
                <a:cs typeface="Times New Roman" pitchFamily="18" charset="0"/>
              </a:rPr>
              <a:t>rico em </a:t>
            </a:r>
            <a:r>
              <a:rPr lang="pt-BR" sz="8000" dirty="0" err="1">
                <a:latin typeface="Times New Roman" pitchFamily="18" charset="0"/>
                <a:cs typeface="Times New Roman" pitchFamily="18" charset="0"/>
              </a:rPr>
              <a:t>folato</a:t>
            </a:r>
            <a:r>
              <a:rPr lang="pt-BR" sz="8000" dirty="0">
                <a:latin typeface="Times New Roman" pitchFamily="18" charset="0"/>
                <a:cs typeface="Times New Roman" pitchFamily="18" charset="0"/>
              </a:rPr>
              <a:t> (ácido fólico), vitamina antidepressiva natural.</a:t>
            </a:r>
          </a:p>
          <a:p>
            <a:pPr algn="ctr"/>
            <a:endParaRPr lang="pt-BR" sz="8000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843808" y="1268760"/>
            <a:ext cx="3079171" cy="71813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5400" dirty="0"/>
              <a:t>PREFIRA!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Dica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br>
              <a:rPr lang="pt-BR" b="1" dirty="0"/>
            </a:br>
            <a:endParaRPr lang="pt-BR" b="1" dirty="0"/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Coma sempre devagar, mastigando bem os alimentos.</a:t>
            </a:r>
          </a:p>
          <a:p>
            <a:pPr algn="ctr"/>
            <a:endParaRPr lang="pt-BR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Beba água adequadamente.</a:t>
            </a:r>
          </a:p>
          <a:p>
            <a:pPr algn="ctr"/>
            <a:endParaRPr lang="pt-BR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Exercícios físicos aliviam a ansiedade, pratique regularmente.</a:t>
            </a:r>
          </a:p>
          <a:p>
            <a:pPr marL="0" indent="0" algn="ctr">
              <a:buNone/>
            </a:pPr>
            <a:endParaRPr lang="pt-BR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Tente desviar a atenção dos alimentos quando estiver ansioso, faça algo que goste , como ler, conversar com um amigo, artesanato, estudar, dançar...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915816" y="1196752"/>
            <a:ext cx="3744416" cy="71813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5400" dirty="0"/>
              <a:t>PRATIQUE!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Para melhorar o autocontrole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104456"/>
          </a:xfrm>
        </p:spPr>
        <p:txBody>
          <a:bodyPr>
            <a:noAutofit/>
          </a:bodyPr>
          <a:lstStyle/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Procure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saber riscos e consequências negativas de longo prazo do comportamento indesejável (fumar, manter-se sedentário, comer alimentos gordurosos etc.); </a:t>
            </a:r>
          </a:p>
          <a:p>
            <a:endParaRPr lang="pt-BR" sz="1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Aumente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seu comprometimento falando sobre suas metas aos seus amigos, por exemplo; as palavras tornam os pensamentos mais "concretos"; </a:t>
            </a:r>
          </a:p>
          <a:p>
            <a:pPr>
              <a:buNone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Transforme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objetivos abstratos abrangentes em passos intermediários (se quer perder 5 kg, proponha-se a eliminar 1 nos próximos 15 dias, por exemplo). </a:t>
            </a:r>
          </a:p>
          <a:p>
            <a:pPr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Formule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resoluções do tipo: "se isso acontecer então faço tal coisa“ para se proteger de situações críticas; </a:t>
            </a:r>
          </a:p>
          <a:p>
            <a:pPr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Mude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impulsos aprendendo a associar a mera visão de tentações a estímulos  negativos; </a:t>
            </a:r>
          </a:p>
          <a:p>
            <a:pPr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Identifique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situações que imponham risco e quando se sentir mais vulnerável, evite-as; </a:t>
            </a:r>
          </a:p>
          <a:p>
            <a:pPr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Planeje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pausas e períodos de relaxamento para evitar o esgotamento dos recursos .</a:t>
            </a:r>
          </a:p>
          <a:p>
            <a:pPr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pt-BR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064896" cy="2304256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A todo instante a vida nos surpreende com coisas negativas e positivas e a inteligência emocional é uma das maneiras de não nos abalar com essas coisas. De me manter equilibrado.</a:t>
            </a:r>
            <a:br>
              <a:rPr lang="pt-BR" sz="2000" dirty="0">
                <a:latin typeface="Times New Roman" pitchFamily="18" charset="0"/>
                <a:cs typeface="Times New Roman" pitchFamily="18" charset="0"/>
              </a:rPr>
            </a:b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A inteligência emocional é a diferença entre o sucesso e o fracasso, capacidade de enfrentar as coisas  da forma mais equilibrada possível </a:t>
            </a:r>
            <a:r>
              <a:rPr lang="pt-BR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(Curso: Inteligência Emocional, ministrado por Leandro </a:t>
            </a:r>
            <a:r>
              <a:rPr lang="pt-BR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Karnal</a:t>
            </a:r>
            <a:r>
              <a:rPr lang="pt-BR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pt-BR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Conceitos importantes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11560" y="1268760"/>
            <a:ext cx="80648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ANSIEDADE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Excesso de futuro, preocupação excessiva!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691680" y="2708920"/>
            <a:ext cx="5950040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006969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Ansiedade ≠ Impulsividade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83568" y="3645023"/>
            <a:ext cx="7992888" cy="1440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rgbClr val="006969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pt-BR" sz="3200" dirty="0">
                <a:solidFill>
                  <a:srgbClr val="006969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Ansiedade: come pra se sentir melhor.</a:t>
            </a:r>
          </a:p>
          <a:p>
            <a:pPr algn="ctr"/>
            <a:r>
              <a:rPr lang="pt-BR" sz="3200" dirty="0">
                <a:solidFill>
                  <a:srgbClr val="006969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Impulsividade: come sem pensar.</a:t>
            </a:r>
          </a:p>
          <a:p>
            <a:pPr algn="ctr"/>
            <a:endParaRPr lang="pt-BR" sz="3200" dirty="0">
              <a:solidFill>
                <a:srgbClr val="006969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Comer por ansiedade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Curar o vazio com prazeres momentâneos, com consumo de comida, bebida...querem tudo o tempo todo, ao mesmo tempo.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4124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Ansiedade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Quem tem ansiedade? </a:t>
            </a:r>
          </a:p>
        </p:txBody>
      </p:sp>
      <p:sp>
        <p:nvSpPr>
          <p:cNvPr id="7" name="Seta circular 6"/>
          <p:cNvSpPr/>
          <p:nvPr/>
        </p:nvSpPr>
        <p:spPr>
          <a:xfrm rot="2995613">
            <a:off x="4988102" y="1324822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323783"/>
              <a:gd name="adj5" fmla="val 17468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4048" y="2276872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É o problema do século. </a:t>
            </a:r>
          </a:p>
        </p:txBody>
      </p:sp>
      <p:sp>
        <p:nvSpPr>
          <p:cNvPr id="10" name="Nuvem 9"/>
          <p:cNvSpPr/>
          <p:nvPr/>
        </p:nvSpPr>
        <p:spPr>
          <a:xfrm>
            <a:off x="251520" y="2708920"/>
            <a:ext cx="3672408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“Eu sou muito ansioso, é por isso que sou assim!”</a:t>
            </a:r>
          </a:p>
        </p:txBody>
      </p:sp>
      <p:sp>
        <p:nvSpPr>
          <p:cNvPr id="11" name="Nuvem 10"/>
          <p:cNvSpPr/>
          <p:nvPr/>
        </p:nvSpPr>
        <p:spPr>
          <a:xfrm>
            <a:off x="3779912" y="4149080"/>
            <a:ext cx="3888432" cy="20436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“A minha ansiedade me atrapalhou a conquistar isso ou aquilo!”</a:t>
            </a:r>
          </a:p>
        </p:txBody>
      </p:sp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Ansiedade x Alimentação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E porque descontamos na comida?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131622"/>
            <a:ext cx="2376264" cy="291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O que fazer?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Identificar se vocês estão realmente comendo por ansiedade ou por impulsividade.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49434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Você tem fome de que?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794" y="1745456"/>
            <a:ext cx="72199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Ansiedade x alimentação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Ansiedade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Primeiro passo: identificar o que te deixa ansioso/a</a:t>
            </a:r>
          </a:p>
          <a:p>
            <a:pPr algn="ctr">
              <a:lnSpc>
                <a:spcPct val="150000"/>
              </a:lnSpc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- O que esta acontecendo?</a:t>
            </a:r>
          </a:p>
          <a:p>
            <a:pPr algn="ctr">
              <a:lnSpc>
                <a:spcPct val="150000"/>
              </a:lnSpc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- O que esta te incomodando?</a:t>
            </a:r>
          </a:p>
          <a:p>
            <a:pPr algn="ctr">
              <a:lnSpc>
                <a:spcPct val="150000"/>
              </a:lnSpc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- O que não esta bem? </a:t>
            </a:r>
          </a:p>
          <a:p>
            <a:pPr algn="ctr">
              <a:lnSpc>
                <a:spcPct val="150000"/>
              </a:lnSpc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- Porque você esta perdendo o foco?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latin typeface="Times New Roman" pitchFamily="18" charset="0"/>
                <a:cs typeface="Times New Roman" pitchFamily="18" charset="0"/>
              </a:rPr>
              <a:t>Ansiedade x alimentação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Ansiedade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O que fazer com um problema quando ele não tem solução?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01008"/>
            <a:ext cx="3048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802</Words>
  <Application>Microsoft Office PowerPoint</Application>
  <PresentationFormat>Apresentação na tela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Tema do Office</vt:lpstr>
      <vt:lpstr>ANSIEDADE X ALIMENTAÇÃO</vt:lpstr>
      <vt:lpstr>Conceitos importantes</vt:lpstr>
      <vt:lpstr>Comer por ansiedade</vt:lpstr>
      <vt:lpstr>Ansiedade</vt:lpstr>
      <vt:lpstr>Ansiedade x Alimentação</vt:lpstr>
      <vt:lpstr>O que fazer?</vt:lpstr>
      <vt:lpstr>Você tem fome de que?</vt:lpstr>
      <vt:lpstr>Ansiedade x alimentação</vt:lpstr>
      <vt:lpstr>Ansiedade x alimentação</vt:lpstr>
      <vt:lpstr>Ansiedade x Alimentação</vt:lpstr>
      <vt:lpstr>Ansiedade x Alimentação</vt:lpstr>
      <vt:lpstr>Ansiedade x Alimentação</vt:lpstr>
      <vt:lpstr>Descubra seus gatilhos</vt:lpstr>
      <vt:lpstr>Ansiedade x Alimentação</vt:lpstr>
      <vt:lpstr>Dicas</vt:lpstr>
      <vt:lpstr>  Não existe alimento que trate a ansiedade, no entanto...  </vt:lpstr>
      <vt:lpstr>Dica</vt:lpstr>
      <vt:lpstr>Para melhorar o autocontrole</vt:lpstr>
      <vt:lpstr>A todo instante a vida nos surpreende com coisas negativas e positivas e a inteligência emocional é uma das maneiras de não nos abalar com essas coisas. De me manter equilibrado. A inteligência emocional é a diferença entre o sucesso e o fracasso, capacidade de enfrentar as coisas  da forma mais equilibrada possível (Curso: Inteligência Emocional, ministrado por Leandro Karnal).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Ricardo Santos</cp:lastModifiedBy>
  <cp:revision>135</cp:revision>
  <dcterms:created xsi:type="dcterms:W3CDTF">2014-02-13T16:35:54Z</dcterms:created>
  <dcterms:modified xsi:type="dcterms:W3CDTF">2021-05-17T20:00:29Z</dcterms:modified>
</cp:coreProperties>
</file>