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64" r:id="rId2"/>
    <p:sldId id="288" r:id="rId3"/>
    <p:sldId id="478" r:id="rId4"/>
    <p:sldId id="474" r:id="rId5"/>
    <p:sldId id="265" r:id="rId6"/>
    <p:sldId id="266" r:id="rId7"/>
    <p:sldId id="484" r:id="rId8"/>
    <p:sldId id="483" r:id="rId9"/>
    <p:sldId id="259" r:id="rId10"/>
    <p:sldId id="485" r:id="rId11"/>
    <p:sldId id="262" r:id="rId12"/>
    <p:sldId id="263" r:id="rId13"/>
    <p:sldId id="260" r:id="rId14"/>
    <p:sldId id="269" r:id="rId15"/>
    <p:sldId id="477" r:id="rId16"/>
    <p:sldId id="281" r:id="rId17"/>
    <p:sldId id="479" r:id="rId18"/>
    <p:sldId id="282" r:id="rId19"/>
    <p:sldId id="283" r:id="rId20"/>
    <p:sldId id="284" r:id="rId21"/>
    <p:sldId id="285" r:id="rId22"/>
    <p:sldId id="286" r:id="rId23"/>
    <p:sldId id="480" r:id="rId24"/>
    <p:sldId id="481" r:id="rId25"/>
    <p:sldId id="475" r:id="rId26"/>
    <p:sldId id="476" r:id="rId27"/>
    <p:sldId id="287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CCFFFF"/>
    <a:srgbClr val="99FFCC"/>
    <a:srgbClr val="339D68"/>
    <a:srgbClr val="684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>
        <p:scale>
          <a:sx n="100" d="100"/>
          <a:sy n="100" d="100"/>
        </p:scale>
        <p:origin x="-71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5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80921-951F-47DB-846E-03E9D89524C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031B44C-6758-457C-89A4-EE6F243AB43A}">
      <dgm:prSet phldrT="[Texto]" custT="1"/>
      <dgm:spPr/>
      <dgm:t>
        <a:bodyPr/>
        <a:lstStyle/>
        <a:p>
          <a:r>
            <a:rPr lang="pt-BR" sz="2400" dirty="0">
              <a:solidFill>
                <a:schemeClr val="bg1"/>
              </a:solidFill>
            </a:rPr>
            <a:t>Estabelecimento de diretrizes e procedimentos </a:t>
          </a:r>
        </a:p>
      </dgm:t>
    </dgm:pt>
    <dgm:pt modelId="{B20DAA29-5A17-439D-A1B1-7DCAD155FCB1}" type="parTrans" cxnId="{1B400F1A-B05E-4A8C-8431-F239FB6FC06B}">
      <dgm:prSet/>
      <dgm:spPr/>
      <dgm:t>
        <a:bodyPr/>
        <a:lstStyle/>
        <a:p>
          <a:endParaRPr lang="pt-BR"/>
        </a:p>
      </dgm:t>
    </dgm:pt>
    <dgm:pt modelId="{C61F12FE-503B-4937-BFBB-DECEC0D84397}" type="sibTrans" cxnId="{1B400F1A-B05E-4A8C-8431-F239FB6FC06B}">
      <dgm:prSet/>
      <dgm:spPr/>
      <dgm:t>
        <a:bodyPr/>
        <a:lstStyle/>
        <a:p>
          <a:endParaRPr lang="pt-BR"/>
        </a:p>
      </dgm:t>
    </dgm:pt>
    <dgm:pt modelId="{A144B180-65CA-47B7-8151-1D18D91DFA3F}">
      <dgm:prSet phldrT="[Texto]" custT="1"/>
      <dgm:spPr/>
      <dgm:t>
        <a:bodyPr/>
        <a:lstStyle/>
        <a:p>
          <a:r>
            <a:rPr lang="pt-BR" sz="2400" dirty="0">
              <a:solidFill>
                <a:schemeClr val="bg1"/>
              </a:solidFill>
            </a:rPr>
            <a:t>Humanização do atendimento </a:t>
          </a:r>
        </a:p>
      </dgm:t>
    </dgm:pt>
    <dgm:pt modelId="{3724CD26-76DF-49DC-86CA-59C8B2C508A9}" type="parTrans" cxnId="{39B756AE-D600-4706-A70D-E987D368887A}">
      <dgm:prSet/>
      <dgm:spPr/>
      <dgm:t>
        <a:bodyPr/>
        <a:lstStyle/>
        <a:p>
          <a:endParaRPr lang="pt-BR"/>
        </a:p>
      </dgm:t>
    </dgm:pt>
    <dgm:pt modelId="{33BD75FB-667A-4303-BB2A-C375A68E5D7D}" type="sibTrans" cxnId="{39B756AE-D600-4706-A70D-E987D368887A}">
      <dgm:prSet/>
      <dgm:spPr/>
      <dgm:t>
        <a:bodyPr/>
        <a:lstStyle/>
        <a:p>
          <a:endParaRPr lang="pt-BR"/>
        </a:p>
      </dgm:t>
    </dgm:pt>
    <dgm:pt modelId="{2C7C22F7-0349-4C8E-9CFD-2C7B9F1650D7}">
      <dgm:prSet phldrT="[Texto]" custT="1"/>
      <dgm:spPr/>
      <dgm:t>
        <a:bodyPr/>
        <a:lstStyle/>
        <a:p>
          <a:r>
            <a:rPr lang="pt-BR" sz="2400" dirty="0">
              <a:solidFill>
                <a:schemeClr val="bg1"/>
              </a:solidFill>
            </a:rPr>
            <a:t>Padronização do funcionamento dos serviços</a:t>
          </a:r>
        </a:p>
      </dgm:t>
    </dgm:pt>
    <dgm:pt modelId="{8720B3C3-0076-4C3C-B490-CE34AB31715B}" type="parTrans" cxnId="{CB019B27-0C77-4E67-971E-FBE83D2DB033}">
      <dgm:prSet/>
      <dgm:spPr/>
      <dgm:t>
        <a:bodyPr/>
        <a:lstStyle/>
        <a:p>
          <a:endParaRPr lang="pt-BR"/>
        </a:p>
      </dgm:t>
    </dgm:pt>
    <dgm:pt modelId="{A3E41F53-282B-4E93-9EF7-83E9C49B2F3C}" type="sibTrans" cxnId="{CB019B27-0C77-4E67-971E-FBE83D2DB033}">
      <dgm:prSet/>
      <dgm:spPr/>
      <dgm:t>
        <a:bodyPr/>
        <a:lstStyle/>
        <a:p>
          <a:endParaRPr lang="pt-BR"/>
        </a:p>
      </dgm:t>
    </dgm:pt>
    <dgm:pt modelId="{F7230C63-0D0C-46D6-9457-C9EA8F5A32DA}">
      <dgm:prSet custT="1"/>
      <dgm:spPr/>
      <dgm:t>
        <a:bodyPr/>
        <a:lstStyle/>
        <a:p>
          <a:r>
            <a:rPr lang="pt-BR" sz="2400" dirty="0">
              <a:solidFill>
                <a:schemeClr val="bg1"/>
              </a:solidFill>
            </a:rPr>
            <a:t>Atendimento das exigências legais</a:t>
          </a:r>
        </a:p>
      </dgm:t>
    </dgm:pt>
    <dgm:pt modelId="{4EB72453-BE73-48A8-8025-207372A3931B}" type="sibTrans" cxnId="{F770F9C4-6D66-4A8E-B6BE-20927E847095}">
      <dgm:prSet/>
      <dgm:spPr/>
      <dgm:t>
        <a:bodyPr/>
        <a:lstStyle/>
        <a:p>
          <a:endParaRPr lang="pt-BR"/>
        </a:p>
      </dgm:t>
    </dgm:pt>
    <dgm:pt modelId="{30186426-D6B8-4892-8633-C7AFF9A8BA35}" type="parTrans" cxnId="{F770F9C4-6D66-4A8E-B6BE-20927E847095}">
      <dgm:prSet/>
      <dgm:spPr/>
      <dgm:t>
        <a:bodyPr/>
        <a:lstStyle/>
        <a:p>
          <a:endParaRPr lang="pt-BR"/>
        </a:p>
      </dgm:t>
    </dgm:pt>
    <dgm:pt modelId="{47FD9840-E66F-4839-9DA6-F0EC4808730D}" type="pres">
      <dgm:prSet presAssocID="{CF680921-951F-47DB-846E-03E9D89524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F00E930-E3DB-41B6-AD95-08290055BC56}" type="pres">
      <dgm:prSet presAssocID="{A031B44C-6758-457C-89A4-EE6F243AB43A}" presName="parentLin" presStyleCnt="0"/>
      <dgm:spPr/>
    </dgm:pt>
    <dgm:pt modelId="{1058DEAB-B588-4CCB-AE2A-26743A48339E}" type="pres">
      <dgm:prSet presAssocID="{A031B44C-6758-457C-89A4-EE6F243AB43A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3E1BC268-794E-4646-85C5-319BDC721096}" type="pres">
      <dgm:prSet presAssocID="{A031B44C-6758-457C-89A4-EE6F243AB43A}" presName="parentText" presStyleLbl="node1" presStyleIdx="0" presStyleCnt="4" custScaleX="130619" custScaleY="28577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7CC3B7-0E3D-44A5-886A-70712E3CE21E}" type="pres">
      <dgm:prSet presAssocID="{A031B44C-6758-457C-89A4-EE6F243AB43A}" presName="negativeSpace" presStyleCnt="0"/>
      <dgm:spPr/>
    </dgm:pt>
    <dgm:pt modelId="{3EBC92A5-1754-41EF-B818-75C3DDBCBF6D}" type="pres">
      <dgm:prSet presAssocID="{A031B44C-6758-457C-89A4-EE6F243AB43A}" presName="childText" presStyleLbl="conFgAcc1" presStyleIdx="0" presStyleCnt="4">
        <dgm:presLayoutVars>
          <dgm:bulletEnabled val="1"/>
        </dgm:presLayoutVars>
      </dgm:prSet>
      <dgm:spPr/>
    </dgm:pt>
    <dgm:pt modelId="{F3B86C37-493A-4BE5-9360-50ADE56D08DF}" type="pres">
      <dgm:prSet presAssocID="{C61F12FE-503B-4937-BFBB-DECEC0D84397}" presName="spaceBetweenRectangles" presStyleCnt="0"/>
      <dgm:spPr/>
    </dgm:pt>
    <dgm:pt modelId="{13892D1F-985A-4457-89D2-99BD5B0A4716}" type="pres">
      <dgm:prSet presAssocID="{A144B180-65CA-47B7-8151-1D18D91DFA3F}" presName="parentLin" presStyleCnt="0"/>
      <dgm:spPr/>
    </dgm:pt>
    <dgm:pt modelId="{30DF249B-8776-4C71-951F-B34495D70CDB}" type="pres">
      <dgm:prSet presAssocID="{A144B180-65CA-47B7-8151-1D18D91DFA3F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CC924515-C017-4222-82D0-ADF985E2579E}" type="pres">
      <dgm:prSet presAssocID="{A144B180-65CA-47B7-8151-1D18D91DFA3F}" presName="parentText" presStyleLbl="node1" presStyleIdx="1" presStyleCnt="4" custScaleX="130083" custScaleY="25354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34ECEB-9C74-4F8D-AB70-36469FD12E15}" type="pres">
      <dgm:prSet presAssocID="{A144B180-65CA-47B7-8151-1D18D91DFA3F}" presName="negativeSpace" presStyleCnt="0"/>
      <dgm:spPr/>
    </dgm:pt>
    <dgm:pt modelId="{F3540D74-3580-4E4C-B9BE-24A01544F33F}" type="pres">
      <dgm:prSet presAssocID="{A144B180-65CA-47B7-8151-1D18D91DFA3F}" presName="childText" presStyleLbl="conFgAcc1" presStyleIdx="1" presStyleCnt="4">
        <dgm:presLayoutVars>
          <dgm:bulletEnabled val="1"/>
        </dgm:presLayoutVars>
      </dgm:prSet>
      <dgm:spPr/>
    </dgm:pt>
    <dgm:pt modelId="{DDFD1384-2D63-4F7B-A6AB-8F0ECFD5DAE3}" type="pres">
      <dgm:prSet presAssocID="{33BD75FB-667A-4303-BB2A-C375A68E5D7D}" presName="spaceBetweenRectangles" presStyleCnt="0"/>
      <dgm:spPr/>
    </dgm:pt>
    <dgm:pt modelId="{49A84325-D38B-4C62-B02A-F6FD7BE3C3B3}" type="pres">
      <dgm:prSet presAssocID="{2C7C22F7-0349-4C8E-9CFD-2C7B9F1650D7}" presName="parentLin" presStyleCnt="0"/>
      <dgm:spPr/>
    </dgm:pt>
    <dgm:pt modelId="{4DF20147-5E6A-4D70-8BF6-C45981AF0718}" type="pres">
      <dgm:prSet presAssocID="{2C7C22F7-0349-4C8E-9CFD-2C7B9F1650D7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9435C79E-1E35-4251-895F-76BDEDB2FCE1}" type="pres">
      <dgm:prSet presAssocID="{2C7C22F7-0349-4C8E-9CFD-2C7B9F1650D7}" presName="parentText" presStyleLbl="node1" presStyleIdx="2" presStyleCnt="4" custScaleX="129912" custScaleY="257802" custLinFactNeighborX="-9384" custLinFactNeighborY="-302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47B856-99D1-4A6D-AF67-BA671829BAFB}" type="pres">
      <dgm:prSet presAssocID="{2C7C22F7-0349-4C8E-9CFD-2C7B9F1650D7}" presName="negativeSpace" presStyleCnt="0"/>
      <dgm:spPr/>
    </dgm:pt>
    <dgm:pt modelId="{8A296CF3-C152-4394-A8F6-BACC86121576}" type="pres">
      <dgm:prSet presAssocID="{2C7C22F7-0349-4C8E-9CFD-2C7B9F1650D7}" presName="childText" presStyleLbl="conFgAcc1" presStyleIdx="2" presStyleCnt="4">
        <dgm:presLayoutVars>
          <dgm:bulletEnabled val="1"/>
        </dgm:presLayoutVars>
      </dgm:prSet>
      <dgm:spPr/>
    </dgm:pt>
    <dgm:pt modelId="{08DE217A-0C4A-47AB-89C1-31F4B39EA5FC}" type="pres">
      <dgm:prSet presAssocID="{A3E41F53-282B-4E93-9EF7-83E9C49B2F3C}" presName="spaceBetweenRectangles" presStyleCnt="0"/>
      <dgm:spPr/>
    </dgm:pt>
    <dgm:pt modelId="{23832FAF-5516-402C-984E-5604116E3899}" type="pres">
      <dgm:prSet presAssocID="{F7230C63-0D0C-46D6-9457-C9EA8F5A32DA}" presName="parentLin" presStyleCnt="0"/>
      <dgm:spPr/>
    </dgm:pt>
    <dgm:pt modelId="{B1BA9B2E-8598-4AEC-B9FA-BFA38E6BD8F9}" type="pres">
      <dgm:prSet presAssocID="{F7230C63-0D0C-46D6-9457-C9EA8F5A32DA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A77A1BBC-7CB1-46F1-9B80-629BDA536F96}" type="pres">
      <dgm:prSet presAssocID="{F7230C63-0D0C-46D6-9457-C9EA8F5A32DA}" presName="parentText" presStyleLbl="node1" presStyleIdx="3" presStyleCnt="4" custScaleX="129416" custScaleY="269915" custLinFactNeighborX="-5912" custLinFactNeighborY="-1678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B1C92A-20FE-4A02-8134-275E4FC444B1}" type="pres">
      <dgm:prSet presAssocID="{F7230C63-0D0C-46D6-9457-C9EA8F5A32DA}" presName="negativeSpace" presStyleCnt="0"/>
      <dgm:spPr/>
    </dgm:pt>
    <dgm:pt modelId="{4DC730C7-F6CF-4CED-AAE3-3A2D8C8D1B6A}" type="pres">
      <dgm:prSet presAssocID="{F7230C63-0D0C-46D6-9457-C9EA8F5A32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9B756AE-D600-4706-A70D-E987D368887A}" srcId="{CF680921-951F-47DB-846E-03E9D89524C2}" destId="{A144B180-65CA-47B7-8151-1D18D91DFA3F}" srcOrd="1" destOrd="0" parTransId="{3724CD26-76DF-49DC-86CA-59C8B2C508A9}" sibTransId="{33BD75FB-667A-4303-BB2A-C375A68E5D7D}"/>
    <dgm:cxn modelId="{63BE7BDF-4A10-4722-BF0F-0DECAD7A4A4A}" type="presOf" srcId="{A031B44C-6758-457C-89A4-EE6F243AB43A}" destId="{3E1BC268-794E-4646-85C5-319BDC721096}" srcOrd="1" destOrd="0" presId="urn:microsoft.com/office/officeart/2005/8/layout/list1"/>
    <dgm:cxn modelId="{58FC768E-E675-463C-BCFB-0BDE59D11D04}" type="presOf" srcId="{A144B180-65CA-47B7-8151-1D18D91DFA3F}" destId="{30DF249B-8776-4C71-951F-B34495D70CDB}" srcOrd="0" destOrd="0" presId="urn:microsoft.com/office/officeart/2005/8/layout/list1"/>
    <dgm:cxn modelId="{882C504D-0660-448E-9170-4FA5E7626A7C}" type="presOf" srcId="{A031B44C-6758-457C-89A4-EE6F243AB43A}" destId="{1058DEAB-B588-4CCB-AE2A-26743A48339E}" srcOrd="0" destOrd="0" presId="urn:microsoft.com/office/officeart/2005/8/layout/list1"/>
    <dgm:cxn modelId="{9C2816DD-AEE6-4D12-BFA0-0505CB4F6404}" type="presOf" srcId="{2C7C22F7-0349-4C8E-9CFD-2C7B9F1650D7}" destId="{4DF20147-5E6A-4D70-8BF6-C45981AF0718}" srcOrd="0" destOrd="0" presId="urn:microsoft.com/office/officeart/2005/8/layout/list1"/>
    <dgm:cxn modelId="{E90CFF75-33B1-4ACB-B822-D8657A487BC8}" type="presOf" srcId="{F7230C63-0D0C-46D6-9457-C9EA8F5A32DA}" destId="{A77A1BBC-7CB1-46F1-9B80-629BDA536F96}" srcOrd="1" destOrd="0" presId="urn:microsoft.com/office/officeart/2005/8/layout/list1"/>
    <dgm:cxn modelId="{CB019B27-0C77-4E67-971E-FBE83D2DB033}" srcId="{CF680921-951F-47DB-846E-03E9D89524C2}" destId="{2C7C22F7-0349-4C8E-9CFD-2C7B9F1650D7}" srcOrd="2" destOrd="0" parTransId="{8720B3C3-0076-4C3C-B490-CE34AB31715B}" sibTransId="{A3E41F53-282B-4E93-9EF7-83E9C49B2F3C}"/>
    <dgm:cxn modelId="{F770F9C4-6D66-4A8E-B6BE-20927E847095}" srcId="{CF680921-951F-47DB-846E-03E9D89524C2}" destId="{F7230C63-0D0C-46D6-9457-C9EA8F5A32DA}" srcOrd="3" destOrd="0" parTransId="{30186426-D6B8-4892-8633-C7AFF9A8BA35}" sibTransId="{4EB72453-BE73-48A8-8025-207372A3931B}"/>
    <dgm:cxn modelId="{F286C5D4-FF95-4E65-BA3D-207738B51B01}" type="presOf" srcId="{F7230C63-0D0C-46D6-9457-C9EA8F5A32DA}" destId="{B1BA9B2E-8598-4AEC-B9FA-BFA38E6BD8F9}" srcOrd="0" destOrd="0" presId="urn:microsoft.com/office/officeart/2005/8/layout/list1"/>
    <dgm:cxn modelId="{08C30589-BDC8-4008-8388-B43EF82338DF}" type="presOf" srcId="{CF680921-951F-47DB-846E-03E9D89524C2}" destId="{47FD9840-E66F-4839-9DA6-F0EC4808730D}" srcOrd="0" destOrd="0" presId="urn:microsoft.com/office/officeart/2005/8/layout/list1"/>
    <dgm:cxn modelId="{1B400F1A-B05E-4A8C-8431-F239FB6FC06B}" srcId="{CF680921-951F-47DB-846E-03E9D89524C2}" destId="{A031B44C-6758-457C-89A4-EE6F243AB43A}" srcOrd="0" destOrd="0" parTransId="{B20DAA29-5A17-439D-A1B1-7DCAD155FCB1}" sibTransId="{C61F12FE-503B-4937-BFBB-DECEC0D84397}"/>
    <dgm:cxn modelId="{EDEB794C-9735-4332-81F6-64DAEE91CFBA}" type="presOf" srcId="{A144B180-65CA-47B7-8151-1D18D91DFA3F}" destId="{CC924515-C017-4222-82D0-ADF985E2579E}" srcOrd="1" destOrd="0" presId="urn:microsoft.com/office/officeart/2005/8/layout/list1"/>
    <dgm:cxn modelId="{5FE106AA-DFC0-4492-9190-240DA7B6E0FA}" type="presOf" srcId="{2C7C22F7-0349-4C8E-9CFD-2C7B9F1650D7}" destId="{9435C79E-1E35-4251-895F-76BDEDB2FCE1}" srcOrd="1" destOrd="0" presId="urn:microsoft.com/office/officeart/2005/8/layout/list1"/>
    <dgm:cxn modelId="{8668FFEA-0862-4437-BA95-107EC71937E1}" type="presParOf" srcId="{47FD9840-E66F-4839-9DA6-F0EC4808730D}" destId="{3F00E930-E3DB-41B6-AD95-08290055BC56}" srcOrd="0" destOrd="0" presId="urn:microsoft.com/office/officeart/2005/8/layout/list1"/>
    <dgm:cxn modelId="{2E1F9A69-6988-4AAF-BD18-D80034790EBA}" type="presParOf" srcId="{3F00E930-E3DB-41B6-AD95-08290055BC56}" destId="{1058DEAB-B588-4CCB-AE2A-26743A48339E}" srcOrd="0" destOrd="0" presId="urn:microsoft.com/office/officeart/2005/8/layout/list1"/>
    <dgm:cxn modelId="{502B4E08-93B1-4743-A207-5E43DDEC6045}" type="presParOf" srcId="{3F00E930-E3DB-41B6-AD95-08290055BC56}" destId="{3E1BC268-794E-4646-85C5-319BDC721096}" srcOrd="1" destOrd="0" presId="urn:microsoft.com/office/officeart/2005/8/layout/list1"/>
    <dgm:cxn modelId="{A38CA8CF-E815-4C78-8856-7C7F2C0192C5}" type="presParOf" srcId="{47FD9840-E66F-4839-9DA6-F0EC4808730D}" destId="{277CC3B7-0E3D-44A5-886A-70712E3CE21E}" srcOrd="1" destOrd="0" presId="urn:microsoft.com/office/officeart/2005/8/layout/list1"/>
    <dgm:cxn modelId="{5EAC3C61-455C-4BFC-BC81-1CC30EECCB2B}" type="presParOf" srcId="{47FD9840-E66F-4839-9DA6-F0EC4808730D}" destId="{3EBC92A5-1754-41EF-B818-75C3DDBCBF6D}" srcOrd="2" destOrd="0" presId="urn:microsoft.com/office/officeart/2005/8/layout/list1"/>
    <dgm:cxn modelId="{38FC7C70-41F0-4727-9563-494F720A83C8}" type="presParOf" srcId="{47FD9840-E66F-4839-9DA6-F0EC4808730D}" destId="{F3B86C37-493A-4BE5-9360-50ADE56D08DF}" srcOrd="3" destOrd="0" presId="urn:microsoft.com/office/officeart/2005/8/layout/list1"/>
    <dgm:cxn modelId="{46560007-F27A-4368-8F6E-FB7DD95E53DD}" type="presParOf" srcId="{47FD9840-E66F-4839-9DA6-F0EC4808730D}" destId="{13892D1F-985A-4457-89D2-99BD5B0A4716}" srcOrd="4" destOrd="0" presId="urn:microsoft.com/office/officeart/2005/8/layout/list1"/>
    <dgm:cxn modelId="{263254CF-7455-4A3B-94B0-6137A90D1884}" type="presParOf" srcId="{13892D1F-985A-4457-89D2-99BD5B0A4716}" destId="{30DF249B-8776-4C71-951F-B34495D70CDB}" srcOrd="0" destOrd="0" presId="urn:microsoft.com/office/officeart/2005/8/layout/list1"/>
    <dgm:cxn modelId="{64E598A9-FE13-4AFE-8765-3066EC5CAF4B}" type="presParOf" srcId="{13892D1F-985A-4457-89D2-99BD5B0A4716}" destId="{CC924515-C017-4222-82D0-ADF985E2579E}" srcOrd="1" destOrd="0" presId="urn:microsoft.com/office/officeart/2005/8/layout/list1"/>
    <dgm:cxn modelId="{82B98C12-6C32-4A2A-A9DC-9541C7A26981}" type="presParOf" srcId="{47FD9840-E66F-4839-9DA6-F0EC4808730D}" destId="{5634ECEB-9C74-4F8D-AB70-36469FD12E15}" srcOrd="5" destOrd="0" presId="urn:microsoft.com/office/officeart/2005/8/layout/list1"/>
    <dgm:cxn modelId="{BD9DB72D-FE64-4A70-8B3E-B0C0D7511864}" type="presParOf" srcId="{47FD9840-E66F-4839-9DA6-F0EC4808730D}" destId="{F3540D74-3580-4E4C-B9BE-24A01544F33F}" srcOrd="6" destOrd="0" presId="urn:microsoft.com/office/officeart/2005/8/layout/list1"/>
    <dgm:cxn modelId="{C8D607E0-1B76-4D29-86A1-6A84B5E8B0CE}" type="presParOf" srcId="{47FD9840-E66F-4839-9DA6-F0EC4808730D}" destId="{DDFD1384-2D63-4F7B-A6AB-8F0ECFD5DAE3}" srcOrd="7" destOrd="0" presId="urn:microsoft.com/office/officeart/2005/8/layout/list1"/>
    <dgm:cxn modelId="{80619CF1-D590-40C6-A57F-94D05ECA5A68}" type="presParOf" srcId="{47FD9840-E66F-4839-9DA6-F0EC4808730D}" destId="{49A84325-D38B-4C62-B02A-F6FD7BE3C3B3}" srcOrd="8" destOrd="0" presId="urn:microsoft.com/office/officeart/2005/8/layout/list1"/>
    <dgm:cxn modelId="{2B280CB8-960B-4B0A-B930-1C9F8E54A521}" type="presParOf" srcId="{49A84325-D38B-4C62-B02A-F6FD7BE3C3B3}" destId="{4DF20147-5E6A-4D70-8BF6-C45981AF0718}" srcOrd="0" destOrd="0" presId="urn:microsoft.com/office/officeart/2005/8/layout/list1"/>
    <dgm:cxn modelId="{EDA4DFE6-DCED-44EE-8E87-122D523D7217}" type="presParOf" srcId="{49A84325-D38B-4C62-B02A-F6FD7BE3C3B3}" destId="{9435C79E-1E35-4251-895F-76BDEDB2FCE1}" srcOrd="1" destOrd="0" presId="urn:microsoft.com/office/officeart/2005/8/layout/list1"/>
    <dgm:cxn modelId="{D0FDA239-2167-4779-855C-DA9C341C7B24}" type="presParOf" srcId="{47FD9840-E66F-4839-9DA6-F0EC4808730D}" destId="{C747B856-99D1-4A6D-AF67-BA671829BAFB}" srcOrd="9" destOrd="0" presId="urn:microsoft.com/office/officeart/2005/8/layout/list1"/>
    <dgm:cxn modelId="{C30C0001-6581-417E-A211-2D5FA249A9EA}" type="presParOf" srcId="{47FD9840-E66F-4839-9DA6-F0EC4808730D}" destId="{8A296CF3-C152-4394-A8F6-BACC86121576}" srcOrd="10" destOrd="0" presId="urn:microsoft.com/office/officeart/2005/8/layout/list1"/>
    <dgm:cxn modelId="{08C7A399-C68F-4E5A-A10B-A49F0FF3C305}" type="presParOf" srcId="{47FD9840-E66F-4839-9DA6-F0EC4808730D}" destId="{08DE217A-0C4A-47AB-89C1-31F4B39EA5FC}" srcOrd="11" destOrd="0" presId="urn:microsoft.com/office/officeart/2005/8/layout/list1"/>
    <dgm:cxn modelId="{3BB116A3-800F-4BBC-81A2-B6950D458EA8}" type="presParOf" srcId="{47FD9840-E66F-4839-9DA6-F0EC4808730D}" destId="{23832FAF-5516-402C-984E-5604116E3899}" srcOrd="12" destOrd="0" presId="urn:microsoft.com/office/officeart/2005/8/layout/list1"/>
    <dgm:cxn modelId="{51DAE66F-A75C-4F69-900C-1F7283E7C6C4}" type="presParOf" srcId="{23832FAF-5516-402C-984E-5604116E3899}" destId="{B1BA9B2E-8598-4AEC-B9FA-BFA38E6BD8F9}" srcOrd="0" destOrd="0" presId="urn:microsoft.com/office/officeart/2005/8/layout/list1"/>
    <dgm:cxn modelId="{EFA67D38-FBE4-4FC2-8468-A5A027A42C8B}" type="presParOf" srcId="{23832FAF-5516-402C-984E-5604116E3899}" destId="{A77A1BBC-7CB1-46F1-9B80-629BDA536F96}" srcOrd="1" destOrd="0" presId="urn:microsoft.com/office/officeart/2005/8/layout/list1"/>
    <dgm:cxn modelId="{D3F5AC2A-DD91-4CD9-8426-FC35D498742D}" type="presParOf" srcId="{47FD9840-E66F-4839-9DA6-F0EC4808730D}" destId="{33B1C92A-20FE-4A02-8134-275E4FC444B1}" srcOrd="13" destOrd="0" presId="urn:microsoft.com/office/officeart/2005/8/layout/list1"/>
    <dgm:cxn modelId="{5ACB64D1-29A0-4C4A-B27A-CE70F2E3C248}" type="presParOf" srcId="{47FD9840-E66F-4839-9DA6-F0EC4808730D}" destId="{4DC730C7-F6CF-4CED-AAE3-3A2D8C8D1B6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662B82-9401-4192-B693-9EF4153E3E8E}" type="doc">
      <dgm:prSet loTypeId="urn:microsoft.com/office/officeart/2005/8/layout/radial6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B1346466-4AEC-4D30-9228-5B319531BCA4}">
      <dgm:prSet phldrT="[Texto]" custT="1"/>
      <dgm:spPr/>
      <dgm:t>
        <a:bodyPr/>
        <a:lstStyle/>
        <a:p>
          <a:r>
            <a:rPr lang="pt-BR" sz="1600" b="1" dirty="0"/>
            <a:t>Acesso Garantido aos serviços de Saúde </a:t>
          </a:r>
        </a:p>
      </dgm:t>
    </dgm:pt>
    <dgm:pt modelId="{153DCF5D-017B-4F9C-B78A-F984E630F87D}" type="parTrans" cxnId="{AF8BADF6-4B32-422A-91C0-30E82AAF82DF}">
      <dgm:prSet/>
      <dgm:spPr/>
      <dgm:t>
        <a:bodyPr/>
        <a:lstStyle/>
        <a:p>
          <a:endParaRPr lang="pt-BR" sz="1600"/>
        </a:p>
      </dgm:t>
    </dgm:pt>
    <dgm:pt modelId="{F0647741-784C-41BD-83C1-EC0E7F1FB414}" type="sibTrans" cxnId="{AF8BADF6-4B32-422A-91C0-30E82AAF82DF}">
      <dgm:prSet/>
      <dgm:spPr/>
      <dgm:t>
        <a:bodyPr/>
        <a:lstStyle/>
        <a:p>
          <a:endParaRPr lang="pt-BR" sz="1600"/>
        </a:p>
      </dgm:t>
    </dgm:pt>
    <dgm:pt modelId="{A729272A-150F-47E7-8CD2-6CF50FE25151}">
      <dgm:prSet phldrT="[Texto]" custT="1"/>
      <dgm:spPr/>
      <dgm:t>
        <a:bodyPr/>
        <a:lstStyle/>
        <a:p>
          <a:r>
            <a:rPr lang="pt-BR" sz="1400"/>
            <a:t>Acompanha-mento do percurso do usuário</a:t>
          </a:r>
          <a:endParaRPr lang="pt-BR" sz="1400" dirty="0"/>
        </a:p>
      </dgm:t>
    </dgm:pt>
    <dgm:pt modelId="{6A944F03-DEB2-4786-B9C0-E905FA286983}" type="parTrans" cxnId="{1A07D9E0-E182-44F9-9573-19D538F2F7F7}">
      <dgm:prSet/>
      <dgm:spPr/>
      <dgm:t>
        <a:bodyPr/>
        <a:lstStyle/>
        <a:p>
          <a:endParaRPr lang="pt-BR" sz="1600"/>
        </a:p>
      </dgm:t>
    </dgm:pt>
    <dgm:pt modelId="{6C94E047-CE34-42B7-A55F-2BD7D7ED2AE4}" type="sibTrans" cxnId="{1A07D9E0-E182-44F9-9573-19D538F2F7F7}">
      <dgm:prSet/>
      <dgm:spPr/>
      <dgm:t>
        <a:bodyPr/>
        <a:lstStyle/>
        <a:p>
          <a:endParaRPr lang="pt-BR" sz="1600"/>
        </a:p>
      </dgm:t>
    </dgm:pt>
    <dgm:pt modelId="{7FC7A22A-D818-44DD-B11F-FE86B9CBAB1A}">
      <dgm:prSet phldrT="[Texto]" custT="1"/>
      <dgm:spPr/>
      <dgm:t>
        <a:bodyPr/>
        <a:lstStyle/>
        <a:p>
          <a:r>
            <a:rPr lang="pt-BR" sz="1400" dirty="0"/>
            <a:t>Garantia do Atendimento prioritário </a:t>
          </a:r>
        </a:p>
      </dgm:t>
    </dgm:pt>
    <dgm:pt modelId="{33F7ADC4-F62D-4324-AA5A-E575C8012333}" type="parTrans" cxnId="{A1D86D29-EFC8-40FA-B98E-EFBBEB2BBD49}">
      <dgm:prSet/>
      <dgm:spPr/>
      <dgm:t>
        <a:bodyPr/>
        <a:lstStyle/>
        <a:p>
          <a:endParaRPr lang="pt-BR" sz="1600"/>
        </a:p>
      </dgm:t>
    </dgm:pt>
    <dgm:pt modelId="{BCAEA77A-273E-4FA3-A80A-12C795166CD5}" type="sibTrans" cxnId="{A1D86D29-EFC8-40FA-B98E-EFBBEB2BBD49}">
      <dgm:prSet/>
      <dgm:spPr/>
      <dgm:t>
        <a:bodyPr/>
        <a:lstStyle/>
        <a:p>
          <a:endParaRPr lang="pt-BR" sz="1600"/>
        </a:p>
      </dgm:t>
    </dgm:pt>
    <dgm:pt modelId="{65D34A20-CEB5-4C8F-B11C-C4A168D25EE9}">
      <dgm:prSet phldrT="[Texto]" custT="1"/>
      <dgm:spPr/>
      <dgm:t>
        <a:bodyPr/>
        <a:lstStyle/>
        <a:p>
          <a:r>
            <a:rPr lang="pt-BR" sz="1200"/>
            <a:t>Fluxo </a:t>
          </a:r>
          <a:r>
            <a:rPr lang="pt-BR" sz="1400"/>
            <a:t>organizado e padronizado</a:t>
          </a:r>
          <a:r>
            <a:rPr lang="pt-BR" sz="1200"/>
            <a:t> </a:t>
          </a:r>
          <a:endParaRPr lang="pt-BR" sz="1200" dirty="0"/>
        </a:p>
      </dgm:t>
    </dgm:pt>
    <dgm:pt modelId="{133D314F-F7EB-401C-B8A4-8AEEB624CCDE}" type="parTrans" cxnId="{D086A52B-3179-46EA-B1E5-E88835A0C24F}">
      <dgm:prSet/>
      <dgm:spPr/>
      <dgm:t>
        <a:bodyPr/>
        <a:lstStyle/>
        <a:p>
          <a:endParaRPr lang="pt-BR" sz="1600"/>
        </a:p>
      </dgm:t>
    </dgm:pt>
    <dgm:pt modelId="{6E1CC526-A686-4695-B8B9-C052ABE6F2CE}" type="sibTrans" cxnId="{D086A52B-3179-46EA-B1E5-E88835A0C24F}">
      <dgm:prSet/>
      <dgm:spPr/>
      <dgm:t>
        <a:bodyPr/>
        <a:lstStyle/>
        <a:p>
          <a:endParaRPr lang="pt-BR" sz="1600"/>
        </a:p>
      </dgm:t>
    </dgm:pt>
    <dgm:pt modelId="{FD58D924-DDB8-4BB0-B5BF-CCB928594280}">
      <dgm:prSet phldrT="[Texto]" custT="1"/>
      <dgm:spPr/>
      <dgm:t>
        <a:bodyPr/>
        <a:lstStyle/>
        <a:p>
          <a:r>
            <a:rPr lang="pt-BR" sz="1400"/>
            <a:t>Satisfação</a:t>
          </a:r>
          <a:r>
            <a:rPr lang="pt-BR" sz="1200"/>
            <a:t> do usuário </a:t>
          </a:r>
          <a:endParaRPr lang="pt-BR" sz="1200" dirty="0"/>
        </a:p>
      </dgm:t>
    </dgm:pt>
    <dgm:pt modelId="{18B76500-A88B-4F6E-873C-16FB25987A5B}" type="parTrans" cxnId="{E04E8A82-59B3-456B-A6A0-680BCB019518}">
      <dgm:prSet/>
      <dgm:spPr/>
      <dgm:t>
        <a:bodyPr/>
        <a:lstStyle/>
        <a:p>
          <a:endParaRPr lang="pt-BR" sz="1600"/>
        </a:p>
      </dgm:t>
    </dgm:pt>
    <dgm:pt modelId="{E60558BB-C1FE-4821-85FA-A4684A4E3BA2}" type="sibTrans" cxnId="{E04E8A82-59B3-456B-A6A0-680BCB019518}">
      <dgm:prSet/>
      <dgm:spPr/>
      <dgm:t>
        <a:bodyPr/>
        <a:lstStyle/>
        <a:p>
          <a:endParaRPr lang="pt-BR" sz="1600"/>
        </a:p>
      </dgm:t>
    </dgm:pt>
    <dgm:pt modelId="{22FDE9DF-08F2-41D4-AEC4-9968825E0730}" type="pres">
      <dgm:prSet presAssocID="{6F662B82-9401-4192-B693-9EF4153E3E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88B602-D04F-49D8-934C-6D33021B1F21}" type="pres">
      <dgm:prSet presAssocID="{B1346466-4AEC-4D30-9228-5B319531BCA4}" presName="centerShape" presStyleLbl="node0" presStyleIdx="0" presStyleCnt="1"/>
      <dgm:spPr/>
      <dgm:t>
        <a:bodyPr/>
        <a:lstStyle/>
        <a:p>
          <a:endParaRPr lang="pt-BR"/>
        </a:p>
      </dgm:t>
    </dgm:pt>
    <dgm:pt modelId="{D911ABD5-AF03-47A5-807E-803586D085FF}" type="pres">
      <dgm:prSet presAssocID="{A729272A-150F-47E7-8CD2-6CF50FE25151}" presName="node" presStyleLbl="node1" presStyleIdx="0" presStyleCnt="4" custScaleX="1407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FB4CCC-784E-4D8C-8E95-F0615E7E08FE}" type="pres">
      <dgm:prSet presAssocID="{A729272A-150F-47E7-8CD2-6CF50FE25151}" presName="dummy" presStyleCnt="0"/>
      <dgm:spPr/>
    </dgm:pt>
    <dgm:pt modelId="{6E505542-2486-4878-A7B4-76870CBC97FE}" type="pres">
      <dgm:prSet presAssocID="{6C94E047-CE34-42B7-A55F-2BD7D7ED2AE4}" presName="sibTrans" presStyleLbl="sibTrans2D1" presStyleIdx="0" presStyleCnt="4"/>
      <dgm:spPr/>
      <dgm:t>
        <a:bodyPr/>
        <a:lstStyle/>
        <a:p>
          <a:endParaRPr lang="pt-BR"/>
        </a:p>
      </dgm:t>
    </dgm:pt>
    <dgm:pt modelId="{B2AEB4E0-8317-48DE-843F-BAA7A75B0D75}" type="pres">
      <dgm:prSet presAssocID="{7FC7A22A-D818-44DD-B11F-FE86B9CBAB1A}" presName="node" presStyleLbl="node1" presStyleIdx="1" presStyleCnt="4" custScaleX="1341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080114-23CB-4D77-8794-78FC909ABC93}" type="pres">
      <dgm:prSet presAssocID="{7FC7A22A-D818-44DD-B11F-FE86B9CBAB1A}" presName="dummy" presStyleCnt="0"/>
      <dgm:spPr/>
    </dgm:pt>
    <dgm:pt modelId="{7B0FE7A5-2A4D-42AB-BB02-1086BFC01343}" type="pres">
      <dgm:prSet presAssocID="{BCAEA77A-273E-4FA3-A80A-12C795166CD5}" presName="sibTrans" presStyleLbl="sibTrans2D1" presStyleIdx="1" presStyleCnt="4"/>
      <dgm:spPr/>
      <dgm:t>
        <a:bodyPr/>
        <a:lstStyle/>
        <a:p>
          <a:endParaRPr lang="pt-BR"/>
        </a:p>
      </dgm:t>
    </dgm:pt>
    <dgm:pt modelId="{5952419E-3CFE-4BAD-AA81-161BF989C9D3}" type="pres">
      <dgm:prSet presAssocID="{65D34A20-CEB5-4C8F-B11C-C4A168D25EE9}" presName="node" presStyleLbl="node1" presStyleIdx="2" presStyleCnt="4" custScaleX="1428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67912D-B1CB-49E2-8AF6-F4AC0AF54642}" type="pres">
      <dgm:prSet presAssocID="{65D34A20-CEB5-4C8F-B11C-C4A168D25EE9}" presName="dummy" presStyleCnt="0"/>
      <dgm:spPr/>
    </dgm:pt>
    <dgm:pt modelId="{05569454-5DCA-4DC3-8FA7-5773639573AD}" type="pres">
      <dgm:prSet presAssocID="{6E1CC526-A686-4695-B8B9-C052ABE6F2CE}" presName="sibTrans" presStyleLbl="sibTrans2D1" presStyleIdx="2" presStyleCnt="4"/>
      <dgm:spPr/>
      <dgm:t>
        <a:bodyPr/>
        <a:lstStyle/>
        <a:p>
          <a:endParaRPr lang="pt-BR"/>
        </a:p>
      </dgm:t>
    </dgm:pt>
    <dgm:pt modelId="{2094571C-BFFD-46A2-8BFB-3F8E0CD1EEDF}" type="pres">
      <dgm:prSet presAssocID="{FD58D924-DDB8-4BB0-B5BF-CCB928594280}" presName="node" presStyleLbl="node1" presStyleIdx="3" presStyleCnt="4" custScaleX="1356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E2477C-3EB8-42E9-A7B6-C1F514FD2812}" type="pres">
      <dgm:prSet presAssocID="{FD58D924-DDB8-4BB0-B5BF-CCB928594280}" presName="dummy" presStyleCnt="0"/>
      <dgm:spPr/>
    </dgm:pt>
    <dgm:pt modelId="{59A5E8F2-A6DE-4594-B563-D67E50303C09}" type="pres">
      <dgm:prSet presAssocID="{E60558BB-C1FE-4821-85FA-A4684A4E3BA2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B4C62477-8B5A-4F81-AF43-F88A5B823696}" type="presOf" srcId="{FD58D924-DDB8-4BB0-B5BF-CCB928594280}" destId="{2094571C-BFFD-46A2-8BFB-3F8E0CD1EEDF}" srcOrd="0" destOrd="0" presId="urn:microsoft.com/office/officeart/2005/8/layout/radial6"/>
    <dgm:cxn modelId="{A1D86D29-EFC8-40FA-B98E-EFBBEB2BBD49}" srcId="{B1346466-4AEC-4D30-9228-5B319531BCA4}" destId="{7FC7A22A-D818-44DD-B11F-FE86B9CBAB1A}" srcOrd="1" destOrd="0" parTransId="{33F7ADC4-F62D-4324-AA5A-E575C8012333}" sibTransId="{BCAEA77A-273E-4FA3-A80A-12C795166CD5}"/>
    <dgm:cxn modelId="{AF8BADF6-4B32-422A-91C0-30E82AAF82DF}" srcId="{6F662B82-9401-4192-B693-9EF4153E3E8E}" destId="{B1346466-4AEC-4D30-9228-5B319531BCA4}" srcOrd="0" destOrd="0" parTransId="{153DCF5D-017B-4F9C-B78A-F984E630F87D}" sibTransId="{F0647741-784C-41BD-83C1-EC0E7F1FB414}"/>
    <dgm:cxn modelId="{D086A52B-3179-46EA-B1E5-E88835A0C24F}" srcId="{B1346466-4AEC-4D30-9228-5B319531BCA4}" destId="{65D34A20-CEB5-4C8F-B11C-C4A168D25EE9}" srcOrd="2" destOrd="0" parTransId="{133D314F-F7EB-401C-B8A4-8AEEB624CCDE}" sibTransId="{6E1CC526-A686-4695-B8B9-C052ABE6F2CE}"/>
    <dgm:cxn modelId="{E04E8A82-59B3-456B-A6A0-680BCB019518}" srcId="{B1346466-4AEC-4D30-9228-5B319531BCA4}" destId="{FD58D924-DDB8-4BB0-B5BF-CCB928594280}" srcOrd="3" destOrd="0" parTransId="{18B76500-A88B-4F6E-873C-16FB25987A5B}" sibTransId="{E60558BB-C1FE-4821-85FA-A4684A4E3BA2}"/>
    <dgm:cxn modelId="{AD172A43-77C5-4C7C-9929-FE620D6C3893}" type="presOf" srcId="{6E1CC526-A686-4695-B8B9-C052ABE6F2CE}" destId="{05569454-5DCA-4DC3-8FA7-5773639573AD}" srcOrd="0" destOrd="0" presId="urn:microsoft.com/office/officeart/2005/8/layout/radial6"/>
    <dgm:cxn modelId="{9B8F0565-09DF-404C-A19F-7F2206558922}" type="presOf" srcId="{BCAEA77A-273E-4FA3-A80A-12C795166CD5}" destId="{7B0FE7A5-2A4D-42AB-BB02-1086BFC01343}" srcOrd="0" destOrd="0" presId="urn:microsoft.com/office/officeart/2005/8/layout/radial6"/>
    <dgm:cxn modelId="{04593A4C-31F7-42BE-99BE-A28404A7EA42}" type="presOf" srcId="{A729272A-150F-47E7-8CD2-6CF50FE25151}" destId="{D911ABD5-AF03-47A5-807E-803586D085FF}" srcOrd="0" destOrd="0" presId="urn:microsoft.com/office/officeart/2005/8/layout/radial6"/>
    <dgm:cxn modelId="{336F0B8D-7ADD-47A3-95A4-520318794707}" type="presOf" srcId="{B1346466-4AEC-4D30-9228-5B319531BCA4}" destId="{2888B602-D04F-49D8-934C-6D33021B1F21}" srcOrd="0" destOrd="0" presId="urn:microsoft.com/office/officeart/2005/8/layout/radial6"/>
    <dgm:cxn modelId="{02505DD2-886E-4B6B-A366-E8368A7DE42F}" type="presOf" srcId="{E60558BB-C1FE-4821-85FA-A4684A4E3BA2}" destId="{59A5E8F2-A6DE-4594-B563-D67E50303C09}" srcOrd="0" destOrd="0" presId="urn:microsoft.com/office/officeart/2005/8/layout/radial6"/>
    <dgm:cxn modelId="{E7BF3666-0710-46E3-8071-182B412711FB}" type="presOf" srcId="{6F662B82-9401-4192-B693-9EF4153E3E8E}" destId="{22FDE9DF-08F2-41D4-AEC4-9968825E0730}" srcOrd="0" destOrd="0" presId="urn:microsoft.com/office/officeart/2005/8/layout/radial6"/>
    <dgm:cxn modelId="{DE13F8CB-0D08-4C3E-A585-B030C5EB6F28}" type="presOf" srcId="{6C94E047-CE34-42B7-A55F-2BD7D7ED2AE4}" destId="{6E505542-2486-4878-A7B4-76870CBC97FE}" srcOrd="0" destOrd="0" presId="urn:microsoft.com/office/officeart/2005/8/layout/radial6"/>
    <dgm:cxn modelId="{86472EE1-F8A1-45EA-8000-163C3EA3F476}" type="presOf" srcId="{65D34A20-CEB5-4C8F-B11C-C4A168D25EE9}" destId="{5952419E-3CFE-4BAD-AA81-161BF989C9D3}" srcOrd="0" destOrd="0" presId="urn:microsoft.com/office/officeart/2005/8/layout/radial6"/>
    <dgm:cxn modelId="{B6017DC0-3B1C-437C-9143-946BBB9D12E8}" type="presOf" srcId="{7FC7A22A-D818-44DD-B11F-FE86B9CBAB1A}" destId="{B2AEB4E0-8317-48DE-843F-BAA7A75B0D75}" srcOrd="0" destOrd="0" presId="urn:microsoft.com/office/officeart/2005/8/layout/radial6"/>
    <dgm:cxn modelId="{1A07D9E0-E182-44F9-9573-19D538F2F7F7}" srcId="{B1346466-4AEC-4D30-9228-5B319531BCA4}" destId="{A729272A-150F-47E7-8CD2-6CF50FE25151}" srcOrd="0" destOrd="0" parTransId="{6A944F03-DEB2-4786-B9C0-E905FA286983}" sibTransId="{6C94E047-CE34-42B7-A55F-2BD7D7ED2AE4}"/>
    <dgm:cxn modelId="{C26E95F1-580C-47B3-B7E2-049D039EFEF8}" type="presParOf" srcId="{22FDE9DF-08F2-41D4-AEC4-9968825E0730}" destId="{2888B602-D04F-49D8-934C-6D33021B1F21}" srcOrd="0" destOrd="0" presId="urn:microsoft.com/office/officeart/2005/8/layout/radial6"/>
    <dgm:cxn modelId="{6680D3F0-871C-4DC0-AEE2-6829587B240A}" type="presParOf" srcId="{22FDE9DF-08F2-41D4-AEC4-9968825E0730}" destId="{D911ABD5-AF03-47A5-807E-803586D085FF}" srcOrd="1" destOrd="0" presId="urn:microsoft.com/office/officeart/2005/8/layout/radial6"/>
    <dgm:cxn modelId="{1DA3B154-0E13-4482-8695-B0F14FA273AC}" type="presParOf" srcId="{22FDE9DF-08F2-41D4-AEC4-9968825E0730}" destId="{2AFB4CCC-784E-4D8C-8E95-F0615E7E08FE}" srcOrd="2" destOrd="0" presId="urn:microsoft.com/office/officeart/2005/8/layout/radial6"/>
    <dgm:cxn modelId="{0164B7D0-C087-4055-9B95-760FBBA37EDB}" type="presParOf" srcId="{22FDE9DF-08F2-41D4-AEC4-9968825E0730}" destId="{6E505542-2486-4878-A7B4-76870CBC97FE}" srcOrd="3" destOrd="0" presId="urn:microsoft.com/office/officeart/2005/8/layout/radial6"/>
    <dgm:cxn modelId="{7BD05036-1FA8-47D9-8249-FB8A1BF8AC0E}" type="presParOf" srcId="{22FDE9DF-08F2-41D4-AEC4-9968825E0730}" destId="{B2AEB4E0-8317-48DE-843F-BAA7A75B0D75}" srcOrd="4" destOrd="0" presId="urn:microsoft.com/office/officeart/2005/8/layout/radial6"/>
    <dgm:cxn modelId="{C28E186F-33C8-4FFD-9FF2-13E7885E8518}" type="presParOf" srcId="{22FDE9DF-08F2-41D4-AEC4-9968825E0730}" destId="{40080114-23CB-4D77-8794-78FC909ABC93}" srcOrd="5" destOrd="0" presId="urn:microsoft.com/office/officeart/2005/8/layout/radial6"/>
    <dgm:cxn modelId="{E02103C7-DDBD-45F0-92AA-189C1A32CAF9}" type="presParOf" srcId="{22FDE9DF-08F2-41D4-AEC4-9968825E0730}" destId="{7B0FE7A5-2A4D-42AB-BB02-1086BFC01343}" srcOrd="6" destOrd="0" presId="urn:microsoft.com/office/officeart/2005/8/layout/radial6"/>
    <dgm:cxn modelId="{1C090B69-3800-41B9-832B-AB58DEE761C8}" type="presParOf" srcId="{22FDE9DF-08F2-41D4-AEC4-9968825E0730}" destId="{5952419E-3CFE-4BAD-AA81-161BF989C9D3}" srcOrd="7" destOrd="0" presId="urn:microsoft.com/office/officeart/2005/8/layout/radial6"/>
    <dgm:cxn modelId="{02BF8C51-2EE8-425B-A0AB-674BD413AABD}" type="presParOf" srcId="{22FDE9DF-08F2-41D4-AEC4-9968825E0730}" destId="{0C67912D-B1CB-49E2-8AF6-F4AC0AF54642}" srcOrd="8" destOrd="0" presId="urn:microsoft.com/office/officeart/2005/8/layout/radial6"/>
    <dgm:cxn modelId="{836B8A0C-E684-4207-A0F4-6B7358551F56}" type="presParOf" srcId="{22FDE9DF-08F2-41D4-AEC4-9968825E0730}" destId="{05569454-5DCA-4DC3-8FA7-5773639573AD}" srcOrd="9" destOrd="0" presId="urn:microsoft.com/office/officeart/2005/8/layout/radial6"/>
    <dgm:cxn modelId="{D86B5623-0617-4CC0-9848-16FAB2296547}" type="presParOf" srcId="{22FDE9DF-08F2-41D4-AEC4-9968825E0730}" destId="{2094571C-BFFD-46A2-8BFB-3F8E0CD1EEDF}" srcOrd="10" destOrd="0" presId="urn:microsoft.com/office/officeart/2005/8/layout/radial6"/>
    <dgm:cxn modelId="{03FBC4BC-DE7F-40FF-B1C2-5C50ACA3744C}" type="presParOf" srcId="{22FDE9DF-08F2-41D4-AEC4-9968825E0730}" destId="{59E2477C-3EB8-42E9-A7B6-C1F514FD2812}" srcOrd="11" destOrd="0" presId="urn:microsoft.com/office/officeart/2005/8/layout/radial6"/>
    <dgm:cxn modelId="{9ADDCE0F-20AE-41A3-98F1-9AA7959D29C2}" type="presParOf" srcId="{22FDE9DF-08F2-41D4-AEC4-9968825E0730}" destId="{59A5E8F2-A6DE-4594-B563-D67E50303C0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662B82-9401-4192-B693-9EF4153E3E8E}" type="doc">
      <dgm:prSet loTypeId="urn:microsoft.com/office/officeart/2005/8/layout/radial6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B1346466-4AEC-4D30-9228-5B319531BCA4}">
      <dgm:prSet phldrT="[Texto]" custT="1"/>
      <dgm:spPr/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Acesso Garantido aos serviços de Saúde </a:t>
          </a:r>
        </a:p>
      </dgm:t>
    </dgm:pt>
    <dgm:pt modelId="{153DCF5D-017B-4F9C-B78A-F984E630F87D}" type="parTrans" cxnId="{AF8BADF6-4B32-422A-91C0-30E82AAF82DF}">
      <dgm:prSet/>
      <dgm:spPr/>
      <dgm:t>
        <a:bodyPr/>
        <a:lstStyle/>
        <a:p>
          <a:endParaRPr lang="pt-BR" sz="1100"/>
        </a:p>
      </dgm:t>
    </dgm:pt>
    <dgm:pt modelId="{F0647741-784C-41BD-83C1-EC0E7F1FB414}" type="sibTrans" cxnId="{AF8BADF6-4B32-422A-91C0-30E82AAF82DF}">
      <dgm:prSet/>
      <dgm:spPr/>
      <dgm:t>
        <a:bodyPr/>
        <a:lstStyle/>
        <a:p>
          <a:endParaRPr lang="pt-BR" sz="1100"/>
        </a:p>
      </dgm:t>
    </dgm:pt>
    <dgm:pt modelId="{A729272A-150F-47E7-8CD2-6CF50FE25151}">
      <dgm:prSet phldrT="[Texto]" custT="1"/>
      <dgm:spPr/>
      <dgm:t>
        <a:bodyPr/>
        <a:lstStyle/>
        <a:p>
          <a:r>
            <a:rPr lang="pt-BR" sz="1050"/>
            <a:t>Acompanha-mento do percurso do usuário</a:t>
          </a:r>
          <a:endParaRPr lang="pt-BR" sz="1050" dirty="0"/>
        </a:p>
      </dgm:t>
    </dgm:pt>
    <dgm:pt modelId="{6A944F03-DEB2-4786-B9C0-E905FA286983}" type="parTrans" cxnId="{1A07D9E0-E182-44F9-9573-19D538F2F7F7}">
      <dgm:prSet/>
      <dgm:spPr/>
      <dgm:t>
        <a:bodyPr/>
        <a:lstStyle/>
        <a:p>
          <a:endParaRPr lang="pt-BR" sz="1100"/>
        </a:p>
      </dgm:t>
    </dgm:pt>
    <dgm:pt modelId="{6C94E047-CE34-42B7-A55F-2BD7D7ED2AE4}" type="sibTrans" cxnId="{1A07D9E0-E182-44F9-9573-19D538F2F7F7}">
      <dgm:prSet/>
      <dgm:spPr/>
      <dgm:t>
        <a:bodyPr/>
        <a:lstStyle/>
        <a:p>
          <a:endParaRPr lang="pt-BR" sz="1100"/>
        </a:p>
      </dgm:t>
    </dgm:pt>
    <dgm:pt modelId="{7FC7A22A-D818-44DD-B11F-FE86B9CBAB1A}">
      <dgm:prSet phldrT="[Texto]" custT="1"/>
      <dgm:spPr/>
      <dgm:t>
        <a:bodyPr/>
        <a:lstStyle/>
        <a:p>
          <a:r>
            <a:rPr lang="pt-BR" sz="1050" dirty="0"/>
            <a:t>Garantia do Atendimento prioritário </a:t>
          </a:r>
        </a:p>
      </dgm:t>
    </dgm:pt>
    <dgm:pt modelId="{33F7ADC4-F62D-4324-AA5A-E575C8012333}" type="parTrans" cxnId="{A1D86D29-EFC8-40FA-B98E-EFBBEB2BBD49}">
      <dgm:prSet/>
      <dgm:spPr/>
      <dgm:t>
        <a:bodyPr/>
        <a:lstStyle/>
        <a:p>
          <a:endParaRPr lang="pt-BR" sz="1100"/>
        </a:p>
      </dgm:t>
    </dgm:pt>
    <dgm:pt modelId="{BCAEA77A-273E-4FA3-A80A-12C795166CD5}" type="sibTrans" cxnId="{A1D86D29-EFC8-40FA-B98E-EFBBEB2BBD49}">
      <dgm:prSet/>
      <dgm:spPr/>
      <dgm:t>
        <a:bodyPr/>
        <a:lstStyle/>
        <a:p>
          <a:endParaRPr lang="pt-BR" sz="1100"/>
        </a:p>
      </dgm:t>
    </dgm:pt>
    <dgm:pt modelId="{65D34A20-CEB5-4C8F-B11C-C4A168D25EE9}">
      <dgm:prSet phldrT="[Texto]" custT="1"/>
      <dgm:spPr/>
      <dgm:t>
        <a:bodyPr/>
        <a:lstStyle/>
        <a:p>
          <a:r>
            <a:rPr lang="pt-BR" sz="1000"/>
            <a:t>Fluxo </a:t>
          </a:r>
          <a:r>
            <a:rPr lang="pt-BR" sz="1050"/>
            <a:t>organizado e padronizado</a:t>
          </a:r>
          <a:r>
            <a:rPr lang="pt-BR" sz="1000"/>
            <a:t> </a:t>
          </a:r>
          <a:endParaRPr lang="pt-BR" sz="1000" dirty="0"/>
        </a:p>
      </dgm:t>
    </dgm:pt>
    <dgm:pt modelId="{133D314F-F7EB-401C-B8A4-8AEEB624CCDE}" type="parTrans" cxnId="{D086A52B-3179-46EA-B1E5-E88835A0C24F}">
      <dgm:prSet/>
      <dgm:spPr/>
      <dgm:t>
        <a:bodyPr/>
        <a:lstStyle/>
        <a:p>
          <a:endParaRPr lang="pt-BR" sz="1100"/>
        </a:p>
      </dgm:t>
    </dgm:pt>
    <dgm:pt modelId="{6E1CC526-A686-4695-B8B9-C052ABE6F2CE}" type="sibTrans" cxnId="{D086A52B-3179-46EA-B1E5-E88835A0C24F}">
      <dgm:prSet/>
      <dgm:spPr/>
      <dgm:t>
        <a:bodyPr/>
        <a:lstStyle/>
        <a:p>
          <a:endParaRPr lang="pt-BR" sz="1100"/>
        </a:p>
      </dgm:t>
    </dgm:pt>
    <dgm:pt modelId="{FD58D924-DDB8-4BB0-B5BF-CCB928594280}">
      <dgm:prSet phldrT="[Texto]" custT="1"/>
      <dgm:spPr/>
      <dgm:t>
        <a:bodyPr/>
        <a:lstStyle/>
        <a:p>
          <a:r>
            <a:rPr lang="pt-BR" sz="1050"/>
            <a:t>Satisfação</a:t>
          </a:r>
          <a:r>
            <a:rPr lang="pt-BR" sz="1000"/>
            <a:t> do usuário </a:t>
          </a:r>
          <a:endParaRPr lang="pt-BR" sz="1000" dirty="0"/>
        </a:p>
      </dgm:t>
    </dgm:pt>
    <dgm:pt modelId="{18B76500-A88B-4F6E-873C-16FB25987A5B}" type="parTrans" cxnId="{E04E8A82-59B3-456B-A6A0-680BCB019518}">
      <dgm:prSet/>
      <dgm:spPr/>
      <dgm:t>
        <a:bodyPr/>
        <a:lstStyle/>
        <a:p>
          <a:endParaRPr lang="pt-BR" sz="1100"/>
        </a:p>
      </dgm:t>
    </dgm:pt>
    <dgm:pt modelId="{E60558BB-C1FE-4821-85FA-A4684A4E3BA2}" type="sibTrans" cxnId="{E04E8A82-59B3-456B-A6A0-680BCB019518}">
      <dgm:prSet/>
      <dgm:spPr/>
      <dgm:t>
        <a:bodyPr/>
        <a:lstStyle/>
        <a:p>
          <a:endParaRPr lang="pt-BR" sz="1100"/>
        </a:p>
      </dgm:t>
    </dgm:pt>
    <dgm:pt modelId="{22FDE9DF-08F2-41D4-AEC4-9968825E0730}" type="pres">
      <dgm:prSet presAssocID="{6F662B82-9401-4192-B693-9EF4153E3E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88B602-D04F-49D8-934C-6D33021B1F21}" type="pres">
      <dgm:prSet presAssocID="{B1346466-4AEC-4D30-9228-5B319531BCA4}" presName="centerShape" presStyleLbl="node0" presStyleIdx="0" presStyleCnt="1" custScaleX="136812" custScaleY="123765"/>
      <dgm:spPr/>
      <dgm:t>
        <a:bodyPr/>
        <a:lstStyle/>
        <a:p>
          <a:endParaRPr lang="pt-BR"/>
        </a:p>
      </dgm:t>
    </dgm:pt>
    <dgm:pt modelId="{D911ABD5-AF03-47A5-807E-803586D085FF}" type="pres">
      <dgm:prSet presAssocID="{A729272A-150F-47E7-8CD2-6CF50FE25151}" presName="node" presStyleLbl="node1" presStyleIdx="0" presStyleCnt="4" custScaleX="1407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FB4CCC-784E-4D8C-8E95-F0615E7E08FE}" type="pres">
      <dgm:prSet presAssocID="{A729272A-150F-47E7-8CD2-6CF50FE25151}" presName="dummy" presStyleCnt="0"/>
      <dgm:spPr/>
    </dgm:pt>
    <dgm:pt modelId="{6E505542-2486-4878-A7B4-76870CBC97FE}" type="pres">
      <dgm:prSet presAssocID="{6C94E047-CE34-42B7-A55F-2BD7D7ED2AE4}" presName="sibTrans" presStyleLbl="sibTrans2D1" presStyleIdx="0" presStyleCnt="4"/>
      <dgm:spPr/>
      <dgm:t>
        <a:bodyPr/>
        <a:lstStyle/>
        <a:p>
          <a:endParaRPr lang="pt-BR"/>
        </a:p>
      </dgm:t>
    </dgm:pt>
    <dgm:pt modelId="{B2AEB4E0-8317-48DE-843F-BAA7A75B0D75}" type="pres">
      <dgm:prSet presAssocID="{7FC7A22A-D818-44DD-B11F-FE86B9CBAB1A}" presName="node" presStyleLbl="node1" presStyleIdx="1" presStyleCnt="4" custScaleX="1341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080114-23CB-4D77-8794-78FC909ABC93}" type="pres">
      <dgm:prSet presAssocID="{7FC7A22A-D818-44DD-B11F-FE86B9CBAB1A}" presName="dummy" presStyleCnt="0"/>
      <dgm:spPr/>
    </dgm:pt>
    <dgm:pt modelId="{7B0FE7A5-2A4D-42AB-BB02-1086BFC01343}" type="pres">
      <dgm:prSet presAssocID="{BCAEA77A-273E-4FA3-A80A-12C795166CD5}" presName="sibTrans" presStyleLbl="sibTrans2D1" presStyleIdx="1" presStyleCnt="4"/>
      <dgm:spPr/>
      <dgm:t>
        <a:bodyPr/>
        <a:lstStyle/>
        <a:p>
          <a:endParaRPr lang="pt-BR"/>
        </a:p>
      </dgm:t>
    </dgm:pt>
    <dgm:pt modelId="{5952419E-3CFE-4BAD-AA81-161BF989C9D3}" type="pres">
      <dgm:prSet presAssocID="{65D34A20-CEB5-4C8F-B11C-C4A168D25EE9}" presName="node" presStyleLbl="node1" presStyleIdx="2" presStyleCnt="4" custScaleX="1428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67912D-B1CB-49E2-8AF6-F4AC0AF54642}" type="pres">
      <dgm:prSet presAssocID="{65D34A20-CEB5-4C8F-B11C-C4A168D25EE9}" presName="dummy" presStyleCnt="0"/>
      <dgm:spPr/>
    </dgm:pt>
    <dgm:pt modelId="{05569454-5DCA-4DC3-8FA7-5773639573AD}" type="pres">
      <dgm:prSet presAssocID="{6E1CC526-A686-4695-B8B9-C052ABE6F2CE}" presName="sibTrans" presStyleLbl="sibTrans2D1" presStyleIdx="2" presStyleCnt="4"/>
      <dgm:spPr/>
      <dgm:t>
        <a:bodyPr/>
        <a:lstStyle/>
        <a:p>
          <a:endParaRPr lang="pt-BR"/>
        </a:p>
      </dgm:t>
    </dgm:pt>
    <dgm:pt modelId="{2094571C-BFFD-46A2-8BFB-3F8E0CD1EEDF}" type="pres">
      <dgm:prSet presAssocID="{FD58D924-DDB8-4BB0-B5BF-CCB928594280}" presName="node" presStyleLbl="node1" presStyleIdx="3" presStyleCnt="4" custScaleX="1356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E2477C-3EB8-42E9-A7B6-C1F514FD2812}" type="pres">
      <dgm:prSet presAssocID="{FD58D924-DDB8-4BB0-B5BF-CCB928594280}" presName="dummy" presStyleCnt="0"/>
      <dgm:spPr/>
    </dgm:pt>
    <dgm:pt modelId="{59A5E8F2-A6DE-4594-B563-D67E50303C09}" type="pres">
      <dgm:prSet presAssocID="{E60558BB-C1FE-4821-85FA-A4684A4E3BA2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96933B80-63F4-417D-8408-DFFF4718E3D7}" type="presOf" srcId="{6F662B82-9401-4192-B693-9EF4153E3E8E}" destId="{22FDE9DF-08F2-41D4-AEC4-9968825E0730}" srcOrd="0" destOrd="0" presId="urn:microsoft.com/office/officeart/2005/8/layout/radial6"/>
    <dgm:cxn modelId="{BC4F4321-CE78-4E57-93B0-354CC4C7EB1D}" type="presOf" srcId="{6C94E047-CE34-42B7-A55F-2BD7D7ED2AE4}" destId="{6E505542-2486-4878-A7B4-76870CBC97FE}" srcOrd="0" destOrd="0" presId="urn:microsoft.com/office/officeart/2005/8/layout/radial6"/>
    <dgm:cxn modelId="{A1D86D29-EFC8-40FA-B98E-EFBBEB2BBD49}" srcId="{B1346466-4AEC-4D30-9228-5B319531BCA4}" destId="{7FC7A22A-D818-44DD-B11F-FE86B9CBAB1A}" srcOrd="1" destOrd="0" parTransId="{33F7ADC4-F62D-4324-AA5A-E575C8012333}" sibTransId="{BCAEA77A-273E-4FA3-A80A-12C795166CD5}"/>
    <dgm:cxn modelId="{AF8BADF6-4B32-422A-91C0-30E82AAF82DF}" srcId="{6F662B82-9401-4192-B693-9EF4153E3E8E}" destId="{B1346466-4AEC-4D30-9228-5B319531BCA4}" srcOrd="0" destOrd="0" parTransId="{153DCF5D-017B-4F9C-B78A-F984E630F87D}" sibTransId="{F0647741-784C-41BD-83C1-EC0E7F1FB414}"/>
    <dgm:cxn modelId="{A38A1312-AA78-4A33-A8EA-64AB3F1BA0B6}" type="presOf" srcId="{7FC7A22A-D818-44DD-B11F-FE86B9CBAB1A}" destId="{B2AEB4E0-8317-48DE-843F-BAA7A75B0D75}" srcOrd="0" destOrd="0" presId="urn:microsoft.com/office/officeart/2005/8/layout/radial6"/>
    <dgm:cxn modelId="{99F55E04-1CCA-48B6-9F14-DE5ECA2CBD5E}" type="presOf" srcId="{B1346466-4AEC-4D30-9228-5B319531BCA4}" destId="{2888B602-D04F-49D8-934C-6D33021B1F21}" srcOrd="0" destOrd="0" presId="urn:microsoft.com/office/officeart/2005/8/layout/radial6"/>
    <dgm:cxn modelId="{D086A52B-3179-46EA-B1E5-E88835A0C24F}" srcId="{B1346466-4AEC-4D30-9228-5B319531BCA4}" destId="{65D34A20-CEB5-4C8F-B11C-C4A168D25EE9}" srcOrd="2" destOrd="0" parTransId="{133D314F-F7EB-401C-B8A4-8AEEB624CCDE}" sibTransId="{6E1CC526-A686-4695-B8B9-C052ABE6F2CE}"/>
    <dgm:cxn modelId="{E4DE6416-534C-4B1E-B524-C037455B6EF2}" type="presOf" srcId="{FD58D924-DDB8-4BB0-B5BF-CCB928594280}" destId="{2094571C-BFFD-46A2-8BFB-3F8E0CD1EEDF}" srcOrd="0" destOrd="0" presId="urn:microsoft.com/office/officeart/2005/8/layout/radial6"/>
    <dgm:cxn modelId="{E04E8A82-59B3-456B-A6A0-680BCB019518}" srcId="{B1346466-4AEC-4D30-9228-5B319531BCA4}" destId="{FD58D924-DDB8-4BB0-B5BF-CCB928594280}" srcOrd="3" destOrd="0" parTransId="{18B76500-A88B-4F6E-873C-16FB25987A5B}" sibTransId="{E60558BB-C1FE-4821-85FA-A4684A4E3BA2}"/>
    <dgm:cxn modelId="{232370C9-1362-47E4-9FC7-3CD91EC913B5}" type="presOf" srcId="{A729272A-150F-47E7-8CD2-6CF50FE25151}" destId="{D911ABD5-AF03-47A5-807E-803586D085FF}" srcOrd="0" destOrd="0" presId="urn:microsoft.com/office/officeart/2005/8/layout/radial6"/>
    <dgm:cxn modelId="{F67F227A-CB3E-4F8B-A07D-AB97D63E3F31}" type="presOf" srcId="{6E1CC526-A686-4695-B8B9-C052ABE6F2CE}" destId="{05569454-5DCA-4DC3-8FA7-5773639573AD}" srcOrd="0" destOrd="0" presId="urn:microsoft.com/office/officeart/2005/8/layout/radial6"/>
    <dgm:cxn modelId="{619783C2-43BC-4DE7-B55A-63B33A13F7C6}" type="presOf" srcId="{E60558BB-C1FE-4821-85FA-A4684A4E3BA2}" destId="{59A5E8F2-A6DE-4594-B563-D67E50303C09}" srcOrd="0" destOrd="0" presId="urn:microsoft.com/office/officeart/2005/8/layout/radial6"/>
    <dgm:cxn modelId="{7AE7184B-96F0-4487-8CBD-284675E9F5C5}" type="presOf" srcId="{65D34A20-CEB5-4C8F-B11C-C4A168D25EE9}" destId="{5952419E-3CFE-4BAD-AA81-161BF989C9D3}" srcOrd="0" destOrd="0" presId="urn:microsoft.com/office/officeart/2005/8/layout/radial6"/>
    <dgm:cxn modelId="{16413600-FEF6-48B1-A31F-62AD3116C2C3}" type="presOf" srcId="{BCAEA77A-273E-4FA3-A80A-12C795166CD5}" destId="{7B0FE7A5-2A4D-42AB-BB02-1086BFC01343}" srcOrd="0" destOrd="0" presId="urn:microsoft.com/office/officeart/2005/8/layout/radial6"/>
    <dgm:cxn modelId="{1A07D9E0-E182-44F9-9573-19D538F2F7F7}" srcId="{B1346466-4AEC-4D30-9228-5B319531BCA4}" destId="{A729272A-150F-47E7-8CD2-6CF50FE25151}" srcOrd="0" destOrd="0" parTransId="{6A944F03-DEB2-4786-B9C0-E905FA286983}" sibTransId="{6C94E047-CE34-42B7-A55F-2BD7D7ED2AE4}"/>
    <dgm:cxn modelId="{187CBD79-7F4D-4DF8-9107-550C88B288DD}" type="presParOf" srcId="{22FDE9DF-08F2-41D4-AEC4-9968825E0730}" destId="{2888B602-D04F-49D8-934C-6D33021B1F21}" srcOrd="0" destOrd="0" presId="urn:microsoft.com/office/officeart/2005/8/layout/radial6"/>
    <dgm:cxn modelId="{C15FC8B0-B5F7-432B-B928-16B1B2B5A1B0}" type="presParOf" srcId="{22FDE9DF-08F2-41D4-AEC4-9968825E0730}" destId="{D911ABD5-AF03-47A5-807E-803586D085FF}" srcOrd="1" destOrd="0" presId="urn:microsoft.com/office/officeart/2005/8/layout/radial6"/>
    <dgm:cxn modelId="{9947A1DC-ED60-4398-914B-46E7544E1C13}" type="presParOf" srcId="{22FDE9DF-08F2-41D4-AEC4-9968825E0730}" destId="{2AFB4CCC-784E-4D8C-8E95-F0615E7E08FE}" srcOrd="2" destOrd="0" presId="urn:microsoft.com/office/officeart/2005/8/layout/radial6"/>
    <dgm:cxn modelId="{A05D066D-4294-414F-B21E-C213C4647A1C}" type="presParOf" srcId="{22FDE9DF-08F2-41D4-AEC4-9968825E0730}" destId="{6E505542-2486-4878-A7B4-76870CBC97FE}" srcOrd="3" destOrd="0" presId="urn:microsoft.com/office/officeart/2005/8/layout/radial6"/>
    <dgm:cxn modelId="{A66B2B3C-8E50-48E7-8442-875081A79C39}" type="presParOf" srcId="{22FDE9DF-08F2-41D4-AEC4-9968825E0730}" destId="{B2AEB4E0-8317-48DE-843F-BAA7A75B0D75}" srcOrd="4" destOrd="0" presId="urn:microsoft.com/office/officeart/2005/8/layout/radial6"/>
    <dgm:cxn modelId="{24B79D7D-D10D-4139-8FD3-1EDC206C96E5}" type="presParOf" srcId="{22FDE9DF-08F2-41D4-AEC4-9968825E0730}" destId="{40080114-23CB-4D77-8794-78FC909ABC93}" srcOrd="5" destOrd="0" presId="urn:microsoft.com/office/officeart/2005/8/layout/radial6"/>
    <dgm:cxn modelId="{660E08EF-FC10-4BE4-A922-96C359A3CAC7}" type="presParOf" srcId="{22FDE9DF-08F2-41D4-AEC4-9968825E0730}" destId="{7B0FE7A5-2A4D-42AB-BB02-1086BFC01343}" srcOrd="6" destOrd="0" presId="urn:microsoft.com/office/officeart/2005/8/layout/radial6"/>
    <dgm:cxn modelId="{BBA0DE54-0EE0-43EE-9955-D490DBC64270}" type="presParOf" srcId="{22FDE9DF-08F2-41D4-AEC4-9968825E0730}" destId="{5952419E-3CFE-4BAD-AA81-161BF989C9D3}" srcOrd="7" destOrd="0" presId="urn:microsoft.com/office/officeart/2005/8/layout/radial6"/>
    <dgm:cxn modelId="{A8267D37-96F2-45BF-A15B-8A3B71F719CC}" type="presParOf" srcId="{22FDE9DF-08F2-41D4-AEC4-9968825E0730}" destId="{0C67912D-B1CB-49E2-8AF6-F4AC0AF54642}" srcOrd="8" destOrd="0" presId="urn:microsoft.com/office/officeart/2005/8/layout/radial6"/>
    <dgm:cxn modelId="{1C3F2B80-C8BA-4D17-AD59-640E48649355}" type="presParOf" srcId="{22FDE9DF-08F2-41D4-AEC4-9968825E0730}" destId="{05569454-5DCA-4DC3-8FA7-5773639573AD}" srcOrd="9" destOrd="0" presId="urn:microsoft.com/office/officeart/2005/8/layout/radial6"/>
    <dgm:cxn modelId="{92E77652-3583-4BC9-B8F5-8D7CAA7A6954}" type="presParOf" srcId="{22FDE9DF-08F2-41D4-AEC4-9968825E0730}" destId="{2094571C-BFFD-46A2-8BFB-3F8E0CD1EEDF}" srcOrd="10" destOrd="0" presId="urn:microsoft.com/office/officeart/2005/8/layout/radial6"/>
    <dgm:cxn modelId="{55987161-A1A1-4786-80E8-9BC2973A21FB}" type="presParOf" srcId="{22FDE9DF-08F2-41D4-AEC4-9968825E0730}" destId="{59E2477C-3EB8-42E9-A7B6-C1F514FD2812}" srcOrd="11" destOrd="0" presId="urn:microsoft.com/office/officeart/2005/8/layout/radial6"/>
    <dgm:cxn modelId="{A23A9303-0007-453F-8AAC-818C785E5EB4}" type="presParOf" srcId="{22FDE9DF-08F2-41D4-AEC4-9968825E0730}" destId="{59A5E8F2-A6DE-4594-B563-D67E50303C0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C92A5-1754-41EF-B818-75C3DDBCBF6D}">
      <dsp:nvSpPr>
        <dsp:cNvPr id="0" name=""/>
        <dsp:cNvSpPr/>
      </dsp:nvSpPr>
      <dsp:spPr>
        <a:xfrm>
          <a:off x="0" y="1088788"/>
          <a:ext cx="84123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BC268-794E-4646-85C5-319BDC721096}">
      <dsp:nvSpPr>
        <dsp:cNvPr id="0" name=""/>
        <dsp:cNvSpPr/>
      </dsp:nvSpPr>
      <dsp:spPr>
        <a:xfrm>
          <a:off x="420205" y="183974"/>
          <a:ext cx="7684149" cy="1096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576" tIns="0" rIns="22257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solidFill>
                <a:schemeClr val="bg1"/>
              </a:solidFill>
            </a:rPr>
            <a:t>Estabelecimento de diretrizes e procedimentos </a:t>
          </a:r>
        </a:p>
      </dsp:txBody>
      <dsp:txXfrm>
        <a:off x="473741" y="237510"/>
        <a:ext cx="7577077" cy="989621"/>
      </dsp:txXfrm>
    </dsp:sp>
    <dsp:sp modelId="{F3540D74-3580-4E4C-B9BE-24A01544F33F}">
      <dsp:nvSpPr>
        <dsp:cNvPr id="0" name=""/>
        <dsp:cNvSpPr/>
      </dsp:nvSpPr>
      <dsp:spPr>
        <a:xfrm>
          <a:off x="0" y="2267720"/>
          <a:ext cx="84123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24515-C017-4222-82D0-ADF985E2579E}">
      <dsp:nvSpPr>
        <dsp:cNvPr id="0" name=""/>
        <dsp:cNvSpPr/>
      </dsp:nvSpPr>
      <dsp:spPr>
        <a:xfrm>
          <a:off x="420615" y="1486588"/>
          <a:ext cx="7660097" cy="973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576" tIns="0" rIns="22257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solidFill>
                <a:schemeClr val="bg1"/>
              </a:solidFill>
            </a:rPr>
            <a:t>Humanização do atendimento </a:t>
          </a:r>
        </a:p>
      </dsp:txBody>
      <dsp:txXfrm>
        <a:off x="468113" y="1534086"/>
        <a:ext cx="7565101" cy="878015"/>
      </dsp:txXfrm>
    </dsp:sp>
    <dsp:sp modelId="{8A296CF3-C152-4394-A8F6-BACC86121576}">
      <dsp:nvSpPr>
        <dsp:cNvPr id="0" name=""/>
        <dsp:cNvSpPr/>
      </dsp:nvSpPr>
      <dsp:spPr>
        <a:xfrm>
          <a:off x="0" y="3462981"/>
          <a:ext cx="84123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5C79E-1E35-4251-895F-76BDEDB2FCE1}">
      <dsp:nvSpPr>
        <dsp:cNvPr id="0" name=""/>
        <dsp:cNvSpPr/>
      </dsp:nvSpPr>
      <dsp:spPr>
        <a:xfrm>
          <a:off x="381145" y="2653931"/>
          <a:ext cx="7650028" cy="989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576" tIns="0" rIns="22257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solidFill>
                <a:schemeClr val="bg1"/>
              </a:solidFill>
            </a:rPr>
            <a:t>Padronização do funcionamento dos serviços</a:t>
          </a:r>
        </a:p>
      </dsp:txBody>
      <dsp:txXfrm>
        <a:off x="429441" y="2702227"/>
        <a:ext cx="7553436" cy="892748"/>
      </dsp:txXfrm>
    </dsp:sp>
    <dsp:sp modelId="{4DC730C7-F6CF-4CED-AAE3-3A2D8C8D1B6A}">
      <dsp:nvSpPr>
        <dsp:cNvPr id="0" name=""/>
        <dsp:cNvSpPr/>
      </dsp:nvSpPr>
      <dsp:spPr>
        <a:xfrm>
          <a:off x="0" y="4704727"/>
          <a:ext cx="84123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A1BBC-7CB1-46F1-9B80-629BDA536F96}">
      <dsp:nvSpPr>
        <dsp:cNvPr id="0" name=""/>
        <dsp:cNvSpPr/>
      </dsp:nvSpPr>
      <dsp:spPr>
        <a:xfrm>
          <a:off x="395749" y="3796386"/>
          <a:ext cx="7620820" cy="1035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576" tIns="0" rIns="22257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solidFill>
                <a:schemeClr val="bg1"/>
              </a:solidFill>
            </a:rPr>
            <a:t>Atendimento das exigências legais</a:t>
          </a:r>
        </a:p>
      </dsp:txBody>
      <dsp:txXfrm>
        <a:off x="446314" y="3846951"/>
        <a:ext cx="7519690" cy="934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5E8F2-A6DE-4594-B563-D67E50303C09}">
      <dsp:nvSpPr>
        <dsp:cNvPr id="0" name=""/>
        <dsp:cNvSpPr/>
      </dsp:nvSpPr>
      <dsp:spPr>
        <a:xfrm>
          <a:off x="2605391" y="552019"/>
          <a:ext cx="3684404" cy="3684404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569454-5DCA-4DC3-8FA7-5773639573AD}">
      <dsp:nvSpPr>
        <dsp:cNvPr id="0" name=""/>
        <dsp:cNvSpPr/>
      </dsp:nvSpPr>
      <dsp:spPr>
        <a:xfrm>
          <a:off x="2605391" y="552019"/>
          <a:ext cx="3684404" cy="3684404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0FE7A5-2A4D-42AB-BB02-1086BFC01343}">
      <dsp:nvSpPr>
        <dsp:cNvPr id="0" name=""/>
        <dsp:cNvSpPr/>
      </dsp:nvSpPr>
      <dsp:spPr>
        <a:xfrm>
          <a:off x="2605391" y="552019"/>
          <a:ext cx="3684404" cy="3684404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05542-2486-4878-A7B4-76870CBC97FE}">
      <dsp:nvSpPr>
        <dsp:cNvPr id="0" name=""/>
        <dsp:cNvSpPr/>
      </dsp:nvSpPr>
      <dsp:spPr>
        <a:xfrm>
          <a:off x="2605391" y="552019"/>
          <a:ext cx="3684404" cy="3684404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88B602-D04F-49D8-934C-6D33021B1F21}">
      <dsp:nvSpPr>
        <dsp:cNvPr id="0" name=""/>
        <dsp:cNvSpPr/>
      </dsp:nvSpPr>
      <dsp:spPr>
        <a:xfrm>
          <a:off x="3599304" y="1545933"/>
          <a:ext cx="1696577" cy="16965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Acesso Garantido aos serviços de Saúde </a:t>
          </a:r>
        </a:p>
      </dsp:txBody>
      <dsp:txXfrm>
        <a:off x="3847762" y="1794391"/>
        <a:ext cx="1199661" cy="1199661"/>
      </dsp:txXfrm>
    </dsp:sp>
    <dsp:sp modelId="{D911ABD5-AF03-47A5-807E-803586D085FF}">
      <dsp:nvSpPr>
        <dsp:cNvPr id="0" name=""/>
        <dsp:cNvSpPr/>
      </dsp:nvSpPr>
      <dsp:spPr>
        <a:xfrm>
          <a:off x="3612019" y="971"/>
          <a:ext cx="1671149" cy="11876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Acompanha-mento do percurso do usuário</a:t>
          </a:r>
          <a:endParaRPr lang="pt-BR" sz="1400" kern="1200" dirty="0"/>
        </a:p>
      </dsp:txBody>
      <dsp:txXfrm>
        <a:off x="3856753" y="174892"/>
        <a:ext cx="1181681" cy="839762"/>
      </dsp:txXfrm>
    </dsp:sp>
    <dsp:sp modelId="{B2AEB4E0-8317-48DE-843F-BAA7A75B0D75}">
      <dsp:nvSpPr>
        <dsp:cNvPr id="0" name=""/>
        <dsp:cNvSpPr/>
      </dsp:nvSpPr>
      <dsp:spPr>
        <a:xfrm>
          <a:off x="5450284" y="1800419"/>
          <a:ext cx="1593515" cy="11876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Garantia do Atendimento prioritário </a:t>
          </a:r>
        </a:p>
      </dsp:txBody>
      <dsp:txXfrm>
        <a:off x="5683649" y="1974340"/>
        <a:ext cx="1126785" cy="839762"/>
      </dsp:txXfrm>
    </dsp:sp>
    <dsp:sp modelId="{5952419E-3CFE-4BAD-AA81-161BF989C9D3}">
      <dsp:nvSpPr>
        <dsp:cNvPr id="0" name=""/>
        <dsp:cNvSpPr/>
      </dsp:nvSpPr>
      <dsp:spPr>
        <a:xfrm>
          <a:off x="3599139" y="3599868"/>
          <a:ext cx="1696908" cy="11876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/>
            <a:t>Fluxo </a:t>
          </a:r>
          <a:r>
            <a:rPr lang="pt-BR" sz="1400" kern="1200"/>
            <a:t>organizado e padronizado</a:t>
          </a:r>
          <a:r>
            <a:rPr lang="pt-BR" sz="1200" kern="1200"/>
            <a:t> </a:t>
          </a:r>
          <a:endParaRPr lang="pt-BR" sz="1200" kern="1200" dirty="0"/>
        </a:p>
      </dsp:txBody>
      <dsp:txXfrm>
        <a:off x="3847645" y="3773789"/>
        <a:ext cx="1199896" cy="839762"/>
      </dsp:txXfrm>
    </dsp:sp>
    <dsp:sp modelId="{2094571C-BFFD-46A2-8BFB-3F8E0CD1EEDF}">
      <dsp:nvSpPr>
        <dsp:cNvPr id="0" name=""/>
        <dsp:cNvSpPr/>
      </dsp:nvSpPr>
      <dsp:spPr>
        <a:xfrm>
          <a:off x="1842622" y="1800419"/>
          <a:ext cx="1611044" cy="11876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Satisfação</a:t>
          </a:r>
          <a:r>
            <a:rPr lang="pt-BR" sz="1200" kern="1200"/>
            <a:t> do usuário </a:t>
          </a:r>
          <a:endParaRPr lang="pt-BR" sz="1200" kern="1200" dirty="0"/>
        </a:p>
      </dsp:txBody>
      <dsp:txXfrm>
        <a:off x="2078554" y="1974340"/>
        <a:ext cx="1139180" cy="839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5E8F2-A6DE-4594-B563-D67E50303C09}">
      <dsp:nvSpPr>
        <dsp:cNvPr id="0" name=""/>
        <dsp:cNvSpPr/>
      </dsp:nvSpPr>
      <dsp:spPr>
        <a:xfrm>
          <a:off x="2124044" y="385790"/>
          <a:ext cx="2572835" cy="2572835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569454-5DCA-4DC3-8FA7-5773639573AD}">
      <dsp:nvSpPr>
        <dsp:cNvPr id="0" name=""/>
        <dsp:cNvSpPr/>
      </dsp:nvSpPr>
      <dsp:spPr>
        <a:xfrm>
          <a:off x="2124044" y="385790"/>
          <a:ext cx="2572835" cy="2572835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0FE7A5-2A4D-42AB-BB02-1086BFC01343}">
      <dsp:nvSpPr>
        <dsp:cNvPr id="0" name=""/>
        <dsp:cNvSpPr/>
      </dsp:nvSpPr>
      <dsp:spPr>
        <a:xfrm>
          <a:off x="2124044" y="385790"/>
          <a:ext cx="2572835" cy="2572835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05542-2486-4878-A7B4-76870CBC97FE}">
      <dsp:nvSpPr>
        <dsp:cNvPr id="0" name=""/>
        <dsp:cNvSpPr/>
      </dsp:nvSpPr>
      <dsp:spPr>
        <a:xfrm>
          <a:off x="2124044" y="385790"/>
          <a:ext cx="2572835" cy="2572835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88B602-D04F-49D8-934C-6D33021B1F21}">
      <dsp:nvSpPr>
        <dsp:cNvPr id="0" name=""/>
        <dsp:cNvSpPr/>
      </dsp:nvSpPr>
      <dsp:spPr>
        <a:xfrm>
          <a:off x="2600121" y="939145"/>
          <a:ext cx="1620681" cy="14661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bg1"/>
              </a:solidFill>
            </a:rPr>
            <a:t>Acesso Garantido aos serviços de Saúde </a:t>
          </a:r>
        </a:p>
      </dsp:txBody>
      <dsp:txXfrm>
        <a:off x="2837464" y="1153854"/>
        <a:ext cx="1145995" cy="1036707"/>
      </dsp:txXfrm>
    </dsp:sp>
    <dsp:sp modelId="{D911ABD5-AF03-47A5-807E-803586D085FF}">
      <dsp:nvSpPr>
        <dsp:cNvPr id="0" name=""/>
        <dsp:cNvSpPr/>
      </dsp:nvSpPr>
      <dsp:spPr>
        <a:xfrm>
          <a:off x="2827036" y="1031"/>
          <a:ext cx="1166849" cy="8292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/>
            <a:t>Acompanha-mento do percurso do usuário</a:t>
          </a:r>
          <a:endParaRPr lang="pt-BR" sz="1050" kern="1200" dirty="0"/>
        </a:p>
      </dsp:txBody>
      <dsp:txXfrm>
        <a:off x="2997917" y="122468"/>
        <a:ext cx="825087" cy="586349"/>
      </dsp:txXfrm>
    </dsp:sp>
    <dsp:sp modelId="{B2AEB4E0-8317-48DE-843F-BAA7A75B0D75}">
      <dsp:nvSpPr>
        <dsp:cNvPr id="0" name=""/>
        <dsp:cNvSpPr/>
      </dsp:nvSpPr>
      <dsp:spPr>
        <a:xfrm>
          <a:off x="4110705" y="1257596"/>
          <a:ext cx="1112643" cy="8292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/>
            <a:t>Garantia do Atendimento prioritário </a:t>
          </a:r>
        </a:p>
      </dsp:txBody>
      <dsp:txXfrm>
        <a:off x="4273648" y="1379033"/>
        <a:ext cx="786757" cy="586349"/>
      </dsp:txXfrm>
    </dsp:sp>
    <dsp:sp modelId="{5952419E-3CFE-4BAD-AA81-161BF989C9D3}">
      <dsp:nvSpPr>
        <dsp:cNvPr id="0" name=""/>
        <dsp:cNvSpPr/>
      </dsp:nvSpPr>
      <dsp:spPr>
        <a:xfrm>
          <a:off x="2818044" y="2514162"/>
          <a:ext cx="1184835" cy="8292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/>
            <a:t>Fluxo </a:t>
          </a:r>
          <a:r>
            <a:rPr lang="pt-BR" sz="1050" kern="1200"/>
            <a:t>organizado e padronizado</a:t>
          </a:r>
          <a:r>
            <a:rPr lang="pt-BR" sz="1000" kern="1200"/>
            <a:t> </a:t>
          </a:r>
          <a:endParaRPr lang="pt-BR" sz="1000" kern="1200" dirty="0"/>
        </a:p>
      </dsp:txBody>
      <dsp:txXfrm>
        <a:off x="2991559" y="2635599"/>
        <a:ext cx="837805" cy="586349"/>
      </dsp:txXfrm>
    </dsp:sp>
    <dsp:sp modelId="{2094571C-BFFD-46A2-8BFB-3F8E0CD1EEDF}">
      <dsp:nvSpPr>
        <dsp:cNvPr id="0" name=""/>
        <dsp:cNvSpPr/>
      </dsp:nvSpPr>
      <dsp:spPr>
        <a:xfrm>
          <a:off x="1591454" y="1257596"/>
          <a:ext cx="1124882" cy="8292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/>
            <a:t>Satisfação</a:t>
          </a:r>
          <a:r>
            <a:rPr lang="pt-BR" sz="1000" kern="1200"/>
            <a:t> do usuário </a:t>
          </a:r>
          <a:endParaRPr lang="pt-BR" sz="1000" kern="1200" dirty="0"/>
        </a:p>
      </dsp:txBody>
      <dsp:txXfrm>
        <a:off x="1756189" y="1379033"/>
        <a:ext cx="795412" cy="586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9FA34-542B-4747-BEF1-5249948D92E9}" type="datetimeFigureOut">
              <a:rPr lang="pt-BR" smtClean="0"/>
              <a:pPr/>
              <a:t>29/03/2019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6E9B2-79F3-4416-9113-03815C0414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80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09111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15290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893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0480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21225"/>
            <a:ext cx="7886700" cy="2852737"/>
          </a:xfrm>
        </p:spPr>
        <p:txBody>
          <a:bodyPr anchor="ctr"/>
          <a:lstStyle>
            <a:lvl1pPr>
              <a:defRPr sz="4500"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100950"/>
            <a:ext cx="7886700" cy="151071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8428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049081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049081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5881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696686"/>
            <a:ext cx="7886700" cy="99400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768845"/>
            <a:ext cx="3868340" cy="5735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454972"/>
            <a:ext cx="3868340" cy="3432261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768845"/>
            <a:ext cx="3887391" cy="5735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454972"/>
            <a:ext cx="3887391" cy="3432261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7659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7119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52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24615"/>
            <a:ext cx="2949178" cy="139479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749432"/>
            <a:ext cx="4629150" cy="512527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819406"/>
            <a:ext cx="2949178" cy="407856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946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0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de cantos arredondados 10"/>
          <p:cNvSpPr/>
          <p:nvPr/>
        </p:nvSpPr>
        <p:spPr>
          <a:xfrm>
            <a:off x="7858125" y="228600"/>
            <a:ext cx="1076325" cy="4769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705570"/>
            <a:ext cx="7886700" cy="102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036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20591" y="73272"/>
            <a:ext cx="1473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2">
                    <a:lumMod val="75000"/>
                  </a:schemeClr>
                </a:solidFill>
              </a:rPr>
              <a:t>Gerência de Atenção</a:t>
            </a:r>
          </a:p>
          <a:p>
            <a:pPr algn="r"/>
            <a:r>
              <a:rPr lang="pt-BR" sz="1200" dirty="0">
                <a:solidFill>
                  <a:schemeClr val="accent2">
                    <a:lumMod val="75000"/>
                  </a:schemeClr>
                </a:solidFill>
              </a:rPr>
              <a:t>Primária à Saúde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6867524" y="0"/>
            <a:ext cx="0" cy="60821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45" y="19554"/>
            <a:ext cx="2125835" cy="6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6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Instrução Normativa –</a:t>
            </a:r>
            <a:br>
              <a:rPr lang="pt-BR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IN 023/19</a:t>
            </a:r>
            <a:r>
              <a:rPr lang="pt-BR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BR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Acesso para Atendimento nas Unidades de Atenção Primária à Saúde”</a:t>
            </a:r>
            <a:endParaRPr lang="pt-BR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8185" y="4470399"/>
            <a:ext cx="8281115" cy="13353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Gerência de Atenção Primária à Saúde</a:t>
            </a:r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Diretoria de Assistência  à Saúde</a:t>
            </a:r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Subsecretaria de Atenção à Saúde</a:t>
            </a:r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Secretaria Municipal de Saúde</a:t>
            </a:r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Secretaria Municipal de Planejamento, Orçamento e Gestão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215" y="1399826"/>
            <a:ext cx="2987898" cy="415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83" y="1399826"/>
            <a:ext cx="2884868" cy="415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054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82843"/>
            <a:ext cx="7886700" cy="1022696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4) Subprocessos da Instrução Normativa</a:t>
            </a:r>
            <a:endParaRPr lang="pt-BR" dirty="0">
              <a:solidFill>
                <a:srgbClr val="3399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65112DE-5F3E-4C41-872E-38FD6BA7D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837"/>
            <a:ext cx="91059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654891"/>
            <a:ext cx="7886700" cy="1022696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4) Subprocessos da Instrução Normativa</a:t>
            </a:r>
            <a:endParaRPr lang="pt-BR" dirty="0">
              <a:solidFill>
                <a:srgbClr val="3399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944149D-B95C-4AB3-AFD8-30130280E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735" b="409"/>
          <a:stretch/>
        </p:blipFill>
        <p:spPr>
          <a:xfrm>
            <a:off x="259871" y="1677587"/>
            <a:ext cx="8624257" cy="44585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defTabSz="685800" rtl="0">
              <a:lnSpc>
                <a:spcPct val="90000"/>
              </a:lnSpc>
              <a:spcBef>
                <a:spcPct val="0"/>
              </a:spcBef>
            </a:pPr>
            <a:r>
              <a:rPr lang="pt-BR" sz="3700" b="1" dirty="0">
                <a:solidFill>
                  <a:srgbClr val="339966"/>
                </a:solidFill>
                <a:latin typeface="+mn-lt"/>
              </a:rPr>
              <a:t>5) Diretrizes e Normas do acesso para atendimento nos Centros de Saúde</a:t>
            </a:r>
            <a:r>
              <a:rPr lang="pt-BR" sz="1400" dirty="0"/>
              <a:t/>
            </a:r>
            <a:br>
              <a:rPr lang="pt-BR" sz="1400" dirty="0"/>
            </a:b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9F66FE3-582D-4734-A046-6B3DBBFA7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97" y="1728266"/>
            <a:ext cx="7601147" cy="430918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7F0D900-3DD4-480A-92BB-0E7D264E6F99}"/>
              </a:ext>
            </a:extLst>
          </p:cNvPr>
          <p:cNvSpPr/>
          <p:nvPr/>
        </p:nvSpPr>
        <p:spPr>
          <a:xfrm>
            <a:off x="3752348" y="2750962"/>
            <a:ext cx="4065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100" i="1" dirty="0">
                <a:solidFill>
                  <a:srgbClr val="FF0000"/>
                </a:solidFill>
                <a:cs typeface="Arial" pitchFamily="34" charset="0"/>
              </a:rPr>
              <a:t>2019: Implantação do Piloto em 03 unidades</a:t>
            </a:r>
          </a:p>
          <a:p>
            <a:pPr lvl="0" algn="ctr"/>
            <a:r>
              <a:rPr lang="pt-BR" sz="1100" i="1" dirty="0">
                <a:solidFill>
                  <a:srgbClr val="FF0000"/>
                </a:solidFill>
                <a:cs typeface="Arial" pitchFamily="34" charset="0"/>
              </a:rPr>
              <a:t>A partir de 2020: Ampliação para demais unidades com o SIGRAH,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20DE069-3FE5-4E49-BBA9-4D2282C6BE79}"/>
              </a:ext>
            </a:extLst>
          </p:cNvPr>
          <p:cNvSpPr txBox="1"/>
          <p:nvPr/>
        </p:nvSpPr>
        <p:spPr>
          <a:xfrm>
            <a:off x="924324" y="1996697"/>
            <a:ext cx="36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A9D942E-7D7B-451D-B6FC-C9E2334F6FF6}"/>
              </a:ext>
            </a:extLst>
          </p:cNvPr>
          <p:cNvSpPr txBox="1"/>
          <p:nvPr/>
        </p:nvSpPr>
        <p:spPr>
          <a:xfrm>
            <a:off x="882970" y="3337205"/>
            <a:ext cx="36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B6BE0AB-C19C-4157-B6A1-3B2470F155DF}"/>
              </a:ext>
            </a:extLst>
          </p:cNvPr>
          <p:cNvSpPr txBox="1"/>
          <p:nvPr/>
        </p:nvSpPr>
        <p:spPr>
          <a:xfrm>
            <a:off x="1053114" y="4777020"/>
            <a:ext cx="36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3.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defTabSz="685800" rtl="0">
              <a:lnSpc>
                <a:spcPct val="90000"/>
              </a:lnSpc>
              <a:spcBef>
                <a:spcPct val="0"/>
              </a:spcBef>
            </a:pPr>
            <a:r>
              <a:rPr lang="pt-BR" sz="3700" b="1" dirty="0">
                <a:solidFill>
                  <a:srgbClr val="339966"/>
                </a:solidFill>
                <a:latin typeface="+mn-lt"/>
              </a:rPr>
              <a:t>5) Diretrizes e Normas do acesso para atendimento nos Centros de Saúde</a:t>
            </a:r>
            <a:r>
              <a:rPr lang="pt-BR" sz="1400" dirty="0"/>
              <a:t/>
            </a:r>
            <a:br>
              <a:rPr lang="pt-BR" sz="1400" dirty="0"/>
            </a:b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D14BDD7-1C54-4510-BBEF-092C022E9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7" y="1652549"/>
            <a:ext cx="8929185" cy="495047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019283B-12DC-4FC7-AEE4-6CAAE0AB98A2}"/>
              </a:ext>
            </a:extLst>
          </p:cNvPr>
          <p:cNvSpPr txBox="1"/>
          <p:nvPr/>
        </p:nvSpPr>
        <p:spPr>
          <a:xfrm>
            <a:off x="503339" y="1675810"/>
            <a:ext cx="36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4.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A0E855A-92DD-4C33-90BE-F459007F2CA9}"/>
              </a:ext>
            </a:extLst>
          </p:cNvPr>
          <p:cNvSpPr txBox="1"/>
          <p:nvPr/>
        </p:nvSpPr>
        <p:spPr>
          <a:xfrm>
            <a:off x="503339" y="3041010"/>
            <a:ext cx="36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5.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ADA9FD9-0DB8-4E2D-A90B-A2005F3010C9}"/>
              </a:ext>
            </a:extLst>
          </p:cNvPr>
          <p:cNvSpPr txBox="1"/>
          <p:nvPr/>
        </p:nvSpPr>
        <p:spPr>
          <a:xfrm>
            <a:off x="503339" y="4221544"/>
            <a:ext cx="36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6.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374662A-9059-4AD7-804E-DA3E47E2B7F9}"/>
              </a:ext>
            </a:extLst>
          </p:cNvPr>
          <p:cNvSpPr txBox="1"/>
          <p:nvPr/>
        </p:nvSpPr>
        <p:spPr>
          <a:xfrm>
            <a:off x="503339" y="5217412"/>
            <a:ext cx="36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7.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7D8B761-A020-4C21-9FE4-DC100046F4DC}"/>
              </a:ext>
            </a:extLst>
          </p:cNvPr>
          <p:cNvSpPr txBox="1"/>
          <p:nvPr/>
        </p:nvSpPr>
        <p:spPr>
          <a:xfrm>
            <a:off x="4816699" y="1828800"/>
            <a:ext cx="3554569" cy="1022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6F4CD2A0-50A9-4F6E-BA3E-6DA80BC6F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24" y="1326862"/>
            <a:ext cx="8319752" cy="4866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sz="3500" dirty="0"/>
          </a:p>
          <a:p>
            <a:pPr marL="0" indent="0">
              <a:buNone/>
            </a:pPr>
            <a:r>
              <a:rPr lang="pt-BR" sz="3500" dirty="0"/>
              <a:t>6.1) Da Unidade de Saúde: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Garantir a ambiência, atenção acolhedora e humana em todos os atendimentos </a:t>
            </a:r>
          </a:p>
          <a:p>
            <a:endParaRPr lang="pt-BR" dirty="0"/>
          </a:p>
          <a:p>
            <a:r>
              <a:rPr lang="pt-BR" dirty="0"/>
              <a:t>Os setores devem estar sinalizados e identificados </a:t>
            </a:r>
          </a:p>
          <a:p>
            <a:endParaRPr lang="pt-BR" dirty="0"/>
          </a:p>
          <a:p>
            <a:r>
              <a:rPr lang="pt-BR" dirty="0"/>
              <a:t>Ter quadro de avisos em local visível </a:t>
            </a:r>
          </a:p>
          <a:p>
            <a:endParaRPr lang="pt-BR" dirty="0"/>
          </a:p>
          <a:p>
            <a:r>
              <a:rPr lang="pt-BR" dirty="0"/>
              <a:t>Sinalização Externa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76CF8FB0-7AB2-442E-9080-23E74E079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4470"/>
            <a:ext cx="7886700" cy="1022696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6) Tópicos Importantes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696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49008" y="1656149"/>
            <a:ext cx="8266342" cy="4796165"/>
          </a:xfrm>
        </p:spPr>
        <p:txBody>
          <a:bodyPr anchor="ctr">
            <a:normAutofit fontScale="77500" lnSpcReduction="20000"/>
          </a:bodyPr>
          <a:lstStyle/>
          <a:p>
            <a:pPr indent="0">
              <a:buNone/>
            </a:pPr>
            <a:r>
              <a:rPr lang="pt-BR" dirty="0"/>
              <a:t>6.2) Dos Serviços Ofertados 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/>
              <a:t>6.2.1) </a:t>
            </a:r>
            <a:r>
              <a:rPr lang="pt-BR" dirty="0" err="1"/>
              <a:t>Pré</a:t>
            </a:r>
            <a:r>
              <a:rPr lang="pt-BR" dirty="0"/>
              <a:t>-recepção</a:t>
            </a:r>
          </a:p>
          <a:p>
            <a:pPr>
              <a:buNone/>
            </a:pPr>
            <a:endParaRPr lang="pt-BR" dirty="0"/>
          </a:p>
          <a:p>
            <a:pPr algn="just">
              <a:buFont typeface="Wingdings" pitchFamily="2" charset="2"/>
              <a:buChar char="q"/>
            </a:pPr>
            <a:r>
              <a:rPr lang="pt-BR" sz="2500" dirty="0"/>
              <a:t> </a:t>
            </a:r>
            <a:r>
              <a:rPr lang="pt-BR" dirty="0"/>
              <a:t>A </a:t>
            </a:r>
            <a:r>
              <a:rPr lang="pt-BR" dirty="0" err="1"/>
              <a:t>pré</a:t>
            </a:r>
            <a:r>
              <a:rPr lang="pt-BR" dirty="0"/>
              <a:t>-recepção deverá prestar atendimento durante todo o horário de funcionamento do Centro de Saúde.</a:t>
            </a:r>
          </a:p>
          <a:p>
            <a:pPr algn="just">
              <a:buFont typeface="Wingdings" pitchFamily="2" charset="2"/>
              <a:buChar char="q"/>
            </a:pPr>
            <a:endParaRPr lang="pt-BR" dirty="0"/>
          </a:p>
          <a:p>
            <a:pPr lvl="0" algn="just">
              <a:buFont typeface="Wingdings" pitchFamily="2" charset="2"/>
              <a:buChar char="q"/>
            </a:pPr>
            <a:r>
              <a:rPr lang="pt-BR" dirty="0"/>
              <a:t> Realizada por profissional da área da saúde </a:t>
            </a:r>
            <a:endParaRPr lang="pt-BR" sz="2500" dirty="0"/>
          </a:p>
          <a:p>
            <a:pPr algn="just"/>
            <a:r>
              <a:rPr lang="pt-BR" sz="2500" dirty="0"/>
              <a:t>	E</a:t>
            </a:r>
            <a:r>
              <a:rPr lang="pt-BR" dirty="0"/>
              <a:t>scuta inicial, identificando a necessidade do usuário; verificará a situação cadastral do usuário e emitirá a senha respectiva ao serviço demandado</a:t>
            </a:r>
          </a:p>
          <a:p>
            <a:pPr algn="just"/>
            <a:r>
              <a:rPr lang="pt-BR" dirty="0"/>
              <a:t> Projeto piloto do sistema de senhas em 3 unidades e posteriormente para 100% das unidades</a:t>
            </a:r>
          </a:p>
          <a:p>
            <a:pPr algn="just"/>
            <a:r>
              <a:rPr lang="pt-BR" dirty="0"/>
              <a:t> Nada impede que a unidade já possa organizar este serviço. Já temos experiências exitosas em algumas regionais com GCT implantado </a:t>
            </a:r>
          </a:p>
          <a:p>
            <a:pPr>
              <a:buFont typeface="Wingdings" pitchFamily="2" charset="2"/>
              <a:buChar char="q"/>
            </a:pP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405686"/>
            <a:ext cx="7886700" cy="1022696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6) Tópicos Importantes</a:t>
            </a: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0">
              <a:buNone/>
            </a:pPr>
            <a:r>
              <a:rPr lang="pt-BR" dirty="0"/>
              <a:t>6.2) Dos Serviços Ofertados 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/>
              <a:t>6.2.2) Serviço de coleta de exame laboratorial</a:t>
            </a:r>
          </a:p>
          <a:p>
            <a:pPr>
              <a:buNone/>
            </a:pPr>
            <a:endParaRPr lang="pt-BR" dirty="0"/>
          </a:p>
          <a:p>
            <a:pPr lvl="0" algn="just">
              <a:buFont typeface="Wingdings" pitchFamily="2" charset="2"/>
              <a:buChar char="q"/>
            </a:pPr>
            <a:r>
              <a:rPr lang="pt-BR" sz="2500" dirty="0"/>
              <a:t> As unidades que optarem por agendamento deverão garantir a realização da coleta no prazo máximo de 5 dias úteis.</a:t>
            </a:r>
          </a:p>
          <a:p>
            <a:pPr>
              <a:buNone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6) Tópicos Importantes</a:t>
            </a:r>
            <a:endParaRPr lang="pt-BR" dirty="0"/>
          </a:p>
        </p:txBody>
      </p:sp>
      <p:pic>
        <p:nvPicPr>
          <p:cNvPr id="7172" name="Picture 4" descr="Resultado de imagem para boneco branco com seringa"/>
          <p:cNvPicPr>
            <a:picLocks noChangeAspect="1" noChangeArrowheads="1"/>
          </p:cNvPicPr>
          <p:nvPr/>
        </p:nvPicPr>
        <p:blipFill>
          <a:blip r:embed="rId2"/>
          <a:srcRect r="11778"/>
          <a:stretch>
            <a:fillRect/>
          </a:stretch>
        </p:blipFill>
        <p:spPr bwMode="auto">
          <a:xfrm>
            <a:off x="7727795" y="1321368"/>
            <a:ext cx="1051287" cy="1223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585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 lang="pt-BR" dirty="0"/>
              <a:t>6.2.3) Atendimento da demanda programada</a:t>
            </a:r>
          </a:p>
          <a:p>
            <a:pPr>
              <a:buNone/>
            </a:pPr>
            <a:endParaRPr lang="pt-BR" dirty="0"/>
          </a:p>
          <a:p>
            <a:pPr algn="just">
              <a:buFont typeface="Wingdings" pitchFamily="2" charset="2"/>
              <a:buChar char="q"/>
            </a:pPr>
            <a:r>
              <a:rPr lang="pt-BR" dirty="0"/>
              <a:t> </a:t>
            </a:r>
            <a:r>
              <a:rPr lang="pt-BR" sz="2500" dirty="0"/>
              <a:t>Atendimentos agendáveis diretamente na recepção: </a:t>
            </a:r>
          </a:p>
          <a:p>
            <a:pPr algn="just"/>
            <a:r>
              <a:rPr lang="pt-BR" sz="2500" dirty="0"/>
              <a:t>Trocas de curativos de usuários com lesões crônicas;  atendimento de idoso  acima de 80 anos; egressos hospitalares;  consulta odontológica;  exame </a:t>
            </a:r>
            <a:r>
              <a:rPr lang="pt-BR" sz="2500" dirty="0" err="1"/>
              <a:t>citopatológico</a:t>
            </a:r>
            <a:r>
              <a:rPr lang="pt-BR" sz="2500" dirty="0"/>
              <a:t> do colo uterino;  participação em atividades coletivas; pré-natal e puerpério.</a:t>
            </a:r>
          </a:p>
          <a:p>
            <a:pPr lvl="0" algn="just"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6) Tópicos Importantes</a:t>
            </a:r>
            <a:endParaRPr lang="pt-BR" dirty="0"/>
          </a:p>
        </p:txBody>
      </p:sp>
      <p:sp>
        <p:nvSpPr>
          <p:cNvPr id="6152" name="AutoShape 8" descr="Resultado de imagem para boneco branco 3d cadeira de ro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4" name="AutoShape 10" descr="Resultado de imagem para boneco branco 3d cadeira de ro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575" y="5417020"/>
            <a:ext cx="2216989" cy="78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indent="0">
              <a:buNone/>
            </a:pPr>
            <a:r>
              <a:rPr lang="pt-BR" dirty="0"/>
              <a:t>6.2.4) Serviço de Assistência Farmacêutica</a:t>
            </a:r>
          </a:p>
          <a:p>
            <a:pPr>
              <a:buNone/>
            </a:pPr>
            <a:endParaRPr lang="pt-BR" dirty="0"/>
          </a:p>
          <a:p>
            <a:pPr lvl="0" algn="just">
              <a:buFont typeface="Wingdings" pitchFamily="2" charset="2"/>
              <a:buChar char="q"/>
            </a:pPr>
            <a:r>
              <a:rPr lang="pt-BR" sz="2700" dirty="0"/>
              <a:t> O usuário</a:t>
            </a:r>
            <a:r>
              <a:rPr lang="pt-BR" sz="2700" dirty="0">
                <a:solidFill>
                  <a:srgbClr val="FF0000"/>
                </a:solidFill>
              </a:rPr>
              <a:t> residente </a:t>
            </a:r>
            <a:r>
              <a:rPr lang="pt-BR" sz="2700" dirty="0"/>
              <a:t>em Belo Horizonte que apresentar receita válida de outro município ou estado de medicamentos de uso crônico ou agudo deverá ter a receita atendida (inclusive de controle especial).</a:t>
            </a:r>
          </a:p>
          <a:p>
            <a:pPr lvl="0" algn="just">
              <a:buFont typeface="Wingdings" pitchFamily="2" charset="2"/>
              <a:buChar char="q"/>
            </a:pPr>
            <a:endParaRPr lang="pt-BR" sz="2700" dirty="0"/>
          </a:p>
          <a:p>
            <a:pPr algn="just">
              <a:buFont typeface="Wingdings" pitchFamily="2" charset="2"/>
              <a:buChar char="q"/>
            </a:pPr>
            <a:r>
              <a:rPr lang="pt-BR" sz="2700" dirty="0"/>
              <a:t> O usuário </a:t>
            </a:r>
            <a:r>
              <a:rPr lang="pt-BR" sz="2700" dirty="0">
                <a:solidFill>
                  <a:srgbClr val="FF0000"/>
                </a:solidFill>
              </a:rPr>
              <a:t>não residente </a:t>
            </a:r>
            <a:r>
              <a:rPr lang="pt-BR" sz="2700" dirty="0"/>
              <a:t>em Belo Horizonte deverá ter a receita atendida somente nos casos de medicamento de uso agudo em que as prescrições forem da rede SUS-BH.</a:t>
            </a:r>
          </a:p>
          <a:p>
            <a:pPr lvl="0" algn="just">
              <a:buFont typeface="Wingdings" pitchFamily="2" charset="2"/>
              <a:buChar char="q"/>
            </a:pPr>
            <a:endParaRPr lang="pt-BR" dirty="0"/>
          </a:p>
          <a:p>
            <a:pPr algn="just">
              <a:buFont typeface="Wingdings" pitchFamily="2" charset="2"/>
              <a:buChar char="q"/>
            </a:pPr>
            <a:endParaRPr lang="pt-BR" dirty="0"/>
          </a:p>
          <a:p>
            <a:pPr lvl="0" algn="just"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6) Tópicos Importantes</a:t>
            </a:r>
            <a:endParaRPr lang="pt-BR" dirty="0"/>
          </a:p>
        </p:txBody>
      </p:sp>
      <p:sp>
        <p:nvSpPr>
          <p:cNvPr id="5124" name="AutoShape 4" descr="Resultado de imagem para boneco branco com medica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6" name="AutoShape 6" descr="data:image/jpeg;base64,/9j/4AAQSkZJRgABAQAAAQABAAD/2wCEAAkGBxISEBAQEBIVFRUXFRUREBUVFRAVEA8VFRUWFxUSFRUaHSggGBolGxUVITEhJSkrLi4uFx8zODMtNygtLisBCgoKDg0OGhAQGy0gHSYuLS0zLisxLS0uNy0rNi0rLy0vLSsrLS03NysrLS8tKzAtLy0vLS03LTcvKy0wLSsrLf/AABEIAOgA2QMBEQACEQEDEQH/xAAcAAEAAgMBAQEAAAAAAAAAAAAAAQUCAwQGBwj/xABDEAACAQIDBAQJCQcEAwAAAAAAAQIDEQQSIQUxQVEGE2GRFCIyUnGBk6HSByNCcpKxwdHwMzRDYqKy4RVTgrMkRGP/xAAbAQEBAAMBAQEAAAAAAAAAAAAAAQIFBgQDB//EADIRAQABAwIDBQgCAgMBAAAAAAABAgMRBCEFMUESE1FxsQYiYYGRocHwMtEU4TNS8SP/2gAMAwEAAhEDEQA/APuIAAAAAAAAAAAAAAAAAAAAAAAAAAAAAAAAAAAAAAAAAAAAAAAAAAAAAAAAAAAAAAAAAAAAYuQEoCQAAAAuAAAROVk3y1A4qWMlLhFfabC4b1V7UQT1vaiox62XIi4S6r81jJhpqY1xavHS9m76rttxGTDtKgAAAAAAAAAAAIbAhIDIAAAAQwMQM0AA04x/Nz1t4r+4CqoZ+Ci+/wDMjJ02qeZH+oiEOsvuivtFV0Wn58fsy/MI1VJS41Yr/i197IOPHVI5Gs+Z89L9yCrpMyYpAxYBAZAAAAAAAhgQkBkAAAAAACLASAA04x/Nz+q/uApadJcaSfbmX4xIybXTj/te+P5EGVKlG+lHvcSjrVD/AOMP6fyIjCVKSa+apr1r4SLDRtJTsk3HWy3N2uVFukZIkCLASAAAADAxzPkBkAAAAAAAAAAAAHJi8ZleWCzS4+bH0/kByOFaflNNb8qVo/n7yK6adJrfDuaKNmRebL+n8wZFC25S7kTBllnf83cijXOrLk+5EwOTE5pKzTGFRTxtaPlKMl64y793uKmFjhcTGorret6flR9IRuAAAAAAAAAAAAAAAAAAAABR0qnjSb4tv3kV3UsQwNyxPYMmE+ErkUwjwjsBhPWPkyZEPNyYyMHB8hkw1yosZVy0pZa0Lcbxfamn+KQhJXJUAAAAAAAAAAAAAAAAADHOgIzgUeIw8otvhdtcVZvQLBTm+zvMZVtzy/TQEqpLk/cUb6FR+ayDujPsfcEHU/lfcNxpq1J8IPvj+ZFhlmeXyfegKund4mnfm931ZFhJXhkgAAAAAAAAAAAAAABjUmkrsDklXuBHXAOuAh1AK7FQy+NHd93+CSsIp1CK3wkB1UGB3QYhJZFlGmqzBnA/JKnVVQ/eaXpl/ZIsErsyYozAEBIAAAAAAIYEIDIAAAq9rYi0lHsu/Xu/XaBxKuBl1wEqsBPXAYVKiaaYEUcG7JqS7iYXLphhZc17xgy6qcLcvvGDLojUJglk6qLMI01ahj2WUS1VMVZWt7y4TKohWbxVBfzPd9WRYgy9K2VERQGQAAAAAAAENALASAA04uuoQc3w/F2A8ztnFWkqv0XZPnB7l6gNMa/+AJVcCXXAdeBi8QBcbPleEX+t4HbEDMAAYGuQHLXArcP+9UPrS/skB6hIDIAAAAAAAAAAAAAFV0hr2pqPNp9wHnsU1OhVhxcXlXbbQCiwGOvFXYHasQBksQBDxAGPXgetwVPLCCe9JX9PEDsiBmgJAMDVMDmrgVuF/e6Hpl/1zA9UAAAAAAAAAAAAAAB57pLfPC25K79baApusswPJ4h9VXqRs0m80b6Xi9U12b16gOqGI0uBl4QBHhAFr0fwzqzzvyIu/wBaXCP4gexgBviBmgJAhga5ActcCuwf75Q9M/8ArmB6oAAAAAAAAAAAAAACk6RwaUZrc/El2cV+IHmqjA9LPYNHEYajCtC7UE1JaTg2ru0vTw3AeW2r0QjQTl4XGMeEakfG9WV6+qIHlpRney1XB6q/qA6cPhJPWT07N7A9bsfGZIRp5LJbrPXXXXmB6ChUTQHTEDNASBDA1yA5a4Fdgf3yj/z/ALJAeqAAAAAAAAAAAACEwJArtvVEqLi97at6mnf9cwPGYqqlv9HaB2bU6RVZ+JS+bjuVvLa+tw9QHnpwu7yd297bu2BtoYYCxoYQDpg1F24gddDFNMC6wtbMgOlAZXAhga5ActcDg2f+90vRP+1geoAAAAAAAAAAAGDWoGSQEgeS29jbzlrovFXqA8rKTnU13LUDfHfa9kldvklxAxhSUpfSW7V5ba7rpargB34WlzAsKUQODatKSaqQ1t5S5oCcPXUkmgLbZ+Js17wL1PQDKKAMDXMDTVpSa0RMji2ZQ/8AKTfCMvfZfiUeiuATAkAAAAAAADFgSkBIENgfOOlKcK0rNShJuUXF3tfVxfKzA59n7Pr1Y3o0nJPjeKS9cmgLPC9EsVLNndOClFxfjNyV+Nkre8Dj8BVKtUg5qcr2m4xau2o5t73K26+8CzpR489QN6QGuruA88qvV1pR+i9VyTd9PcwL3CXdmgLXCVNbGMsoXWHehjKzybpEljDjrvUsMm2p5BUVmzP3mX1JffEyhJXTRUSkBIAAAAXAAYgEAuAuBVbRxV5OK3LT0viBR46jCXlJAV1HBSTz0FNNfShmuuy6AscJ0rnTvDERzb1GSVpJ8FJcdeKAq8Jq3Ju7bu3zb1bAs6TAzlIDTVkBT1KeepOK3tRt2O71IPTYOioQ15FEYCd23zdzGWUL/DMxlejdUnYiRDw/T/b88PRj1TtOpUjSUv8AbTTbku2yt6z38OsUXb3v7xG+Hw1VyaKPd5vDYXpXiKKjVVScmp5ZRlK8Jx5SVvGb113nTXNHYu0zTNMR5RvHl/TT03rlue12pnzey6RdJ5YKFPFU4xl1jULSu7KUc6ejXmnE36qrXLnnDruG6a1qbk03JmIxnb5efip6HytVW7OnT9Sl8Z6eF26tXe7FW0YmdmfGdHZ0Wn7y3MzVmIxPz+EeDuofKdUk0uqh61KMfXLM7G5u8O0tr+d3s+cx6bOds3NXejNu1NUfCJmPrGXtei/SCGNpOpFZZReWpC98rtdNOyvFrc7I1N+1TbqxTVFUdJj95vbEXIj/AOlE0T4TEx6rk+KgADHKBkwMGwMbgLgYVauWLlyTYHma1bmByUqbqyt9FeU+f8q7QLajVy2S0S3LggKTpRKE430Ur2T59jArMJidEBaYZylui7c7OwHZ1LS1A48XOyYFdsS8q1SXBWXr1AvsVWbjlQG7ApKxiyTt/pHQwNJTqtuUtKVOL+cqvs5LnLcvcfK5XFEbvXpdJc1FXZo5dZ6Q8bT+Uuo7zqUafVqWWUU6mfXW0ZXabtfelfsPL/lVZ5N9VwKz2MU1z2vjjH0bflHqwq4CFenZxz0q0HzjLRPukbnh9+m3c7dU4jDlNTp7lU91TGas8nz2pVXVzXKafovc2se0GkpmI96fl/cwtPszra6c+7HnP9RMPTdKHKrsvA1LOUKfVOp7OVNaet9x4LMWb+qmud6czVH+/qxrqv6SiaI2riOzOPvj6KPC7XbprLHVNqzzKMYq1klFq+tzpbdcVz2acR8No9fw0ddmrE1zEzHjiZ+7nx225LSWRPl1cX/dc0ftBapqtRMx70T9pdD7MX5tX6qYn3Zpz84xj1ld/JhtirLadGNNtxcanXqMYRi6ag2nLKlunls3xfaczp6Jpr2dLxW/buaeYnntjz/8fdo1LnvcszTAyAAGBqmwNUpAaZ4lLiBx4rGRacd1wKerQcnaL3+4DvpUlCKity72+LYHFtHEqC3gV8Nm9fllVk1Heoqyb7W/wAtsLgqNJeJBLtesu96gbZ10By18SgKHGVnUmqcN793awLWPU4Ol484x5yk0rt+kk1RG8s7duu5V2aImZ+G7jhtqjUfzdSEvRKL/ABJTVFX8Zyzu6e7a/wCSmafOJhx7a6VwwscsEp1ZK8I38WKf0p9nZx957tJopvzmdqfH8Q8d7URbjEby+Wbb2pUq1JVas3OUvpvgvNiuCXJGu4jpptaiqOk8vL/TquFauivR09nnG0+fj8+aro1pyzKF3ZZpPhFbrs89NmatqYz5Ptc1kUTvOPNbUtqPKqM5ylFJRcZTqWSW6Nr25eg+um01V2/FuvMR18oYarW2rOnqvUU0zPTaN5nbOfV34Z0Z3jldnvtUjFO267kdDqrPCbURFymIn4drP2n1c9odTxvUTM2asx1zFOPT0ej/ANUlDATwdOEJXsqb6ylK15pvPeybitzXJek1V25paYiNJXPa5YmPHwn8S91HD9ZXdm7raI7POZifD4c/opJbOqZP2UXJOyyzobrLxpNNuTeul/8APwr4NrZq7U05nzj8tpa9peHU0diK8R4dmrHlywt+hnRCljalZYyOtNRyRz2k8zd3aL1Wi17Taavv501qNRE9qMxn038cOX72xTq7tWkmOxOJ22x47T0y+lbB6H4bCXeHhkbtmabvK25N8TWxERyZ13Kq/wCU5ehp07FYN8UBmAAMDTUA5K07AeRrbRalJSUlq96kr67wNE9pX3XfoTAudnReRSlvkr24pcEBtxFZRTbA81Kr1tRyk/FW5AWVPFJAa6+0VzA4q21VzArMVtVvSN36NQLDZKp0k606mabW61lDsvxA8D022jUq4pTV5QUbU7fR1eb1vTuR49RE1VOj4Tdpt2duczurcPtBJWfruvcdTwK3RYsRXj3quc+kOb9otVXqdTNEz7tOMR0zMZmfx5O+liqMlKM4wtlvdRipyeiyqT3b+Buq66at3PxRMdVFSw8JTk53dNbo3UW+Fs2vE4/jOriK+6ojPXfp5O29nuHRco7+5Mx0xHXHWVnXo0aEmo8OGtk+Wq3ms03ENTYqiq3VPl0+joNVw3Rai3NFyiPONqvOJ5+vxb9mYOOMq9XGCuoOfC6ScV+KOt19+i7at6iIxO3niY5fJ+eWbVdm5c09U5jM/WJ2n5q/bmz6mEnKLVo+K1eybuuHNXucpqom5cmqXX8M1EW7NNEdHDDHWs7revV2smjt41FuZ/7R6vVrtZNWluxHWmr0l1LaT5o72NU/OO5eg6M7YqVMdgYUr5ushCytZw/it9mXM36Dzau9RVYrirrH36fd9LFuqLlMw+80jlm4b4sDbEDIAAA1zQHPOIGidIDlq0OSAr5VpRXjU56couSfboB5/aeKq1HaNOpb6kl96A5KWFr8KbXpA6qeza8t7S9TYHRS6PN+XKT9GiA7aewKaVsl9b66689QPI9JukUaFaeHpQjaFo1JO13Jq+SK3K11dtPl2njvaiaauzS6HhvCLd613t6Z35RHrKlh0li3Z0k7vjKLXdlRhbv3K6op8ZiPq913g2joomvM7RM/T5ttfalGds0H6nTaXYvFO1q4LYnq/OrfE9RRvThorUqDUZNJRk7atZlrZu2uiMqeH91RNNqZzHjy8s4gr1tV2vtXYjfwde0vk0xUmnRnSjFpaNyv6dFZ+41X+ftiYl7P8Zx47oBiYUoxhTcpxVr30k3Jyb09Lt95qL9PeVzW3mh1vcUd3PKHNsz5P9oVX89B0o8m7t9umh8qbG+703eKYjFO76P0V6GLCRdt8rZ2/Kdtyvy7D213ZriI6Ryho8bzV1neV1X6LUKn7SmpenVHzxllFUxylwz+TvAP/wBeHboiREROYZzdrmMTOzTL5MNnv+D3No+/f3PF8O7p8HfsLoLhMJN1KFNxk1ZyzSbtyu3ot2hjXdrr/lK00U08npqdGx82TdFAZxAyAAAMZIDXKIGLiBHVgOrAxdJAYPDrkBi8OuQGPULkBrqacAPj/wAoPRmpPE1cRh6c5dY1JpK1na0t+nC+/ieW5ZzOYbvScRim3FFW2HjZbJxcd+Hqdrsn6i2bfYuU1eExL73tdTXaqpzziY+sMZUq630av2J/kddGtp8XEdxPg69kwxFWtRpRpztmjfPGShCOa8m21pxZjc11MUzutOmmZforCWUIxjqkkk+dkldnOzOZy2cRiMOhQRFZqAEqAGSiBNgDAyUQFgJQGSAkAAAAYtARYBYCLALALAYqADKBi6aAjqFyAxeEjyXcBi8DDzV3ICY4KC3RXcgNqorkBkoATlAWAmwBoAkBNgAEoCQAAAAAgBYBYCAACwCwCwCwCwCwCwCwCwE2AWAWAWAWAWAJALASAAAAAAAAAAAAAAAAAAAAAAAAAAAAAAAAAAAAAAAAAAAAAAAAAAAAAAAAAAAAAAAAAAAAADzu2oTVaEKc6kU4OTtUq8HwWbV7l6zU66bk3qaKKpjaZ2YTnLmwmfrqK62pKEm99Sqr6P8Am1Wnu5Wb+FqblN+378zTPjPwn9/YI5rOm61v2Tlu1VeUVwTVsz3a8e43rNLdZfwJPduxEtN19714v9XAlqto1Sck0v4804u77WmrZf1uDrw9C8bzUovkqtSS77gbPBY85+0q/EA8Fjzn7Sr8QDwWPOftKvxAPBY85+0q/EA8Fjzn7Sr8QDwWPOftKvxAPBY85+0q/EA8Fjzn7Sr8QDwWPOftKvxAPBY85+0q/EA8Fjzn7Sr8QHNi9nydnTqzi1rZyqOL9WZPXdv9+p8btuuremrE/b8fvxSTBUXJXm36FOqrPivK/XuUs1V1Rmr9/f3wIdPgsec/aVfiPup4LHnP2lX4gOClVvVnTyzss26pWu7W5u2t+Z5aL9VV2aJjbfx/rH3TO7Y3u+are0np2eV2+49Suqnh00m86ur26yrde8CfBY85+0q/EA8Fjzn7Sr8QDwWPOftKvxAT4Oucvt1PzArttbLnVlGpSmlKMXG0l4sk73T382rNGv1mkru1RXbqxMRjfl+/KWMw5Nl7HrdZCrWkllbcYKz3p8tFvvxPhptFe7ym5dq5cogiJ6t3+gwSdoyvpqqlrpRcF9G3k2W7WyvfW+3ZH+hR3ZZc3eq3d2a1vHXewM6GxowacVNNar5166NcuTf6bAU9jRupOMrq2+poraXSStfRAWeefmL7X+AHWT8z+pfkBlCUr6xsud76+iwGwAAAAAAAAAAAAAFfTo1+tm3JZPGy63Wtsvi29J5aKL0Xpmqfd3/GOib5b1Ct50N/mS3a3XlfV7nz09SsXGvwlT+xP4gMpRrcJQ3LfGTV+PFNd7Axy1/Op3+pO3G30vR3AbaaqZvGccvJKWbvv+AG4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8" name="AutoShape 8" descr="data:image/jpeg;base64,/9j/4AAQSkZJRgABAQAAAQABAAD/2wCEAAkGBxISEBAQEBIVFRUXFRUREBUVFRAVEA8VFRUWFxUSFRUaHSggGBolGxUVITEhJSkrLi4uFx8zODMtNygtLisBCgoKDg0OGhAQGy0gHSYuLS0zLisxLS0uNy0rNi0rLy0vLSsrLS03NysrLS8tKzAtLy0vLS03LTcvKy0wLSsrLf/AABEIAOgA2QMBEQACEQEDEQH/xAAcAAEAAgMBAQEAAAAAAAAAAAAAAQUCAwQGBwj/xABDEAACAQIDBAQJCQcEAwAAAAAAAQIDEQQSIQUxQVEGE2GRFCIyUnGBk6HSByNCcpKxwdHwMzRDYqKy4RVTgrMkRGP/xAAbAQEBAAMBAQEAAAAAAAAAAAAAAQIFBgQDB//EADIRAQABAwIDBQgCAgMBAAAAAAABAgMRBCEFMUESE1FxsQYiYYGRocHwMtEU4TNS8SP/2gAMAwEAAhEDEQA/APuIAAAAAAAAAAAAAAAAAAAAAAAAAAAAAAAAAAAAAAAAAAAAAAAAAAAAAAAAAAAAAAAAAAAAYuQEoCQAAAAuAAAROVk3y1A4qWMlLhFfabC4b1V7UQT1vaiox62XIi4S6r81jJhpqY1xavHS9m76rttxGTDtKgAAAAAAAAAAAIbAhIDIAAAAQwMQM0AA04x/Nz1t4r+4CqoZ+Ci+/wDMjJ02qeZH+oiEOsvuivtFV0Wn58fsy/MI1VJS41Yr/i197IOPHVI5Gs+Z89L9yCrpMyYpAxYBAZAAAAAAAhgQkBkAAAAAACLASAA04x/Nz+q/uApadJcaSfbmX4xIybXTj/te+P5EGVKlG+lHvcSjrVD/AOMP6fyIjCVKSa+apr1r4SLDRtJTsk3HWy3N2uVFukZIkCLASAAAADAxzPkBkAAAAAAAAAAAAHJi8ZleWCzS4+bH0/kByOFaflNNb8qVo/n7yK6adJrfDuaKNmRebL+n8wZFC25S7kTBllnf83cijXOrLk+5EwOTE5pKzTGFRTxtaPlKMl64y793uKmFjhcTGorret6flR9IRuAAAAAAAAAAAAAAAAAAAABR0qnjSb4tv3kV3UsQwNyxPYMmE+ErkUwjwjsBhPWPkyZEPNyYyMHB8hkw1yosZVy0pZa0Lcbxfamn+KQhJXJUAAAAAAAAAAAAAAAAADHOgIzgUeIw8otvhdtcVZvQLBTm+zvMZVtzy/TQEqpLk/cUb6FR+ayDujPsfcEHU/lfcNxpq1J8IPvj+ZFhlmeXyfegKund4mnfm931ZFhJXhkgAAAAAAAAAAAAAABjUmkrsDklXuBHXAOuAh1AK7FQy+NHd93+CSsIp1CK3wkB1UGB3QYhJZFlGmqzBnA/JKnVVQ/eaXpl/ZIsErsyYozAEBIAAAAAAIYEIDIAAAq9rYi0lHsu/Xu/XaBxKuBl1wEqsBPXAYVKiaaYEUcG7JqS7iYXLphhZc17xgy6qcLcvvGDLojUJglk6qLMI01ahj2WUS1VMVZWt7y4TKohWbxVBfzPd9WRYgy9K2VERQGQAAAAAAAENALASAA04uuoQc3w/F2A8ztnFWkqv0XZPnB7l6gNMa/+AJVcCXXAdeBi8QBcbPleEX+t4HbEDMAAYGuQHLXArcP+9UPrS/skB6hIDIAAAAAAAAAAAAAFV0hr2pqPNp9wHnsU1OhVhxcXlXbbQCiwGOvFXYHasQBksQBDxAGPXgetwVPLCCe9JX9PEDsiBmgJAMDVMDmrgVuF/e6Hpl/1zA9UAAAAAAAAAAAAAAB57pLfPC25K79baApusswPJ4h9VXqRs0m80b6Xi9U12b16gOqGI0uBl4QBHhAFr0fwzqzzvyIu/wBaXCP4gexgBviBmgJAhga5ActcCuwf75Q9M/8ArmB6oAAAAAAAAAAAAAACk6RwaUZrc/El2cV+IHmqjA9LPYNHEYajCtC7UE1JaTg2ru0vTw3AeW2r0QjQTl4XGMeEakfG9WV6+qIHlpRney1XB6q/qA6cPhJPWT07N7A9bsfGZIRp5LJbrPXXXXmB6ChUTQHTEDNASBDA1yA5a4Fdgf3yj/z/ALJAeqAAAAAAAAAAAACEwJArtvVEqLi97at6mnf9cwPGYqqlv9HaB2bU6RVZ+JS+bjuVvLa+tw9QHnpwu7yd297bu2BtoYYCxoYQDpg1F24gddDFNMC6wtbMgOlAZXAhga5ActcDg2f+90vRP+1geoAAAAAAAAAAAGDWoGSQEgeS29jbzlrovFXqA8rKTnU13LUDfHfa9kldvklxAxhSUpfSW7V5ba7rpargB34WlzAsKUQODatKSaqQ1t5S5oCcPXUkmgLbZ+Js17wL1PQDKKAMDXMDTVpSa0RMji2ZQ/8AKTfCMvfZfiUeiuATAkAAAAAAADFgSkBIENgfOOlKcK0rNShJuUXF3tfVxfKzA59n7Pr1Y3o0nJPjeKS9cmgLPC9EsVLNndOClFxfjNyV+Nkre8Dj8BVKtUg5qcr2m4xau2o5t73K26+8CzpR489QN6QGuruA88qvV1pR+i9VyTd9PcwL3CXdmgLXCVNbGMsoXWHehjKzybpEljDjrvUsMm2p5BUVmzP3mX1JffEyhJXTRUSkBIAAAAXAAYgEAuAuBVbRxV5OK3LT0viBR46jCXlJAV1HBSTz0FNNfShmuuy6AscJ0rnTvDERzb1GSVpJ8FJcdeKAq8Jq3Ju7bu3zb1bAs6TAzlIDTVkBT1KeepOK3tRt2O71IPTYOioQ15FEYCd23zdzGWUL/DMxlejdUnYiRDw/T/b88PRj1TtOpUjSUv8AbTTbku2yt6z38OsUXb3v7xG+Hw1VyaKPd5vDYXpXiKKjVVScmp5ZRlK8Jx5SVvGb113nTXNHYu0zTNMR5RvHl/TT03rlue12pnzey6RdJ5YKFPFU4xl1jULSu7KUc6ejXmnE36qrXLnnDruG6a1qbk03JmIxnb5efip6HytVW7OnT9Sl8Z6eF26tXe7FW0YmdmfGdHZ0Wn7y3MzVmIxPz+EeDuofKdUk0uqh61KMfXLM7G5u8O0tr+d3s+cx6bOds3NXejNu1NUfCJmPrGXtei/SCGNpOpFZZReWpC98rtdNOyvFrc7I1N+1TbqxTVFUdJj95vbEXIj/AOlE0T4TEx6rk+KgADHKBkwMGwMbgLgYVauWLlyTYHma1bmByUqbqyt9FeU+f8q7QLajVy2S0S3LggKTpRKE430Ur2T59jArMJidEBaYZylui7c7OwHZ1LS1A48XOyYFdsS8q1SXBWXr1AvsVWbjlQG7ApKxiyTt/pHQwNJTqtuUtKVOL+cqvs5LnLcvcfK5XFEbvXpdJc1FXZo5dZ6Q8bT+Uuo7zqUafVqWWUU6mfXW0ZXabtfelfsPL/lVZ5N9VwKz2MU1z2vjjH0bflHqwq4CFenZxz0q0HzjLRPukbnh9+m3c7dU4jDlNTp7lU91TGas8nz2pVXVzXKafovc2se0GkpmI96fl/cwtPszra6c+7HnP9RMPTdKHKrsvA1LOUKfVOp7OVNaet9x4LMWb+qmud6czVH+/qxrqv6SiaI2riOzOPvj6KPC7XbprLHVNqzzKMYq1klFq+tzpbdcVz2acR8No9fw0ddmrE1zEzHjiZ+7nx225LSWRPl1cX/dc0ftBapqtRMx70T9pdD7MX5tX6qYn3Zpz84xj1ld/JhtirLadGNNtxcanXqMYRi6ag2nLKlunls3xfaczp6Jpr2dLxW/buaeYnntjz/8fdo1LnvcszTAyAAGBqmwNUpAaZ4lLiBx4rGRacd1wKerQcnaL3+4DvpUlCKity72+LYHFtHEqC3gV8Nm9fllVk1Heoqyb7W/wAtsLgqNJeJBLtesu96gbZ10By18SgKHGVnUmqcN793awLWPU4Ol484x5yk0rt+kk1RG8s7duu5V2aImZ+G7jhtqjUfzdSEvRKL/ABJTVFX8Zyzu6e7a/wCSmafOJhx7a6VwwscsEp1ZK8I38WKf0p9nZx957tJopvzmdqfH8Q8d7URbjEby+Wbb2pUq1JVas3OUvpvgvNiuCXJGu4jpptaiqOk8vL/TquFauivR09nnG0+fj8+aro1pyzKF3ZZpPhFbrs89NmatqYz5Ptc1kUTvOPNbUtqPKqM5ylFJRcZTqWSW6Nr25eg+um01V2/FuvMR18oYarW2rOnqvUU0zPTaN5nbOfV34Z0Z3jldnvtUjFO267kdDqrPCbURFymIn4drP2n1c9odTxvUTM2asx1zFOPT0ej/ANUlDATwdOEJXsqb6ylK15pvPeybitzXJek1V25paYiNJXPa5YmPHwn8S91HD9ZXdm7raI7POZifD4c/opJbOqZP2UXJOyyzobrLxpNNuTeul/8APwr4NrZq7U05nzj8tpa9peHU0diK8R4dmrHlywt+hnRCljalZYyOtNRyRz2k8zd3aL1Wi17Taavv501qNRE9qMxn038cOX72xTq7tWkmOxOJ22x47T0y+lbB6H4bCXeHhkbtmabvK25N8TWxERyZ13Kq/wCU5ehp07FYN8UBmAAMDTUA5K07AeRrbRalJSUlq96kr67wNE9pX3XfoTAudnReRSlvkr24pcEBtxFZRTbA81Kr1tRyk/FW5AWVPFJAa6+0VzA4q21VzArMVtVvSN36NQLDZKp0k606mabW61lDsvxA8D022jUq4pTV5QUbU7fR1eb1vTuR49RE1VOj4Tdpt2duczurcPtBJWfruvcdTwK3RYsRXj3quc+kOb9otVXqdTNEz7tOMR0zMZmfx5O+liqMlKM4wtlvdRipyeiyqT3b+Buq66at3PxRMdVFSw8JTk53dNbo3UW+Fs2vE4/jOriK+6ojPXfp5O29nuHRco7+5Mx0xHXHWVnXo0aEmo8OGtk+Wq3ms03ENTYqiq3VPl0+joNVw3Rai3NFyiPONqvOJ5+vxb9mYOOMq9XGCuoOfC6ScV+KOt19+i7at6iIxO3niY5fJ+eWbVdm5c09U5jM/WJ2n5q/bmz6mEnKLVo+K1eybuuHNXucpqom5cmqXX8M1EW7NNEdHDDHWs7revV2smjt41FuZ/7R6vVrtZNWluxHWmr0l1LaT5o72NU/OO5eg6M7YqVMdgYUr5ushCytZw/it9mXM36Dzau9RVYrirrH36fd9LFuqLlMw+80jlm4b4sDbEDIAAA1zQHPOIGidIDlq0OSAr5VpRXjU56couSfboB5/aeKq1HaNOpb6kl96A5KWFr8KbXpA6qeza8t7S9TYHRS6PN+XKT9GiA7aewKaVsl9b66689QPI9JukUaFaeHpQjaFo1JO13Jq+SK3K11dtPl2njvaiaauzS6HhvCLd613t6Z35RHrKlh0li3Z0k7vjKLXdlRhbv3K6op8ZiPq913g2joomvM7RM/T5ttfalGds0H6nTaXYvFO1q4LYnq/OrfE9RRvThorUqDUZNJRk7atZlrZu2uiMqeH91RNNqZzHjy8s4gr1tV2vtXYjfwde0vk0xUmnRnSjFpaNyv6dFZ+41X+ftiYl7P8Zx47oBiYUoxhTcpxVr30k3Jyb09Lt95qL9PeVzW3mh1vcUd3PKHNsz5P9oVX89B0o8m7t9umh8qbG+703eKYjFO76P0V6GLCRdt8rZ2/Kdtyvy7D213ZriI6Ryho8bzV1neV1X6LUKn7SmpenVHzxllFUxylwz+TvAP/wBeHboiREROYZzdrmMTOzTL5MNnv+D3No+/f3PF8O7p8HfsLoLhMJN1KFNxk1ZyzSbtyu3ot2hjXdrr/lK00U08npqdGx82TdFAZxAyAAAMZIDXKIGLiBHVgOrAxdJAYPDrkBi8OuQGPULkBrqacAPj/wAoPRmpPE1cRh6c5dY1JpK1na0t+nC+/ieW5ZzOYbvScRim3FFW2HjZbJxcd+Hqdrsn6i2bfYuU1eExL73tdTXaqpzziY+sMZUq630av2J/kddGtp8XEdxPg69kwxFWtRpRpztmjfPGShCOa8m21pxZjc11MUzutOmmZforCWUIxjqkkk+dkldnOzOZy2cRiMOhQRFZqAEqAGSiBNgDAyUQFgJQGSAkAAAAYtARYBYCLALALAYqADKBi6aAjqFyAxeEjyXcBi8DDzV3ICY4KC3RXcgNqorkBkoATlAWAmwBoAkBNgAEoCQAAAAAgBYBYCAACwCwCwCwCwCwCwCwCwE2AWAWAWAWAWAJALASAAAAAAAAAAAAAAAAAAAAAAAAAAAAAAAAAAAAAAAAAAAAAAAAAAAAAAAAAAAAAAAAAAAAADzu2oTVaEKc6kU4OTtUq8HwWbV7l6zU66bk3qaKKpjaZ2YTnLmwmfrqK62pKEm99Sqr6P8Am1Wnu5Wb+FqblN+378zTPjPwn9/YI5rOm61v2Tlu1VeUVwTVsz3a8e43rNLdZfwJPduxEtN19714v9XAlqto1Sck0v4804u77WmrZf1uDrw9C8bzUovkqtSS77gbPBY85+0q/EA8Fjzn7Sr8QDwWPOftKvxAPBY85+0q/EA8Fjzn7Sr8QDwWPOftKvxAPBY85+0q/EA8Fjzn7Sr8QDwWPOftKvxAPBY85+0q/EA8Fjzn7Sr8QHNi9nydnTqzi1rZyqOL9WZPXdv9+p8btuuremrE/b8fvxSTBUXJXm36FOqrPivK/XuUs1V1Rmr9/f3wIdPgsec/aVfiPup4LHnP2lX4gOClVvVnTyzss26pWu7W5u2t+Z5aL9VV2aJjbfx/rH3TO7Y3u+are0np2eV2+49Suqnh00m86ur26yrde8CfBY85+0q/EA8Fjzn7Sr8QDwWPOftKvxAT4Oucvt1PzArttbLnVlGpSmlKMXG0l4sk73T382rNGv1mkru1RXbqxMRjfl+/KWMw5Nl7HrdZCrWkllbcYKz3p8tFvvxPhptFe7ym5dq5cogiJ6t3+gwSdoyvpqqlrpRcF9G3k2W7WyvfW+3ZH+hR3ZZc3eq3d2a1vHXewM6GxowacVNNar5166NcuTf6bAU9jRupOMrq2+poraXSStfRAWeefmL7X+AHWT8z+pfkBlCUr6xsud76+iwGwAAAAAAAAAAAAAFfTo1+tm3JZPGy63Wtsvi29J5aKL0Xpmqfd3/GOib5b1Ct50N/mS3a3XlfV7nz09SsXGvwlT+xP4gMpRrcJQ3LfGTV+PFNd7Axy1/Op3+pO3G30vR3AbaaqZvGccvJKWbvv+AG4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/>
          <a:srcRect t="3972" b="8672"/>
          <a:stretch>
            <a:fillRect/>
          </a:stretch>
        </p:blipFill>
        <p:spPr bwMode="auto">
          <a:xfrm>
            <a:off x="6864578" y="1169233"/>
            <a:ext cx="1654202" cy="15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5771BB16-C4AA-49E6-8369-F45E15D1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5" y="1900119"/>
            <a:ext cx="8333973" cy="379234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/>
              <a:t>Desenvolvimento da ação em parceria com Secretaria Municipal de Planejamento, Orçamento e Gestão (SMPOG);</a:t>
            </a:r>
          </a:p>
          <a:p>
            <a:endParaRPr lang="pt-BR" sz="2400" dirty="0"/>
          </a:p>
          <a:p>
            <a:pPr algn="just"/>
            <a:r>
              <a:rPr lang="pt-BR" sz="2400" dirty="0"/>
              <a:t>A Instrução Normativa é uma entrega prevista no Planejamento Estratégico da SMSA;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Inicialmente pactuada no “Projeto de Reestruturação do acesso às unidades de Atenção Primária à Saúde” em 2018, </a:t>
            </a:r>
            <a:r>
              <a:rPr lang="pt-BR" sz="2400" dirty="0" smtClean="0"/>
              <a:t>cujo projeto </a:t>
            </a:r>
            <a:r>
              <a:rPr lang="pt-BR" sz="2400" dirty="0"/>
              <a:t>foi incorporado ao “Projeto de Implementação da estratégia de Gestão do Cuidado no Território” – Temática Acesso.</a:t>
            </a:r>
          </a:p>
          <a:p>
            <a:pPr algn="just"/>
            <a:endParaRPr lang="pt-BR" sz="2000" dirty="0"/>
          </a:p>
          <a:p>
            <a:pPr marL="0" indent="0" algn="just">
              <a:buNone/>
            </a:pPr>
            <a:endParaRPr lang="pt-BR" sz="2000" i="1" dirty="0">
              <a:cs typeface="Arial" pitchFamily="34" charset="0"/>
            </a:endParaRPr>
          </a:p>
          <a:p>
            <a:pPr algn="just"/>
            <a:endParaRPr lang="pt-BR" sz="2000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xmlns="" id="{6098141D-4C48-4C9E-B5ED-132DB5DDB1F7}"/>
              </a:ext>
            </a:extLst>
          </p:cNvPr>
          <p:cNvSpPr txBox="1">
            <a:spLocks/>
          </p:cNvSpPr>
          <p:nvPr/>
        </p:nvSpPr>
        <p:spPr>
          <a:xfrm>
            <a:off x="806808" y="748635"/>
            <a:ext cx="7886700" cy="102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1) Contextualização</a:t>
            </a:r>
          </a:p>
        </p:txBody>
      </p:sp>
    </p:spTree>
    <p:extLst>
      <p:ext uri="{BB962C8B-B14F-4D97-AF65-F5344CB8AC3E}">
        <p14:creationId xmlns:p14="http://schemas.microsoft.com/office/powerpoint/2010/main" val="5813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indent="0" algn="just">
              <a:buNone/>
            </a:pPr>
            <a:r>
              <a:rPr lang="pt-BR" dirty="0"/>
              <a:t>6.2.5) Serviço de Agendamento de Consulta / Exame Especializado</a:t>
            </a:r>
          </a:p>
          <a:p>
            <a:pPr>
              <a:buNone/>
            </a:pPr>
            <a:endParaRPr lang="pt-BR" dirty="0"/>
          </a:p>
          <a:p>
            <a:pPr algn="just">
              <a:buFont typeface="Wingdings" pitchFamily="2" charset="2"/>
              <a:buChar char="q"/>
            </a:pPr>
            <a:r>
              <a:rPr lang="pt-BR" dirty="0"/>
              <a:t> </a:t>
            </a:r>
            <a:r>
              <a:rPr lang="pt-BR" sz="2500" dirty="0"/>
              <a:t>Após o cadastro da guia de referência no sistema, a guia original deverá ser entregue ao usuário.</a:t>
            </a:r>
          </a:p>
          <a:p>
            <a:pPr algn="just">
              <a:buFont typeface="Wingdings" pitchFamily="2" charset="2"/>
              <a:buChar char="q"/>
            </a:pPr>
            <a:endParaRPr lang="pt-BR" sz="2500" dirty="0"/>
          </a:p>
          <a:p>
            <a:pPr lvl="0" algn="just">
              <a:buFont typeface="Wingdings" pitchFamily="2" charset="2"/>
              <a:buChar char="q"/>
            </a:pPr>
            <a:r>
              <a:rPr lang="pt-BR" sz="2500" dirty="0"/>
              <a:t> As solicitações externas à unidade para acesso às primeiras consultas/exames especializados (convênios, sindicatos, particulares) deverão ser avaliadas pela equipe de Saúde da Família de referência do usuário ou pela equipe de apoio.</a:t>
            </a:r>
          </a:p>
          <a:p>
            <a:pPr algn="just">
              <a:buFont typeface="Wingdings" pitchFamily="2" charset="2"/>
              <a:buChar char="q"/>
            </a:pPr>
            <a:endParaRPr lang="pt-BR" dirty="0"/>
          </a:p>
          <a:p>
            <a:pPr lvl="0" algn="just">
              <a:buFont typeface="Wingdings" pitchFamily="2" charset="2"/>
              <a:buChar char="q"/>
            </a:pPr>
            <a:endParaRPr lang="pt-BR" dirty="0"/>
          </a:p>
          <a:p>
            <a:pPr algn="just">
              <a:buFont typeface="Wingdings" pitchFamily="2" charset="2"/>
              <a:buChar char="q"/>
            </a:pPr>
            <a:endParaRPr lang="pt-BR" dirty="0"/>
          </a:p>
          <a:p>
            <a:pPr lvl="0" algn="just"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6) Tópicos Importantes</a:t>
            </a:r>
            <a:endParaRPr lang="pt-BR" dirty="0"/>
          </a:p>
        </p:txBody>
      </p:sp>
      <p:pic>
        <p:nvPicPr>
          <p:cNvPr id="4098" name="Picture 2" descr="Resultado de imagem para boneco branco 3d com computad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743" y="391887"/>
            <a:ext cx="1694551" cy="1494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28650" y="2115874"/>
            <a:ext cx="7886700" cy="4036556"/>
          </a:xfrm>
        </p:spPr>
        <p:txBody>
          <a:bodyPr>
            <a:normAutofit fontScale="85000" lnSpcReduction="10000"/>
          </a:bodyPr>
          <a:lstStyle/>
          <a:p>
            <a:pPr lvl="0" indent="0">
              <a:buNone/>
            </a:pPr>
            <a:r>
              <a:rPr lang="pt-BR" dirty="0"/>
              <a:t>6.2.6) Serviço de Avaliação do Usuário com Queixa Clínica</a:t>
            </a:r>
          </a:p>
          <a:p>
            <a:pPr>
              <a:buNone/>
            </a:pPr>
            <a:endParaRPr lang="pt-BR" dirty="0"/>
          </a:p>
          <a:p>
            <a:pPr lvl="0" algn="just">
              <a:buFont typeface="Wingdings" pitchFamily="2" charset="2"/>
              <a:buChar char="q"/>
            </a:pPr>
            <a:r>
              <a:rPr lang="pt-BR" dirty="0"/>
              <a:t> </a:t>
            </a:r>
            <a:r>
              <a:rPr lang="pt-BR" sz="2500" dirty="0"/>
              <a:t>A avaliação dos usuários com queixa clínica deverá ocorrer durante todo o horário de funcionamento do Centro de Saúde, preferencialmente pelo enfermeiro.</a:t>
            </a:r>
          </a:p>
          <a:p>
            <a:pPr marL="0" lvl="0" indent="0" algn="just">
              <a:buNone/>
            </a:pPr>
            <a:endParaRPr lang="pt-BR" sz="2500" dirty="0"/>
          </a:p>
          <a:p>
            <a:pPr algn="just">
              <a:buFont typeface="Wingdings" pitchFamily="2" charset="2"/>
              <a:buChar char="q"/>
            </a:pPr>
            <a:r>
              <a:rPr lang="pt-BR" sz="2500" dirty="0"/>
              <a:t> O atendimento do usuário com queixa clínica deverá ser realizado preferencialmente pela própria equipe de Saúde da Família.</a:t>
            </a:r>
          </a:p>
          <a:p>
            <a:pPr marL="0" indent="0" algn="just">
              <a:buNone/>
            </a:pPr>
            <a:endParaRPr lang="pt-BR" sz="2500" dirty="0"/>
          </a:p>
          <a:p>
            <a:pPr algn="just">
              <a:buFont typeface="Wingdings" pitchFamily="2" charset="2"/>
              <a:buChar char="q"/>
            </a:pPr>
            <a:r>
              <a:rPr lang="pt-BR" sz="2400" dirty="0"/>
              <a:t> Está em fase de aprovação o novo protocolo de classificação de risco da APS e realização de treinamento em 2019 segundo semestre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>
              <a:buFont typeface="Wingdings" pitchFamily="2" charset="2"/>
              <a:buChar char="q"/>
            </a:pPr>
            <a:endParaRPr lang="pt-BR" sz="2500" dirty="0"/>
          </a:p>
          <a:p>
            <a:pPr lvl="0" algn="just">
              <a:buFont typeface="Wingdings" pitchFamily="2" charset="2"/>
              <a:buChar char="q"/>
            </a:pPr>
            <a:endParaRPr lang="pt-BR" dirty="0"/>
          </a:p>
          <a:p>
            <a:pPr algn="just">
              <a:buFont typeface="Wingdings" pitchFamily="2" charset="2"/>
              <a:buChar char="q"/>
            </a:pPr>
            <a:endParaRPr lang="pt-BR" dirty="0"/>
          </a:p>
          <a:p>
            <a:pPr lvl="0" algn="just">
              <a:buFont typeface="Wingdings" pitchFamily="2" charset="2"/>
              <a:buChar char="q"/>
            </a:pPr>
            <a:endParaRPr lang="pt-BR" dirty="0"/>
          </a:p>
          <a:p>
            <a:pPr algn="just">
              <a:buFont typeface="Wingdings" pitchFamily="2" charset="2"/>
              <a:buChar char="q"/>
            </a:pPr>
            <a:endParaRPr lang="pt-BR" dirty="0"/>
          </a:p>
          <a:p>
            <a:pPr lvl="0" algn="just"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6) Tópicos Importantes</a:t>
            </a:r>
            <a:endParaRPr lang="pt-BR" dirty="0"/>
          </a:p>
        </p:txBody>
      </p:sp>
      <p:sp>
        <p:nvSpPr>
          <p:cNvPr id="3074" name="AutoShape 2" descr="dor cabeca enxaqueca 0217 400x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dor cabeca enxaqueca 0217 400x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9361" r="10946" b="5432"/>
          <a:stretch/>
        </p:blipFill>
        <p:spPr>
          <a:xfrm flipH="1">
            <a:off x="485250" y="307044"/>
            <a:ext cx="1450413" cy="147678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pt-BR" sz="3300" dirty="0"/>
              <a:t>6.2.7) Serviço Fale com a Equipe</a:t>
            </a:r>
          </a:p>
          <a:p>
            <a:pPr indent="0">
              <a:buNone/>
            </a:pPr>
            <a:endParaRPr lang="pt-BR" dirty="0"/>
          </a:p>
          <a:p>
            <a:pPr algn="just"/>
            <a:r>
              <a:rPr lang="pt-BR" sz="2700" dirty="0"/>
              <a:t>Será voltado para o  atendimento das necessidades assistenciais dos  usuários em demanda espontânea </a:t>
            </a:r>
            <a:r>
              <a:rPr lang="pt-BR" sz="2700" dirty="0">
                <a:solidFill>
                  <a:srgbClr val="FF0000"/>
                </a:solidFill>
              </a:rPr>
              <a:t>sem</a:t>
            </a:r>
            <a:r>
              <a:rPr lang="pt-BR" sz="2700" dirty="0"/>
              <a:t> queixa clínica.</a:t>
            </a:r>
          </a:p>
          <a:p>
            <a:pPr algn="just"/>
            <a:endParaRPr lang="pt-BR" sz="2700" dirty="0"/>
          </a:p>
          <a:p>
            <a:pPr algn="just"/>
            <a:r>
              <a:rPr lang="pt-BR" sz="2700" dirty="0"/>
              <a:t> O serviço deverá ser ofertado</a:t>
            </a:r>
            <a:r>
              <a:rPr lang="pt-BR" sz="2700" dirty="0">
                <a:solidFill>
                  <a:srgbClr val="FF0000"/>
                </a:solidFill>
              </a:rPr>
              <a:t> diariamente</a:t>
            </a:r>
            <a:r>
              <a:rPr lang="pt-BR" sz="2700" dirty="0"/>
              <a:t>, durante o horário de funcionamento de cada equipe, com variação de períodos </a:t>
            </a:r>
            <a:r>
              <a:rPr lang="pt-BR" sz="2700" dirty="0">
                <a:solidFill>
                  <a:srgbClr val="FF0000"/>
                </a:solidFill>
              </a:rPr>
              <a:t>entre manhã e tarde. </a:t>
            </a:r>
            <a:endParaRPr lang="pt-BR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pt-BR" dirty="0"/>
          </a:p>
          <a:p>
            <a:pPr lvl="0" algn="just">
              <a:buFont typeface="Wingdings" pitchFamily="2" charset="2"/>
              <a:buChar char="q"/>
            </a:pPr>
            <a:endParaRPr lang="pt-BR" dirty="0"/>
          </a:p>
          <a:p>
            <a:pPr algn="just">
              <a:buFont typeface="Wingdings" pitchFamily="2" charset="2"/>
              <a:buChar char="q"/>
            </a:pPr>
            <a:endParaRPr lang="pt-BR" dirty="0"/>
          </a:p>
          <a:p>
            <a:pPr lvl="0" algn="just"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6) Tópicos Importantes</a:t>
            </a: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pt-BR" sz="3300" dirty="0"/>
              <a:t>6.2.8) Atribuições das DRES </a:t>
            </a:r>
          </a:p>
          <a:p>
            <a:pPr indent="0">
              <a:buNone/>
            </a:pPr>
            <a:endParaRPr lang="pt-BR" sz="3300" dirty="0"/>
          </a:p>
          <a:p>
            <a:pPr marL="628650" indent="-457200" algn="just"/>
            <a:r>
              <a:rPr lang="pt-BR" sz="2600" dirty="0"/>
              <a:t>Apoiar a execução do processo de acesso para atendimento nas unidades de Atenção Primária à Saúde</a:t>
            </a:r>
          </a:p>
          <a:p>
            <a:pPr indent="0" algn="just">
              <a:buNone/>
            </a:pPr>
            <a:endParaRPr lang="pt-BR" sz="2600" dirty="0"/>
          </a:p>
          <a:p>
            <a:pPr marL="628650" indent="-457200" algn="just"/>
            <a:r>
              <a:rPr lang="pt-BR" sz="2600" dirty="0"/>
              <a:t>Propor melhorias para adequação do processo de acesso para atendimento nos Centros de Saúde.</a:t>
            </a:r>
          </a:p>
          <a:p>
            <a:pPr indent="0" algn="just">
              <a:buNone/>
            </a:pPr>
            <a:endParaRPr lang="pt-BR" sz="2600" dirty="0"/>
          </a:p>
          <a:p>
            <a:pPr marL="628650" indent="-457200" algn="just"/>
            <a:r>
              <a:rPr lang="pt-BR" sz="2600" dirty="0"/>
              <a:t>Apoiar, monitorar e avaliar o processo de implantação das recomendações desta Instrução Normativa no contexto do processo de trabalho dos Centros de Saúde.</a:t>
            </a:r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pt-BR" dirty="0"/>
          </a:p>
          <a:p>
            <a:pPr lvl="0" algn="just">
              <a:buFont typeface="Wingdings" pitchFamily="2" charset="2"/>
              <a:buChar char="q"/>
            </a:pPr>
            <a:endParaRPr lang="pt-BR" dirty="0"/>
          </a:p>
          <a:p>
            <a:pPr algn="just">
              <a:buFont typeface="Wingdings" pitchFamily="2" charset="2"/>
              <a:buChar char="q"/>
            </a:pPr>
            <a:endParaRPr lang="pt-BR" dirty="0"/>
          </a:p>
          <a:p>
            <a:pPr lvl="0" algn="just"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6) Tópicos Importantes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5234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31820" y="1352282"/>
            <a:ext cx="8615966" cy="5190186"/>
          </a:xfrm>
        </p:spPr>
        <p:txBody>
          <a:bodyPr>
            <a:normAutofit fontScale="70000" lnSpcReduction="20000"/>
          </a:bodyPr>
          <a:lstStyle/>
          <a:p>
            <a:pPr indent="0" algn="just">
              <a:buNone/>
            </a:pPr>
            <a:r>
              <a:rPr lang="pt-BR" sz="3300" dirty="0"/>
              <a:t>6.2.9) </a:t>
            </a:r>
            <a:r>
              <a:rPr lang="pt-BR" sz="3100" dirty="0"/>
              <a:t>Atribuições dos Gerentes das Unidades de Atenção Primária à Saúde – Centros de Saúde.</a:t>
            </a:r>
          </a:p>
          <a:p>
            <a:pPr indent="0" algn="just">
              <a:buNone/>
            </a:pPr>
            <a:endParaRPr lang="pt-BR" sz="3300" dirty="0"/>
          </a:p>
          <a:p>
            <a:pPr marL="628650" indent="-457200" algn="just"/>
            <a:r>
              <a:rPr lang="pt-BR" dirty="0"/>
              <a:t>Elaborar os Procedimentos Operacionais Padrão (POP) para organização do funcionamento dos serviços a partir dos documentos norteadores específicos da SMSA/PBH. </a:t>
            </a:r>
          </a:p>
          <a:p>
            <a:pPr marL="628650" indent="-457200" algn="just"/>
            <a:endParaRPr lang="pt-BR" dirty="0"/>
          </a:p>
          <a:p>
            <a:pPr marL="628650" indent="-457200" algn="just"/>
            <a:r>
              <a:rPr lang="pt-BR" dirty="0"/>
              <a:t>Elaborar as escalas dos profissionais responsáveis pelos serviços.</a:t>
            </a:r>
          </a:p>
          <a:p>
            <a:pPr marL="628650" indent="-457200" algn="just"/>
            <a:endParaRPr lang="pt-BR" dirty="0"/>
          </a:p>
          <a:p>
            <a:pPr marL="628650" indent="-457200" algn="just"/>
            <a:r>
              <a:rPr lang="pt-BR" dirty="0"/>
              <a:t>Acompanhar a execução das atividades nos serviços do Centro de Saúde.</a:t>
            </a:r>
          </a:p>
          <a:p>
            <a:pPr marL="628650" indent="-457200" algn="just"/>
            <a:endParaRPr lang="pt-BR" dirty="0"/>
          </a:p>
          <a:p>
            <a:pPr marL="628650" indent="-457200" algn="just"/>
            <a:r>
              <a:rPr lang="pt-BR" dirty="0"/>
              <a:t>Elaborar e monitorar periodicamente a organização das agendas realizadas pelas equipes.</a:t>
            </a:r>
          </a:p>
          <a:p>
            <a:pPr marL="628650" indent="-457200" algn="just"/>
            <a:endParaRPr lang="pt-BR" dirty="0"/>
          </a:p>
          <a:p>
            <a:pPr marL="628650" indent="-457200" algn="just"/>
            <a:r>
              <a:rPr lang="pt-BR" dirty="0"/>
              <a:t>Propor melhorias para adequação do processo de acesso para atendimento no Centro de Saúde.</a:t>
            </a:r>
          </a:p>
          <a:p>
            <a:pPr indent="0" algn="just">
              <a:buNone/>
            </a:pPr>
            <a:endParaRPr lang="pt-BR" dirty="0"/>
          </a:p>
          <a:p>
            <a:pPr algn="just">
              <a:buFont typeface="Wingdings" pitchFamily="2" charset="2"/>
              <a:buChar char="q"/>
            </a:pPr>
            <a:endParaRPr lang="pt-BR" dirty="0"/>
          </a:p>
          <a:p>
            <a:pPr lvl="0" algn="just"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447993"/>
            <a:ext cx="7886700" cy="1022696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6) Tópicos Importantes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9518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IN 023/2019, já foi disponibilizada na intranet da PBH. O caminho para acessa-la é: Sala do Servidor -&gt; Intranet - Acesso Restrito -&gt; Modernização -&gt; Instruções Normativas e de Serviços&gt; Saúde.</a:t>
            </a:r>
          </a:p>
          <a:p>
            <a:endParaRPr lang="pt-BR" dirty="0"/>
          </a:p>
          <a:p>
            <a:r>
              <a:rPr lang="pt-BR" dirty="0"/>
              <a:t>A IN será revisada periodicamente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7) Considerações finais:</a:t>
            </a:r>
          </a:p>
        </p:txBody>
      </p:sp>
    </p:spTree>
    <p:extLst>
      <p:ext uri="{BB962C8B-B14F-4D97-AF65-F5344CB8AC3E}">
        <p14:creationId xmlns:p14="http://schemas.microsoft.com/office/powerpoint/2010/main" val="671109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56069570-7D33-40F8-9D3D-FE6554899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6382"/>
            <a:ext cx="7886700" cy="224731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dirty="0"/>
              <a:t>Superar os desafios e avançar na qualificação da atenção e da gestão, garantia de acesso, qualidade no atendimento; requer forte decisão dos gestores do SUS, enquanto protagonistas do processo instituidor e organizador do sistema de saúde.</a:t>
            </a:r>
          </a:p>
          <a:p>
            <a:pPr marL="0" indent="0" algn="ctr">
              <a:buNone/>
            </a:pPr>
            <a:r>
              <a:rPr lang="pt-BR" dirty="0"/>
              <a:t>Contamos com cada um de vocês!</a:t>
            </a:r>
          </a:p>
        </p:txBody>
      </p:sp>
    </p:spTree>
    <p:extLst>
      <p:ext uri="{BB962C8B-B14F-4D97-AF65-F5344CB8AC3E}">
        <p14:creationId xmlns:p14="http://schemas.microsoft.com/office/powerpoint/2010/main" val="1910691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5771BB16-C4AA-49E6-8369-F45E15D1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56" y="1410722"/>
            <a:ext cx="8333973" cy="45650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400" dirty="0"/>
              <a:t>Contou com a participação das </a:t>
            </a:r>
            <a:r>
              <a:rPr lang="pt-BR" sz="2400" dirty="0" smtClean="0"/>
              <a:t>gerências </a:t>
            </a:r>
            <a:r>
              <a:rPr lang="pt-BR" sz="2400" dirty="0"/>
              <a:t>e coordenações do Nível Central e representantes dos Diretores Regionais</a:t>
            </a:r>
          </a:p>
          <a:p>
            <a:pPr marL="0" indent="0" algn="just">
              <a:buNone/>
            </a:pPr>
            <a:r>
              <a:rPr lang="pt-BR" sz="2400" dirty="0"/>
              <a:t> </a:t>
            </a:r>
          </a:p>
          <a:p>
            <a:pPr lvl="0" algn="just"/>
            <a:r>
              <a:rPr lang="pt-BR" sz="2400" i="1" dirty="0">
                <a:cs typeface="Arial" pitchFamily="34" charset="0"/>
              </a:rPr>
              <a:t>2019: Implantação do sistema de filas em 03 unidades piloto </a:t>
            </a:r>
          </a:p>
          <a:p>
            <a:pPr lvl="0" algn="just"/>
            <a:endParaRPr lang="pt-BR" sz="2400" i="1" dirty="0">
              <a:cs typeface="Arial" pitchFamily="34" charset="0"/>
            </a:endParaRPr>
          </a:p>
          <a:p>
            <a:pPr lvl="0" algn="just"/>
            <a:r>
              <a:rPr lang="pt-BR" sz="2400" i="1" dirty="0">
                <a:cs typeface="Arial" pitchFamily="34" charset="0"/>
              </a:rPr>
              <a:t>A partir de 2020: Ampliação do sistema de filas para demais unidades com o SIGRAH</a:t>
            </a:r>
          </a:p>
          <a:p>
            <a:pPr algn="just"/>
            <a:endParaRPr lang="pt-BR" sz="2000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xmlns="" id="{6098141D-4C48-4C9E-B5ED-132DB5DDB1F7}"/>
              </a:ext>
            </a:extLst>
          </p:cNvPr>
          <p:cNvSpPr txBox="1">
            <a:spLocks/>
          </p:cNvSpPr>
          <p:nvPr/>
        </p:nvSpPr>
        <p:spPr>
          <a:xfrm>
            <a:off x="717729" y="722877"/>
            <a:ext cx="7886700" cy="102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1) Contextualização</a:t>
            </a:r>
          </a:p>
        </p:txBody>
      </p:sp>
    </p:spTree>
    <p:extLst>
      <p:ext uri="{BB962C8B-B14F-4D97-AF65-F5344CB8AC3E}">
        <p14:creationId xmlns:p14="http://schemas.microsoft.com/office/powerpoint/2010/main" val="36721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49" y="435113"/>
            <a:ext cx="7886700" cy="1022696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2) Premissas Norteadoras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9A5B78C8-7650-4B47-AD42-C6198034FC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383379"/>
              </p:ext>
            </p:extLst>
          </p:nvPr>
        </p:nvGraphicFramePr>
        <p:xfrm>
          <a:off x="365840" y="1307070"/>
          <a:ext cx="8412319" cy="521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508715"/>
            <a:ext cx="7886700" cy="1022696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3) Resultados Esperados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57990925"/>
              </p:ext>
            </p:extLst>
          </p:nvPr>
        </p:nvGraphicFramePr>
        <p:xfrm>
          <a:off x="0" y="1560841"/>
          <a:ext cx="8886423" cy="478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5215944"/>
            <a:ext cx="9144000" cy="1642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508715"/>
            <a:ext cx="7886700" cy="1022696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Exemplos de restrição de acesso:</a:t>
            </a:r>
            <a:endParaRPr lang="pt-BR" b="1" dirty="0">
              <a:solidFill>
                <a:srgbClr val="3399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9821" y="1627736"/>
            <a:ext cx="4128885" cy="2999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556565069"/>
              </p:ext>
            </p:extLst>
          </p:nvPr>
        </p:nvGraphicFramePr>
        <p:xfrm>
          <a:off x="-1223034" y="1985481"/>
          <a:ext cx="6814804" cy="3344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6843" y="3855865"/>
            <a:ext cx="3644721" cy="2807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Conector de seta reta 5"/>
          <p:cNvCxnSpPr/>
          <p:nvPr/>
        </p:nvCxnSpPr>
        <p:spPr>
          <a:xfrm flipV="1">
            <a:off x="2931554" y="2327775"/>
            <a:ext cx="1115229" cy="750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2901383" y="4190616"/>
            <a:ext cx="1799405" cy="1069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9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0" y="5215944"/>
            <a:ext cx="9144000" cy="1642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508715"/>
            <a:ext cx="7886700" cy="1022696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Exemplos de restrição de acesso:</a:t>
            </a:r>
            <a:endParaRPr lang="pt-BR" b="1" dirty="0">
              <a:solidFill>
                <a:srgbClr val="3399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59" y="1596972"/>
            <a:ext cx="3710610" cy="4460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upo 14"/>
          <p:cNvGrpSpPr/>
          <p:nvPr/>
        </p:nvGrpSpPr>
        <p:grpSpPr>
          <a:xfrm>
            <a:off x="4715806" y="1596972"/>
            <a:ext cx="4108361" cy="1785287"/>
            <a:chOff x="5115339" y="3658422"/>
            <a:chExt cx="3721249" cy="1536430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15339" y="3658422"/>
              <a:ext cx="3721249" cy="15364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etângulo 13"/>
            <p:cNvSpPr/>
            <p:nvPr/>
          </p:nvSpPr>
          <p:spPr>
            <a:xfrm>
              <a:off x="7611414" y="4803820"/>
              <a:ext cx="463640" cy="2060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2913" y="4378633"/>
            <a:ext cx="3024374" cy="1543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4393836" y="5973286"/>
            <a:ext cx="443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Atendimento Odontológico: Segunda e Quarta às 09h / Terça e quinta às 11h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10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391885" y="1654629"/>
            <a:ext cx="3236686" cy="310605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00"/>
              </a:gs>
              <a:gs pos="50000">
                <a:srgbClr val="25B212"/>
              </a:gs>
              <a:gs pos="100000">
                <a:srgbClr val="000000"/>
              </a:gs>
            </a:gsLst>
            <a:lin ang="5400000" scaled="1"/>
          </a:gradFill>
          <a:ln w="38100" algn="ctr">
            <a:solidFill>
              <a:srgbClr val="D1EAFD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half" idx="2"/>
          </p:nvPr>
        </p:nvSpPr>
        <p:spPr>
          <a:xfrm>
            <a:off x="535639" y="1886518"/>
            <a:ext cx="2949178" cy="4078568"/>
          </a:xfrm>
        </p:spPr>
        <p:txBody>
          <a:bodyPr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A IN está incorporando as diretrizes e recomendações  já vigentes no município.</a:t>
            </a:r>
          </a:p>
          <a:p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2"/>
          <a:srcRect l="30864" r="30512" b="5329"/>
          <a:stretch>
            <a:fillRect/>
          </a:stretch>
        </p:blipFill>
        <p:spPr bwMode="auto">
          <a:xfrm>
            <a:off x="4093029" y="740229"/>
            <a:ext cx="4165599" cy="535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GEAPS - Tamanho 4-3 - Versão 08-01-2019">
  <a:themeElements>
    <a:clrScheme name="Amarelo Verd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presentação1" id="{43858E45-1C2D-4163-BD20-1F4CD7AE1811}" vid="{7B186237-859A-42BA-8949-10CC65DB2993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997</Words>
  <Application>Microsoft Office PowerPoint</Application>
  <PresentationFormat>Apresentação na tela (4:3)</PresentationFormat>
  <Paragraphs>168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Modelo de Apresentação GEAPS - Tamanho 4-3 - Versão 08-01-2019</vt:lpstr>
      <vt:lpstr>Instrução Normativa –  IN 023/19  “Acesso para Atendimento nas Unidades de Atenção Primária à Saúde”</vt:lpstr>
      <vt:lpstr>Apresentação do PowerPoint</vt:lpstr>
      <vt:lpstr>Apresentação do PowerPoint</vt:lpstr>
      <vt:lpstr>Apresentação do PowerPoint</vt:lpstr>
      <vt:lpstr>2) Premissas Norteadoras</vt:lpstr>
      <vt:lpstr>3) Resultados Esperados</vt:lpstr>
      <vt:lpstr>Exemplos de restrição de acesso:</vt:lpstr>
      <vt:lpstr>Exemplos de restrição de acesso:</vt:lpstr>
      <vt:lpstr>Apresentação do PowerPoint</vt:lpstr>
      <vt:lpstr>Apresentação do PowerPoint</vt:lpstr>
      <vt:lpstr>4) Subprocessos da Instrução Normativa</vt:lpstr>
      <vt:lpstr>4) Subprocessos da Instrução Normativa</vt:lpstr>
      <vt:lpstr>5) Diretrizes e Normas do acesso para atendimento nos Centros de Saúde </vt:lpstr>
      <vt:lpstr>5) Diretrizes e Normas do acesso para atendimento nos Centros de Saúde </vt:lpstr>
      <vt:lpstr>6) Tópicos Importantes</vt:lpstr>
      <vt:lpstr>6) Tópicos Importantes</vt:lpstr>
      <vt:lpstr>6) Tópicos Importantes</vt:lpstr>
      <vt:lpstr>6) Tópicos Importantes</vt:lpstr>
      <vt:lpstr>6) Tópicos Importantes</vt:lpstr>
      <vt:lpstr>6) Tópicos Importantes</vt:lpstr>
      <vt:lpstr>6) Tópicos Importantes</vt:lpstr>
      <vt:lpstr>6) Tópicos Importantes</vt:lpstr>
      <vt:lpstr>6) Tópicos Importantes</vt:lpstr>
      <vt:lpstr>6) Tópicos Importantes</vt:lpstr>
      <vt:lpstr>7) Considerações finais:</vt:lpstr>
      <vt:lpstr>Apresentação do PowerPoint</vt:lpstr>
      <vt:lpstr>Apresentação do PowerPoint</vt:lpstr>
    </vt:vector>
  </TitlesOfParts>
  <Company>PBH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pr103381</dc:creator>
  <cp:lastModifiedBy>ALAN CASSIO PEREIRA DE SOUZA</cp:lastModifiedBy>
  <cp:revision>161</cp:revision>
  <dcterms:created xsi:type="dcterms:W3CDTF">2019-01-30T10:50:09Z</dcterms:created>
  <dcterms:modified xsi:type="dcterms:W3CDTF">2019-03-29T15:05:06Z</dcterms:modified>
</cp:coreProperties>
</file>