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00" r:id="rId3"/>
    <p:sldId id="301" r:id="rId4"/>
    <p:sldId id="285" r:id="rId5"/>
    <p:sldId id="304" r:id="rId6"/>
    <p:sldId id="287" r:id="rId7"/>
    <p:sldId id="288" r:id="rId8"/>
    <p:sldId id="289" r:id="rId9"/>
    <p:sldId id="305" r:id="rId10"/>
    <p:sldId id="290" r:id="rId11"/>
    <p:sldId id="291" r:id="rId12"/>
    <p:sldId id="292" r:id="rId13"/>
    <p:sldId id="293" r:id="rId14"/>
    <p:sldId id="306" r:id="rId15"/>
    <p:sldId id="294" r:id="rId16"/>
    <p:sldId id="296" r:id="rId17"/>
    <p:sldId id="307" r:id="rId18"/>
    <p:sldId id="297" r:id="rId19"/>
    <p:sldId id="308" r:id="rId20"/>
    <p:sldId id="298" r:id="rId21"/>
    <p:sldId id="299" r:id="rId22"/>
    <p:sldId id="303" r:id="rId23"/>
    <p:sldId id="302" r:id="rId24"/>
    <p:sldId id="295" r:id="rId25"/>
    <p:sldId id="260" r:id="rId2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00"/>
    <a:srgbClr val="006969"/>
    <a:srgbClr val="BED700"/>
    <a:srgbClr val="00040C"/>
    <a:srgbClr val="F578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37" autoAdjust="0"/>
    <p:restoredTop sz="83537" autoAdjust="0"/>
  </p:normalViewPr>
  <p:slideViewPr>
    <p:cSldViewPr>
      <p:cViewPr varScale="1">
        <p:scale>
          <a:sx n="106" d="100"/>
          <a:sy n="106" d="100"/>
        </p:scale>
        <p:origin x="13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261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A76E2-9DEC-4463-9DCD-7D548F43281C}" type="datetimeFigureOut">
              <a:rPr lang="pt-BR" smtClean="0"/>
              <a:pPr/>
              <a:t>07/04/2022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FB507-53C4-4197-9665-F6F5CC99642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8914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DDA98-B0AF-4A76-A6ED-3E5359826329}" type="datetimeFigureOut">
              <a:rPr lang="pt-BR" smtClean="0"/>
              <a:t>07/04/2022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79638-55DD-46EC-951F-417A3244450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4334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:\MKT\ÚTEIS\TEMPLATES 2014\OPCAO_3\PPT_3\PPT3-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75656" y="1628800"/>
            <a:ext cx="6120680" cy="1584175"/>
          </a:xfrm>
        </p:spPr>
        <p:txBody>
          <a:bodyPr/>
          <a:lstStyle>
            <a:lvl1pPr>
              <a:defRPr>
                <a:solidFill>
                  <a:srgbClr val="BED700"/>
                </a:solidFill>
                <a:latin typeface="Trebuchet MS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75656" y="3212976"/>
            <a:ext cx="6120680" cy="6480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05264"/>
            <a:ext cx="1728192" cy="805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:\MKT\ÚTEIS\TEMPLATES 2014\OPCAO_3\PPT_3\PPT3-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560840" cy="648072"/>
          </a:xfrm>
        </p:spPr>
        <p:txBody>
          <a:bodyPr>
            <a:noAutofit/>
          </a:bodyPr>
          <a:lstStyle>
            <a:lvl1pPr algn="l">
              <a:defRPr sz="3200">
                <a:solidFill>
                  <a:srgbClr val="006969"/>
                </a:solidFill>
                <a:latin typeface="Trebuchet MS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352928" cy="4104456"/>
          </a:xfrm>
        </p:spPr>
        <p:txBody>
          <a:bodyPr/>
          <a:lstStyle>
            <a:lvl1pPr>
              <a:defRPr>
                <a:solidFill>
                  <a:srgbClr val="006969"/>
                </a:solidFill>
                <a:latin typeface="Trebuchet MS" pitchFamily="34" charset="0"/>
              </a:defRPr>
            </a:lvl1pPr>
            <a:lvl2pPr>
              <a:defRPr>
                <a:solidFill>
                  <a:srgbClr val="006969"/>
                </a:solidFill>
                <a:latin typeface="Trebuchet MS" pitchFamily="34" charset="0"/>
              </a:defRPr>
            </a:lvl2pPr>
            <a:lvl3pPr>
              <a:defRPr>
                <a:solidFill>
                  <a:srgbClr val="006969"/>
                </a:solidFill>
                <a:latin typeface="Trebuchet MS" pitchFamily="34" charset="0"/>
              </a:defRPr>
            </a:lvl3pPr>
            <a:lvl4pPr>
              <a:defRPr>
                <a:solidFill>
                  <a:srgbClr val="006969"/>
                </a:solidFill>
                <a:latin typeface="Trebuchet MS" pitchFamily="34" charset="0"/>
              </a:defRPr>
            </a:lvl4pPr>
            <a:lvl5pPr>
              <a:defRPr>
                <a:solidFill>
                  <a:srgbClr val="006969"/>
                </a:solidFill>
                <a:latin typeface="Trebuchet MS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05264"/>
            <a:ext cx="1728192" cy="805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:\MKT\ÚTEIS\TEMPLATES 2014\OPCAO_3\PPT_3\PPT3-03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560840" cy="648072"/>
          </a:xfrm>
        </p:spPr>
        <p:txBody>
          <a:bodyPr>
            <a:noAutofit/>
          </a:bodyPr>
          <a:lstStyle>
            <a:lvl1pPr algn="l">
              <a:defRPr sz="3200">
                <a:solidFill>
                  <a:srgbClr val="006600"/>
                </a:solidFill>
                <a:latin typeface="Trebuchet MS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352928" cy="4104456"/>
          </a:xfrm>
        </p:spPr>
        <p:txBody>
          <a:bodyPr/>
          <a:lstStyle>
            <a:lvl1pPr>
              <a:defRPr>
                <a:solidFill>
                  <a:srgbClr val="006600"/>
                </a:solidFill>
                <a:latin typeface="Trebuchet MS" pitchFamily="34" charset="0"/>
              </a:defRPr>
            </a:lvl1pPr>
            <a:lvl2pPr>
              <a:defRPr>
                <a:solidFill>
                  <a:srgbClr val="006600"/>
                </a:solidFill>
                <a:latin typeface="Trebuchet MS" pitchFamily="34" charset="0"/>
              </a:defRPr>
            </a:lvl2pPr>
            <a:lvl3pPr>
              <a:defRPr>
                <a:solidFill>
                  <a:srgbClr val="006600"/>
                </a:solidFill>
                <a:latin typeface="Trebuchet MS" pitchFamily="34" charset="0"/>
              </a:defRPr>
            </a:lvl3pPr>
            <a:lvl4pPr>
              <a:defRPr>
                <a:solidFill>
                  <a:srgbClr val="006600"/>
                </a:solidFill>
                <a:latin typeface="Trebuchet MS" pitchFamily="34" charset="0"/>
              </a:defRPr>
            </a:lvl4pPr>
            <a:lvl5pPr>
              <a:defRPr>
                <a:solidFill>
                  <a:srgbClr val="006600"/>
                </a:solidFill>
                <a:latin typeface="Trebuchet MS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05264"/>
            <a:ext cx="1728192" cy="805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:\MKT\ÚTEIS\TEMPLATES 2014\OPCAO_3\PPT_3\PPT3-04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560840" cy="648072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352928" cy="4104456"/>
          </a:xfrm>
        </p:spPr>
        <p:txBody>
          <a:bodyPr/>
          <a:lstStyle>
            <a:lvl1pPr>
              <a:defRPr>
                <a:solidFill>
                  <a:srgbClr val="006969"/>
                </a:solidFill>
                <a:latin typeface="Trebuchet MS" pitchFamily="34" charset="0"/>
              </a:defRPr>
            </a:lvl1pPr>
            <a:lvl2pPr>
              <a:defRPr>
                <a:solidFill>
                  <a:srgbClr val="006969"/>
                </a:solidFill>
                <a:latin typeface="Trebuchet MS" pitchFamily="34" charset="0"/>
              </a:defRPr>
            </a:lvl2pPr>
            <a:lvl3pPr>
              <a:defRPr>
                <a:solidFill>
                  <a:srgbClr val="006969"/>
                </a:solidFill>
                <a:latin typeface="Trebuchet MS" pitchFamily="34" charset="0"/>
              </a:defRPr>
            </a:lvl3pPr>
            <a:lvl4pPr>
              <a:defRPr>
                <a:solidFill>
                  <a:srgbClr val="006969"/>
                </a:solidFill>
                <a:latin typeface="Trebuchet MS" pitchFamily="34" charset="0"/>
              </a:defRPr>
            </a:lvl4pPr>
            <a:lvl5pPr>
              <a:defRPr>
                <a:solidFill>
                  <a:srgbClr val="006969"/>
                </a:solidFill>
                <a:latin typeface="Trebuchet MS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05264"/>
            <a:ext cx="1728192" cy="805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:\MKT\ÚTEIS\TEMPLATES 2014\OPCAO_3\PPT_3\PPT3-05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1720" y="3356992"/>
            <a:ext cx="5112568" cy="936104"/>
          </a:xfrm>
        </p:spPr>
        <p:txBody>
          <a:bodyPr/>
          <a:lstStyle>
            <a:lvl1pPr>
              <a:defRPr>
                <a:solidFill>
                  <a:srgbClr val="BED700"/>
                </a:solidFill>
                <a:latin typeface="Trebuchet MS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pic>
        <p:nvPicPr>
          <p:cNvPr id="4" name="Imagem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5402436"/>
            <a:ext cx="2592288" cy="1208481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073D3-BE16-45D7-882B-0BB5FFDB8B44}" type="datetimeFigureOut">
              <a:rPr lang="pt-BR" smtClean="0"/>
              <a:pPr/>
              <a:t>07/04/2022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0D3A6-9C26-45FC-A2EF-A667BE863FAF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6" r:id="rId4"/>
    <p:sldLayoutId id="2147483654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genialcare.com.br/blog/simbolos-do-autismo/" TargetMode="External"/><Relationship Id="rId2" Type="http://schemas.openxmlformats.org/officeDocument/2006/relationships/hyperlink" Target="https://www.ama.org.br/site/autismo/escalas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pt-BR" dirty="0">
                <a:latin typeface="Baskerville Old Face" panose="02020602080505020303" pitchFamily="18" charset="77"/>
              </a:rPr>
            </a:br>
            <a:r>
              <a:rPr lang="pt-BR" dirty="0">
                <a:latin typeface="Baskerville Old Face" panose="02020602080505020303" pitchFamily="18" charset="77"/>
              </a:rPr>
              <a:t>Transtorno do Espectro Autista</a:t>
            </a:r>
            <a:br>
              <a:rPr lang="pt-BR" dirty="0">
                <a:latin typeface="Baskerville Old Face" panose="02020602080505020303" pitchFamily="18" charset="77"/>
              </a:rPr>
            </a:br>
            <a:endParaRPr lang="pt-BR" dirty="0">
              <a:latin typeface="Baskerville Old Face" panose="02020602080505020303" pitchFamily="18" charset="77"/>
            </a:endParaRPr>
          </a:p>
        </p:txBody>
      </p:sp>
      <p:sp>
        <p:nvSpPr>
          <p:cNvPr id="4" name="Título 2">
            <a:extLst>
              <a:ext uri="{FF2B5EF4-FFF2-40B4-BE49-F238E27FC236}">
                <a16:creationId xmlns:a16="http://schemas.microsoft.com/office/drawing/2014/main" id="{BADD3ACB-B297-4454-85D3-5B215B1F24AF}"/>
              </a:ext>
            </a:extLst>
          </p:cNvPr>
          <p:cNvSpPr txBox="1">
            <a:spLocks/>
          </p:cNvSpPr>
          <p:nvPr/>
        </p:nvSpPr>
        <p:spPr>
          <a:xfrm>
            <a:off x="1043608" y="3068960"/>
            <a:ext cx="6984776" cy="1584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BED700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r>
              <a:rPr lang="pt-BR" sz="1600" cap="none" dirty="0">
                <a:latin typeface="Baskerville Old Face" panose="02020602080505020303" pitchFamily="18" charset="77"/>
              </a:rPr>
              <a:t>Dr. </a:t>
            </a:r>
            <a:r>
              <a:rPr lang="pt-BR" sz="1600" dirty="0">
                <a:latin typeface="Baskerville Old Face" panose="02020602080505020303" pitchFamily="18" charset="77"/>
              </a:rPr>
              <a:t>Guilherme Rocha Lucciola</a:t>
            </a:r>
            <a:endParaRPr lang="pt-BR" sz="1600" cap="none" dirty="0">
              <a:latin typeface="Baskerville Old Face" panose="02020602080505020303" pitchFamily="18" charset="77"/>
            </a:endParaRPr>
          </a:p>
          <a:p>
            <a:r>
              <a:rPr lang="pt-BR" sz="1600" cap="none" dirty="0">
                <a:latin typeface="Baskerville Old Face" panose="02020602080505020303" pitchFamily="18" charset="77"/>
              </a:rPr>
              <a:t>Médico Psiquiatra</a:t>
            </a:r>
          </a:p>
          <a:p>
            <a:r>
              <a:rPr lang="pt-BR" sz="1600" cap="none" dirty="0">
                <a:latin typeface="Baskerville Old Face" panose="02020602080505020303" pitchFamily="18" charset="77"/>
              </a:rPr>
              <a:t>Especialização em Psiquiatria pela Santa Casa de São Paulo em Abr/2021</a:t>
            </a:r>
          </a:p>
          <a:p>
            <a:r>
              <a:rPr lang="pt-BR" sz="1600" cap="none" dirty="0">
                <a:latin typeface="Baskerville Old Face" panose="02020602080505020303" pitchFamily="18" charset="77"/>
              </a:rPr>
              <a:t>Médico do CERSAM Norte (BH) desde 2020</a:t>
            </a:r>
          </a:p>
          <a:p>
            <a:r>
              <a:rPr lang="pt-BR" sz="1600" dirty="0">
                <a:latin typeface="Baskerville Old Face" panose="02020602080505020303" pitchFamily="18" charset="77"/>
              </a:rPr>
              <a:t>Médico do CAPS II Sete Lagoas desde 2022</a:t>
            </a:r>
            <a:endParaRPr lang="pt-BR" sz="1600" cap="none" dirty="0">
              <a:latin typeface="Baskerville Old Face" panose="02020602080505020303" pitchFamily="18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AA0691E-302A-6543-BCC6-1284386639BC}"/>
              </a:ext>
            </a:extLst>
          </p:cNvPr>
          <p:cNvSpPr txBox="1"/>
          <p:nvPr/>
        </p:nvSpPr>
        <p:spPr>
          <a:xfrm>
            <a:off x="3822492" y="430217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993AB0-B70E-8144-B80D-D392FEEE5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Etiologia e Patogênese: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3BAC08-3017-2643-A2AE-E07CC908D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12776"/>
            <a:ext cx="4824536" cy="4464496"/>
          </a:xfrm>
        </p:spPr>
        <p:txBody>
          <a:bodyPr>
            <a:normAutofit fontScale="92500" lnSpcReduction="10000"/>
          </a:bodyPr>
          <a:lstStyle/>
          <a:p>
            <a:r>
              <a:rPr lang="pt-BR" dirty="0">
                <a:latin typeface="Baskerville Old Face" panose="02020602080505020303" pitchFamily="18" charset="77"/>
              </a:rPr>
              <a:t>Contribuição hereditária significativa, porém expressão depende de atuação de múltiplos genes.</a:t>
            </a:r>
          </a:p>
          <a:p>
            <a:r>
              <a:rPr lang="pt-BR" dirty="0">
                <a:latin typeface="Baskerville Old Face" panose="02020602080505020303" pitchFamily="18" charset="77"/>
              </a:rPr>
              <a:t>Risco aumentado para irmãos de crianças autistas. </a:t>
            </a:r>
          </a:p>
          <a:p>
            <a:r>
              <a:rPr lang="pt-BR" dirty="0">
                <a:latin typeface="Baskerville Old Face" panose="02020602080505020303" pitchFamily="18" charset="77"/>
              </a:rPr>
              <a:t>Pode estar contido em diversas síndromes genéticas (Ex.: </a:t>
            </a:r>
            <a:r>
              <a:rPr lang="pt-BR" dirty="0" err="1">
                <a:latin typeface="Baskerville Old Face" panose="02020602080505020303" pitchFamily="18" charset="77"/>
              </a:rPr>
              <a:t>Sd</a:t>
            </a:r>
            <a:r>
              <a:rPr lang="pt-BR" dirty="0">
                <a:latin typeface="Baskerville Old Face" panose="02020602080505020303" pitchFamily="18" charset="77"/>
              </a:rPr>
              <a:t> </a:t>
            </a:r>
            <a:r>
              <a:rPr lang="pt-BR" dirty="0" err="1">
                <a:latin typeface="Baskerville Old Face" panose="02020602080505020303" pitchFamily="18" charset="77"/>
              </a:rPr>
              <a:t>X</a:t>
            </a:r>
            <a:r>
              <a:rPr lang="pt-BR" dirty="0">
                <a:latin typeface="Baskerville Old Face" panose="02020602080505020303" pitchFamily="18" charset="77"/>
              </a:rPr>
              <a:t> Frágil; Esclerose Tuberosa)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EBF8425-C2A7-7240-8CD4-E68CEC7BEA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060848"/>
            <a:ext cx="3312368" cy="25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177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BFCE57-B854-0B49-AF2C-6F1D9E735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Etiologia e Patogênese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3A77E7-1C5E-A945-AD4C-DADE3802C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Fatores imunológicos (Ac </a:t>
            </a:r>
            <a:r>
              <a:rPr lang="pt-BR" dirty="0" err="1">
                <a:latin typeface="Baskerville Old Face" panose="02020602080505020303" pitchFamily="18" charset="77"/>
              </a:rPr>
              <a:t>manternos</a:t>
            </a:r>
            <a:r>
              <a:rPr lang="pt-BR" dirty="0">
                <a:latin typeface="Baskerville Old Face" panose="02020602080505020303" pitchFamily="18" charset="77"/>
              </a:rPr>
              <a:t> direcionados ao feto).</a:t>
            </a:r>
          </a:p>
          <a:p>
            <a:r>
              <a:rPr lang="pt-BR" dirty="0">
                <a:latin typeface="Baskerville Old Face" panose="02020602080505020303" pitchFamily="18" charset="77"/>
              </a:rPr>
              <a:t>Fatores </a:t>
            </a:r>
            <a:r>
              <a:rPr lang="pt-BR" dirty="0" err="1">
                <a:latin typeface="Baskerville Old Face" panose="02020602080505020303" pitchFamily="18" charset="77"/>
              </a:rPr>
              <a:t>Pré</a:t>
            </a:r>
            <a:r>
              <a:rPr lang="pt-BR" dirty="0">
                <a:latin typeface="Baskerville Old Face" panose="02020602080505020303" pitchFamily="18" charset="77"/>
              </a:rPr>
              <a:t> e Perinatais.</a:t>
            </a:r>
          </a:p>
          <a:p>
            <a:r>
              <a:rPr lang="pt-BR" dirty="0">
                <a:latin typeface="Baskerville Old Face" panose="02020602080505020303" pitchFamily="18" charset="77"/>
              </a:rPr>
              <a:t>Transtornos Neurológicos </a:t>
            </a:r>
            <a:r>
              <a:rPr lang="pt-BR" dirty="0" err="1">
                <a:latin typeface="Baskerville Old Face" panose="02020602080505020303" pitchFamily="18" charset="77"/>
              </a:rPr>
              <a:t>comórbidos</a:t>
            </a:r>
            <a:r>
              <a:rPr lang="pt-BR" dirty="0">
                <a:latin typeface="Baskerville Old Face" panose="02020602080505020303" pitchFamily="18" charset="77"/>
              </a:rPr>
              <a:t>.</a:t>
            </a:r>
          </a:p>
          <a:p>
            <a:r>
              <a:rPr lang="pt-BR" dirty="0">
                <a:latin typeface="Baskerville Old Face" panose="02020602080505020303" pitchFamily="18" charset="77"/>
              </a:rPr>
              <a:t>Teorias psicossociais.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6035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9B1EFE-7E7B-624C-BD5B-A8AFF8210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Diagnóstico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9CACA72-5EED-A74B-862E-67A665839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Sintomas centrais do TEA: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- Deficiências persistentes na comunicação e na interação social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- Padrões restritivos e repetitivos de comportamentos, atividades e interesses.</a:t>
            </a:r>
          </a:p>
          <a:p>
            <a:r>
              <a:rPr lang="pt-BR" dirty="0">
                <a:latin typeface="Baskerville Old Face" panose="02020602080505020303" pitchFamily="18" charset="77"/>
              </a:rPr>
              <a:t>Características físicas associadas (ex.: </a:t>
            </a:r>
            <a:r>
              <a:rPr lang="pt-BR" dirty="0" err="1">
                <a:latin typeface="Baskerville Old Face" panose="02020602080505020303" pitchFamily="18" charset="77"/>
              </a:rPr>
              <a:t>dermatoglifia</a:t>
            </a:r>
            <a:r>
              <a:rPr lang="pt-BR" dirty="0">
                <a:latin typeface="Baskerville Old Face" panose="02020602080505020303" pitchFamily="18" charset="77"/>
              </a:rPr>
              <a:t> anormal)</a:t>
            </a:r>
          </a:p>
        </p:txBody>
      </p:sp>
    </p:spTree>
    <p:extLst>
      <p:ext uri="{BB962C8B-B14F-4D97-AF65-F5344CB8AC3E}">
        <p14:creationId xmlns:p14="http://schemas.microsoft.com/office/powerpoint/2010/main" val="14518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8D1D3A-E909-A14D-8B37-E9AE11F5C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Diagnóstico: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DFA20B-4AF0-C24B-A274-00281A597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12776"/>
            <a:ext cx="8352928" cy="3672408"/>
          </a:xfrm>
        </p:spPr>
        <p:txBody>
          <a:bodyPr>
            <a:normAutofit fontScale="92500" lnSpcReduction="20000"/>
          </a:bodyPr>
          <a:lstStyle/>
          <a:p>
            <a:r>
              <a:rPr lang="pt-BR" dirty="0">
                <a:latin typeface="Baskerville Old Face" panose="02020602080505020303" pitchFamily="18" charset="77"/>
              </a:rPr>
              <a:t>Sintomas comportamentais possivelmente associados: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- Perturbações no desenvolvimento e uso da linguagem.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- Deficiência intelectual (~ 30% das crianças)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- Irritabilidade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- Instabilidade em Humor e Afeto. 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C02D8A3-A453-414A-A603-CE2DF3584A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38" y="4581128"/>
            <a:ext cx="2850170" cy="1872208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8856A326-85B9-184C-BF66-F5FFC4B531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578555"/>
            <a:ext cx="3349538" cy="1904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241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0B64E8-EE78-5844-9205-AFFF32C6F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Diagnóstico: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1CDE8A-6903-954A-96FB-678CAAD5B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 Sintomas comportamentais possivelmente associados:     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- Resposta a Estímulos Sensoriais (em geral, inapropriadas)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- Hiperatividade e Desatenção.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- Habilidades precoces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- Insônia (44-83% daqueles em idade escolar)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0712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79621F-23F4-B34A-9CE2-E414D63E0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Diagnóstico – Ferramentas de avaliação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6BC71F-1991-854E-BC13-A45397B49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ADOS-G</a:t>
            </a:r>
          </a:p>
          <a:p>
            <a:r>
              <a:rPr lang="pt-BR" dirty="0">
                <a:latin typeface="Baskerville Old Face" panose="02020602080505020303" pitchFamily="18" charset="77"/>
              </a:rPr>
              <a:t>ADI-R / SCQ: aplicação indireta – aplicada no principal cuidador</a:t>
            </a:r>
          </a:p>
          <a:p>
            <a:r>
              <a:rPr lang="pt-BR" dirty="0">
                <a:latin typeface="Baskerville Old Face" panose="02020602080505020303" pitchFamily="18" charset="77"/>
              </a:rPr>
              <a:t>CARS: distingue Autismo de outros atrasos do desenvolvimento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2B19F7E-B81E-9048-81A4-74192D919E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4293096"/>
            <a:ext cx="3784116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9130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156204-ECC3-1E40-B5DF-41873FC60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Diagnóstico Diferencial: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3DBE70-8D6B-554F-BF2C-FED28DFC0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12776"/>
            <a:ext cx="5184576" cy="4104456"/>
          </a:xfrm>
        </p:spPr>
        <p:txBody>
          <a:bodyPr>
            <a:normAutofit fontScale="92500" lnSpcReduction="10000"/>
          </a:bodyPr>
          <a:lstStyle/>
          <a:p>
            <a:r>
              <a:rPr lang="pt-BR" dirty="0">
                <a:latin typeface="Baskerville Old Face" panose="02020602080505020303" pitchFamily="18" charset="77"/>
              </a:rPr>
              <a:t>Transtornos da Comunicação Pragmática (não-observância de regras básicas de comunicação)</a:t>
            </a:r>
          </a:p>
          <a:p>
            <a:r>
              <a:rPr lang="pt-BR" dirty="0">
                <a:latin typeface="Baskerville Old Face" panose="02020602080505020303" pitchFamily="18" charset="77"/>
              </a:rPr>
              <a:t>Surdez congênita/Deficiência auditiva grave (comportamentos diferentes em relação à resposta a estímulos sonoros)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6A6B0503-71EA-3149-AC21-E3F0D6788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427" y="1700808"/>
            <a:ext cx="3312368" cy="2342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68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D0C052-5E61-6844-89EB-97CC8B278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Diagnóstico diferencial: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7D91781-4E25-434C-B474-E7EB6A4E9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Esquizofrenia de início precoce (Esta, marcadamente com ocorrência de alucinações/delírios; pode ocorrer de forma </a:t>
            </a:r>
            <a:r>
              <a:rPr lang="pt-BR" dirty="0" err="1">
                <a:latin typeface="Baskerville Old Face" panose="02020602080505020303" pitchFamily="18" charset="77"/>
              </a:rPr>
              <a:t>comórbida</a:t>
            </a:r>
            <a:r>
              <a:rPr lang="pt-BR" dirty="0">
                <a:latin typeface="Baskerville Old Face" panose="02020602080505020303" pitchFamily="18" charset="77"/>
              </a:rPr>
              <a:t> durante o curso do TEA)</a:t>
            </a:r>
          </a:p>
          <a:p>
            <a:r>
              <a:rPr lang="pt-BR" dirty="0">
                <a:latin typeface="Baskerville Old Face" panose="02020602080505020303" pitchFamily="18" charset="77"/>
              </a:rPr>
              <a:t>Privação psicossocial (crianças vítimas podem parecer apáticas/isoladas/alienadas, porém melhoram quando inseridas em ambientes de cuidado e estímulo)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301958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AB5384-5915-8A4D-AB48-28917543D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Curso/Prognóstico: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D7A4DA-EDE2-2F4C-A18F-1F02A8E7D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>
                <a:latin typeface="Baskerville Old Face" panose="02020602080505020303" pitchFamily="18" charset="77"/>
              </a:rPr>
              <a:t>Marcado, sobretudo, pela Heterogeneidade de acometimento e sinais. </a:t>
            </a:r>
          </a:p>
          <a:p>
            <a:endParaRPr lang="pt-BR" dirty="0">
              <a:latin typeface="Baskerville Old Face" panose="02020602080505020303" pitchFamily="18" charset="77"/>
            </a:endParaRPr>
          </a:p>
          <a:p>
            <a:pPr marL="0" indent="0">
              <a:buNone/>
            </a:pPr>
            <a:endParaRPr lang="pt-BR" dirty="0">
              <a:latin typeface="Baskerville Old Face" panose="02020602080505020303" pitchFamily="18" charset="77"/>
            </a:endParaRPr>
          </a:p>
          <a:p>
            <a:r>
              <a:rPr lang="pt-BR" dirty="0">
                <a:latin typeface="Baskerville Old Face" panose="02020602080505020303" pitchFamily="18" charset="77"/>
              </a:rPr>
              <a:t>Em geral, condição para toda a vida</a:t>
            </a:r>
          </a:p>
        </p:txBody>
      </p:sp>
    </p:spTree>
    <p:extLst>
      <p:ext uri="{BB962C8B-B14F-4D97-AF65-F5344CB8AC3E}">
        <p14:creationId xmlns:p14="http://schemas.microsoft.com/office/powerpoint/2010/main" val="1509145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8609BC-E30A-CE4B-B6C0-7868EC95C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Curso/Prognóstico: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84B9E5-0B04-AD41-8F45-E1D6049B2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>
                <a:latin typeface="Baskerville Old Face" panose="02020602080505020303" pitchFamily="18" charset="77"/>
              </a:rPr>
              <a:t>Melhor prognóstico para crianças com QI&gt;70 e habilidades adaptativas médias, e  que conseguem desenvolver linguagem entre 5-7 anos (inclusive estudos indicam que pequena parcela deixou de preencher critérios para diagnóstico) – aplicação intensiva de intervenções comportamentais alterou o curso e estes indivíduos inseriram-se na faixa média de desempenho esperada. Pior curso é esperado em indivíduos que apresentam comportamentos ritualísticos/repetitivos mais consolidados.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6810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07ED5E-0C65-6F41-A019-C6AC0CBC8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5A8149FE-C70D-BA45-B89F-7E25ECEDEC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0768"/>
            <a:ext cx="9144000" cy="4464496"/>
          </a:xfrm>
        </p:spPr>
      </p:pic>
    </p:spTree>
    <p:extLst>
      <p:ext uri="{BB962C8B-B14F-4D97-AF65-F5344CB8AC3E}">
        <p14:creationId xmlns:p14="http://schemas.microsoft.com/office/powerpoint/2010/main" val="2959066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E2DB8B-DD6B-0B4A-B30B-46DB33ECF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Tratamento: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9C1080-CA5E-CE43-9FED-2972A8483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>
                <a:latin typeface="Baskerville Old Face" panose="02020602080505020303" pitchFamily="18" charset="77"/>
              </a:rPr>
              <a:t>Metas principais (não farmacológicas):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 - Focar comportamentos básicos para melhorar interação/comunicação social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 - Ampliar estratégias  de integração escolar (Educação da Sociedade)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 - Desenvolver relacionamentos significativos com os pares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 - Aumentar habilidades para vida independente a longo prazo.</a:t>
            </a:r>
          </a:p>
        </p:txBody>
      </p:sp>
    </p:spTree>
    <p:extLst>
      <p:ext uri="{BB962C8B-B14F-4D97-AF65-F5344CB8AC3E}">
        <p14:creationId xmlns:p14="http://schemas.microsoft.com/office/powerpoint/2010/main" val="25417761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45EDC4-BCF3-2E4C-99BB-F14A56D4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Tratamento: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C2FA815-9C28-0146-99FC-7DCF6F761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12776"/>
            <a:ext cx="8352928" cy="3168352"/>
          </a:xfrm>
        </p:spPr>
        <p:txBody>
          <a:bodyPr>
            <a:normAutofit fontScale="85000" lnSpcReduction="20000"/>
          </a:bodyPr>
          <a:lstStyle/>
          <a:p>
            <a:r>
              <a:rPr lang="pt-BR" dirty="0">
                <a:latin typeface="Baskerville Old Face" panose="02020602080505020303" pitchFamily="18" charset="77"/>
              </a:rPr>
              <a:t>Intervenções psicofarmacológicas: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 - Objetivo: melhorar sintomas comportamentais, além das características básicas do transtorno.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       - </a:t>
            </a:r>
            <a:r>
              <a:rPr lang="pt-BR" dirty="0" err="1">
                <a:latin typeface="Baskerville Old Face" panose="02020602080505020303" pitchFamily="18" charset="77"/>
              </a:rPr>
              <a:t>Antipsicóticos</a:t>
            </a:r>
            <a:r>
              <a:rPr lang="pt-BR" dirty="0">
                <a:latin typeface="Baskerville Old Face" panose="02020602080505020303" pitchFamily="18" charset="77"/>
              </a:rPr>
              <a:t> (controle da irritabilidade)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       - Metilfenidato (controle da hiperatividade, desatenção e impulsividade)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       - Outras classes farmacológicas conforme os sintomas/necessidade.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FEA2CE4-FEBE-1840-B019-0A48A91C49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587005"/>
            <a:ext cx="2736304" cy="1965328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1D0F8C74-80F2-C646-B689-91ABC5E3EC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581128"/>
            <a:ext cx="3096344" cy="1965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1010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00F47C-9078-1B42-846B-12A8C1F95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Questões de Importância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A5DD354C-C18D-6447-819C-A7F1F3E4FE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772816"/>
            <a:ext cx="5234161" cy="3960440"/>
          </a:xfrm>
        </p:spPr>
      </p:pic>
    </p:spTree>
    <p:extLst>
      <p:ext uri="{BB962C8B-B14F-4D97-AF65-F5344CB8AC3E}">
        <p14:creationId xmlns:p14="http://schemas.microsoft.com/office/powerpoint/2010/main" val="17300513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A6C39B-B23A-AC48-952C-B3E853CA6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Questões de Importância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82740F6B-F44B-8E44-B85A-D0B6A27C29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12776"/>
            <a:ext cx="5904656" cy="4680520"/>
          </a:xfrm>
        </p:spPr>
      </p:pic>
    </p:spTree>
    <p:extLst>
      <p:ext uri="{BB962C8B-B14F-4D97-AF65-F5344CB8AC3E}">
        <p14:creationId xmlns:p14="http://schemas.microsoft.com/office/powerpoint/2010/main" val="38200042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A2DA47-D1D3-734A-B8C7-FB15A9629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Bibliografia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C62923-E1F7-1C47-92B5-D1944EDE3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  <a:hlinkClick r:id="rId2"/>
              </a:rPr>
              <a:t>https://www.ama.org.br/site/autismo/escalas/</a:t>
            </a:r>
            <a:endParaRPr lang="pt-BR" dirty="0">
              <a:latin typeface="Baskerville Old Face" panose="02020602080505020303" pitchFamily="18" charset="77"/>
            </a:endParaRPr>
          </a:p>
          <a:p>
            <a:r>
              <a:rPr lang="pt-BR" dirty="0">
                <a:latin typeface="Baskerville Old Face" panose="02020602080505020303" pitchFamily="18" charset="77"/>
                <a:hlinkClick r:id="rId3"/>
              </a:rPr>
              <a:t>https://genialcare.com.br/blog/simbolos-do-autismo/</a:t>
            </a:r>
            <a:endParaRPr lang="pt-BR" dirty="0">
              <a:latin typeface="Baskerville Old Face" panose="02020602080505020303" pitchFamily="18" charset="77"/>
            </a:endParaRPr>
          </a:p>
          <a:p>
            <a:r>
              <a:rPr lang="pt-BR" dirty="0">
                <a:latin typeface="Baskerville Old Face" panose="02020602080505020303" pitchFamily="18" charset="77"/>
              </a:rPr>
              <a:t>Kaplan &amp; </a:t>
            </a:r>
            <a:r>
              <a:rPr lang="pt-BR" dirty="0" err="1">
                <a:latin typeface="Baskerville Old Face" panose="02020602080505020303" pitchFamily="18" charset="77"/>
              </a:rPr>
              <a:t>Saddock</a:t>
            </a:r>
            <a:r>
              <a:rPr lang="pt-BR" dirty="0">
                <a:latin typeface="Baskerville Old Face" panose="02020602080505020303" pitchFamily="18" charset="77"/>
              </a:rPr>
              <a:t>– Compendio de Psiquiatria 11ª Ed. - 2017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21511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5716" y="2276872"/>
            <a:ext cx="5112568" cy="936104"/>
          </a:xfrm>
        </p:spPr>
        <p:txBody>
          <a:bodyPr>
            <a:normAutofit fontScale="90000"/>
          </a:bodyPr>
          <a:lstStyle/>
          <a:p>
            <a:r>
              <a:rPr lang="pt-BR" sz="4400" b="1" dirty="0">
                <a:latin typeface="Baskerville Old Face" panose="02020602080505020303" pitchFamily="18" charset="77"/>
              </a:rPr>
              <a:t>Obrigado!</a:t>
            </a:r>
            <a:br>
              <a:rPr lang="pt-BR" sz="4400" b="1" dirty="0"/>
            </a:br>
            <a:br>
              <a:rPr lang="pt-BR" sz="4400" b="1" dirty="0"/>
            </a:br>
            <a:br>
              <a:rPr lang="pt-BR" sz="4400" b="1" dirty="0"/>
            </a:br>
            <a:br>
              <a:rPr lang="pt-BR" sz="4400" b="1" dirty="0"/>
            </a:br>
            <a:br>
              <a:rPr lang="pt-BR" sz="4400" b="1" dirty="0"/>
            </a:br>
            <a:r>
              <a:rPr lang="pt-BR" sz="4400" b="1" dirty="0">
                <a:latin typeface="Baskerville Old Face" panose="02020602080505020303" pitchFamily="18" charset="77"/>
              </a:rPr>
              <a:t>Dúvidas, críticas e sugestões?</a:t>
            </a:r>
            <a:endParaRPr lang="pt-BR" dirty="0">
              <a:latin typeface="Baskerville Old Face" panose="02020602080505020303" pitchFamily="18" charset="7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3B7F75-E1EB-8640-AD64-D0ADC0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8B37FDD3-3D19-A74B-9BEF-09E7728C04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412875"/>
            <a:ext cx="8064896" cy="4320382"/>
          </a:xfrm>
        </p:spPr>
      </p:pic>
    </p:spTree>
    <p:extLst>
      <p:ext uri="{BB962C8B-B14F-4D97-AF65-F5344CB8AC3E}">
        <p14:creationId xmlns:p14="http://schemas.microsoft.com/office/powerpoint/2010/main" val="877840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517123-A312-F943-AE69-AC63C24C2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Definição e Conceitos: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B276E1-27C2-D149-B878-BEB02A530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84784"/>
            <a:ext cx="5760640" cy="5256584"/>
          </a:xfrm>
        </p:spPr>
        <p:txBody>
          <a:bodyPr>
            <a:normAutofit fontScale="92500" lnSpcReduction="10000"/>
          </a:bodyPr>
          <a:lstStyle/>
          <a:p>
            <a:r>
              <a:rPr lang="pt-BR" dirty="0">
                <a:latin typeface="Baskerville Old Face" panose="02020602080505020303" pitchFamily="18" charset="77"/>
              </a:rPr>
              <a:t>No passado: Transtornos Globais do Desenvolvimento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400" dirty="0">
                <a:latin typeface="Baskerville Old Face" panose="02020602080505020303" pitchFamily="18" charset="77"/>
              </a:rPr>
              <a:t>Transtornos do Autismo, 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400" dirty="0">
                <a:latin typeface="Baskerville Old Face" panose="02020602080505020303" pitchFamily="18" charset="77"/>
              </a:rPr>
              <a:t>Transtorno de </a:t>
            </a:r>
            <a:r>
              <a:rPr lang="pt-BR" sz="2400" dirty="0" err="1">
                <a:latin typeface="Baskerville Old Face" panose="02020602080505020303" pitchFamily="18" charset="77"/>
              </a:rPr>
              <a:t>Asperger</a:t>
            </a:r>
            <a:r>
              <a:rPr lang="pt-BR" sz="2400" dirty="0">
                <a:latin typeface="Baskerville Old Face" panose="02020602080505020303" pitchFamily="18" charset="77"/>
              </a:rPr>
              <a:t>, 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400" dirty="0">
                <a:latin typeface="Baskerville Old Face" panose="02020602080505020303" pitchFamily="18" charset="77"/>
              </a:rPr>
              <a:t>Transtorno </a:t>
            </a:r>
            <a:r>
              <a:rPr lang="pt-BR" sz="2400" dirty="0" err="1">
                <a:latin typeface="Baskerville Old Face" panose="02020602080505020303" pitchFamily="18" charset="77"/>
              </a:rPr>
              <a:t>Desintegrativo</a:t>
            </a:r>
            <a:r>
              <a:rPr lang="pt-BR" sz="2400" dirty="0">
                <a:latin typeface="Baskerville Old Face" panose="02020602080505020303" pitchFamily="18" charset="77"/>
              </a:rPr>
              <a:t> da Infância, 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400" dirty="0">
                <a:latin typeface="Baskerville Old Face" panose="02020602080505020303" pitchFamily="18" charset="77"/>
              </a:rPr>
              <a:t>Síndrome de </a:t>
            </a:r>
            <a:r>
              <a:rPr lang="pt-BR" sz="2400" dirty="0" err="1">
                <a:latin typeface="Baskerville Old Face" panose="02020602080505020303" pitchFamily="18" charset="77"/>
              </a:rPr>
              <a:t>Rett</a:t>
            </a:r>
            <a:r>
              <a:rPr lang="pt-BR" sz="2400" dirty="0">
                <a:latin typeface="Baskerville Old Face" panose="02020602080505020303" pitchFamily="18" charset="77"/>
              </a:rPr>
              <a:t>, 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400" dirty="0">
                <a:latin typeface="Baskerville Old Face" panose="02020602080505020303" pitchFamily="18" charset="77"/>
              </a:rPr>
              <a:t>Transtorno Global do Desenvolvimento sem outra especificação)</a:t>
            </a:r>
          </a:p>
          <a:p>
            <a:r>
              <a:rPr lang="pt-BR" dirty="0">
                <a:latin typeface="Baskerville Old Face" panose="02020602080505020303" pitchFamily="18" charset="77"/>
              </a:rPr>
              <a:t>Grupo fenotipicamente heterogêneo de síndromes </a:t>
            </a:r>
            <a:r>
              <a:rPr lang="pt-BR" dirty="0" err="1">
                <a:latin typeface="Baskerville Old Face" panose="02020602080505020303" pitchFamily="18" charset="77"/>
              </a:rPr>
              <a:t>neuroevolutivas</a:t>
            </a:r>
            <a:r>
              <a:rPr lang="pt-BR" dirty="0">
                <a:latin typeface="Baskerville Old Face" panose="02020602080505020303" pitchFamily="18" charset="77"/>
              </a:rPr>
              <a:t>, com hereditariedade poligênica</a:t>
            </a:r>
          </a:p>
          <a:p>
            <a:pPr marL="0" indent="0">
              <a:buNone/>
            </a:pPr>
            <a:endParaRPr lang="pt-BR" dirty="0">
              <a:latin typeface="Baskerville Old Face" panose="02020602080505020303" pitchFamily="18" charset="77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3EB1915-68F0-2F44-804A-0933256321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2348880"/>
            <a:ext cx="2160240" cy="238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412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956E29-33D7-B841-9DDF-F22EC62B0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Definição e Conceitos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2490C6-5FD2-5E42-AFC8-7A81378F8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Caracterizam-se por ampla gama de problemas na comunicação social e por comportamentos restritivos e repetitivos (definição mais recente, considera a heterogeneidade de sintomas como condição inerente ao transtorno (desenvolvimento e uso de linguagem aberrante deixa de ser critério diagnóstico.)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56462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172C0-6DC5-AB44-A36D-DBD895F25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Definição e Conceitos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CBD729-AAAA-A145-9F3B-644738BF9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12776"/>
            <a:ext cx="8352928" cy="3096344"/>
          </a:xfrm>
        </p:spPr>
        <p:txBody>
          <a:bodyPr>
            <a:normAutofit fontScale="85000" lnSpcReduction="10000"/>
          </a:bodyPr>
          <a:lstStyle/>
          <a:p>
            <a:r>
              <a:rPr lang="pt-BR" dirty="0">
                <a:latin typeface="Baskerville Old Face" panose="02020602080505020303" pitchFamily="18" charset="77"/>
              </a:rPr>
              <a:t>Via de regra, evidencia-se no 2º ano de vida (em alguns casos nota-se ausência de interesse evolutivo apropriado em interação social já no 1º ano). </a:t>
            </a:r>
          </a:p>
          <a:p>
            <a:r>
              <a:rPr lang="pt-BR" dirty="0">
                <a:latin typeface="Baskerville Old Face" panose="02020602080505020303" pitchFamily="18" charset="77"/>
              </a:rPr>
              <a:t>Dada a heterogeneidade de sintomas/quadros, algumas deficiências na comunicação social e a presença de interesses restritivos podem camuflar casos de TEA até idades mais avançadas do que 1-2 anos de idade.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3139E10-A194-4D4E-B6CE-08EEFCF6D8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365104"/>
            <a:ext cx="3108052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763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49772F-3738-EE48-936A-B5CA02C6B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História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33AC6B8-5399-B149-B220-9F93B310D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12776"/>
            <a:ext cx="5616624" cy="5040560"/>
          </a:xfrm>
        </p:spPr>
        <p:txBody>
          <a:bodyPr>
            <a:normAutofit fontScale="92500" lnSpcReduction="20000"/>
          </a:bodyPr>
          <a:lstStyle/>
          <a:p>
            <a:r>
              <a:rPr lang="pt-BR" dirty="0" err="1">
                <a:latin typeface="Baskerville Old Face" panose="02020602080505020303" pitchFamily="18" charset="77"/>
              </a:rPr>
              <a:t>Maudsley</a:t>
            </a:r>
            <a:r>
              <a:rPr lang="pt-BR" dirty="0">
                <a:latin typeface="Baskerville Old Face" panose="02020602080505020303" pitchFamily="18" charset="77"/>
              </a:rPr>
              <a:t>: primeiro a observar conjunto de sinais e sintomas (1867). –Crianças bastante jovens com “desvio, atraso e distorção acentuados no desenvolvimento”. </a:t>
            </a:r>
          </a:p>
          <a:p>
            <a:r>
              <a:rPr lang="pt-BR" dirty="0">
                <a:latin typeface="Baskerville Old Face" panose="02020602080505020303" pitchFamily="18" charset="77"/>
              </a:rPr>
              <a:t>Primeira descrição: Leo </a:t>
            </a:r>
            <a:r>
              <a:rPr lang="pt-BR" dirty="0" err="1">
                <a:latin typeface="Baskerville Old Face" panose="02020602080505020303" pitchFamily="18" charset="77"/>
              </a:rPr>
              <a:t>Kanner</a:t>
            </a:r>
            <a:r>
              <a:rPr lang="pt-BR" dirty="0">
                <a:latin typeface="Baskerville Old Face" panose="02020602080505020303" pitchFamily="18" charset="77"/>
              </a:rPr>
              <a:t> (1943) – “</a:t>
            </a:r>
            <a:r>
              <a:rPr lang="pt-BR" dirty="0" err="1">
                <a:latin typeface="Baskerville Old Face" panose="02020602080505020303" pitchFamily="18" charset="77"/>
              </a:rPr>
              <a:t>Autistic</a:t>
            </a:r>
            <a:r>
              <a:rPr lang="pt-BR" dirty="0">
                <a:latin typeface="Baskerville Old Face" panose="02020602080505020303" pitchFamily="18" charset="77"/>
              </a:rPr>
              <a:t> </a:t>
            </a:r>
            <a:r>
              <a:rPr lang="pt-BR" dirty="0" err="1">
                <a:latin typeface="Baskerville Old Face" panose="02020602080505020303" pitchFamily="18" charset="77"/>
              </a:rPr>
              <a:t>Disturbances</a:t>
            </a:r>
            <a:r>
              <a:rPr lang="pt-BR" dirty="0">
                <a:latin typeface="Baskerville Old Face" panose="02020602080505020303" pitchFamily="18" charset="77"/>
              </a:rPr>
              <a:t> </a:t>
            </a:r>
            <a:r>
              <a:rPr lang="pt-BR" dirty="0" err="1">
                <a:latin typeface="Baskerville Old Face" panose="02020602080505020303" pitchFamily="18" charset="77"/>
              </a:rPr>
              <a:t>of</a:t>
            </a:r>
            <a:r>
              <a:rPr lang="pt-BR" dirty="0">
                <a:latin typeface="Baskerville Old Face" panose="02020602080505020303" pitchFamily="18" charset="77"/>
              </a:rPr>
              <a:t> </a:t>
            </a:r>
            <a:r>
              <a:rPr lang="pt-BR" dirty="0" err="1">
                <a:latin typeface="Baskerville Old Face" panose="02020602080505020303" pitchFamily="18" charset="77"/>
              </a:rPr>
              <a:t>Affective</a:t>
            </a:r>
            <a:r>
              <a:rPr lang="pt-BR" dirty="0">
                <a:latin typeface="Baskerville Old Face" panose="02020602080505020303" pitchFamily="18" charset="77"/>
              </a:rPr>
              <a:t> </a:t>
            </a:r>
            <a:r>
              <a:rPr lang="pt-BR" dirty="0" err="1">
                <a:latin typeface="Baskerville Old Face" panose="02020602080505020303" pitchFamily="18" charset="77"/>
              </a:rPr>
              <a:t>Contact</a:t>
            </a:r>
            <a:r>
              <a:rPr lang="pt-BR" dirty="0">
                <a:latin typeface="Baskerville Old Face" panose="02020602080505020303" pitchFamily="18" charset="77"/>
              </a:rPr>
              <a:t>” – delimitou limites entre o TEA e diagnósticos que eram dados a crianças que apresentavam alterações na época.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110AD73-C502-1B4C-A1A2-A76B426D0C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429000"/>
            <a:ext cx="3175641" cy="209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586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9694C-6C40-674A-BD29-FB2DE0BA2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Epidemiologia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143837B-93E5-7C46-8C71-13553759F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>
                <a:latin typeface="Baskerville Old Face" panose="02020602080505020303" pitchFamily="18" charset="77"/>
              </a:rPr>
              <a:t>Nas últimas décadas tem havido aumento do diagnóstico 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    - Melhores métodos de identificação? </a:t>
            </a:r>
          </a:p>
          <a:p>
            <a:pPr marL="0" indent="0">
              <a:buNone/>
            </a:pPr>
            <a:r>
              <a:rPr lang="pt-BR" dirty="0">
                <a:latin typeface="Baskerville Old Face" panose="02020602080505020303" pitchFamily="18" charset="77"/>
              </a:rPr>
              <a:t>          - Maior conscientização da sociedade civil?)</a:t>
            </a:r>
          </a:p>
          <a:p>
            <a:pPr marL="0" indent="0">
              <a:buNone/>
            </a:pPr>
            <a:endParaRPr lang="pt-BR" dirty="0">
              <a:latin typeface="Baskerville Old Face" panose="02020602080505020303" pitchFamily="18" charset="77"/>
            </a:endParaRPr>
          </a:p>
          <a:p>
            <a:r>
              <a:rPr lang="pt-BR" dirty="0">
                <a:latin typeface="Baskerville Old Face" panose="02020602080505020303" pitchFamily="18" charset="77"/>
              </a:rPr>
              <a:t>Prevalência atual: 1% (EUA)</a:t>
            </a:r>
          </a:p>
        </p:txBody>
      </p:sp>
    </p:spTree>
    <p:extLst>
      <p:ext uri="{BB962C8B-B14F-4D97-AF65-F5344CB8AC3E}">
        <p14:creationId xmlns:p14="http://schemas.microsoft.com/office/powerpoint/2010/main" val="40613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F1471A-59E4-1645-AF5B-BA1C19851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Epidemiologia: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E4AAC28-51A2-BD45-A8A7-8BE8D116E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latin typeface="Baskerville Old Face" panose="02020602080505020303" pitchFamily="18" charset="77"/>
              </a:rPr>
              <a:t>Com base no DSM-IV-TR: 8 a cada 10000 (variação explica-se pela dificuldade diagnóstica, levando diversos casos a serem identificados somente em idades mais velhas.</a:t>
            </a:r>
          </a:p>
          <a:p>
            <a:r>
              <a:rPr lang="pt-BR" dirty="0">
                <a:latin typeface="Baskerville Old Face" panose="02020602080505020303" pitchFamily="18" charset="77"/>
              </a:rPr>
              <a:t>Acomete pacientes do sexo masculino em maior proporção do que pacientes do sexo feminino. No sexo feminino, incapacidade intelectual é mais frequente.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90106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UNIMED">
      <a:dk1>
        <a:srgbClr val="006969"/>
      </a:dk1>
      <a:lt1>
        <a:srgbClr val="FFFFFF"/>
      </a:lt1>
      <a:dk2>
        <a:srgbClr val="410050"/>
      </a:dk2>
      <a:lt2>
        <a:srgbClr val="EBDCB9"/>
      </a:lt2>
      <a:accent1>
        <a:srgbClr val="BED700"/>
      </a:accent1>
      <a:accent2>
        <a:srgbClr val="EB0A64"/>
      </a:accent2>
      <a:accent3>
        <a:srgbClr val="006600"/>
      </a:accent3>
      <a:accent4>
        <a:srgbClr val="F5781E"/>
      </a:accent4>
      <a:accent5>
        <a:srgbClr val="A0238C"/>
      </a:accent5>
      <a:accent6>
        <a:srgbClr val="FFC30F"/>
      </a:accent6>
      <a:hlink>
        <a:srgbClr val="693C0F"/>
      </a:hlink>
      <a:folHlink>
        <a:srgbClr val="005028"/>
      </a:folHlink>
    </a:clrScheme>
    <a:fontScheme name="Personalizada 1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4127</TotalTime>
  <Words>905</Words>
  <Application>Microsoft Macintosh PowerPoint</Application>
  <PresentationFormat>Apresentação na tela (4:3)</PresentationFormat>
  <Paragraphs>94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0" baseType="lpstr">
      <vt:lpstr>Arial</vt:lpstr>
      <vt:lpstr>Baskerville Old Face</vt:lpstr>
      <vt:lpstr>Calibri</vt:lpstr>
      <vt:lpstr>Trebuchet MS</vt:lpstr>
      <vt:lpstr>Tema do Office</vt:lpstr>
      <vt:lpstr> Transtorno do Espectro Autista </vt:lpstr>
      <vt:lpstr>Apresentação do PowerPoint</vt:lpstr>
      <vt:lpstr>Apresentação do PowerPoint</vt:lpstr>
      <vt:lpstr>Definição e Conceitos:</vt:lpstr>
      <vt:lpstr>Definição e Conceitos</vt:lpstr>
      <vt:lpstr>Definição e Conceitos</vt:lpstr>
      <vt:lpstr>História</vt:lpstr>
      <vt:lpstr>Epidemiologia</vt:lpstr>
      <vt:lpstr>Epidemiologia:</vt:lpstr>
      <vt:lpstr>Etiologia e Patogênese:</vt:lpstr>
      <vt:lpstr>Etiologia e Patogênese</vt:lpstr>
      <vt:lpstr>Diagnóstico</vt:lpstr>
      <vt:lpstr>Diagnóstico:</vt:lpstr>
      <vt:lpstr>Diagnóstico:</vt:lpstr>
      <vt:lpstr>Diagnóstico – Ferramentas de avaliação</vt:lpstr>
      <vt:lpstr>Diagnóstico Diferencial:</vt:lpstr>
      <vt:lpstr>Diagnóstico diferencial:</vt:lpstr>
      <vt:lpstr>Curso/Prognóstico:</vt:lpstr>
      <vt:lpstr>Curso/Prognóstico:</vt:lpstr>
      <vt:lpstr>Tratamento:</vt:lpstr>
      <vt:lpstr>Tratamento:</vt:lpstr>
      <vt:lpstr>Questões de Importância</vt:lpstr>
      <vt:lpstr>Questões de Importância</vt:lpstr>
      <vt:lpstr>Bibliografia</vt:lpstr>
      <vt:lpstr>Obrigado!     Dúvidas, críticas e sugestões?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Julia Fernandes Di Fraia</dc:creator>
  <cp:lastModifiedBy>Microsoft Office User</cp:lastModifiedBy>
  <cp:revision>108</cp:revision>
  <dcterms:created xsi:type="dcterms:W3CDTF">2014-02-13T16:35:54Z</dcterms:created>
  <dcterms:modified xsi:type="dcterms:W3CDTF">2022-04-08T00:05:41Z</dcterms:modified>
</cp:coreProperties>
</file>