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9" r:id="rId3"/>
    <p:sldId id="258" r:id="rId4"/>
    <p:sldId id="261" r:id="rId5"/>
    <p:sldId id="26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0" r:id="rId17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2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1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7986D-5EA9-444D-BDC8-82C6AD912C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626B64-709B-48CE-A54A-5F23A961DCD9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>
              <a:latin typeface="Times New Roman" pitchFamily="18" charset="0"/>
              <a:cs typeface="Times New Roman" pitchFamily="18" charset="0"/>
            </a:rPr>
            <a:t>Reação adversa</a:t>
          </a:r>
        </a:p>
      </dgm:t>
    </dgm:pt>
    <dgm:pt modelId="{4BE6D0B9-A680-4783-AD40-F5F4513E3D92}" type="parTrans" cxnId="{295378F1-9C07-494C-A42C-8887618BB802}">
      <dgm:prSet/>
      <dgm:spPr/>
      <dgm:t>
        <a:bodyPr/>
        <a:lstStyle/>
        <a:p>
          <a:endParaRPr lang="pt-BR"/>
        </a:p>
      </dgm:t>
    </dgm:pt>
    <dgm:pt modelId="{1FBBB745-3D5B-4266-B88D-13D798E8441E}" type="sibTrans" cxnId="{295378F1-9C07-494C-A42C-8887618BB802}">
      <dgm:prSet/>
      <dgm:spPr/>
      <dgm:t>
        <a:bodyPr/>
        <a:lstStyle/>
        <a:p>
          <a:endParaRPr lang="pt-BR"/>
        </a:p>
      </dgm:t>
    </dgm:pt>
    <dgm:pt modelId="{4CFE89BE-0766-4CBE-8C7B-BC2C7EF08064}">
      <dgm:prSet phldrT="[Texto]"/>
      <dgm:spPr>
        <a:solidFill>
          <a:srgbClr val="00B050"/>
        </a:solidFill>
      </dgm:spPr>
      <dgm:t>
        <a:bodyPr/>
        <a:lstStyle/>
        <a:p>
          <a:r>
            <a:rPr lang="pt-BR" b="0" dirty="0">
              <a:latin typeface="Times New Roman" pitchFamily="18" charset="0"/>
              <a:cs typeface="Times New Roman" pitchFamily="18" charset="0"/>
            </a:rPr>
            <a:t>Tóxica</a:t>
          </a:r>
        </a:p>
      </dgm:t>
    </dgm:pt>
    <dgm:pt modelId="{59CD6DCB-1F96-4FAC-A70A-DCED472D80E0}" type="parTrans" cxnId="{DE9A1DEB-1E31-48B0-A58B-4E8E8750CC50}">
      <dgm:prSet/>
      <dgm:spPr/>
      <dgm:t>
        <a:bodyPr/>
        <a:lstStyle/>
        <a:p>
          <a:endParaRPr lang="pt-BR"/>
        </a:p>
      </dgm:t>
    </dgm:pt>
    <dgm:pt modelId="{7A6C0492-D356-4E31-B98D-D35C0EA69FAF}" type="sibTrans" cxnId="{DE9A1DEB-1E31-48B0-A58B-4E8E8750CC50}">
      <dgm:prSet/>
      <dgm:spPr/>
      <dgm:t>
        <a:bodyPr/>
        <a:lstStyle/>
        <a:p>
          <a:endParaRPr lang="pt-BR"/>
        </a:p>
      </dgm:t>
    </dgm:pt>
    <dgm:pt modelId="{58E0B974-CB91-464A-B6FF-0266D403CF65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>
              <a:latin typeface="Times New Roman" pitchFamily="18" charset="0"/>
              <a:cs typeface="Times New Roman" pitchFamily="18" charset="0"/>
            </a:rPr>
            <a:t>Não tóxica</a:t>
          </a:r>
        </a:p>
      </dgm:t>
    </dgm:pt>
    <dgm:pt modelId="{E2EDEC66-AF8F-4E44-AA4C-EB03DBDB6608}" type="parTrans" cxnId="{21F75414-A51B-4ADE-A054-B9104ABAAC7B}">
      <dgm:prSet/>
      <dgm:spPr/>
      <dgm:t>
        <a:bodyPr/>
        <a:lstStyle/>
        <a:p>
          <a:endParaRPr lang="pt-BR"/>
        </a:p>
      </dgm:t>
    </dgm:pt>
    <dgm:pt modelId="{0C5D8EFF-BE7D-436E-AD51-AE63DB26CFC6}" type="sibTrans" cxnId="{21F75414-A51B-4ADE-A054-B9104ABAAC7B}">
      <dgm:prSet/>
      <dgm:spPr/>
      <dgm:t>
        <a:bodyPr/>
        <a:lstStyle/>
        <a:p>
          <a:endParaRPr lang="pt-BR"/>
        </a:p>
      </dgm:t>
    </dgm:pt>
    <dgm:pt modelId="{59795BE8-9E40-47BB-8918-689CA1064015}" type="pres">
      <dgm:prSet presAssocID="{68D7986D-5EA9-444D-BDC8-82C6AD912CF5}" presName="linear" presStyleCnt="0">
        <dgm:presLayoutVars>
          <dgm:dir/>
          <dgm:animLvl val="lvl"/>
          <dgm:resizeHandles val="exact"/>
        </dgm:presLayoutVars>
      </dgm:prSet>
      <dgm:spPr/>
    </dgm:pt>
    <dgm:pt modelId="{85C2E7B8-6B65-4000-A338-044BC6F60506}" type="pres">
      <dgm:prSet presAssocID="{FE626B64-709B-48CE-A54A-5F23A961DCD9}" presName="parentLin" presStyleCnt="0"/>
      <dgm:spPr/>
    </dgm:pt>
    <dgm:pt modelId="{D33C8FE1-37A4-4D44-A9D4-AE5601143878}" type="pres">
      <dgm:prSet presAssocID="{FE626B64-709B-48CE-A54A-5F23A961DCD9}" presName="parentLeftMargin" presStyleLbl="node1" presStyleIdx="0" presStyleCnt="3"/>
      <dgm:spPr/>
    </dgm:pt>
    <dgm:pt modelId="{7BE64080-C578-4995-9289-CD07AF8286C3}" type="pres">
      <dgm:prSet presAssocID="{FE626B64-709B-48CE-A54A-5F23A961DC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2227A3-C39A-4CFB-B06B-EDDCF3137A4E}" type="pres">
      <dgm:prSet presAssocID="{FE626B64-709B-48CE-A54A-5F23A961DCD9}" presName="negativeSpace" presStyleCnt="0"/>
      <dgm:spPr/>
    </dgm:pt>
    <dgm:pt modelId="{0C6CFC50-487D-4AF1-8DB7-3D5C9E96593E}" type="pres">
      <dgm:prSet presAssocID="{FE626B64-709B-48CE-A54A-5F23A961DCD9}" presName="childText" presStyleLbl="conFgAcc1" presStyleIdx="0" presStyleCnt="3">
        <dgm:presLayoutVars>
          <dgm:bulletEnabled val="1"/>
        </dgm:presLayoutVars>
      </dgm:prSet>
      <dgm:spPr>
        <a:ln>
          <a:noFill/>
        </a:ln>
      </dgm:spPr>
    </dgm:pt>
    <dgm:pt modelId="{9DADD59F-AC12-49BC-B92A-1D0AF0C9F161}" type="pres">
      <dgm:prSet presAssocID="{1FBBB745-3D5B-4266-B88D-13D798E8441E}" presName="spaceBetweenRectangles" presStyleCnt="0"/>
      <dgm:spPr/>
    </dgm:pt>
    <dgm:pt modelId="{5ADD3CCB-8B5C-41E6-BF7F-D6E8FE6928DE}" type="pres">
      <dgm:prSet presAssocID="{4CFE89BE-0766-4CBE-8C7B-BC2C7EF08064}" presName="parentLin" presStyleCnt="0"/>
      <dgm:spPr/>
    </dgm:pt>
    <dgm:pt modelId="{6B862C0A-EF0F-4F9D-832E-B577A32F932A}" type="pres">
      <dgm:prSet presAssocID="{4CFE89BE-0766-4CBE-8C7B-BC2C7EF08064}" presName="parentLeftMargin" presStyleLbl="node1" presStyleIdx="0" presStyleCnt="3"/>
      <dgm:spPr/>
    </dgm:pt>
    <dgm:pt modelId="{4266751D-E544-4758-8C35-2D28B3DAC1F1}" type="pres">
      <dgm:prSet presAssocID="{4CFE89BE-0766-4CBE-8C7B-BC2C7EF080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539E52-92F1-45BB-B127-AD12B38A26BF}" type="pres">
      <dgm:prSet presAssocID="{4CFE89BE-0766-4CBE-8C7B-BC2C7EF08064}" presName="negativeSpace" presStyleCnt="0"/>
      <dgm:spPr/>
    </dgm:pt>
    <dgm:pt modelId="{72814137-CCFD-441A-9EE6-EFCB232C55F2}" type="pres">
      <dgm:prSet presAssocID="{4CFE89BE-0766-4CBE-8C7B-BC2C7EF08064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2E7DC5F9-7D55-461D-BDC6-17596FD9BF87}" type="pres">
      <dgm:prSet presAssocID="{7A6C0492-D356-4E31-B98D-D35C0EA69FAF}" presName="spaceBetweenRectangles" presStyleCnt="0"/>
      <dgm:spPr/>
    </dgm:pt>
    <dgm:pt modelId="{3CACB807-FAD3-4777-8809-B0A073E652B3}" type="pres">
      <dgm:prSet presAssocID="{58E0B974-CB91-464A-B6FF-0266D403CF65}" presName="parentLin" presStyleCnt="0"/>
      <dgm:spPr/>
    </dgm:pt>
    <dgm:pt modelId="{4ED89027-8465-49D1-8934-2488163C38D1}" type="pres">
      <dgm:prSet presAssocID="{58E0B974-CB91-464A-B6FF-0266D403CF65}" presName="parentLeftMargin" presStyleLbl="node1" presStyleIdx="1" presStyleCnt="3"/>
      <dgm:spPr/>
    </dgm:pt>
    <dgm:pt modelId="{B3D1D5CA-1206-49B5-BEC4-92AE3F38BBE9}" type="pres">
      <dgm:prSet presAssocID="{58E0B974-CB91-464A-B6FF-0266D403CF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F24F16-10FC-4B4A-834F-CD0B4CA4D757}" type="pres">
      <dgm:prSet presAssocID="{58E0B974-CB91-464A-B6FF-0266D403CF65}" presName="negativeSpace" presStyleCnt="0"/>
      <dgm:spPr/>
    </dgm:pt>
    <dgm:pt modelId="{FF39BE4E-855F-44ED-9632-48B19C8C9917}" type="pres">
      <dgm:prSet presAssocID="{58E0B974-CB91-464A-B6FF-0266D403CF65}" presName="childText" presStyleLbl="conFgAcc1" presStyleIdx="2" presStyleCnt="3">
        <dgm:presLayoutVars>
          <dgm:bulletEnabled val="1"/>
        </dgm:presLayoutVars>
      </dgm:prSet>
      <dgm:spPr>
        <a:ln>
          <a:noFill/>
        </a:ln>
      </dgm:spPr>
    </dgm:pt>
  </dgm:ptLst>
  <dgm:cxnLst>
    <dgm:cxn modelId="{8EDDE712-A251-45AB-A583-AB685558E7BB}" type="presOf" srcId="{4CFE89BE-0766-4CBE-8C7B-BC2C7EF08064}" destId="{6B862C0A-EF0F-4F9D-832E-B577A32F932A}" srcOrd="0" destOrd="0" presId="urn:microsoft.com/office/officeart/2005/8/layout/list1"/>
    <dgm:cxn modelId="{21F75414-A51B-4ADE-A054-B9104ABAAC7B}" srcId="{68D7986D-5EA9-444D-BDC8-82C6AD912CF5}" destId="{58E0B974-CB91-464A-B6FF-0266D403CF65}" srcOrd="2" destOrd="0" parTransId="{E2EDEC66-AF8F-4E44-AA4C-EB03DBDB6608}" sibTransId="{0C5D8EFF-BE7D-436E-AD51-AE63DB26CFC6}"/>
    <dgm:cxn modelId="{C79EF090-D599-4E28-9403-E18AE45FAD18}" type="presOf" srcId="{58E0B974-CB91-464A-B6FF-0266D403CF65}" destId="{B3D1D5CA-1206-49B5-BEC4-92AE3F38BBE9}" srcOrd="1" destOrd="0" presId="urn:microsoft.com/office/officeart/2005/8/layout/list1"/>
    <dgm:cxn modelId="{93FA88AC-277D-4118-B4D3-4EB4B593972C}" type="presOf" srcId="{4CFE89BE-0766-4CBE-8C7B-BC2C7EF08064}" destId="{4266751D-E544-4758-8C35-2D28B3DAC1F1}" srcOrd="1" destOrd="0" presId="urn:microsoft.com/office/officeart/2005/8/layout/list1"/>
    <dgm:cxn modelId="{27CD5FBC-75E7-47CD-B424-E25AEFCE7B2A}" type="presOf" srcId="{58E0B974-CB91-464A-B6FF-0266D403CF65}" destId="{4ED89027-8465-49D1-8934-2488163C38D1}" srcOrd="0" destOrd="0" presId="urn:microsoft.com/office/officeart/2005/8/layout/list1"/>
    <dgm:cxn modelId="{AF30B6C0-7FE7-4CAD-9217-4E2E8B989AAD}" type="presOf" srcId="{68D7986D-5EA9-444D-BDC8-82C6AD912CF5}" destId="{59795BE8-9E40-47BB-8918-689CA1064015}" srcOrd="0" destOrd="0" presId="urn:microsoft.com/office/officeart/2005/8/layout/list1"/>
    <dgm:cxn modelId="{43DA5BE5-C263-46A8-A217-F93D5E2BBEFA}" type="presOf" srcId="{FE626B64-709B-48CE-A54A-5F23A961DCD9}" destId="{D33C8FE1-37A4-4D44-A9D4-AE5601143878}" srcOrd="0" destOrd="0" presId="urn:microsoft.com/office/officeart/2005/8/layout/list1"/>
    <dgm:cxn modelId="{DE9A1DEB-1E31-48B0-A58B-4E8E8750CC50}" srcId="{68D7986D-5EA9-444D-BDC8-82C6AD912CF5}" destId="{4CFE89BE-0766-4CBE-8C7B-BC2C7EF08064}" srcOrd="1" destOrd="0" parTransId="{59CD6DCB-1F96-4FAC-A70A-DCED472D80E0}" sibTransId="{7A6C0492-D356-4E31-B98D-D35C0EA69FAF}"/>
    <dgm:cxn modelId="{B6E24CF0-BFA2-4BC9-9A1A-1301B09569ED}" type="presOf" srcId="{FE626B64-709B-48CE-A54A-5F23A961DCD9}" destId="{7BE64080-C578-4995-9289-CD07AF8286C3}" srcOrd="1" destOrd="0" presId="urn:microsoft.com/office/officeart/2005/8/layout/list1"/>
    <dgm:cxn modelId="{295378F1-9C07-494C-A42C-8887618BB802}" srcId="{68D7986D-5EA9-444D-BDC8-82C6AD912CF5}" destId="{FE626B64-709B-48CE-A54A-5F23A961DCD9}" srcOrd="0" destOrd="0" parTransId="{4BE6D0B9-A680-4783-AD40-F5F4513E3D92}" sibTransId="{1FBBB745-3D5B-4266-B88D-13D798E8441E}"/>
    <dgm:cxn modelId="{6BF54DAD-8105-44BB-A299-22888DE90667}" type="presParOf" srcId="{59795BE8-9E40-47BB-8918-689CA1064015}" destId="{85C2E7B8-6B65-4000-A338-044BC6F60506}" srcOrd="0" destOrd="0" presId="urn:microsoft.com/office/officeart/2005/8/layout/list1"/>
    <dgm:cxn modelId="{D41EE310-D039-4EE8-97BC-57C3F554F0D7}" type="presParOf" srcId="{85C2E7B8-6B65-4000-A338-044BC6F60506}" destId="{D33C8FE1-37A4-4D44-A9D4-AE5601143878}" srcOrd="0" destOrd="0" presId="urn:microsoft.com/office/officeart/2005/8/layout/list1"/>
    <dgm:cxn modelId="{602ECDCF-7892-40F1-8EAC-170ABB25735E}" type="presParOf" srcId="{85C2E7B8-6B65-4000-A338-044BC6F60506}" destId="{7BE64080-C578-4995-9289-CD07AF8286C3}" srcOrd="1" destOrd="0" presId="urn:microsoft.com/office/officeart/2005/8/layout/list1"/>
    <dgm:cxn modelId="{9CFE0832-3D49-46A3-9F54-8BC5D857CF6C}" type="presParOf" srcId="{59795BE8-9E40-47BB-8918-689CA1064015}" destId="{E72227A3-C39A-4CFB-B06B-EDDCF3137A4E}" srcOrd="1" destOrd="0" presId="urn:microsoft.com/office/officeart/2005/8/layout/list1"/>
    <dgm:cxn modelId="{4A17C9DD-E28A-4ED3-BBC5-8296F701512C}" type="presParOf" srcId="{59795BE8-9E40-47BB-8918-689CA1064015}" destId="{0C6CFC50-487D-4AF1-8DB7-3D5C9E96593E}" srcOrd="2" destOrd="0" presId="urn:microsoft.com/office/officeart/2005/8/layout/list1"/>
    <dgm:cxn modelId="{3C00E5A7-0782-4FD1-9D77-C5919B0DAE06}" type="presParOf" srcId="{59795BE8-9E40-47BB-8918-689CA1064015}" destId="{9DADD59F-AC12-49BC-B92A-1D0AF0C9F161}" srcOrd="3" destOrd="0" presId="urn:microsoft.com/office/officeart/2005/8/layout/list1"/>
    <dgm:cxn modelId="{A607CD22-D8F5-4EEF-B04B-7AFE5E08256C}" type="presParOf" srcId="{59795BE8-9E40-47BB-8918-689CA1064015}" destId="{5ADD3CCB-8B5C-41E6-BF7F-D6E8FE6928DE}" srcOrd="4" destOrd="0" presId="urn:microsoft.com/office/officeart/2005/8/layout/list1"/>
    <dgm:cxn modelId="{2188DB75-2035-40EA-9977-3D26002A94AC}" type="presParOf" srcId="{5ADD3CCB-8B5C-41E6-BF7F-D6E8FE6928DE}" destId="{6B862C0A-EF0F-4F9D-832E-B577A32F932A}" srcOrd="0" destOrd="0" presId="urn:microsoft.com/office/officeart/2005/8/layout/list1"/>
    <dgm:cxn modelId="{90EC8F1C-1A6D-4F81-8243-C0DDC8662A81}" type="presParOf" srcId="{5ADD3CCB-8B5C-41E6-BF7F-D6E8FE6928DE}" destId="{4266751D-E544-4758-8C35-2D28B3DAC1F1}" srcOrd="1" destOrd="0" presId="urn:microsoft.com/office/officeart/2005/8/layout/list1"/>
    <dgm:cxn modelId="{621D27B3-AC11-4AB8-B340-F9995A2BE036}" type="presParOf" srcId="{59795BE8-9E40-47BB-8918-689CA1064015}" destId="{E5539E52-92F1-45BB-B127-AD12B38A26BF}" srcOrd="5" destOrd="0" presId="urn:microsoft.com/office/officeart/2005/8/layout/list1"/>
    <dgm:cxn modelId="{45BB2549-8AFD-40C3-8C48-BB80A286BA35}" type="presParOf" srcId="{59795BE8-9E40-47BB-8918-689CA1064015}" destId="{72814137-CCFD-441A-9EE6-EFCB232C55F2}" srcOrd="6" destOrd="0" presId="urn:microsoft.com/office/officeart/2005/8/layout/list1"/>
    <dgm:cxn modelId="{F3E7F9AD-B2EB-4B32-916C-0EBAD3E063CC}" type="presParOf" srcId="{59795BE8-9E40-47BB-8918-689CA1064015}" destId="{2E7DC5F9-7D55-461D-BDC6-17596FD9BF87}" srcOrd="7" destOrd="0" presId="urn:microsoft.com/office/officeart/2005/8/layout/list1"/>
    <dgm:cxn modelId="{9CED925D-4C66-44DA-B615-CF2BA0D40112}" type="presParOf" srcId="{59795BE8-9E40-47BB-8918-689CA1064015}" destId="{3CACB807-FAD3-4777-8809-B0A073E652B3}" srcOrd="8" destOrd="0" presId="urn:microsoft.com/office/officeart/2005/8/layout/list1"/>
    <dgm:cxn modelId="{3C860C55-7A33-4053-B4F4-2B7133A90EE0}" type="presParOf" srcId="{3CACB807-FAD3-4777-8809-B0A073E652B3}" destId="{4ED89027-8465-49D1-8934-2488163C38D1}" srcOrd="0" destOrd="0" presId="urn:microsoft.com/office/officeart/2005/8/layout/list1"/>
    <dgm:cxn modelId="{37981629-C22C-43A3-BDB1-2D9AE1F012F9}" type="presParOf" srcId="{3CACB807-FAD3-4777-8809-B0A073E652B3}" destId="{B3D1D5CA-1206-49B5-BEC4-92AE3F38BBE9}" srcOrd="1" destOrd="0" presId="urn:microsoft.com/office/officeart/2005/8/layout/list1"/>
    <dgm:cxn modelId="{6D70CACF-752A-4AAC-85DA-60F818D96D80}" type="presParOf" srcId="{59795BE8-9E40-47BB-8918-689CA1064015}" destId="{39F24F16-10FC-4B4A-834F-CD0B4CA4D757}" srcOrd="9" destOrd="0" presId="urn:microsoft.com/office/officeart/2005/8/layout/list1"/>
    <dgm:cxn modelId="{C4858D41-9E6D-4971-8383-02CEABAB9429}" type="presParOf" srcId="{59795BE8-9E40-47BB-8918-689CA1064015}" destId="{FF39BE4E-855F-44ED-9632-48B19C8C9917}" srcOrd="10" destOrd="0" presId="urn:microsoft.com/office/officeart/2005/8/layout/list1"/>
  </dgm:cxnLst>
  <dgm:bg>
    <a:solidFill>
      <a:srgbClr val="7030A0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CFC50-487D-4AF1-8DB7-3D5C9E96593E}">
      <dsp:nvSpPr>
        <dsp:cNvPr id="0" name=""/>
        <dsp:cNvSpPr/>
      </dsp:nvSpPr>
      <dsp:spPr>
        <a:xfrm>
          <a:off x="0" y="308868"/>
          <a:ext cx="39834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64080-C578-4995-9289-CD07AF8286C3}">
      <dsp:nvSpPr>
        <dsp:cNvPr id="0" name=""/>
        <dsp:cNvSpPr/>
      </dsp:nvSpPr>
      <dsp:spPr>
        <a:xfrm>
          <a:off x="199171" y="43188"/>
          <a:ext cx="2788394" cy="5313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95" tIns="0" rIns="10539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Times New Roman" pitchFamily="18" charset="0"/>
              <a:cs typeface="Times New Roman" pitchFamily="18" charset="0"/>
            </a:rPr>
            <a:t>Reação adversa</a:t>
          </a:r>
        </a:p>
      </dsp:txBody>
      <dsp:txXfrm>
        <a:off x="199171" y="43188"/>
        <a:ext cx="2788394" cy="531360"/>
      </dsp:txXfrm>
    </dsp:sp>
    <dsp:sp modelId="{72814137-CCFD-441A-9EE6-EFCB232C55F2}">
      <dsp:nvSpPr>
        <dsp:cNvPr id="0" name=""/>
        <dsp:cNvSpPr/>
      </dsp:nvSpPr>
      <dsp:spPr>
        <a:xfrm>
          <a:off x="0" y="1125348"/>
          <a:ext cx="39834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6751D-E544-4758-8C35-2D28B3DAC1F1}">
      <dsp:nvSpPr>
        <dsp:cNvPr id="0" name=""/>
        <dsp:cNvSpPr/>
      </dsp:nvSpPr>
      <dsp:spPr>
        <a:xfrm>
          <a:off x="199171" y="859669"/>
          <a:ext cx="2788394" cy="5313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95" tIns="0" rIns="10539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latin typeface="Times New Roman" pitchFamily="18" charset="0"/>
              <a:cs typeface="Times New Roman" pitchFamily="18" charset="0"/>
            </a:rPr>
            <a:t>Tóxica</a:t>
          </a:r>
        </a:p>
      </dsp:txBody>
      <dsp:txXfrm>
        <a:off x="199171" y="859669"/>
        <a:ext cx="2788394" cy="531360"/>
      </dsp:txXfrm>
    </dsp:sp>
    <dsp:sp modelId="{FF39BE4E-855F-44ED-9632-48B19C8C9917}">
      <dsp:nvSpPr>
        <dsp:cNvPr id="0" name=""/>
        <dsp:cNvSpPr/>
      </dsp:nvSpPr>
      <dsp:spPr>
        <a:xfrm>
          <a:off x="0" y="1941829"/>
          <a:ext cx="398342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1D5CA-1206-49B5-BEC4-92AE3F38BBE9}">
      <dsp:nvSpPr>
        <dsp:cNvPr id="0" name=""/>
        <dsp:cNvSpPr/>
      </dsp:nvSpPr>
      <dsp:spPr>
        <a:xfrm>
          <a:off x="199171" y="1676149"/>
          <a:ext cx="2788394" cy="5313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95" tIns="0" rIns="10539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Times New Roman" pitchFamily="18" charset="0"/>
              <a:cs typeface="Times New Roman" pitchFamily="18" charset="0"/>
            </a:rPr>
            <a:t>Não tóxica</a:t>
          </a:r>
        </a:p>
      </dsp:txBody>
      <dsp:txXfrm>
        <a:off x="199171" y="1676149"/>
        <a:ext cx="2788394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8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9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0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4.jpeg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90300" y="1870950"/>
            <a:ext cx="5572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Saúde nas </a:t>
            </a:r>
            <a:br>
              <a:rPr lang="pt-BR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empresas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Aditivos alimentares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Tartrazina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Sulfitos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Glutamato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monosódico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7448" y="2993473"/>
            <a:ext cx="1124608" cy="13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3800" b="1" dirty="0">
                <a:latin typeface="Times New Roman" pitchFamily="18" charset="0"/>
                <a:cs typeface="Times New Roman" pitchFamily="18" charset="0"/>
              </a:rPr>
              <a:t>Principais manifestações clínicas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Pele (urticária, inchaço, coceira, eczema),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Aparelho gastrintestinal (diarreia, dor abdominal, vômitos),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Sistema respiratório, como tosse, rouquidão e chiado no peito. 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900" dirty="0">
              <a:latin typeface="Times New Roman" pitchFamily="18" charset="0"/>
              <a:cs typeface="Times New Roman" pitchFamily="18" charset="0"/>
            </a:endParaRP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Manifestações mais intensas, acometendo vários órgãos simultaneamente (Reação Anafilática).</a:t>
            </a:r>
            <a:br>
              <a:rPr lang="pt-BR" sz="2900" dirty="0">
                <a:latin typeface="Times New Roman" pitchFamily="18" charset="0"/>
                <a:cs typeface="Times New Roman" pitchFamily="18" charset="0"/>
              </a:rPr>
            </a:br>
            <a:endParaRPr lang="pt-BR" sz="2900" dirty="0">
              <a:latin typeface="Times New Roman" pitchFamily="18" charset="0"/>
              <a:cs typeface="Times New Roman" pitchFamily="18" charset="0"/>
            </a:endParaRP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900" dirty="0">
                <a:latin typeface="Times New Roman" pitchFamily="18" charset="0"/>
                <a:cs typeface="Times New Roman" pitchFamily="18" charset="0"/>
              </a:rPr>
              <a:t>Nas crianças pequenas, pode ocorrer perda de sangue nas fezes, o que vai ocasionar anemia e retardo no crescimento. Sintomas nasais isolados não são comuns. </a:t>
            </a:r>
            <a:r>
              <a:rPr lang="pt-BR" sz="2400" dirty="0"/>
              <a:t> 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Síndrome de alergia oral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691" y="2014044"/>
            <a:ext cx="1786483" cy="256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Diagnóstico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Médico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História clínica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Teste alérgico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3400" b="1" dirty="0">
                <a:latin typeface="Times New Roman" pitchFamily="18" charset="0"/>
                <a:cs typeface="Times New Roman" pitchFamily="18" charset="0"/>
              </a:rPr>
              <a:t>Tratamento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Não existe medicamento para a alergia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Medicamento/sintoma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Exclusão do alimento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Leitura de rótulo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O alimento causador da alergia pode voltar a ser ingerido?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465" y="2315232"/>
            <a:ext cx="23145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714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624295" y="0"/>
            <a:ext cx="30495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Cleunice da Silva Castro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19192" y="406240"/>
            <a:ext cx="3217500" cy="51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Nutricionista.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Pós-graduanda em Especialização em Alimentação e Nutrição: Enfrentamento do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Sobrepeso e da Obesidade pela Universidade Federal de Santa Catarina.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Pós-graduada em Gestão em Saúde pela Universidade Federal de São João Del Rey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(2019).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Pós-graduada em Nutrição Clínica: Metabolismo, Prática e Terapia Nutricional pela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Faculdade Estácio de Sá (2018).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Graduada em Nutrição pela Pontifícia Universidade Católica de Minas Gerais (2012).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Experiência como Nutricionista Responsável Técnica do Hospital Santa Casa de Santa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Bárbara (2014 a 2018) sendo responsável pelo SND, Clínica e Asilo do hospital.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Experiência com saúde pública (20/02/2014/atual)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Atualmente atua como nutricionista no NASF de  Belo Horizonte e como prestadora de serviços para  a empresa </a:t>
            </a:r>
            <a:r>
              <a:rPr lang="pt-BR" sz="1050" dirty="0" err="1">
                <a:latin typeface="Times New Roman" pitchFamily="18" charset="0"/>
                <a:cs typeface="Times New Roman" pitchFamily="18" charset="0"/>
              </a:rPr>
              <a:t>MindSe</a:t>
            </a: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E:\Users\Cleunice\Desktop\Fotos\Formatura\Formatura\FOTO Encarte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6731" y="0"/>
            <a:ext cx="2957695" cy="4418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O que são???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621" y="1894670"/>
            <a:ext cx="1776248" cy="267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2722179" y="1944414"/>
          <a:ext cx="3983421" cy="243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Alergia</a:t>
            </a:r>
            <a:r>
              <a:rPr kumimoji="0" lang="pt-BR" sz="2400" b="0" i="0" u="none" strike="noStrike" kern="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alimentar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400" baseline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Intolerância alimentar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7638" y="2255783"/>
            <a:ext cx="1228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Prevalência</a:t>
            </a:r>
          </a:p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Estima-se que as reações alimentares de causas alérgicas verdadeiras acometam 6-8% das crianças com menos de 3 anos de idade e 2-3% dos adultos</a:t>
            </a:r>
            <a:r>
              <a:rPr lang="pt-BR" sz="2400" dirty="0"/>
              <a:t>.</a:t>
            </a:r>
            <a:endParaRPr kumimoji="0" lang="pt-BR" sz="24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1" y="2856111"/>
            <a:ext cx="2069389" cy="181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Prevalência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Pacientes com doenças alérgicas apresentam uma maior incidência de Alergia Alimentar sendo encontrada em 38% das crianças com Dermatite </a:t>
            </a:r>
            <a:r>
              <a:rPr lang="pt-BR" sz="1800" dirty="0" err="1">
                <a:latin typeface="Times New Roman" pitchFamily="18" charset="0"/>
                <a:cs typeface="Times New Roman" pitchFamily="18" charset="0"/>
              </a:rPr>
              <a:t>Atópica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e em 5% das crianças com quadro de asma.</a:t>
            </a: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1" y="2856111"/>
            <a:ext cx="2069389" cy="181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Fatores envolvidos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Predisposição genética 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Potência </a:t>
            </a:r>
            <a:r>
              <a:rPr lang="pt-BR" sz="18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antígena</a:t>
            </a:r>
            <a:r>
              <a:rPr lang="pt-BR" sz="1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de alguns alimentos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Mecanismos de defesa (gastrointestinal)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0" y="0"/>
            <a:ext cx="7451834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Alergias alimentares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136635" y="1408386"/>
            <a:ext cx="874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412776"/>
            <a:ext cx="835292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339725" lvl="0" indent="-339725" algn="ctr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Quais os alimentos mais frequentemente envolvidos na Alergia Alimentar? 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Leite de vaca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Ovo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Soja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Trigo</a:t>
            </a:r>
          </a:p>
          <a:p>
            <a:pPr marL="339725" lvl="0" indent="-339725" algn="just">
              <a:lnSpc>
                <a:spcPct val="115000"/>
              </a:lnSpc>
              <a:spcBef>
                <a:spcPts val="700"/>
              </a:spcBef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Peixe e crustáceos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81CA6A"/>
              </a:buClr>
              <a:buSzPct val="75000"/>
              <a:buFont typeface="Arial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1800" b="0" i="0" u="none" strike="noStrike" kern="0" cap="none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	</a:t>
            </a:r>
          </a:p>
          <a:p>
            <a:pPr marL="2286000" marR="0" lvl="4" indent="-225425" algn="l" defTabSz="914400" rtl="0" eaLnBrk="1" fontAlgn="auto" latinLnBrk="0" hangingPunct="1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		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7424586</TotalTime>
  <Words>353</Words>
  <Application>Microsoft Office PowerPoint</Application>
  <PresentationFormat>Apresentação na tela (16:9)</PresentationFormat>
  <Paragraphs>126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Cleu</dc:creator>
  <cp:lastModifiedBy>cleunice silva castro</cp:lastModifiedBy>
  <cp:revision>39</cp:revision>
  <dcterms:modified xsi:type="dcterms:W3CDTF">2022-06-06T11:44:50Z</dcterms:modified>
</cp:coreProperties>
</file>