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9" r:id="rId3"/>
    <p:sldId id="257" r:id="rId4"/>
    <p:sldId id="258" r:id="rId5"/>
    <p:sldId id="262" r:id="rId6"/>
    <p:sldId id="261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69" r:id="rId15"/>
    <p:sldId id="271" r:id="rId16"/>
    <p:sldId id="272" r:id="rId17"/>
    <p:sldId id="273" r:id="rId18"/>
    <p:sldId id="260" r:id="rId19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 snapToGrid="0">
      <p:cViewPr varScale="1">
        <p:scale>
          <a:sx n="80" d="100"/>
          <a:sy n="80" d="100"/>
        </p:scale>
        <p:origin x="880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3f8c1501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3f8c1501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3f8c1501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3f8c1501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3f8c1501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3f8c1501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f8c150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f8c150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4929" y="0"/>
            <a:ext cx="9255319" cy="52071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590300" y="1870950"/>
            <a:ext cx="55728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Alimentação e Atividade física</a:t>
            </a:r>
            <a:endParaRPr sz="48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5934600" cy="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2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e exercício físico</a:t>
            </a:r>
            <a:endParaRPr lang="pt-BR" sz="28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0" y="1184176"/>
            <a:ext cx="9143999" cy="347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Alimentação equilibrada</a:t>
            </a: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Carboidratos</a:t>
            </a: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noProof="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Proteínas</a:t>
            </a: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Gorduras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6690" y="1932710"/>
            <a:ext cx="2276475" cy="272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3875" y="1932708"/>
            <a:ext cx="224357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3393" y="1932709"/>
            <a:ext cx="2305050" cy="271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5934600" cy="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2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e exercício físico</a:t>
            </a:r>
            <a:endParaRPr lang="pt-BR" sz="28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0" y="1184176"/>
            <a:ext cx="9143999" cy="347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Alimentação equilibrada</a:t>
            </a: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Vitaminas</a:t>
            </a: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800" noProof="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Minerais</a:t>
            </a: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5936" y="1928551"/>
            <a:ext cx="3605646" cy="276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5934600" cy="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2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e exercício físico</a:t>
            </a:r>
            <a:endParaRPr lang="pt-BR" sz="28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0" y="1184176"/>
            <a:ext cx="9143999" cy="347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Suplementos são essenciais? </a:t>
            </a: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6665" y="1849583"/>
            <a:ext cx="5419725" cy="282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5934600" cy="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2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e exercício físico</a:t>
            </a:r>
            <a:endParaRPr lang="pt-BR" sz="28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0" y="1184176"/>
            <a:ext cx="9143999" cy="347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Comer de três em três horas?</a:t>
            </a:r>
          </a:p>
          <a:p>
            <a:pPr marL="339725" marR="0" lvl="0" indent="-339725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0384" y="1808018"/>
            <a:ext cx="4269797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5934600" cy="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2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e exercício físico</a:t>
            </a:r>
            <a:endParaRPr lang="pt-BR" sz="28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0" y="1184176"/>
            <a:ext cx="9143999" cy="347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339725" marR="0" lvl="0" indent="-339725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Antes, durante e depois</a:t>
            </a: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Antes: carboidrato rico em fibras + proteína + vitaminas e minerais</a:t>
            </a: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Durante: &lt; de 1 hora água, &gt; de 1 hora 30 a 60g de carboidrato.</a:t>
            </a: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Após: carboidrato de rápida absorção + proteína magra </a:t>
            </a:r>
          </a:p>
          <a:p>
            <a:pPr marL="339725" marR="0" lvl="0" indent="-339725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5934600" cy="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2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e exercício físico</a:t>
            </a:r>
            <a:endParaRPr lang="pt-BR" sz="28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0" y="1184176"/>
            <a:ext cx="9143999" cy="347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Antes</a:t>
            </a: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Panqueca de banana com aveia</a:t>
            </a: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Vitamina de frutas com aveia (leite integral)</a:t>
            </a: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Iogurte com frutas e chia</a:t>
            </a: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Sanduíche natural</a:t>
            </a: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5934600" cy="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2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e exercício físico</a:t>
            </a:r>
            <a:endParaRPr lang="pt-BR" sz="28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0" y="1184176"/>
            <a:ext cx="9143999" cy="347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339725" marR="0" lvl="0" indent="-339725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51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Durante</a:t>
            </a:r>
          </a:p>
          <a:p>
            <a:pPr marL="339725" indent="-339725" algn="ctr">
              <a:lnSpc>
                <a:spcPct val="135000"/>
              </a:lnSpc>
              <a:spcBef>
                <a:spcPts val="1000"/>
              </a:spcBef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33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Exemplos equivalentes para 30g carboidratos</a:t>
            </a:r>
          </a:p>
          <a:p>
            <a:pPr marL="339725" indent="-339725" algn="just">
              <a:lnSpc>
                <a:spcPct val="135000"/>
              </a:lnSpc>
              <a:spcBef>
                <a:spcPts val="1000"/>
              </a:spcBef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33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Sólidos: 2 colheres de servir de arroz; 1,5 colher de servir de milho, 2-3 fatias de pão; 1 colher de servir de batata doce; 2 colheres de sopa de geleia.</a:t>
            </a:r>
          </a:p>
          <a:p>
            <a:pPr marL="339725" indent="-339725" algn="just">
              <a:lnSpc>
                <a:spcPct val="135000"/>
              </a:lnSpc>
              <a:spcBef>
                <a:spcPts val="1000"/>
              </a:spcBef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33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Frutas: 1 unidade de maçã; 3 unidades de bergamota;1 cacho de uva de 200g;4 unidades de damasco seco; 2 bananinhas.</a:t>
            </a:r>
          </a:p>
          <a:p>
            <a:pPr marL="339725" indent="-339725" algn="just">
              <a:lnSpc>
                <a:spcPct val="135000"/>
              </a:lnSpc>
              <a:spcBef>
                <a:spcPts val="1000"/>
              </a:spcBef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33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Líquidos: 1 copo de caldo de cana (200ml); Água de coco ou isotônico (500ml). </a:t>
            </a:r>
          </a:p>
          <a:p>
            <a:pPr marL="339725" marR="0" lvl="0" indent="-339725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5934600" cy="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2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e exercício físico</a:t>
            </a:r>
            <a:endParaRPr lang="pt-BR" sz="28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0" y="1184176"/>
            <a:ext cx="9143999" cy="347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339725" marR="0" lvl="0" indent="-339725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Após</a:t>
            </a: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Vitamina de frutas (leite desnatado)</a:t>
            </a: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Iogurte com mel</a:t>
            </a: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Coalhada com frutas</a:t>
            </a: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Pão branco com queijo fresco</a:t>
            </a: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Macarrão à bolonhesa </a:t>
            </a: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9;p16"/>
          <p:cNvSpPr txBox="1"/>
          <p:nvPr/>
        </p:nvSpPr>
        <p:spPr>
          <a:xfrm>
            <a:off x="624295" y="0"/>
            <a:ext cx="30495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FFFFF"/>
                </a:solidFill>
                <a:latin typeface="Times New Roman" pitchFamily="18" charset="0"/>
                <a:ea typeface="Tahoma"/>
                <a:cs typeface="Times New Roman" pitchFamily="18" charset="0"/>
                <a:sym typeface="Tahoma"/>
              </a:rPr>
              <a:t>Cleunice da Silva Castro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Google Shape;80;p16"/>
          <p:cNvSpPr txBox="1"/>
          <p:nvPr/>
        </p:nvSpPr>
        <p:spPr>
          <a:xfrm>
            <a:off x="519192" y="406240"/>
            <a:ext cx="3217500" cy="51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Nutricionista.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Pós-graduanda em Especialização em Alimentação e Nutrição: Enfrentamento do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Sobrepeso e da Obesidade pela Universidade Federal de Santa Catarina.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Pós-graduada em Gestão em Saúde pela Universidade Federal de São João Del Rey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(2019).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Pós-graduada em Nutrição Clínica: Metabolismo, Prática e Terapia Nutricional pela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Faculdade Estácio de Sá (2018).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Graduada em Nutrição pela Pontifícia Universidade Católica de Minas Gerais (2012).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Experiência como Nutricionista Responsável Técnica do Hospital Santa Casa de Santa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Bárbara (2014 a 2018) sendo responsável pelo SND, Clínica e Asilo do hospital.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Experiência com saúde pública (20/02/2014/atual) </a:t>
            </a:r>
          </a:p>
          <a:p>
            <a:pPr algn="just">
              <a:lnSpc>
                <a:spcPct val="120000"/>
              </a:lnSpc>
              <a:buNone/>
            </a:pP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Atualmente atua como nutricionista no NASF de  Belo Horizonte e como prestadora de serviços para  a empresa </a:t>
            </a:r>
            <a:r>
              <a:rPr lang="pt-BR" sz="1050" dirty="0" err="1">
                <a:latin typeface="Times New Roman" pitchFamily="18" charset="0"/>
                <a:cs typeface="Times New Roman" pitchFamily="18" charset="0"/>
              </a:rPr>
              <a:t>MindSe</a:t>
            </a:r>
            <a:r>
              <a:rPr lang="pt-BR" sz="10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05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Picture 2" descr="E:\Users\Cleunice\Desktop\Fotos\Formatura\Formatura\FOTO Encarte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9282" y="136634"/>
            <a:ext cx="2957695" cy="4418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830318" y="445025"/>
            <a:ext cx="7556938" cy="107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e exercício físico</a:t>
            </a:r>
            <a:endParaRPr sz="3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2772" y="1309981"/>
            <a:ext cx="6457950" cy="336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5934600" cy="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2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e exercício físico</a:t>
            </a:r>
            <a:endParaRPr lang="pt-BR" sz="28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0" y="1184176"/>
            <a:ext cx="9143999" cy="347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Sedentarismo</a:t>
            </a: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Alimentação inadequada</a:t>
            </a:r>
          </a:p>
          <a:p>
            <a:pPr marL="339725" marR="0" lvl="0" indent="-339725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339725" marR="0" lvl="0" indent="-339725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			DCNT</a:t>
            </a: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4513" y="1523133"/>
            <a:ext cx="23241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ta para baixo 8"/>
          <p:cNvSpPr/>
          <p:nvPr/>
        </p:nvSpPr>
        <p:spPr>
          <a:xfrm>
            <a:off x="1569027" y="3117273"/>
            <a:ext cx="484632" cy="654627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5934600" cy="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2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e exercício físico</a:t>
            </a:r>
            <a:endParaRPr lang="pt-BR" sz="28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0" y="1184176"/>
            <a:ext cx="9143999" cy="347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Atividade física</a:t>
            </a: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1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1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1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Exercício físico 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0027" y="1774681"/>
            <a:ext cx="55530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5934600" cy="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2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e exercício físico</a:t>
            </a:r>
            <a:endParaRPr lang="pt-BR" sz="28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0" y="1184176"/>
            <a:ext cx="9143999" cy="347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1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1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1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5282" y="1097319"/>
            <a:ext cx="5104102" cy="362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5934600" cy="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2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e exercício físico</a:t>
            </a:r>
            <a:endParaRPr lang="pt-BR" sz="28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0" y="1184176"/>
            <a:ext cx="9143999" cy="347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O que comer:</a:t>
            </a: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Antes</a:t>
            </a: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Durante</a:t>
            </a:r>
          </a:p>
          <a:p>
            <a:pPr marL="339725" marR="0" lvl="0" indent="-339725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buFontTx/>
              <a:buChar char="-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Após 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8014" y="1450397"/>
            <a:ext cx="68389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5934600" cy="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2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e exercício físico</a:t>
            </a:r>
            <a:endParaRPr lang="pt-BR" sz="28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0" y="1184176"/>
            <a:ext cx="9143999" cy="347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Dietas restritivas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7627" y="1923618"/>
            <a:ext cx="5237017" cy="274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627900" y="252425"/>
            <a:ext cx="5934600" cy="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2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Alimentação e exercício físico</a:t>
            </a:r>
            <a:endParaRPr lang="pt-BR" sz="28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0" y="1184176"/>
            <a:ext cx="9143999" cy="347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39725" marR="0" lvl="0" indent="-339725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Alimentação equilibrada</a:t>
            </a: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Macro e micronutrientes</a:t>
            </a: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lang="pt-BR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marR="0" lvl="0" indent="-339725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81CA6A"/>
              </a:buClr>
              <a:buSzPct val="75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BR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Água</a:t>
            </a: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2286000" marR="0" lvl="4" indent="-227013" algn="l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Tx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5973" y="2155682"/>
            <a:ext cx="3860416" cy="252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418</Words>
  <Application>Microsoft Office PowerPoint</Application>
  <PresentationFormat>Apresentação na tela (16:9)</PresentationFormat>
  <Paragraphs>103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Times New Roman</vt:lpstr>
      <vt:lpstr>Arial</vt:lpstr>
      <vt:lpstr>Tahoma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Cleu</dc:creator>
  <cp:lastModifiedBy>Nathan Roizenbruch</cp:lastModifiedBy>
  <cp:revision>29</cp:revision>
  <dcterms:modified xsi:type="dcterms:W3CDTF">2022-08-18T13:18:23Z</dcterms:modified>
</cp:coreProperties>
</file>