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Noto Sans" panose="020B050204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LFBv3sotDQFACbPmiHQqBsTyH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0a5b0e281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40a5b0e2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0a5b0e28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40a5b0e2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422ed2fd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e422ed2f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422ed2fd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e422ed2f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0a5b0e28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40a5b0e2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0a5b0e28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40a5b0e28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0a5b0e281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40a5b0e28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0a5b0e281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40a5b0e28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0a5b0e281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40a5b0e28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422ed2f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e422ed2f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fluxosusbh.pbh.gov.br/conteudo.php?id=1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fluxosusbh.pbh.gov.br/conteudo.php?id=13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dk.nih.gov/health-information/kidney-disease/kidney-failure/choosing-treatment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ernanda.mr@pbh.gov.br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ki/index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79E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285" t="585" b="585"/>
          <a:stretch/>
        </p:blipFill>
        <p:spPr>
          <a:xfrm>
            <a:off x="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2004692" y="2175051"/>
            <a:ext cx="9656548" cy="2433758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D640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782416" y="1684217"/>
            <a:ext cx="9499665" cy="2524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651" y="4877532"/>
            <a:ext cx="2552378" cy="11464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821661" y="2540288"/>
            <a:ext cx="91343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Dia Mundial do Rim 13/03/2025</a:t>
            </a:r>
            <a:endParaRPr sz="3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61281" y="875664"/>
            <a:ext cx="1886823" cy="418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1879EC"/>
                </a:solidFill>
                <a:latin typeface="Arial Black"/>
                <a:ea typeface="Arial Black"/>
                <a:cs typeface="Arial Black"/>
                <a:sym typeface="Arial Black"/>
              </a:rPr>
              <a:t>PBH.GOV.BR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821661" y="3794492"/>
            <a:ext cx="95003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Assinatura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RT Coordenação de Reabilitação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296298" y="1423025"/>
            <a:ext cx="115587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Importância – história DMR  </a:t>
            </a:r>
            <a:endParaRPr/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Criação em 2006 - ISN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Conscientizar e informar sobre estratégias para: - - diagnóstico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prevenção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gerenciamento de doenças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Incentivar práticas saudáveis</a:t>
            </a:r>
            <a:endParaRPr sz="1100">
              <a:solidFill>
                <a:srgbClr val="001D35"/>
              </a:solidFill>
              <a:highlight>
                <a:srgbClr val="FFFFFF"/>
              </a:highlight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Autocuidado, qualidade de vida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0a5b0e281_0_2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96" name="Google Shape;196;g340a5b0e281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40a5b0e281_0_2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98" name="Google Shape;198;g340a5b0e281_0_2"/>
          <p:cNvSpPr txBox="1"/>
          <p:nvPr/>
        </p:nvSpPr>
        <p:spPr>
          <a:xfrm>
            <a:off x="296298" y="1423025"/>
            <a:ext cx="1155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9" name="Google Shape;199;g340a5b0e281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9325" y="4651994"/>
            <a:ext cx="2295850" cy="215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40a5b0e281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150" y="1387275"/>
            <a:ext cx="2295850" cy="301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40a5b0e281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0526" y="4621238"/>
            <a:ext cx="3671649" cy="19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40a5b0e281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699" y="4621250"/>
            <a:ext cx="3681931" cy="19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40a5b0e281_0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7455" y="3023088"/>
            <a:ext cx="3896835" cy="193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40a5b0e281_0_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1650" y="1569275"/>
            <a:ext cx="2775275" cy="23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40a5b0e281_0_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12050" y="1497713"/>
            <a:ext cx="2670459" cy="193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433400" y="36636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633298" y="1374300"/>
            <a:ext cx="115587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Rastreio – Quem?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Fatores de risco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HAS                                  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DM                                   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GN                                  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DRPAD                             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HP de IRA                      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-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Alteração estrutural renal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050" y="1490425"/>
            <a:ext cx="3880175" cy="2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0a5b0e281_0_40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21" name="Google Shape;221;g340a5b0e281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40a5b0e281_0_40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23" name="Google Shape;223;g340a5b0e281_0_40"/>
          <p:cNvSpPr txBox="1"/>
          <p:nvPr/>
        </p:nvSpPr>
        <p:spPr>
          <a:xfrm>
            <a:off x="647698" y="1413300"/>
            <a:ext cx="115587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Rastreio – Quem?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Fatores de risco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Drogas nefrotóxicas - AINES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HF de DRC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Senilidade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Obesidade, DCV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Lítio 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- Baixo peso, prematuridade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4" name="Google Shape;224;g340a5b0e281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40a5b0e281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4125" y="1299087"/>
            <a:ext cx="3880175" cy="2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724923" y="1384075"/>
            <a:ext cx="115587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Exames para rastreio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Creatinina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Urinálise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RAC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Imagem (para alguns casos)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075" y="1705563"/>
            <a:ext cx="39814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/>
          <p:nvPr/>
        </p:nvSpPr>
        <p:spPr>
          <a:xfrm>
            <a:off x="647700" y="286392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647700" y="1145943"/>
            <a:ext cx="1155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Progressão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1841" y="3354970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5" y="1695019"/>
            <a:ext cx="8400048" cy="40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/>
          <p:nvPr/>
        </p:nvSpPr>
        <p:spPr>
          <a:xfrm>
            <a:off x="477012" y="5751668"/>
            <a:ext cx="938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Figura original modificada para esta publicação. De: Levey AS, Stevens LA, Coresh J. Modelo conceitual de CKD: aplicações e implicações. Am J Kidney Dis 2009; 53:S4. Ilustração usada com a permissão da Elsevier Inc. Todos os direitos reservados. </a:t>
            </a:r>
            <a:r>
              <a:rPr lang="pt-BR" sz="1600" b="0" i="0">
                <a:solidFill>
                  <a:srgbClr val="757575"/>
                </a:solidFill>
                <a:latin typeface="Noto Sans"/>
                <a:ea typeface="Noto Sans"/>
                <a:cs typeface="Noto Sans"/>
                <a:sym typeface="Noto Sans"/>
              </a:rPr>
              <a:t>© 2025 UpToDate, Inc. e/ou suas afiliadas. Todos os direitos reservados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422ed2fd5_0_12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52" name="Google Shape;252;g2e422ed2fd5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422ed2fd5_0_12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54" name="Google Shape;254;g2e422ed2fd5_0_12"/>
          <p:cNvSpPr txBox="1"/>
          <p:nvPr/>
        </p:nvSpPr>
        <p:spPr>
          <a:xfrm>
            <a:off x="666000" y="1485175"/>
            <a:ext cx="108600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Manejo da DRC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Tratar causas reversíveis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Prevenir ou retardar a progressão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Tratar complicações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Ajustar medicamentos para a TFG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Preparo para TRS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5" name="Google Shape;255;g2e422ed2fd5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e422ed2fd5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4525" y="1543700"/>
            <a:ext cx="2505426" cy="25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62" name="Google Shape;2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3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647700" y="1446225"/>
            <a:ext cx="10896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Como minimizar a progressão?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Controle da PA - bloqueio do SRAA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Controle de glicemias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Controle - redução de albuminúria - SRRA + iSGLT2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Controle de peso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Char char="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Cessar tabagismo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422ed2fd5_0_21"/>
          <p:cNvSpPr/>
          <p:nvPr/>
        </p:nvSpPr>
        <p:spPr>
          <a:xfrm>
            <a:off x="647700" y="19516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71" name="Google Shape;271;g2e422ed2fd5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e422ed2fd5_0_21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73" name="Google Shape;273;g2e422ed2fd5_0_21"/>
          <p:cNvSpPr txBox="1"/>
          <p:nvPr/>
        </p:nvSpPr>
        <p:spPr>
          <a:xfrm>
            <a:off x="456000" y="1041225"/>
            <a:ext cx="7514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Como minimizar a progressão?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4" name="Google Shape;274;g2e422ed2fd5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e422ed2fd5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700" y="1678100"/>
            <a:ext cx="7037900" cy="49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e422ed2fd5_0_21"/>
          <p:cNvSpPr/>
          <p:nvPr/>
        </p:nvSpPr>
        <p:spPr>
          <a:xfrm>
            <a:off x="6995000" y="3363600"/>
            <a:ext cx="10668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e422ed2fd5_0_21"/>
          <p:cNvSpPr/>
          <p:nvPr/>
        </p:nvSpPr>
        <p:spPr>
          <a:xfrm>
            <a:off x="7293300" y="2604025"/>
            <a:ext cx="10668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e422ed2fd5_0_21"/>
          <p:cNvSpPr txBox="1"/>
          <p:nvPr/>
        </p:nvSpPr>
        <p:spPr>
          <a:xfrm>
            <a:off x="8681975" y="2354288"/>
            <a:ext cx="222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IECA , BRA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e422ed2fd5_0_21"/>
          <p:cNvSpPr txBox="1"/>
          <p:nvPr/>
        </p:nvSpPr>
        <p:spPr>
          <a:xfrm>
            <a:off x="8481300" y="3263425"/>
            <a:ext cx="222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iSGLT2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0a5b0e281_0_19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85" name="Google Shape;285;g340a5b0e281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40a5b0e281_0_19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87" name="Google Shape;287;g340a5b0e281_0_19"/>
          <p:cNvSpPr txBox="1"/>
          <p:nvPr/>
        </p:nvSpPr>
        <p:spPr>
          <a:xfrm>
            <a:off x="647700" y="1387750"/>
            <a:ext cx="8626200" cy="5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Encaminhar para a nefrologia - Fluxo PBH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u="sng">
                <a:solidFill>
                  <a:schemeClr val="hlin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  <a:hlinkClick r:id="rId4"/>
              </a:rPr>
              <a:t>https://fluxosusbh.pbh.gov.br/conteudo.php?id=136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TFG estimada &lt; 30 mL/min/1,73m²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Perda de função renal &gt; 5 ml/min/1,73m² ao ano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Distúrbio iônico relacionado a DRC: hipercalemia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TFG estimada entre 30 e 45 ml/min/1,73m² com creatinina sérica &gt;1.7 mg/dL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Perda de mais de 30 % de TFG confirmado, após início de anti-hipertensivos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Albuminúria &gt; 300mg/g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Hematúria glomerular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88" name="Google Shape;288;g340a5b0e281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1690165"/>
            <a:ext cx="12192000" cy="53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INTEGRALIDADE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97000" y="44116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414769" y="1790710"/>
            <a:ext cx="11129531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Apresentadoras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Fernanda C P Lucas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Enfermeira nefrologista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Fernanda Martins Ribeiro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Médica nefrologista 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9012" y="1832831"/>
            <a:ext cx="4403784" cy="4136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0a5b0e281_0_32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294" name="Google Shape;294;g340a5b0e28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40a5b0e281_0_32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296" name="Google Shape;296;g340a5b0e281_0_32"/>
          <p:cNvSpPr txBox="1"/>
          <p:nvPr/>
        </p:nvSpPr>
        <p:spPr>
          <a:xfrm>
            <a:off x="647700" y="1397500"/>
            <a:ext cx="9249600" cy="5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Encaminhar para a nefrologia - Fluxo PBH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u="sng">
                <a:solidFill>
                  <a:schemeClr val="hlin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  <a:hlinkClick r:id="rId4"/>
              </a:rPr>
              <a:t>https://fluxosusbh.pbh.gov.br/conteudo.php?id=136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Nefrolitíase em rim único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Nefrolitíase e ITU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Nefrolitíase múltipla e nefrocalcinose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ITU de repetição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Doença Renal Policística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Hipertensão arterial resistente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Char char="➢"/>
            </a:pPr>
            <a:r>
              <a:rPr lang="pt-BR" sz="2200" b="1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Hipertensão arterial refratária</a:t>
            </a:r>
            <a:endParaRPr sz="22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97" name="Google Shape;297;g340a5b0e281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03" name="Google Shape;30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647691" y="1368275"/>
            <a:ext cx="1155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– Importante desmistificar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Filme – Depois do Universo  do Universo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125" y="2773425"/>
            <a:ext cx="5407525" cy="28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936700" y="4798500"/>
            <a:ext cx="40674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 que você vê?</a:t>
            </a:r>
            <a:endParaRPr sz="23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0625" y="2895825"/>
            <a:ext cx="2522445" cy="25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0a5b0e281_0_56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15" name="Google Shape;315;g340a5b0e281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40a5b0e281_0_56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17" name="Google Shape;317;g340a5b0e281_0_56"/>
          <p:cNvSpPr txBox="1"/>
          <p:nvPr/>
        </p:nvSpPr>
        <p:spPr>
          <a:xfrm>
            <a:off x="647691" y="1348800"/>
            <a:ext cx="115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Hemodiálise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18" name="Google Shape;318;g340a5b0e281_0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40a5b0e281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150" y="2206775"/>
            <a:ext cx="7153700" cy="44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40a5b0e281_0_56"/>
          <p:cNvSpPr txBox="1"/>
          <p:nvPr/>
        </p:nvSpPr>
        <p:spPr>
          <a:xfrm>
            <a:off x="8377675" y="2289250"/>
            <a:ext cx="3341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Crédito:pinterest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28" name="Google Shape;328;p19"/>
          <p:cNvSpPr txBox="1"/>
          <p:nvPr/>
        </p:nvSpPr>
        <p:spPr>
          <a:xfrm>
            <a:off x="647691" y="1387775"/>
            <a:ext cx="115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Hemodiálise - Acessos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25" y="2144875"/>
            <a:ext cx="1893772" cy="39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1439" y="2281225"/>
            <a:ext cx="1932997" cy="39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5989" y="2557475"/>
            <a:ext cx="3250852" cy="298692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9"/>
          <p:cNvSpPr txBox="1"/>
          <p:nvPr/>
        </p:nvSpPr>
        <p:spPr>
          <a:xfrm>
            <a:off x="857250" y="6234550"/>
            <a:ext cx="672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© 2025 UpToDate, Inc. and/or its affiliates. All Rights Reserved.</a:t>
            </a:r>
            <a:endParaRPr sz="17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/>
          <p:nvPr/>
        </p:nvSpPr>
        <p:spPr>
          <a:xfrm>
            <a:off x="686675" y="34686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39" name="Google Shape;3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0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686666" y="1133275"/>
            <a:ext cx="115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DP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42" name="Google Shape;3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8700" y="4554875"/>
            <a:ext cx="2358599" cy="22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125" y="1943298"/>
            <a:ext cx="6201400" cy="27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0"/>
          <p:cNvSpPr txBox="1"/>
          <p:nvPr/>
        </p:nvSpPr>
        <p:spPr>
          <a:xfrm>
            <a:off x="5554575" y="4774100"/>
            <a:ext cx="5971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Acervo pessoal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739" y="1969747"/>
            <a:ext cx="4082471" cy="2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250" y="5116025"/>
            <a:ext cx="41574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647691" y="1409316"/>
            <a:ext cx="1155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TX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5" name="Google Shape;3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" y="2384327"/>
            <a:ext cx="3365801" cy="4052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1"/>
          <p:cNvSpPr txBox="1"/>
          <p:nvPr/>
        </p:nvSpPr>
        <p:spPr>
          <a:xfrm>
            <a:off x="4354450" y="2873850"/>
            <a:ext cx="56694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757575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i="1">
                <a:solidFill>
                  <a:srgbClr val="757575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Modified from: Treatment Methods for Kidney Failure: Transplantation. National Institute of Diabetes and Digestive and Kidney Diseases (NIDDK). Additional information available at: </a:t>
            </a:r>
            <a:r>
              <a:rPr lang="pt-BR" sz="1100" i="1">
                <a:solidFill>
                  <a:srgbClr val="005B92"/>
                </a:solidFill>
                <a:highlight>
                  <a:srgbClr val="FFFFFF"/>
                </a:highlight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https://www.niddk.nih.gov/health-information/kidney-disease/kidney-failure/choosing-treatment</a:t>
            </a:r>
            <a:r>
              <a:rPr lang="pt-BR" sz="1100" i="1">
                <a:solidFill>
                  <a:srgbClr val="757575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 (Accessed on May 6, 2020).</a:t>
            </a:r>
            <a:endParaRPr sz="1100" i="1">
              <a:solidFill>
                <a:srgbClr val="757575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757575"/>
                </a:solidFill>
                <a:highlight>
                  <a:srgbClr val="FFFFFF"/>
                </a:highlight>
                <a:latin typeface="Arial Black"/>
                <a:ea typeface="Arial Black"/>
                <a:cs typeface="Arial Black"/>
                <a:sym typeface="Arial Black"/>
              </a:rPr>
              <a:t>© 2025 UpToDate, Inc. and/or its affiliates. All Rights Reserved.</a:t>
            </a:r>
            <a:endParaRPr sz="1100" i="1">
              <a:solidFill>
                <a:srgbClr val="757575"/>
              </a:solidFill>
              <a:highlight>
                <a:srgbClr val="FFFFFF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0a5b0e281_1_17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63" name="Google Shape;363;g340a5b0e281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340a5b0e281_1_17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65" name="Google Shape;365;g340a5b0e281_1_17"/>
          <p:cNvSpPr txBox="1"/>
          <p:nvPr/>
        </p:nvSpPr>
        <p:spPr>
          <a:xfrm>
            <a:off x="647691" y="1409316"/>
            <a:ext cx="1155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TX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6" name="Google Shape;366;g340a5b0e281_1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340a5b0e281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25" y="2012249"/>
            <a:ext cx="7749425" cy="460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340a5b0e281_1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9400" y="2012250"/>
            <a:ext cx="2162600" cy="11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40a5b0e281_1_17"/>
          <p:cNvSpPr txBox="1"/>
          <p:nvPr/>
        </p:nvSpPr>
        <p:spPr>
          <a:xfrm>
            <a:off x="8689400" y="3429000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fornecida equipe MG Transplantes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0a5b0e281_1_42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75" name="Google Shape;375;g340a5b0e281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40a5b0e281_1_42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77" name="Google Shape;377;g340a5b0e281_1_42"/>
          <p:cNvSpPr txBox="1"/>
          <p:nvPr/>
        </p:nvSpPr>
        <p:spPr>
          <a:xfrm>
            <a:off x="647691" y="1409316"/>
            <a:ext cx="1155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TRS TX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8" name="Google Shape;378;g340a5b0e281_1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40a5b0e281_1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975" y="2289250"/>
            <a:ext cx="6783950" cy="32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40a5b0e281_1_42"/>
          <p:cNvSpPr txBox="1"/>
          <p:nvPr/>
        </p:nvSpPr>
        <p:spPr>
          <a:xfrm>
            <a:off x="8056200" y="2250275"/>
            <a:ext cx="4159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Registro Brasileiros de Transplantes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https://site.abto.org.br/wp-content/uploads/2024/11/RBT2024-3t-abto-populacao.pdf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40a5b0e281_1_42"/>
          <p:cNvSpPr txBox="1"/>
          <p:nvPr/>
        </p:nvSpPr>
        <p:spPr>
          <a:xfrm>
            <a:off x="8377675" y="3419250"/>
            <a:ext cx="383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387" name="Google Shape;3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389" name="Google Shape;389;p22"/>
          <p:cNvSpPr txBox="1"/>
          <p:nvPr/>
        </p:nvSpPr>
        <p:spPr>
          <a:xfrm>
            <a:off x="647700" y="1350870"/>
            <a:ext cx="45543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90" name="Google Shape;3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900" y="1542350"/>
            <a:ext cx="4902150" cy="460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075" y="4145644"/>
            <a:ext cx="5762598" cy="20461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8858600" y="6401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https://site.abto.org.br/</a:t>
            </a:r>
            <a:endParaRPr/>
          </a:p>
        </p:txBody>
      </p:sp>
      <p:sp>
        <p:nvSpPr>
          <p:cNvPr id="393" name="Google Shape;393;p22"/>
          <p:cNvSpPr txBox="1"/>
          <p:nvPr/>
        </p:nvSpPr>
        <p:spPr>
          <a:xfrm>
            <a:off x="5914300" y="2308719"/>
            <a:ext cx="56988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Gratidão!!! </a:t>
            </a:r>
            <a:endParaRPr sz="32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pt-BR" sz="2000" dirty="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ernanda.mr@pbh.gov.br</a:t>
            </a:r>
            <a:endParaRPr sz="2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fernanda.claudia@pbh.gov.br</a:t>
            </a:r>
            <a:endParaRPr sz="2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79EC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 l="285" t="585" b="585"/>
          <a:stretch/>
        </p:blipFill>
        <p:spPr>
          <a:xfrm>
            <a:off x="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198" y="2613428"/>
            <a:ext cx="3631604" cy="163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1690165"/>
            <a:ext cx="12192000" cy="53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INTEGRALIDADE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84675" y="44116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00873" y="1639472"/>
            <a:ext cx="117834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Conceito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Presença de dano renal ou diminuição da função renal por ≥ 90 dias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Dano renal: Biópsia, imagem, marcadores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↓ função renal – TFG (creatinina)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Diretrizes KDIGO – kidney Disease Improving Global Outcomes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0402" y="4288727"/>
            <a:ext cx="2651598" cy="249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1473560"/>
            <a:ext cx="12192000" cy="53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INTEGRALIDADE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647698" y="1393800"/>
            <a:ext cx="11895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Dano renal: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Albuminúria &gt; 30 mg/24h ou RAC &gt; 30mg/g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Alterações de sedimento urinário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Alterações eletrolíticas ou tubulares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Alterações de exames de imagem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Alterações patológicas (biópsia renal)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Rim transplantado 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0402" y="4288727"/>
            <a:ext cx="2651598" cy="249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915035" y="1523570"/>
            <a:ext cx="11895703" cy="53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© 2025 UpToDate, Inc. e/ou suas afiliadas</a:t>
            </a:r>
            <a:r>
              <a:rPr lang="pt-BR" sz="2000" b="0" i="0">
                <a:solidFill>
                  <a:srgbClr val="757575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647698" y="1423025"/>
            <a:ext cx="11558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↓ função renal – TFG (creatinina)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- Fórmula CKD-EPI de 2021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3050558"/>
            <a:ext cx="4681415" cy="314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775712" y="1287093"/>
            <a:ext cx="11895703" cy="53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72761" y="1387638"/>
            <a:ext cx="11558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Fórmula CKD-EPI de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r>
              <a:rPr lang="pt-BR" sz="1800" b="1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https://www.kidney.org/professionals/gfr_calculator</a:t>
            </a:r>
            <a:endParaRPr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3955" y="371603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858" y="2482267"/>
            <a:ext cx="2792789" cy="41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3346" y="2427772"/>
            <a:ext cx="3867071" cy="407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600417" y="2443007"/>
            <a:ext cx="346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https://sbn.org.br/calculadoras/Calculadora_CKD-EPI/mobile/</a:t>
            </a:r>
            <a:endParaRPr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296298" y="1423025"/>
            <a:ext cx="11558818" cy="131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Classificação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2193142"/>
            <a:ext cx="6390409" cy="4443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7038109" y="2466869"/>
            <a:ext cx="4817007" cy="130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Fonte: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Kidney Int 2013; 3(Suppl):5. Copyright © 2013. </a:t>
            </a:r>
            <a:r>
              <a:rPr lang="pt-BR" sz="1800" b="1" i="1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http://www.nature.com/ki/index.html</a:t>
            </a:r>
            <a:r>
              <a:rPr lang="pt-BR" sz="1800" b="1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Kidney International. KDIGO.</a:t>
            </a:r>
            <a:r>
              <a:rPr lang="pt-BR" sz="1800" i="1">
                <a:solidFill>
                  <a:srgbClr val="75757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647700" y="541717"/>
            <a:ext cx="6886575" cy="627864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4090987" y="4798503"/>
            <a:ext cx="1770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316591" y="1176331"/>
            <a:ext cx="11558818" cy="131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Importância – Brasil – Realidade Terapia Dialítica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868" y="2206938"/>
            <a:ext cx="8494900" cy="4198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9476510" y="2486965"/>
            <a:ext cx="206779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 SBN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Cálculo por amostra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aleatória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422ed2fd5_0_0"/>
          <p:cNvSpPr/>
          <p:nvPr/>
        </p:nvSpPr>
        <p:spPr>
          <a:xfrm>
            <a:off x="647700" y="541717"/>
            <a:ext cx="6886500" cy="627900"/>
          </a:xfrm>
          <a:prstGeom prst="rect">
            <a:avLst/>
          </a:prstGeom>
          <a:solidFill>
            <a:srgbClr val="FD64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Dia Mundial do Rim – Movimenta PBH </a:t>
            </a:r>
            <a:endParaRPr/>
          </a:p>
        </p:txBody>
      </p:sp>
      <p:pic>
        <p:nvPicPr>
          <p:cNvPr id="176" name="Google Shape;176;g2e422ed2f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707" y="441173"/>
            <a:ext cx="1845593" cy="82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422ed2fd5_0_0"/>
          <p:cNvSpPr txBox="1"/>
          <p:nvPr/>
        </p:nvSpPr>
        <p:spPr>
          <a:xfrm>
            <a:off x="4090987" y="4798503"/>
            <a:ext cx="177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INTEGRALIDADE</a:t>
            </a:r>
            <a:endParaRPr/>
          </a:p>
        </p:txBody>
      </p:sp>
      <p:sp>
        <p:nvSpPr>
          <p:cNvPr id="178" name="Google Shape;178;g2e422ed2fd5_0_0"/>
          <p:cNvSpPr txBox="1"/>
          <p:nvPr/>
        </p:nvSpPr>
        <p:spPr>
          <a:xfrm>
            <a:off x="696416" y="1329106"/>
            <a:ext cx="115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Importância – BH – Realidade Terapia Dialítica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32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9" name="Google Shape;179;g2e422ed2f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16" y="4172551"/>
            <a:ext cx="2775284" cy="260679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e422ed2fd5_0_0"/>
          <p:cNvSpPr txBox="1"/>
          <p:nvPr/>
        </p:nvSpPr>
        <p:spPr>
          <a:xfrm>
            <a:off x="6795300" y="2498800"/>
            <a:ext cx="2903400" cy="19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Estatística Mensal DMAC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Janeiro de 2025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</p:txBody>
      </p:sp>
      <p:pic>
        <p:nvPicPr>
          <p:cNvPr id="181" name="Google Shape;181;g2e422ed2fd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850" y="2271850"/>
            <a:ext cx="5848325" cy="39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Widescreen</PresentationFormat>
  <Paragraphs>244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Noto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anelise prates</dc:creator>
  <cp:lastModifiedBy>FERNANDA MARTINS RIBEIRO PR104897</cp:lastModifiedBy>
  <cp:revision>1</cp:revision>
  <dcterms:created xsi:type="dcterms:W3CDTF">2023-09-05T17:43:33Z</dcterms:created>
  <dcterms:modified xsi:type="dcterms:W3CDTF">2025-03-14T19:22:23Z</dcterms:modified>
</cp:coreProperties>
</file>