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9" r:id="rId2"/>
  </p:sldMasterIdLst>
  <p:notesMasterIdLst>
    <p:notesMasterId r:id="rId29"/>
  </p:notesMasterIdLst>
  <p:sldIdLst>
    <p:sldId id="350" r:id="rId3"/>
    <p:sldId id="406" r:id="rId4"/>
    <p:sldId id="417" r:id="rId5"/>
    <p:sldId id="421" r:id="rId6"/>
    <p:sldId id="422" r:id="rId7"/>
    <p:sldId id="423" r:id="rId8"/>
    <p:sldId id="424" r:id="rId9"/>
    <p:sldId id="407" r:id="rId10"/>
    <p:sldId id="425" r:id="rId11"/>
    <p:sldId id="408" r:id="rId12"/>
    <p:sldId id="427" r:id="rId13"/>
    <p:sldId id="410" r:id="rId14"/>
    <p:sldId id="426" r:id="rId15"/>
    <p:sldId id="418" r:id="rId16"/>
    <p:sldId id="420" r:id="rId17"/>
    <p:sldId id="419" r:id="rId18"/>
    <p:sldId id="409" r:id="rId19"/>
    <p:sldId id="429" r:id="rId20"/>
    <p:sldId id="414" r:id="rId21"/>
    <p:sldId id="413" r:id="rId22"/>
    <p:sldId id="415" r:id="rId23"/>
    <p:sldId id="428" r:id="rId24"/>
    <p:sldId id="430" r:id="rId25"/>
    <p:sldId id="431" r:id="rId26"/>
    <p:sldId id="374" r:id="rId27"/>
    <p:sldId id="349" r:id="rId28"/>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5849" autoAdjust="0"/>
  </p:normalViewPr>
  <p:slideViewPr>
    <p:cSldViewPr>
      <p:cViewPr varScale="1">
        <p:scale>
          <a:sx n="106" d="100"/>
          <a:sy n="106" d="100"/>
        </p:scale>
        <p:origin x="16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6972A4C1-D432-49BB-AADF-C6D76C2CAE2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t-BR"/>
          </a:p>
        </p:txBody>
      </p:sp>
      <p:sp>
        <p:nvSpPr>
          <p:cNvPr id="3" name="Espaço Reservado para Data 2">
            <a:extLst>
              <a:ext uri="{FF2B5EF4-FFF2-40B4-BE49-F238E27FC236}">
                <a16:creationId xmlns:a16="http://schemas.microsoft.com/office/drawing/2014/main" id="{1F1B1B84-AE4B-420A-B20D-3EDA083A15D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465000A-F692-406C-87A6-65E4D35C91B2}" type="datetimeFigureOut">
              <a:rPr lang="pt-BR"/>
              <a:pPr>
                <a:defRPr/>
              </a:pPr>
              <a:t>13/03/2019</a:t>
            </a:fld>
            <a:endParaRPr lang="pt-BR" dirty="0"/>
          </a:p>
        </p:txBody>
      </p:sp>
      <p:sp>
        <p:nvSpPr>
          <p:cNvPr id="4" name="Espaço Reservado para Imagem de Slide 3">
            <a:extLst>
              <a:ext uri="{FF2B5EF4-FFF2-40B4-BE49-F238E27FC236}">
                <a16:creationId xmlns:a16="http://schemas.microsoft.com/office/drawing/2014/main" id="{A982F60A-749E-4CBB-9667-F3F368CB411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a:extLst>
              <a:ext uri="{FF2B5EF4-FFF2-40B4-BE49-F238E27FC236}">
                <a16:creationId xmlns:a16="http://schemas.microsoft.com/office/drawing/2014/main" id="{B99E99E0-3D6A-474C-AF1E-F8C9CA4501B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2B3094FC-4FE8-40A6-9D3D-62DFAA93532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8A5E1886-E578-4994-AC4B-BED7E8575F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32553A4-6162-4009-A1E3-3E832743F235}" type="slidenum">
              <a:rPr lang="pt-BR" altLang="en-US"/>
              <a:pPr/>
              <a:t>‹nº›</a:t>
            </a:fld>
            <a:endParaRPr lang="pt-B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5CA44A25-22E2-49D4-B6E1-FD66FE3E7D39}" type="datetimeFigureOut">
              <a:rPr lang="pt-BR"/>
              <a:pPr>
                <a:defRPr/>
              </a:pPr>
              <a:t>13/03/2019</a:t>
            </a:fld>
            <a:endParaRPr lang="pt-BR" dirty="0"/>
          </a:p>
        </p:txBody>
      </p:sp>
      <p:sp>
        <p:nvSpPr>
          <p:cNvPr id="6"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A8B72829-ED32-4DAB-B723-D7C8B6093853}" type="slidenum">
              <a:rPr lang="pt-BR" altLang="en-US"/>
              <a:pPr/>
              <a:t>‹nº›</a:t>
            </a:fld>
            <a:endParaRPr lang="pt-B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2303D90A-92B9-40BF-8A85-A0BEDEEB2DD7}"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D289E88D-7235-47DD-85E1-1D2A4CE843FF}" type="slidenum">
              <a:rPr lang="pt-BR" altLang="en-US"/>
              <a:pPr/>
              <a:t>‹nº›</a:t>
            </a:fld>
            <a:endParaRPr lang="pt-B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74BC7E5E-96F7-42F3-BD69-F3F4ECE2CD12}"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3035E513-2AB9-4947-B915-A4E6549669C1}" type="slidenum">
              <a:rPr lang="pt-BR" altLang="en-US"/>
              <a:pPr/>
              <a:t>‹nº›</a:t>
            </a:fld>
            <a:endParaRPr lang="pt-B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DECD8437-CA03-4DF8-B41E-16CB94EFCE9C}"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C0821066-4D6B-47AA-B56C-11C8A5936D77}" type="slidenum">
              <a:rPr lang="pt-BR" altLang="en-US"/>
              <a:pPr/>
              <a:t>‹nº›</a:t>
            </a:fld>
            <a:endParaRPr lang="pt-B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7D22E605-90FB-4B09-94EE-453C1BA100AF}"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EDDD4789-F28D-4283-A219-2B290423CE38}" type="slidenum">
              <a:rPr lang="pt-BR" altLang="en-US"/>
              <a:pPr/>
              <a:t>‹nº›</a:t>
            </a:fld>
            <a:endParaRPr lang="pt-B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0154ECFE-DC63-4B7A-B6CD-FE1E5C0D8FEE}"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A88FBDBF-8D2C-4DF3-871C-AB4DAF6A20B8}" type="slidenum">
              <a:rPr lang="pt-BR" altLang="en-US"/>
              <a:pPr/>
              <a:t>‹nº›</a:t>
            </a:fld>
            <a:endParaRPr lang="pt-B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6715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825625"/>
            <a:ext cx="386715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09D0E418-79AF-4A28-BD3B-75D7C1E1B2D5}" type="datetimeFigureOut">
              <a:rPr lang="pt-BR"/>
              <a:pPr>
                <a:defRPr/>
              </a:pPr>
              <a:t>13/03/2019</a:t>
            </a:fld>
            <a:endParaRPr lang="pt-BR" dirty="0"/>
          </a:p>
        </p:txBody>
      </p:sp>
      <p:sp>
        <p:nvSpPr>
          <p:cNvPr id="6"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A3380D3B-27FA-47FD-BE5D-72B5624E0F0E}" type="slidenum">
              <a:rPr lang="pt-BR" altLang="en-US"/>
              <a:pPr/>
              <a:t>‹nº›</a:t>
            </a:fld>
            <a:endParaRPr lang="pt-B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C5D8433D-5F05-4A49-B424-08790277C84E}" type="datetimeFigureOut">
              <a:rPr lang="pt-BR"/>
              <a:pPr>
                <a:defRPr/>
              </a:pPr>
              <a:t>13/03/2019</a:t>
            </a:fld>
            <a:endParaRPr lang="pt-BR" dirty="0"/>
          </a:p>
        </p:txBody>
      </p:sp>
      <p:sp>
        <p:nvSpPr>
          <p:cNvPr id="8"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696877E6-4E36-401A-86F4-BC7FE0233B80}" type="slidenum">
              <a:rPr lang="pt-BR" altLang="en-US"/>
              <a:pPr/>
              <a:t>‹nº›</a:t>
            </a:fld>
            <a:endParaRPr lang="pt-B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15481C67-0E42-4E0A-9562-26B5F8169AD3}" type="datetimeFigureOut">
              <a:rPr lang="pt-BR"/>
              <a:pPr>
                <a:defRPr/>
              </a:pPr>
              <a:t>13/03/2019</a:t>
            </a:fld>
            <a:endParaRPr lang="pt-BR" dirty="0"/>
          </a:p>
        </p:txBody>
      </p:sp>
      <p:sp>
        <p:nvSpPr>
          <p:cNvPr id="4"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627787C1-B9BE-41A6-ADD4-704363ADD429}" type="slidenum">
              <a:rPr lang="pt-BR" altLang="en-US"/>
              <a:pPr/>
              <a:t>‹nº›</a:t>
            </a:fld>
            <a:endParaRPr lang="pt-B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27FA1067-173D-4050-B31B-886D882E645D}" type="datetimeFigureOut">
              <a:rPr lang="pt-BR"/>
              <a:pPr>
                <a:defRPr/>
              </a:pPr>
              <a:t>13/03/2019</a:t>
            </a:fld>
            <a:endParaRPr lang="pt-BR" dirty="0"/>
          </a:p>
        </p:txBody>
      </p:sp>
      <p:sp>
        <p:nvSpPr>
          <p:cNvPr id="3"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932A7A83-10AF-4E07-95FF-AD859D447C25}" type="slidenum">
              <a:rPr lang="pt-BR" altLang="en-US"/>
              <a:pPr/>
              <a:t>‹nº›</a:t>
            </a:fld>
            <a:endParaRPr lang="pt-B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Imagem 6"/>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Espaço Reservado para Conteúdo 3"/>
          <p:cNvPicPr>
            <a:picLocks noGrp="1" noChangeAspect="1"/>
          </p:cNvPicPr>
          <p:nvPr/>
        </p:nvPicPr>
        <p:blipFill>
          <a:blip r:embed="rId3" cstate="print"/>
          <a:srcRect/>
          <a:stretch>
            <a:fillRect/>
          </a:stretch>
        </p:blipFill>
        <p:spPr bwMode="auto">
          <a:xfrm>
            <a:off x="7092950" y="333375"/>
            <a:ext cx="647700" cy="336550"/>
          </a:xfrm>
          <a:prstGeom prst="rect">
            <a:avLst/>
          </a:prstGeom>
          <a:noFill/>
          <a:ln w="9525">
            <a:noFill/>
            <a:miter lim="800000"/>
            <a:headEnd/>
            <a:tailEnd/>
          </a:ln>
        </p:spPr>
      </p:pic>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Data 3">
            <a:extLst>
              <a:ext uri="{FF2B5EF4-FFF2-40B4-BE49-F238E27FC236}">
                <a16:creationId xmlns:a16="http://schemas.microsoft.com/office/drawing/2014/main" id="{C7BC0837-EAA0-4F89-BBD7-CBAD56C3C6BF}"/>
              </a:ext>
            </a:extLst>
          </p:cNvPr>
          <p:cNvSpPr>
            <a:spLocks noGrp="1"/>
          </p:cNvSpPr>
          <p:nvPr>
            <p:ph type="dt" sz="half" idx="10"/>
          </p:nvPr>
        </p:nvSpPr>
        <p:spPr/>
        <p:txBody>
          <a:bodyPr/>
          <a:lstStyle>
            <a:lvl1pPr>
              <a:defRPr/>
            </a:lvl1pPr>
          </a:lstStyle>
          <a:p>
            <a:pPr>
              <a:defRPr/>
            </a:pPr>
            <a:fld id="{2064F649-A0D6-46E4-957A-B18F7D8FF8F3}" type="datetimeFigureOut">
              <a:rPr lang="pt-BR"/>
              <a:pPr>
                <a:defRPr/>
              </a:pPr>
              <a:t>13/03/2019</a:t>
            </a:fld>
            <a:endParaRPr lang="pt-BR" dirty="0"/>
          </a:p>
        </p:txBody>
      </p:sp>
      <p:sp>
        <p:nvSpPr>
          <p:cNvPr id="7" name="Espaço Reservado para Rodapé 4">
            <a:extLst>
              <a:ext uri="{FF2B5EF4-FFF2-40B4-BE49-F238E27FC236}">
                <a16:creationId xmlns:a16="http://schemas.microsoft.com/office/drawing/2014/main" id="{0B500367-072B-4BB1-9E1C-BF8FDDB22FF2}"/>
              </a:ext>
            </a:extLst>
          </p:cNvPr>
          <p:cNvSpPr>
            <a:spLocks noGrp="1"/>
          </p:cNvSpPr>
          <p:nvPr>
            <p:ph type="ftr" sz="quarter" idx="11"/>
          </p:nvPr>
        </p:nvSpPr>
        <p:spPr/>
        <p:txBody>
          <a:bodyPr/>
          <a:lstStyle>
            <a:lvl1pPr>
              <a:defRPr/>
            </a:lvl1pPr>
          </a:lstStyle>
          <a:p>
            <a:pPr>
              <a:defRPr/>
            </a:pPr>
            <a:endParaRPr lang="pt-BR"/>
          </a:p>
        </p:txBody>
      </p:sp>
      <p:sp>
        <p:nvSpPr>
          <p:cNvPr id="8" name="Espaço Reservado para Número de Slide 5">
            <a:extLst>
              <a:ext uri="{FF2B5EF4-FFF2-40B4-BE49-F238E27FC236}">
                <a16:creationId xmlns:a16="http://schemas.microsoft.com/office/drawing/2014/main" id="{4E297001-5625-4E4D-A6F3-8974C808C97B}"/>
              </a:ext>
            </a:extLst>
          </p:cNvPr>
          <p:cNvSpPr>
            <a:spLocks noGrp="1"/>
          </p:cNvSpPr>
          <p:nvPr>
            <p:ph type="sldNum" sz="quarter" idx="12"/>
          </p:nvPr>
        </p:nvSpPr>
        <p:spPr/>
        <p:txBody>
          <a:bodyPr/>
          <a:lstStyle>
            <a:lvl1pPr>
              <a:defRPr/>
            </a:lvl1pPr>
          </a:lstStyle>
          <a:p>
            <a:fld id="{892352AD-AF6C-47A5-BA0A-125512C9BE20}" type="slidenum">
              <a:rPr lang="pt-BR" altLang="en-US"/>
              <a:pPr/>
              <a:t>‹nº›</a:t>
            </a:fld>
            <a:endParaRPr lang="pt-B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80C07970-AA5C-4B16-A8F2-26D0D2E975B2}" type="datetimeFigureOut">
              <a:rPr lang="pt-BR"/>
              <a:pPr>
                <a:defRPr/>
              </a:pPr>
              <a:t>13/03/2019</a:t>
            </a:fld>
            <a:endParaRPr lang="pt-BR" dirty="0"/>
          </a:p>
        </p:txBody>
      </p:sp>
      <p:sp>
        <p:nvSpPr>
          <p:cNvPr id="6"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65092E54-098E-4FEE-BD63-8D35B0760BFA}" type="slidenum">
              <a:rPr lang="pt-BR" altLang="en-US"/>
              <a:pPr/>
              <a:t>‹nº›</a:t>
            </a:fld>
            <a:endParaRPr lang="pt-B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64FC7B36-5CCF-4C57-B32B-23C8B68CD7BC}" type="datetimeFigureOut">
              <a:rPr lang="pt-BR"/>
              <a:pPr>
                <a:defRPr/>
              </a:pPr>
              <a:t>13/03/2019</a:t>
            </a:fld>
            <a:endParaRPr lang="pt-BR" dirty="0"/>
          </a:p>
        </p:txBody>
      </p:sp>
      <p:sp>
        <p:nvSpPr>
          <p:cNvPr id="6"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1D345072-E859-4485-93AA-BF346873468E}" type="slidenum">
              <a:rPr lang="pt-BR" altLang="en-US"/>
              <a:pPr/>
              <a:t>‹nº›</a:t>
            </a:fld>
            <a:endParaRPr lang="pt-B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12DDA66E-016D-4E12-8D8A-EA0A6A76883D}"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A7B2D7B1-7954-4CC9-8DCF-254D947C2D40}" type="slidenum">
              <a:rPr lang="pt-BR" altLang="en-US"/>
              <a:pPr/>
              <a:t>‹nº›</a:t>
            </a:fld>
            <a:endParaRPr lang="pt-BR"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7626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BB636D-CCEF-4312-83B8-1B9D6F09D970}"/>
              </a:ext>
            </a:extLst>
          </p:cNvPr>
          <p:cNvSpPr>
            <a:spLocks noGrp="1"/>
          </p:cNvSpPr>
          <p:nvPr>
            <p:ph type="dt" sz="half" idx="10"/>
          </p:nvPr>
        </p:nvSpPr>
        <p:spPr/>
        <p:txBody>
          <a:bodyPr/>
          <a:lstStyle>
            <a:lvl1pPr>
              <a:defRPr/>
            </a:lvl1pPr>
          </a:lstStyle>
          <a:p>
            <a:pPr>
              <a:defRPr/>
            </a:pPr>
            <a:fld id="{D91DD7D7-F951-45F4-914E-89D5B3A68AFD}"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8E77A431-EF94-429E-8028-C09E315C320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12"/>
          </p:nvPr>
        </p:nvSpPr>
        <p:spPr/>
        <p:txBody>
          <a:bodyPr/>
          <a:lstStyle>
            <a:lvl1pPr>
              <a:defRPr/>
            </a:lvl1pPr>
          </a:lstStyle>
          <a:p>
            <a:fld id="{9861974D-619E-477D-A5EA-0450FD7E2313}" type="slidenum">
              <a:rPr lang="pt-BR" altLang="en-US"/>
              <a:pPr/>
              <a:t>‹nº›</a:t>
            </a:fld>
            <a:endParaRPr lang="pt-B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A37FB750-D7A6-46E1-A291-44C1D7F71993}" type="datetimeFigureOut">
              <a:rPr lang="pt-BR"/>
              <a:pPr>
                <a:defRPr/>
              </a:pPr>
              <a:t>13/03/2019</a:t>
            </a:fld>
            <a:endParaRPr lang="pt-BR" dirty="0"/>
          </a:p>
        </p:txBody>
      </p:sp>
      <p:sp>
        <p:nvSpPr>
          <p:cNvPr id="4"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5F5EE376-1525-4558-AB2D-3466386BD518}" type="slidenum">
              <a:rPr lang="pt-BR" altLang="en-US"/>
              <a:pPr/>
              <a:t>‹nº›</a:t>
            </a:fld>
            <a:endParaRPr lang="pt-B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CF2DBC0F-D41F-4290-8CCA-40B449BAB71D}"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B3FFF68C-ED36-4E93-B737-07FB6D3E702E}" type="slidenum">
              <a:rPr lang="pt-BR" altLang="en-US"/>
              <a:pPr/>
              <a:t>‹nº›</a:t>
            </a:fld>
            <a:endParaRPr lang="pt-B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50F00691-13F4-4B7C-8D4D-8EBF9C97076D}" type="datetimeFigureOut">
              <a:rPr lang="pt-BR"/>
              <a:pPr>
                <a:defRPr/>
              </a:pPr>
              <a:t>13/03/2019</a:t>
            </a:fld>
            <a:endParaRPr lang="pt-BR" dirty="0"/>
          </a:p>
        </p:txBody>
      </p:sp>
      <p:sp>
        <p:nvSpPr>
          <p:cNvPr id="6"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525DD1ED-0FE5-4FCB-B39F-8623D57C05AD}" type="slidenum">
              <a:rPr lang="pt-BR" altLang="en-US"/>
              <a:pPr/>
              <a:t>‹nº›</a:t>
            </a:fld>
            <a:endParaRPr lang="pt-B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9A2622C0-1A4C-4081-BC99-692EC0751C3F}" type="datetimeFigureOut">
              <a:rPr lang="pt-BR"/>
              <a:pPr>
                <a:defRPr/>
              </a:pPr>
              <a:t>13/03/2019</a:t>
            </a:fld>
            <a:endParaRPr lang="pt-BR" dirty="0"/>
          </a:p>
        </p:txBody>
      </p:sp>
      <p:sp>
        <p:nvSpPr>
          <p:cNvPr id="8"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BEB8F38E-3AF3-4349-B040-F218E71C3C38}" type="slidenum">
              <a:rPr lang="pt-BR" altLang="en-US"/>
              <a:pPr/>
              <a:t>‹nº›</a:t>
            </a:fld>
            <a:endParaRPr lang="pt-B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0D7A3C79-ADFC-4586-AC80-5552E9411454}" type="datetimeFigureOut">
              <a:rPr lang="pt-BR"/>
              <a:pPr>
                <a:defRPr/>
              </a:pPr>
              <a:t>13/03/2019</a:t>
            </a:fld>
            <a:endParaRPr lang="pt-BR" dirty="0"/>
          </a:p>
        </p:txBody>
      </p:sp>
      <p:sp>
        <p:nvSpPr>
          <p:cNvPr id="4"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A0CE2F48-DB96-484A-977E-A625454D1CA8}" type="slidenum">
              <a:rPr lang="pt-BR" altLang="en-US"/>
              <a:pPr/>
              <a:t>‹nº›</a:t>
            </a:fld>
            <a:endParaRPr lang="pt-B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3BD08C00-A455-4590-AEE6-42BA307760C9}" type="datetimeFigureOut">
              <a:rPr lang="pt-BR"/>
              <a:pPr>
                <a:defRPr/>
              </a:pPr>
              <a:t>13/03/2019</a:t>
            </a:fld>
            <a:endParaRPr lang="pt-BR" dirty="0"/>
          </a:p>
        </p:txBody>
      </p:sp>
      <p:sp>
        <p:nvSpPr>
          <p:cNvPr id="3"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8F5DEE52-039B-465F-90CC-857AFF8CDFDB}" type="slidenum">
              <a:rPr lang="pt-BR" altLang="en-US"/>
              <a:pPr/>
              <a:t>‹nº›</a:t>
            </a:fld>
            <a:endParaRPr lang="pt-B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6A975A83-1373-4C9B-B002-2A8774FC3C3A}"/>
              </a:ext>
            </a:extLst>
          </p:cNvPr>
          <p:cNvSpPr>
            <a:spLocks noGrp="1"/>
          </p:cNvSpPr>
          <p:nvPr>
            <p:ph type="dt" sz="half" idx="10"/>
          </p:nvPr>
        </p:nvSpPr>
        <p:spPr/>
        <p:txBody>
          <a:bodyPr/>
          <a:lstStyle>
            <a:lvl1pPr>
              <a:defRPr/>
            </a:lvl1pPr>
          </a:lstStyle>
          <a:p>
            <a:pPr>
              <a:defRPr/>
            </a:pPr>
            <a:fld id="{61588F6B-0A1B-4B25-858D-126E1E1E3EA7}" type="datetimeFigureOut">
              <a:rPr lang="pt-BR"/>
              <a:pPr>
                <a:defRPr/>
              </a:pPr>
              <a:t>13/03/2019</a:t>
            </a:fld>
            <a:endParaRPr lang="pt-BR" dirty="0"/>
          </a:p>
        </p:txBody>
      </p:sp>
      <p:sp>
        <p:nvSpPr>
          <p:cNvPr id="6" name="Espaço Reservado para Rodapé 4">
            <a:extLst>
              <a:ext uri="{FF2B5EF4-FFF2-40B4-BE49-F238E27FC236}">
                <a16:creationId xmlns:a16="http://schemas.microsoft.com/office/drawing/2014/main" id="{D8737090-717A-4FF1-8C68-B1C25155F930}"/>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12"/>
          </p:nvPr>
        </p:nvSpPr>
        <p:spPr/>
        <p:txBody>
          <a:bodyPr/>
          <a:lstStyle>
            <a:lvl1pPr>
              <a:defRPr/>
            </a:lvl1pPr>
          </a:lstStyle>
          <a:p>
            <a:fld id="{0426AB06-9A5F-40AC-8168-5813216C07C2}" type="slidenum">
              <a:rPr lang="pt-BR" altLang="en-US"/>
              <a:pPr/>
              <a:t>‹nº›</a:t>
            </a:fld>
            <a:endParaRPr lang="pt-B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en-US"/>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en-US"/>
              <a:t>Clique para editar 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a:extLst>
              <a:ext uri="{FF2B5EF4-FFF2-40B4-BE49-F238E27FC236}">
                <a16:creationId xmlns:a16="http://schemas.microsoft.com/office/drawing/2014/main" id="{6A975A83-1373-4C9B-B002-2A8774FC3C3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F7B2F32-F1D4-4480-AA7C-459F6247985D}"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D8737090-717A-4FF1-8C68-B1C25155F9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06F29539-C609-4BB9-A7EA-348A15874C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64C2468-CC91-4B84-AFF6-417361FD7BB8}" type="slidenum">
              <a:rPr lang="pt-BR" altLang="en-US"/>
              <a:pPr/>
              <a:t>‹nº›</a:t>
            </a:fld>
            <a:endParaRPr lang="pt-BR" alt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en-US"/>
              <a:t>Clique para editar o título mestre</a:t>
            </a:r>
          </a:p>
        </p:txBody>
      </p:sp>
      <p:sp>
        <p:nvSpPr>
          <p:cNvPr id="2051" name="Espaço Reservado para Texto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en-US"/>
              <a:t>Editar estilos de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a:extLst>
              <a:ext uri="{FF2B5EF4-FFF2-40B4-BE49-F238E27FC236}">
                <a16:creationId xmlns:a16="http://schemas.microsoft.com/office/drawing/2014/main" id="{1BBB636D-CCEF-4312-83B8-1B9D6F09D97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A4E926-8F35-4A8C-8797-C907B95B09B7}" type="datetimeFigureOut">
              <a:rPr lang="pt-BR"/>
              <a:pPr>
                <a:defRPr/>
              </a:pPr>
              <a:t>13/03/2019</a:t>
            </a:fld>
            <a:endParaRPr lang="pt-BR" dirty="0"/>
          </a:p>
        </p:txBody>
      </p:sp>
      <p:sp>
        <p:nvSpPr>
          <p:cNvPr id="5" name="Espaço Reservado para Rodapé 4">
            <a:extLst>
              <a:ext uri="{FF2B5EF4-FFF2-40B4-BE49-F238E27FC236}">
                <a16:creationId xmlns:a16="http://schemas.microsoft.com/office/drawing/2014/main" id="{8E77A431-EF94-429E-8028-C09E315C320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8A479D12-20AF-4184-9A3E-4EFB49E0F1D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CC0BB83-C9C0-40C7-9DC4-E08E8E023458}" type="slidenum">
              <a:rPr lang="pt-BR" altLang="en-US"/>
              <a:pPr/>
              <a:t>‹nº›</a:t>
            </a:fld>
            <a:endParaRPr lang="pt-BR" altLang="en-US"/>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aerecs@pbh.gov.br" TargetMode="External"/><Relationship Id="rId2" Type="http://schemas.openxmlformats.org/officeDocument/2006/relationships/hyperlink" Target="mailto:elianamariasa@pbh.gov.br" TargetMode="External"/><Relationship Id="rId1" Type="http://schemas.openxmlformats.org/officeDocument/2006/relationships/slideLayout" Target="../slideLayouts/slideLayout2.xml"/><Relationship Id="rId5" Type="http://schemas.openxmlformats.org/officeDocument/2006/relationships/hyperlink" Target="mailto:suportegaerecs@pbh.gov.br" TargetMode="External"/><Relationship Id="rId4" Type="http://schemas.openxmlformats.org/officeDocument/2006/relationships/hyperlink" Target="mailto:joanice.silva@pbh.gov.br"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a:xfrm>
            <a:off x="539750" y="2312988"/>
            <a:ext cx="8353425" cy="1476375"/>
          </a:xfrm>
        </p:spPr>
        <p:txBody>
          <a:bodyPr/>
          <a:lstStyle/>
          <a:p>
            <a:br>
              <a:rPr lang="pt-BR" altLang="pt-BR" sz="3200" b="1" dirty="0"/>
            </a:br>
            <a:br>
              <a:rPr lang="pt-BR" altLang="pt-BR" sz="3200" b="1" dirty="0"/>
            </a:br>
            <a:br>
              <a:rPr lang="pt-BR" altLang="pt-BR" sz="3200" b="1" dirty="0"/>
            </a:br>
            <a:br>
              <a:rPr lang="pt-BR" altLang="pt-BR" sz="3200" b="1" dirty="0"/>
            </a:br>
            <a:br>
              <a:rPr lang="pt-BR" altLang="pt-BR" sz="3200" b="1" dirty="0">
                <a:latin typeface="Arial" charset="0"/>
                <a:cs typeface="Arial" charset="0"/>
              </a:rPr>
            </a:br>
            <a:br>
              <a:rPr lang="pt-BR" altLang="pt-BR" sz="3200" b="1" dirty="0">
                <a:latin typeface="Arial" charset="0"/>
                <a:cs typeface="Arial" charset="0"/>
              </a:rPr>
            </a:br>
            <a:r>
              <a:rPr lang="pt-BR" altLang="pt-BR" sz="3200" b="1" dirty="0">
                <a:latin typeface="Arial" charset="0"/>
                <a:cs typeface="Arial" charset="0"/>
              </a:rPr>
              <a:t>EVOLUÇÃO DE DADOS DA SAÚDE BUCAL NO SISREDWEB</a:t>
            </a:r>
            <a:br>
              <a:rPr lang="pt-BR" altLang="pt-BR" sz="3200" dirty="0">
                <a:latin typeface="Arial" charset="0"/>
                <a:cs typeface="Arial" charset="0"/>
              </a:rPr>
            </a:br>
            <a:br>
              <a:rPr lang="pt-BR" altLang="pt-BR" sz="3200" dirty="0"/>
            </a:br>
            <a:br>
              <a:rPr lang="pt-BR" altLang="pt-BR" sz="3200" b="1" dirty="0"/>
            </a:br>
            <a:br>
              <a:rPr lang="pt-BR" altLang="pt-BR" sz="3200" dirty="0"/>
            </a:br>
            <a:br>
              <a:rPr lang="pt-BR" altLang="pt-BR" sz="3200" dirty="0"/>
            </a:br>
            <a:br>
              <a:rPr lang="pt-BR" altLang="pt-BR" sz="3200" dirty="0"/>
            </a:br>
            <a:br>
              <a:rPr lang="pt-BR" altLang="pt-BR" sz="3200" dirty="0"/>
            </a:br>
            <a:endParaRPr lang="pt-BR" altLang="en-US" sz="2400" b="1" dirty="0"/>
          </a:p>
        </p:txBody>
      </p:sp>
      <p:sp>
        <p:nvSpPr>
          <p:cNvPr id="7171" name="CaixaDeTexto 5">
            <a:extLst>
              <a:ext uri="{FF2B5EF4-FFF2-40B4-BE49-F238E27FC236}">
                <a16:creationId xmlns:a16="http://schemas.microsoft.com/office/drawing/2014/main" id="{5F6F4D2F-F7CF-4C3D-9033-0D14101D07C5}"/>
              </a:ext>
            </a:extLst>
          </p:cNvPr>
          <p:cNvSpPr txBox="1">
            <a:spLocks noChangeArrowheads="1"/>
          </p:cNvSpPr>
          <p:nvPr/>
        </p:nvSpPr>
        <p:spPr bwMode="auto">
          <a:xfrm>
            <a:off x="755576" y="4869023"/>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r>
              <a:rPr lang="pt-BR" altLang="pt-BR" sz="2800" dirty="0">
                <a:solidFill>
                  <a:schemeClr val="tx2">
                    <a:lumMod val="75000"/>
                  </a:schemeClr>
                </a:solidFill>
                <a:latin typeface="Arial" panose="020B0604020202020204" pitchFamily="34" charset="0"/>
                <a:cs typeface="Arial" panose="020B0604020202020204" pitchFamily="34" charset="0"/>
              </a:rPr>
              <a:t>Belo Horizonte, 13/03/2019 GAERE CS</a:t>
            </a:r>
          </a:p>
        </p:txBody>
      </p:sp>
      <p:sp>
        <p:nvSpPr>
          <p:cNvPr id="7172" name="CaixaDeTexto 1"/>
          <p:cNvSpPr txBox="1">
            <a:spLocks noChangeArrowheads="1"/>
          </p:cNvSpPr>
          <p:nvPr/>
        </p:nvSpPr>
        <p:spPr bwMode="auto">
          <a:xfrm>
            <a:off x="2375694" y="1480345"/>
            <a:ext cx="4392612" cy="369887"/>
          </a:xfrm>
          <a:prstGeom prst="rect">
            <a:avLst/>
          </a:prstGeom>
          <a:noFill/>
          <a:ln w="9525">
            <a:noFill/>
            <a:miter lim="800000"/>
            <a:headEnd/>
            <a:tailEnd/>
          </a:ln>
        </p:spPr>
        <p:txBody>
          <a:bodyPr>
            <a:spAutoFit/>
          </a:bodyPr>
          <a:lstStyle/>
          <a:p>
            <a:pPr algn="ctr"/>
            <a:r>
              <a:rPr lang="pt-BR" altLang="pt-BR" b="1" dirty="0">
                <a:latin typeface="Arial" charset="0"/>
              </a:rPr>
              <a:t>WEBCONFERÊNCIA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Imagem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tângulo 4">
            <a:extLst>
              <a:ext uri="{FF2B5EF4-FFF2-40B4-BE49-F238E27FC236}">
                <a16:creationId xmlns:a16="http://schemas.microsoft.com/office/drawing/2014/main" id="{9B6C0D83-571F-4649-9E8D-9F7145FAE135}"/>
              </a:ext>
            </a:extLst>
          </p:cNvPr>
          <p:cNvSpPr/>
          <p:nvPr/>
        </p:nvSpPr>
        <p:spPr>
          <a:xfrm>
            <a:off x="6227763" y="333375"/>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Atividades Coletivas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6A39BFD-53D2-42A1-8718-D9868431AB46}"/>
              </a:ext>
            </a:extLst>
          </p:cNvPr>
          <p:cNvSpPr/>
          <p:nvPr/>
        </p:nvSpPr>
        <p:spPr>
          <a:xfrm>
            <a:off x="1042988" y="3644900"/>
            <a:ext cx="7200900" cy="1655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2400" dirty="0">
                <a:solidFill>
                  <a:schemeClr val="tx1"/>
                </a:solidFill>
                <a:latin typeface="Arial" panose="020B0604020202020204" pitchFamily="34" charset="0"/>
                <a:cs typeface="Arial" panose="020B0604020202020204" pitchFamily="34" charset="0"/>
              </a:rPr>
              <a:t>Permite o acompanhamento da agenda no dia a dia pelo trabalhador e gestor. A sua análise possibilita ajustes no processo de trabalho com vistas à excelência.</a:t>
            </a:r>
          </a:p>
        </p:txBody>
      </p:sp>
      <p:sp>
        <p:nvSpPr>
          <p:cNvPr id="5" name="Retângulo 4">
            <a:extLst>
              <a:ext uri="{FF2B5EF4-FFF2-40B4-BE49-F238E27FC236}">
                <a16:creationId xmlns:a16="http://schemas.microsoft.com/office/drawing/2014/main" id="{8C2FBEAF-8E56-4CFB-A9CC-624083F270F5}"/>
              </a:ext>
            </a:extLst>
          </p:cNvPr>
          <p:cNvSpPr/>
          <p:nvPr/>
        </p:nvSpPr>
        <p:spPr>
          <a:xfrm>
            <a:off x="2987675" y="1700213"/>
            <a:ext cx="2808288" cy="3603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Atividades Coletivas</a:t>
            </a:r>
          </a:p>
        </p:txBody>
      </p:sp>
      <p:sp>
        <p:nvSpPr>
          <p:cNvPr id="6" name="Retângulo 5">
            <a:extLst>
              <a:ext uri="{FF2B5EF4-FFF2-40B4-BE49-F238E27FC236}">
                <a16:creationId xmlns:a16="http://schemas.microsoft.com/office/drawing/2014/main" id="{DA40407A-8A56-4DB9-8151-1BA3244C1563}"/>
              </a:ext>
            </a:extLst>
          </p:cNvPr>
          <p:cNvSpPr/>
          <p:nvPr/>
        </p:nvSpPr>
        <p:spPr>
          <a:xfrm>
            <a:off x="2976563" y="2133600"/>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Consultar agenda</a:t>
            </a:r>
          </a:p>
        </p:txBody>
      </p:sp>
      <p:sp>
        <p:nvSpPr>
          <p:cNvPr id="7" name="Retângulo 6">
            <a:extLst>
              <a:ext uri="{FF2B5EF4-FFF2-40B4-BE49-F238E27FC236}">
                <a16:creationId xmlns:a16="http://schemas.microsoft.com/office/drawing/2014/main" id="{CA7C2F26-DF7E-42B1-B453-8DF7D7582BE6}"/>
              </a:ext>
            </a:extLst>
          </p:cNvPr>
          <p:cNvSpPr/>
          <p:nvPr/>
        </p:nvSpPr>
        <p:spPr>
          <a:xfrm>
            <a:off x="2976563" y="2565400"/>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Saúde Bucal</a:t>
            </a:r>
          </a:p>
        </p:txBody>
      </p:sp>
      <p:sp>
        <p:nvSpPr>
          <p:cNvPr id="8" name="Retângulo 7">
            <a:extLst>
              <a:ext uri="{FF2B5EF4-FFF2-40B4-BE49-F238E27FC236}">
                <a16:creationId xmlns:a16="http://schemas.microsoft.com/office/drawing/2014/main" id="{2AAB176B-47A5-4683-A021-94A89E9664CC}"/>
              </a:ext>
            </a:extLst>
          </p:cNvPr>
          <p:cNvSpPr/>
          <p:nvPr/>
        </p:nvSpPr>
        <p:spPr>
          <a:xfrm>
            <a:off x="755650" y="768350"/>
            <a:ext cx="6208713" cy="461963"/>
          </a:xfrm>
          <a:prstGeom prst="rect">
            <a:avLst/>
          </a:prstGeom>
          <a:ln>
            <a:solidFill>
              <a:schemeClr val="tx2">
                <a:lumMod val="75000"/>
              </a:schemeClr>
            </a:solidFill>
          </a:ln>
        </p:spPr>
        <p:txBody>
          <a:bodyPr wrap="none">
            <a:spAutoFit/>
          </a:bodyPr>
          <a:lstStyle/>
          <a:p>
            <a:pPr>
              <a:defRPr/>
            </a:pPr>
            <a:r>
              <a:rPr lang="pt-BR" sz="2400" b="1" dirty="0">
                <a:solidFill>
                  <a:schemeClr val="tx2">
                    <a:lumMod val="75000"/>
                  </a:schemeClr>
                </a:solidFill>
                <a:latin typeface="Arial" panose="020B0604020202020204" pitchFamily="34" charset="0"/>
                <a:cs typeface="Arial" panose="020B0604020202020204" pitchFamily="34" charset="0"/>
              </a:rPr>
              <a:t>SELECIONANDO MÓDULOS DE ACESSO</a:t>
            </a:r>
          </a:p>
        </p:txBody>
      </p:sp>
      <p:sp>
        <p:nvSpPr>
          <p:cNvPr id="9" name="Seta: para Baixo 8">
            <a:extLst>
              <a:ext uri="{FF2B5EF4-FFF2-40B4-BE49-F238E27FC236}">
                <a16:creationId xmlns:a16="http://schemas.microsoft.com/office/drawing/2014/main" id="{C1E5E441-B56A-448C-8DAF-133B8144713B}"/>
              </a:ext>
            </a:extLst>
          </p:cNvPr>
          <p:cNvSpPr/>
          <p:nvPr/>
        </p:nvSpPr>
        <p:spPr>
          <a:xfrm rot="2916108">
            <a:off x="5807868" y="1875632"/>
            <a:ext cx="582613" cy="679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Imagem 1"/>
          <p:cNvPicPr>
            <a:picLocks noChangeAspect="1"/>
          </p:cNvPicPr>
          <p:nvPr/>
        </p:nvPicPr>
        <p:blipFill>
          <a:blip r:embed="rId2" cstate="print"/>
          <a:srcRect/>
          <a:stretch>
            <a:fillRect/>
          </a:stretch>
        </p:blipFill>
        <p:spPr bwMode="auto">
          <a:xfrm>
            <a:off x="0" y="0"/>
            <a:ext cx="9144000" cy="6597650"/>
          </a:xfrm>
          <a:prstGeom prst="rect">
            <a:avLst/>
          </a:prstGeom>
          <a:noFill/>
          <a:ln w="9525">
            <a:noFill/>
            <a:miter lim="800000"/>
            <a:headEnd/>
            <a:tailEnd/>
          </a:ln>
        </p:spPr>
      </p:pic>
      <p:sp>
        <p:nvSpPr>
          <p:cNvPr id="2" name="Retângulo 1">
            <a:extLst>
              <a:ext uri="{FF2B5EF4-FFF2-40B4-BE49-F238E27FC236}">
                <a16:creationId xmlns:a16="http://schemas.microsoft.com/office/drawing/2014/main" id="{D109DEDB-349D-47D1-8ADD-D795AE79FFEF}"/>
              </a:ext>
            </a:extLst>
          </p:cNvPr>
          <p:cNvSpPr/>
          <p:nvPr/>
        </p:nvSpPr>
        <p:spPr>
          <a:xfrm>
            <a:off x="250825" y="5013325"/>
            <a:ext cx="8208963" cy="1295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solidFill>
                  <a:schemeClr val="tx1"/>
                </a:solidFill>
                <a:latin typeface="Arial" panose="020B0604020202020204" pitchFamily="34" charset="0"/>
                <a:cs typeface="Arial" panose="020B0604020202020204" pitchFamily="34" charset="0"/>
              </a:rPr>
              <a:t>Exame clínico / Primeira consulta – Profissional de 40 horas semanais</a:t>
            </a:r>
          </a:p>
          <a:p>
            <a:pPr algn="ctr">
              <a:defRPr/>
            </a:pPr>
            <a:r>
              <a:rPr lang="pt-BR" sz="2000" dirty="0">
                <a:solidFill>
                  <a:schemeClr val="tx1"/>
                </a:solidFill>
                <a:latin typeface="Arial" panose="020B0604020202020204" pitchFamily="34" charset="0"/>
                <a:cs typeface="Arial" panose="020B0604020202020204" pitchFamily="34" charset="0"/>
              </a:rPr>
              <a:t> 3 por dia X 5 = 15 por semana</a:t>
            </a:r>
          </a:p>
          <a:p>
            <a:pPr algn="ctr">
              <a:defRPr/>
            </a:pPr>
            <a:r>
              <a:rPr lang="pt-BR" sz="2000" dirty="0">
                <a:solidFill>
                  <a:schemeClr val="tx1"/>
                </a:solidFill>
                <a:latin typeface="Arial" panose="020B0604020202020204" pitchFamily="34" charset="0"/>
                <a:cs typeface="Arial" panose="020B0604020202020204" pitchFamily="34" charset="0"/>
              </a:rPr>
              <a:t>15 semana X 4 = 60 por mês</a:t>
            </a:r>
          </a:p>
          <a:p>
            <a:pPr algn="ctr">
              <a:defRPr/>
            </a:pPr>
            <a:r>
              <a:rPr lang="pt-BR" sz="2000" dirty="0">
                <a:solidFill>
                  <a:schemeClr val="tx1"/>
                </a:solidFill>
                <a:latin typeface="Arial" panose="020B0604020202020204" pitchFamily="34" charset="0"/>
                <a:cs typeface="Arial" panose="020B0604020202020204" pitchFamily="34" charset="0"/>
              </a:rPr>
              <a:t>60 mês X 10 = 600 por ano</a:t>
            </a:r>
          </a:p>
        </p:txBody>
      </p:sp>
      <p:sp>
        <p:nvSpPr>
          <p:cNvPr id="4" name="Retângulo 3">
            <a:extLst>
              <a:ext uri="{FF2B5EF4-FFF2-40B4-BE49-F238E27FC236}">
                <a16:creationId xmlns:a16="http://schemas.microsoft.com/office/drawing/2014/main" id="{FFDBA363-9CB0-43B6-81A0-9A02F3E0B3EF}"/>
              </a:ext>
            </a:extLst>
          </p:cNvPr>
          <p:cNvSpPr/>
          <p:nvPr/>
        </p:nvSpPr>
        <p:spPr>
          <a:xfrm>
            <a:off x="6227763" y="333375"/>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Agenda diária</a:t>
            </a:r>
          </a:p>
        </p:txBody>
      </p:sp>
      <p:sp>
        <p:nvSpPr>
          <p:cNvPr id="18437" name="CaixaDeTexto 2"/>
          <p:cNvSpPr txBox="1">
            <a:spLocks noChangeArrowheads="1"/>
          </p:cNvSpPr>
          <p:nvPr/>
        </p:nvSpPr>
        <p:spPr bwMode="auto">
          <a:xfrm>
            <a:off x="6804025" y="1412875"/>
            <a:ext cx="2232025" cy="2246313"/>
          </a:xfrm>
          <a:prstGeom prst="rect">
            <a:avLst/>
          </a:prstGeom>
          <a:noFill/>
          <a:ln w="9525">
            <a:noFill/>
            <a:miter lim="800000"/>
            <a:headEnd/>
            <a:tailEnd/>
          </a:ln>
        </p:spPr>
        <p:txBody>
          <a:bodyPr>
            <a:spAutoFit/>
          </a:bodyPr>
          <a:lstStyle/>
          <a:p>
            <a:r>
              <a:rPr lang="pt-BR" altLang="pt-BR" sz="2000">
                <a:latin typeface="Arial" charset="0"/>
              </a:rPr>
              <a:t>A partir do seu acompanhamento é possível identificar o absenteísmo e a possibilidade de </a:t>
            </a:r>
            <a:r>
              <a:rPr lang="pt-BR" altLang="pt-BR" sz="2000" i="1">
                <a:latin typeface="Arial" charset="0"/>
              </a:rPr>
              <a:t>over book.</a:t>
            </a:r>
          </a:p>
        </p:txBody>
      </p:sp>
      <p:sp>
        <p:nvSpPr>
          <p:cNvPr id="5" name="Seta: para a Direita 4">
            <a:extLst>
              <a:ext uri="{FF2B5EF4-FFF2-40B4-BE49-F238E27FC236}">
                <a16:creationId xmlns:a16="http://schemas.microsoft.com/office/drawing/2014/main" id="{19A4EF48-13C5-45C6-8491-034203E8981A}"/>
              </a:ext>
            </a:extLst>
          </p:cNvPr>
          <p:cNvSpPr/>
          <p:nvPr/>
        </p:nvSpPr>
        <p:spPr>
          <a:xfrm>
            <a:off x="6372225" y="2708275"/>
            <a:ext cx="360363"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6A39BFD-53D2-42A1-8718-D9868431AB46}"/>
              </a:ext>
            </a:extLst>
          </p:cNvPr>
          <p:cNvSpPr/>
          <p:nvPr/>
        </p:nvSpPr>
        <p:spPr>
          <a:xfrm>
            <a:off x="1042988" y="3644900"/>
            <a:ext cx="7200900" cy="1655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2400" dirty="0">
                <a:solidFill>
                  <a:schemeClr val="tx1"/>
                </a:solidFill>
                <a:latin typeface="Arial" panose="020B0604020202020204" pitchFamily="34" charset="0"/>
                <a:cs typeface="Arial" panose="020B0604020202020204" pitchFamily="34" charset="0"/>
              </a:rPr>
              <a:t>Na Gestão do Cuidado do Território, o foco em 2019 é a temática do acesso (tanto de primeira consulta / exame clínico, quanto de procedimentos coletivos) </a:t>
            </a:r>
          </a:p>
        </p:txBody>
      </p:sp>
      <p:sp>
        <p:nvSpPr>
          <p:cNvPr id="5" name="Retângulo 4">
            <a:extLst>
              <a:ext uri="{FF2B5EF4-FFF2-40B4-BE49-F238E27FC236}">
                <a16:creationId xmlns:a16="http://schemas.microsoft.com/office/drawing/2014/main" id="{8C2FBEAF-8E56-4CFB-A9CC-624083F270F5}"/>
              </a:ext>
            </a:extLst>
          </p:cNvPr>
          <p:cNvSpPr/>
          <p:nvPr/>
        </p:nvSpPr>
        <p:spPr>
          <a:xfrm>
            <a:off x="2987675" y="1700213"/>
            <a:ext cx="2808288" cy="3603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Atividades Coletivas</a:t>
            </a:r>
          </a:p>
        </p:txBody>
      </p:sp>
      <p:sp>
        <p:nvSpPr>
          <p:cNvPr id="6" name="Retângulo 5">
            <a:extLst>
              <a:ext uri="{FF2B5EF4-FFF2-40B4-BE49-F238E27FC236}">
                <a16:creationId xmlns:a16="http://schemas.microsoft.com/office/drawing/2014/main" id="{DA40407A-8A56-4DB9-8151-1BA3244C1563}"/>
              </a:ext>
            </a:extLst>
          </p:cNvPr>
          <p:cNvSpPr/>
          <p:nvPr/>
        </p:nvSpPr>
        <p:spPr>
          <a:xfrm>
            <a:off x="2976563" y="2133600"/>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Consultar agenda</a:t>
            </a:r>
          </a:p>
        </p:txBody>
      </p:sp>
      <p:sp>
        <p:nvSpPr>
          <p:cNvPr id="7" name="Retângulo 6">
            <a:extLst>
              <a:ext uri="{FF2B5EF4-FFF2-40B4-BE49-F238E27FC236}">
                <a16:creationId xmlns:a16="http://schemas.microsoft.com/office/drawing/2014/main" id="{CA7C2F26-DF7E-42B1-B453-8DF7D7582BE6}"/>
              </a:ext>
            </a:extLst>
          </p:cNvPr>
          <p:cNvSpPr/>
          <p:nvPr/>
        </p:nvSpPr>
        <p:spPr>
          <a:xfrm>
            <a:off x="2976563" y="2565400"/>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Saúde Bucal</a:t>
            </a:r>
          </a:p>
        </p:txBody>
      </p:sp>
      <p:sp>
        <p:nvSpPr>
          <p:cNvPr id="8" name="Retângulo 7">
            <a:extLst>
              <a:ext uri="{FF2B5EF4-FFF2-40B4-BE49-F238E27FC236}">
                <a16:creationId xmlns:a16="http://schemas.microsoft.com/office/drawing/2014/main" id="{2AAB176B-47A5-4683-A021-94A89E9664CC}"/>
              </a:ext>
            </a:extLst>
          </p:cNvPr>
          <p:cNvSpPr/>
          <p:nvPr/>
        </p:nvSpPr>
        <p:spPr>
          <a:xfrm>
            <a:off x="900113" y="923925"/>
            <a:ext cx="6208712" cy="460375"/>
          </a:xfrm>
          <a:prstGeom prst="rect">
            <a:avLst/>
          </a:prstGeom>
          <a:ln>
            <a:solidFill>
              <a:schemeClr val="tx2">
                <a:lumMod val="75000"/>
              </a:schemeClr>
            </a:solidFill>
          </a:ln>
        </p:spPr>
        <p:txBody>
          <a:bodyPr wrap="none">
            <a:spAutoFit/>
          </a:bodyPr>
          <a:lstStyle/>
          <a:p>
            <a:pPr>
              <a:defRPr/>
            </a:pPr>
            <a:r>
              <a:rPr lang="pt-BR" sz="2400" b="1" dirty="0">
                <a:solidFill>
                  <a:schemeClr val="tx2">
                    <a:lumMod val="75000"/>
                  </a:schemeClr>
                </a:solidFill>
                <a:latin typeface="Arial" panose="020B0604020202020204" pitchFamily="34" charset="0"/>
                <a:cs typeface="Arial" panose="020B0604020202020204" pitchFamily="34" charset="0"/>
              </a:rPr>
              <a:t>SELECIONANDO MÓDULOS DE ACESSO</a:t>
            </a:r>
          </a:p>
        </p:txBody>
      </p:sp>
      <p:sp>
        <p:nvSpPr>
          <p:cNvPr id="9" name="Seta: para Baixo 8">
            <a:extLst>
              <a:ext uri="{FF2B5EF4-FFF2-40B4-BE49-F238E27FC236}">
                <a16:creationId xmlns:a16="http://schemas.microsoft.com/office/drawing/2014/main" id="{C1E5E441-B56A-448C-8DAF-133B8144713B}"/>
              </a:ext>
            </a:extLst>
          </p:cNvPr>
          <p:cNvSpPr/>
          <p:nvPr/>
        </p:nvSpPr>
        <p:spPr>
          <a:xfrm rot="2916108">
            <a:off x="5926138" y="2287588"/>
            <a:ext cx="582612" cy="677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A390B-44C9-4438-84BE-40112492FC4E}"/>
              </a:ext>
            </a:extLst>
          </p:cNvPr>
          <p:cNvSpPr>
            <a:spLocks noGrp="1"/>
          </p:cNvSpPr>
          <p:nvPr>
            <p:ph type="title"/>
          </p:nvPr>
        </p:nvSpPr>
        <p:spPr>
          <a:xfrm>
            <a:off x="457200" y="731838"/>
            <a:ext cx="7570788" cy="685800"/>
          </a:xfrm>
          <a:ln>
            <a:solidFill>
              <a:schemeClr val="accent1">
                <a:shade val="50000"/>
              </a:schemeClr>
            </a:solidFill>
          </a:ln>
        </p:spPr>
        <p:txBody>
          <a:bodyPr/>
          <a:lstStyle/>
          <a:p>
            <a:pPr>
              <a:defRPr/>
            </a:pPr>
            <a:r>
              <a:rPr lang="pt-BR" sz="2400" b="1" dirty="0">
                <a:solidFill>
                  <a:srgbClr val="002060"/>
                </a:solidFill>
                <a:latin typeface="Arial" panose="020B0604020202020204" pitchFamily="34" charset="0"/>
                <a:cs typeface="Arial" panose="020B0604020202020204" pitchFamily="34" charset="0"/>
              </a:rPr>
              <a:t>AMPLIAÇÃO DO ACESSO À PRIMEIRA CONSULTA</a:t>
            </a:r>
          </a:p>
        </p:txBody>
      </p:sp>
      <p:sp>
        <p:nvSpPr>
          <p:cNvPr id="20483" name="Espaço Reservado para Conteúdo 2"/>
          <p:cNvSpPr>
            <a:spLocks noGrp="1"/>
          </p:cNvSpPr>
          <p:nvPr>
            <p:ph idx="1"/>
          </p:nvPr>
        </p:nvSpPr>
        <p:spPr/>
        <p:txBody>
          <a:bodyPr/>
          <a:lstStyle/>
          <a:p>
            <a:pPr marL="0" indent="0" algn="just">
              <a:buFont typeface="Arial" charset="0"/>
              <a:buNone/>
            </a:pPr>
            <a:r>
              <a:rPr lang="pt-BR" altLang="pt-BR" sz="2400" dirty="0">
                <a:latin typeface="Arial" charset="0"/>
                <a:cs typeface="Arial" charset="0"/>
              </a:rPr>
              <a:t>TIPO DE CONSULTA:</a:t>
            </a:r>
          </a:p>
          <a:p>
            <a:pPr marL="0" indent="0" algn="just">
              <a:buFont typeface="Arial" charset="0"/>
              <a:buNone/>
            </a:pPr>
            <a:endParaRPr lang="pt-BR" altLang="pt-BR" sz="2400" dirty="0">
              <a:latin typeface="Arial" charset="0"/>
              <a:cs typeface="Arial" charset="0"/>
            </a:endParaRPr>
          </a:p>
          <a:p>
            <a:pPr marL="0" indent="0" algn="just">
              <a:buFont typeface="Arial" charset="0"/>
              <a:buNone/>
            </a:pPr>
            <a:r>
              <a:rPr lang="pt-BR" altLang="pt-BR" sz="2400" dirty="0">
                <a:latin typeface="Arial" charset="0"/>
                <a:cs typeface="Arial" charset="0"/>
              </a:rPr>
              <a:t>Primeira Consulta/ Exame Clínico – registrada somente pelo CD. Essa consulta deve ser registrada quando o usuário é atendido pela primeira vez na rede para realização de tratamento individual ou quando o usuário retorna 12 meses após a data da Alta ou 6 meses após o abandono de tratamento).</a:t>
            </a:r>
          </a:p>
          <a:p>
            <a:pPr marL="0" indent="0" algn="just">
              <a:buFont typeface="Arial" charset="0"/>
              <a:buNone/>
            </a:pPr>
            <a:r>
              <a:rPr lang="pt-BR" altLang="pt-BR" sz="2400" dirty="0">
                <a:latin typeface="Arial" charset="0"/>
                <a:cs typeface="Arial" charset="0"/>
              </a:rPr>
              <a:t>A partir deste registro, o dado migra para compor o indicador de Exame Clínico / Primeira Consulta.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7B42C-2441-4AF9-9878-BE2313503063}"/>
              </a:ext>
            </a:extLst>
          </p:cNvPr>
          <p:cNvSpPr>
            <a:spLocks noGrp="1"/>
          </p:cNvSpPr>
          <p:nvPr>
            <p:ph type="title"/>
          </p:nvPr>
        </p:nvSpPr>
        <p:spPr>
          <a:xfrm>
            <a:off x="900113" y="274638"/>
            <a:ext cx="4967287" cy="706437"/>
          </a:xfrm>
          <a:ln>
            <a:solidFill>
              <a:schemeClr val="accent1">
                <a:shade val="50000"/>
              </a:schemeClr>
            </a:solidFill>
          </a:ln>
        </p:spPr>
        <p:txBody>
          <a:bodyPr/>
          <a:lstStyle/>
          <a:p>
            <a:pPr>
              <a:defRPr/>
            </a:pPr>
            <a:r>
              <a:rPr lang="pt-BR" sz="2400" b="1" dirty="0">
                <a:solidFill>
                  <a:srgbClr val="002060"/>
                </a:solidFill>
                <a:latin typeface="Arial" panose="020B0604020202020204" pitchFamily="34" charset="0"/>
                <a:cs typeface="Arial" panose="020B0604020202020204" pitchFamily="34" charset="0"/>
              </a:rPr>
              <a:t>MEUS RELATÓRIOS</a:t>
            </a:r>
          </a:p>
        </p:txBody>
      </p:sp>
      <p:sp>
        <p:nvSpPr>
          <p:cNvPr id="3" name="Espaço Reservado para Conteúdo 2">
            <a:extLst>
              <a:ext uri="{FF2B5EF4-FFF2-40B4-BE49-F238E27FC236}">
                <a16:creationId xmlns:a16="http://schemas.microsoft.com/office/drawing/2014/main" id="{9D35C633-5DEA-44F3-952F-99AE053C215E}"/>
              </a:ext>
            </a:extLst>
          </p:cNvPr>
          <p:cNvSpPr>
            <a:spLocks noGrp="1"/>
          </p:cNvSpPr>
          <p:nvPr>
            <p:ph idx="1"/>
          </p:nvPr>
        </p:nvSpPr>
        <p:spPr>
          <a:xfrm>
            <a:off x="457200" y="1412875"/>
            <a:ext cx="8229600" cy="4713288"/>
          </a:xfrm>
        </p:spPr>
        <p:txBody>
          <a:bodyPr/>
          <a:lstStyle/>
          <a:p>
            <a:pPr marL="0" indent="0" algn="just">
              <a:buFont typeface="Arial" panose="020B0604020202020204" pitchFamily="34" charset="0"/>
              <a:buNone/>
              <a:defRPr/>
            </a:pPr>
            <a:r>
              <a:rPr lang="pt-BR" sz="2400" dirty="0">
                <a:latin typeface="Arial" panose="020B0604020202020204" pitchFamily="34" charset="0"/>
                <a:cs typeface="Arial" panose="020B0604020202020204" pitchFamily="34" charset="0"/>
              </a:rPr>
              <a:t>Está localizado na tela de apresentação do Modulo de Saúde Bucal. O modulo emite três tipos de relatórios: </a:t>
            </a:r>
          </a:p>
          <a:p>
            <a:pPr marL="457200" indent="-457200" algn="just">
              <a:buFont typeface="Arial" panose="020B0604020202020204" pitchFamily="34" charset="0"/>
              <a:buAutoNum type="arabicPeriod"/>
              <a:defRPr/>
            </a:pPr>
            <a:r>
              <a:rPr lang="pt-BR" sz="2400" b="1" dirty="0">
                <a:latin typeface="Arial" panose="020B0604020202020204" pitchFamily="34" charset="0"/>
                <a:cs typeface="Arial" panose="020B0604020202020204" pitchFamily="34" charset="0"/>
              </a:rPr>
              <a:t>Analítico de Atendimentos: </a:t>
            </a:r>
            <a:r>
              <a:rPr lang="pt-BR" sz="2400" dirty="0">
                <a:latin typeface="Arial" panose="020B0604020202020204" pitchFamily="34" charset="0"/>
                <a:cs typeface="Arial" panose="020B0604020202020204" pitchFamily="34" charset="0"/>
              </a:rPr>
              <a:t>exibe os pacientes atendidos em um período de tempo de até seis meses.</a:t>
            </a:r>
          </a:p>
          <a:p>
            <a:pPr marL="0" indent="0" algn="just">
              <a:buFont typeface="Arial" panose="020B0604020202020204" pitchFamily="34" charset="0"/>
              <a:buNone/>
              <a:defRPr/>
            </a:pPr>
            <a:r>
              <a:rPr lang="pt-BR" sz="2400" dirty="0">
                <a:latin typeface="Arial" panose="020B0604020202020204" pitchFamily="34" charset="0"/>
                <a:cs typeface="Arial" panose="020B0604020202020204" pitchFamily="34" charset="0"/>
              </a:rPr>
              <a:t>2. </a:t>
            </a:r>
            <a:r>
              <a:rPr lang="pt-BR" sz="2400" b="1" dirty="0">
                <a:latin typeface="Arial" panose="020B0604020202020204" pitchFamily="34" charset="0"/>
                <a:cs typeface="Arial" panose="020B0604020202020204" pitchFamily="34" charset="0"/>
              </a:rPr>
              <a:t>Analítico de Procedimentos: </a:t>
            </a:r>
            <a:r>
              <a:rPr lang="pt-BR" sz="2400" dirty="0">
                <a:latin typeface="Arial" panose="020B0604020202020204" pitchFamily="34" charset="0"/>
                <a:cs typeface="Arial" panose="020B0604020202020204" pitchFamily="34" charset="0"/>
              </a:rPr>
              <a:t>exibe os procedimentos executados pelo profissional em um período de tempo de até seis meses.</a:t>
            </a:r>
          </a:p>
          <a:p>
            <a:pPr marL="0" indent="0" algn="just">
              <a:buFont typeface="Arial" panose="020B0604020202020204" pitchFamily="34" charset="0"/>
              <a:buNone/>
              <a:defRPr/>
            </a:pPr>
            <a:r>
              <a:rPr lang="pt-BR" sz="2400" dirty="0">
                <a:latin typeface="Arial" panose="020B0604020202020204" pitchFamily="34" charset="0"/>
                <a:cs typeface="Arial" panose="020B0604020202020204" pitchFamily="34" charset="0"/>
              </a:rPr>
              <a:t>3. </a:t>
            </a:r>
            <a:r>
              <a:rPr lang="pt-BR" sz="2400" b="1" dirty="0">
                <a:latin typeface="Arial" panose="020B0604020202020204" pitchFamily="34" charset="0"/>
                <a:cs typeface="Arial" panose="020B0604020202020204" pitchFamily="34" charset="0"/>
              </a:rPr>
              <a:t>Sintético de Procedimentos: </a:t>
            </a:r>
            <a:r>
              <a:rPr lang="pt-BR" sz="2400" dirty="0">
                <a:latin typeface="Arial" panose="020B0604020202020204" pitchFamily="34" charset="0"/>
                <a:cs typeface="Arial" panose="020B0604020202020204" pitchFamily="34" charset="0"/>
              </a:rPr>
              <a:t>Exibe os procedimentos executados pelo profissional em um período de tempo de até seis meses.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3797A-1DAD-44EA-AC74-1608731FAB36}"/>
              </a:ext>
            </a:extLst>
          </p:cNvPr>
          <p:cNvSpPr>
            <a:spLocks noGrp="1"/>
          </p:cNvSpPr>
          <p:nvPr>
            <p:ph type="title"/>
          </p:nvPr>
        </p:nvSpPr>
        <p:spPr>
          <a:xfrm>
            <a:off x="827088" y="731838"/>
            <a:ext cx="5699125" cy="685800"/>
          </a:xfrm>
          <a:ln>
            <a:solidFill>
              <a:schemeClr val="accent1">
                <a:shade val="50000"/>
              </a:schemeClr>
            </a:solidFill>
          </a:ln>
        </p:spPr>
        <p:txBody>
          <a:bodyPr/>
          <a:lstStyle/>
          <a:p>
            <a:pPr>
              <a:defRPr/>
            </a:pPr>
            <a:r>
              <a:rPr lang="pt-BR" sz="2400" b="1" dirty="0">
                <a:solidFill>
                  <a:srgbClr val="002060"/>
                </a:solidFill>
                <a:latin typeface="Arial" panose="020B0604020202020204" pitchFamily="34" charset="0"/>
                <a:cs typeface="Arial" panose="020B0604020202020204" pitchFamily="34" charset="0"/>
              </a:rPr>
              <a:t>CONDUTA PROFISSIONAL </a:t>
            </a:r>
          </a:p>
        </p:txBody>
      </p:sp>
      <p:sp>
        <p:nvSpPr>
          <p:cNvPr id="22531" name="Espaço Reservado para Conteúdo 2"/>
          <p:cNvSpPr>
            <a:spLocks noGrp="1"/>
          </p:cNvSpPr>
          <p:nvPr>
            <p:ph idx="1"/>
          </p:nvPr>
        </p:nvSpPr>
        <p:spPr/>
        <p:txBody>
          <a:bodyPr/>
          <a:lstStyle/>
          <a:p>
            <a:pPr algn="just"/>
            <a:r>
              <a:rPr lang="pt-BR" altLang="pt-BR" sz="2400" dirty="0">
                <a:latin typeface="Arial" charset="0"/>
                <a:cs typeface="Arial" charset="0"/>
              </a:rPr>
              <a:t>Encaminhamentos p/ Radiologia e  </a:t>
            </a:r>
            <a:r>
              <a:rPr lang="pt-BR" altLang="pt-BR" sz="2400" dirty="0" err="1">
                <a:latin typeface="Arial" charset="0"/>
                <a:cs typeface="Arial" charset="0"/>
              </a:rPr>
              <a:t>Estomatologia</a:t>
            </a:r>
            <a:r>
              <a:rPr lang="pt-BR" altLang="pt-BR" sz="2400" dirty="0">
                <a:latin typeface="Arial" charset="0"/>
                <a:cs typeface="Arial" charset="0"/>
              </a:rPr>
              <a:t>: foram colocados separados pois podem ocorrer em qualquer tipo de consulta. </a:t>
            </a:r>
          </a:p>
          <a:p>
            <a:pPr algn="just"/>
            <a:r>
              <a:rPr lang="pt-BR" altLang="pt-BR" sz="2400" dirty="0">
                <a:latin typeface="Arial" charset="0"/>
                <a:cs typeface="Arial" charset="0"/>
              </a:rPr>
              <a:t>Encaminhamentos para Especialidades Odontológicas: poderá ser registrado somente no momento da Alta / Tratamento Concluído ou Alta do Episódio.</a:t>
            </a:r>
          </a:p>
          <a:p>
            <a:pPr algn="just"/>
            <a:r>
              <a:rPr lang="pt-BR" altLang="pt-BR" sz="2400" dirty="0">
                <a:latin typeface="Arial" charset="0"/>
                <a:cs typeface="Arial" charset="0"/>
              </a:rPr>
              <a:t>O TSB registra apenas “Agendamento Consulta Subseqüente”. Somente o CD está autorizado a registrar Tratamento Completado.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Imagem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tângulo 2">
            <a:extLst>
              <a:ext uri="{FF2B5EF4-FFF2-40B4-BE49-F238E27FC236}">
                <a16:creationId xmlns:a16="http://schemas.microsoft.com/office/drawing/2014/main" id="{12D13A8D-115D-4665-85AF-6D2D6824E80C}"/>
              </a:ext>
            </a:extLst>
          </p:cNvPr>
          <p:cNvSpPr/>
          <p:nvPr/>
        </p:nvSpPr>
        <p:spPr>
          <a:xfrm>
            <a:off x="1116013" y="260350"/>
            <a:ext cx="6264275" cy="3603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Relatório sintético de procedimentos por profissional</a:t>
            </a:r>
          </a:p>
        </p:txBody>
      </p:sp>
      <p:sp>
        <p:nvSpPr>
          <p:cNvPr id="23556" name="CaixaDeTexto 1"/>
          <p:cNvSpPr txBox="1">
            <a:spLocks noChangeArrowheads="1"/>
          </p:cNvSpPr>
          <p:nvPr/>
        </p:nvSpPr>
        <p:spPr bwMode="auto">
          <a:xfrm>
            <a:off x="323850" y="5602288"/>
            <a:ext cx="7632700" cy="1016000"/>
          </a:xfrm>
          <a:prstGeom prst="rect">
            <a:avLst/>
          </a:prstGeom>
          <a:noFill/>
          <a:ln w="9525">
            <a:noFill/>
            <a:miter lim="800000"/>
            <a:headEnd/>
            <a:tailEnd/>
          </a:ln>
        </p:spPr>
        <p:txBody>
          <a:bodyPr>
            <a:spAutoFit/>
          </a:bodyPr>
          <a:lstStyle/>
          <a:p>
            <a:r>
              <a:rPr lang="pt-BR" altLang="pt-BR" sz="2000">
                <a:latin typeface="Arial" charset="0"/>
              </a:rPr>
              <a:t>Pela produção mensal é possível visualizar se o profissional segue o protocolo de saúde bucal na atenção básica e se há uma tendência em atingir as metas anuais</a:t>
            </a:r>
            <a:r>
              <a:rPr lang="pt-BR" altLang="pt-B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0B27C-B1DE-44A8-B6A4-24C2AEA255BD}"/>
              </a:ext>
            </a:extLst>
          </p:cNvPr>
          <p:cNvSpPr>
            <a:spLocks noGrp="1"/>
          </p:cNvSpPr>
          <p:nvPr>
            <p:ph type="title"/>
          </p:nvPr>
        </p:nvSpPr>
        <p:spPr>
          <a:xfrm>
            <a:off x="457200" y="731838"/>
            <a:ext cx="8229600" cy="685800"/>
          </a:xfrm>
          <a:ln>
            <a:solidFill>
              <a:schemeClr val="accent1">
                <a:shade val="50000"/>
              </a:schemeClr>
            </a:solidFill>
          </a:ln>
        </p:spPr>
        <p:txBody>
          <a:bodyPr/>
          <a:lstStyle/>
          <a:p>
            <a:pPr>
              <a:defRPr/>
            </a:pPr>
            <a:r>
              <a:rPr lang="pt-BR" sz="2400" b="1" dirty="0">
                <a:solidFill>
                  <a:srgbClr val="002060"/>
                </a:solidFill>
                <a:latin typeface="Arial" panose="020B0604020202020204" pitchFamily="34" charset="0"/>
                <a:cs typeface="Arial" panose="020B0604020202020204" pitchFamily="34" charset="0"/>
              </a:rPr>
              <a:t>RECORDANDO ALGUNS PRINCÍPIOS</a:t>
            </a:r>
          </a:p>
        </p:txBody>
      </p:sp>
      <p:sp>
        <p:nvSpPr>
          <p:cNvPr id="24579" name="Espaço Reservado para Conteúdo 2"/>
          <p:cNvSpPr>
            <a:spLocks noGrp="1"/>
          </p:cNvSpPr>
          <p:nvPr>
            <p:ph idx="1"/>
          </p:nvPr>
        </p:nvSpPr>
        <p:spPr/>
        <p:txBody>
          <a:bodyPr/>
          <a:lstStyle/>
          <a:p>
            <a:pPr algn="just"/>
            <a:r>
              <a:rPr lang="pt-BR" altLang="pt-BR" sz="2400">
                <a:latin typeface="Arial" charset="0"/>
                <a:cs typeface="Arial" charset="0"/>
              </a:rPr>
              <a:t>Para atingir as metas, primeiramente é preciso seguir o protocolo. Em Belo Horizonte a opção é pelo controle das doenças bucais na atenção primária. Isso significa que a maioria das restaurações serão de ionômero de vidro (Tratamento Restaurador Atraumático / ART). </a:t>
            </a:r>
          </a:p>
          <a:p>
            <a:pPr algn="just"/>
            <a:r>
              <a:rPr lang="pt-BR" altLang="pt-BR" sz="2400">
                <a:latin typeface="Arial" charset="0"/>
                <a:cs typeface="Arial" charset="0"/>
              </a:rPr>
              <a:t>O usuário está de passagem pelo Centro de Saúde. Deve iniciar e concluir o seu tratamento em uma sessão. Se necessário, agendar consulta subsequente.</a:t>
            </a:r>
          </a:p>
          <a:p>
            <a:pPr algn="just"/>
            <a:r>
              <a:rPr lang="pt-BR" altLang="pt-BR" sz="2400">
                <a:latin typeface="Arial" charset="0"/>
                <a:cs typeface="Arial" charset="0"/>
              </a:rPr>
              <a:t>A reabilitação feita na atenção primária é por meio de prótese total.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Espaço Reservado para Conteúdo 1">
            <a:extLst>
              <a:ext uri="{FF2B5EF4-FFF2-40B4-BE49-F238E27FC236}">
                <a16:creationId xmlns:a16="http://schemas.microsoft.com/office/drawing/2014/main" id="{2EDF6594-C707-4381-95F3-14B32E4C93A3}"/>
              </a:ext>
            </a:extLst>
          </p:cNvPr>
          <p:cNvGraphicFramePr>
            <a:graphicFrameLocks noGrp="1"/>
          </p:cNvGraphicFramePr>
          <p:nvPr>
            <p:ph idx="1"/>
          </p:nvPr>
        </p:nvGraphicFramePr>
        <p:xfrm>
          <a:off x="374650" y="1460500"/>
          <a:ext cx="8229600" cy="5137146"/>
        </p:xfrm>
        <a:graphic>
          <a:graphicData uri="http://schemas.openxmlformats.org/drawingml/2006/table">
            <a:tbl>
              <a:tblPr firstRow="1" bandRow="1">
                <a:tableStyleId>{5C22544A-7EE6-4342-B048-85BDC9FD1C3A}</a:tableStyleId>
              </a:tblPr>
              <a:tblGrid>
                <a:gridCol w="4402832">
                  <a:extLst>
                    <a:ext uri="{9D8B030D-6E8A-4147-A177-3AD203B41FA5}">
                      <a16:colId xmlns:a16="http://schemas.microsoft.com/office/drawing/2014/main" val="2070107314"/>
                    </a:ext>
                  </a:extLst>
                </a:gridCol>
                <a:gridCol w="1522512">
                  <a:extLst>
                    <a:ext uri="{9D8B030D-6E8A-4147-A177-3AD203B41FA5}">
                      <a16:colId xmlns:a16="http://schemas.microsoft.com/office/drawing/2014/main" val="3325629905"/>
                    </a:ext>
                  </a:extLst>
                </a:gridCol>
                <a:gridCol w="1080120">
                  <a:extLst>
                    <a:ext uri="{9D8B030D-6E8A-4147-A177-3AD203B41FA5}">
                      <a16:colId xmlns:a16="http://schemas.microsoft.com/office/drawing/2014/main" val="1347164061"/>
                    </a:ext>
                  </a:extLst>
                </a:gridCol>
                <a:gridCol w="1224136">
                  <a:extLst>
                    <a:ext uri="{9D8B030D-6E8A-4147-A177-3AD203B41FA5}">
                      <a16:colId xmlns:a16="http://schemas.microsoft.com/office/drawing/2014/main" val="2430833729"/>
                    </a:ext>
                  </a:extLst>
                </a:gridCol>
              </a:tblGrid>
              <a:tr h="437378">
                <a:tc>
                  <a:txBody>
                    <a:bodyPr/>
                    <a:lstStyle/>
                    <a:p>
                      <a:endParaRPr lang="pt-BR" sz="2000" dirty="0">
                        <a:latin typeface="Arial" panose="020B0604020202020204" pitchFamily="34" charset="0"/>
                        <a:cs typeface="Arial" panose="020B0604020202020204" pitchFamily="34" charset="0"/>
                      </a:endParaRPr>
                    </a:p>
                  </a:txBody>
                  <a:tcPr marT="45727" marB="45727"/>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2018</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2019</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Total</a:t>
                      </a:r>
                    </a:p>
                  </a:txBody>
                  <a:tcPr marL="9525" marR="9525" marT="9526" marB="0" anchor="ctr"/>
                </a:tc>
                <a:extLst>
                  <a:ext uri="{0D108BD9-81ED-4DB2-BD59-A6C34878D82A}">
                    <a16:rowId xmlns:a16="http://schemas.microsoft.com/office/drawing/2014/main" val="1391838749"/>
                  </a:ext>
                </a:extLst>
              </a:tr>
              <a:tr h="409341">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CAFEZAL</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29</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6" marB="0" anchor="ctr"/>
                </a:tc>
                <a:extLst>
                  <a:ext uri="{0D108BD9-81ED-4DB2-BD59-A6C34878D82A}">
                    <a16:rowId xmlns:a16="http://schemas.microsoft.com/office/drawing/2014/main" val="391320676"/>
                  </a:ext>
                </a:extLst>
              </a:tr>
              <a:tr h="400895">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CARLOS CHAGAS         </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14</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23</a:t>
                      </a:r>
                    </a:p>
                  </a:txBody>
                  <a:tcPr marL="9525" marR="9525" marT="9526" marB="0" anchor="ctr"/>
                </a:tc>
                <a:extLst>
                  <a:ext uri="{0D108BD9-81ED-4DB2-BD59-A6C34878D82A}">
                    <a16:rowId xmlns:a16="http://schemas.microsoft.com/office/drawing/2014/main" val="1100633164"/>
                  </a:ext>
                </a:extLst>
              </a:tr>
              <a:tr h="393984">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CONJ. SANTA MARIA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17</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6" marB="0" anchor="ctr"/>
                </a:tc>
                <a:extLst>
                  <a:ext uri="{0D108BD9-81ED-4DB2-BD59-A6C34878D82A}">
                    <a16:rowId xmlns:a16="http://schemas.microsoft.com/office/drawing/2014/main" val="1976599929"/>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MENINO JESUS</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6" marB="0" anchor="ctr"/>
                </a:tc>
                <a:extLst>
                  <a:ext uri="{0D108BD9-81ED-4DB2-BD59-A6C34878D82A}">
                    <a16:rowId xmlns:a16="http://schemas.microsoft.com/office/drawing/2014/main" val="1179867230"/>
                  </a:ext>
                </a:extLst>
              </a:tr>
              <a:tr h="459647">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NOSSA SRA APARECIDA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19</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6" marB="0" anchor="ctr"/>
                </a:tc>
                <a:extLst>
                  <a:ext uri="{0D108BD9-81ED-4DB2-BD59-A6C34878D82A}">
                    <a16:rowId xmlns:a16="http://schemas.microsoft.com/office/drawing/2014/main" val="3410095894"/>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NOSSA SRA DE FATIMA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21</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6" marB="0" anchor="ctr"/>
                </a:tc>
                <a:extLst>
                  <a:ext uri="{0D108BD9-81ED-4DB2-BD59-A6C34878D82A}">
                    <a16:rowId xmlns:a16="http://schemas.microsoft.com/office/drawing/2014/main" val="2790764150"/>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OSWALDO CRUZ</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6" marB="0" anchor="ctr"/>
                </a:tc>
                <a:extLst>
                  <a:ext uri="{0D108BD9-81ED-4DB2-BD59-A6C34878D82A}">
                    <a16:rowId xmlns:a16="http://schemas.microsoft.com/office/drawing/2014/main" val="3331310121"/>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PADRE TARCÍSIO</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9</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6" marB="0" anchor="ctr"/>
                </a:tc>
                <a:extLst>
                  <a:ext uri="{0D108BD9-81ED-4DB2-BD59-A6C34878D82A}">
                    <a16:rowId xmlns:a16="http://schemas.microsoft.com/office/drawing/2014/main" val="2664225320"/>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SANTA LUCIA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13</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6" marB="0" anchor="ctr"/>
                </a:tc>
                <a:extLst>
                  <a:ext uri="{0D108BD9-81ED-4DB2-BD59-A6C34878D82A}">
                    <a16:rowId xmlns:a16="http://schemas.microsoft.com/office/drawing/2014/main" val="3381483457"/>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SANTA RITA DE CASSIA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19</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4</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6" marB="0" anchor="ctr"/>
                </a:tc>
                <a:extLst>
                  <a:ext uri="{0D108BD9-81ED-4DB2-BD59-A6C34878D82A}">
                    <a16:rowId xmlns:a16="http://schemas.microsoft.com/office/drawing/2014/main" val="3819053433"/>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SAO MIGUEL ARCANJO</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5</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6" marB="0" anchor="ctr"/>
                </a:tc>
                <a:extLst>
                  <a:ext uri="{0D108BD9-81ED-4DB2-BD59-A6C34878D82A}">
                    <a16:rowId xmlns:a16="http://schemas.microsoft.com/office/drawing/2014/main" val="426616205"/>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TIA AMANCIA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11</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6" marB="0" anchor="ctr"/>
                </a:tc>
                <a:extLst>
                  <a:ext uri="{0D108BD9-81ED-4DB2-BD59-A6C34878D82A}">
                    <a16:rowId xmlns:a16="http://schemas.microsoft.com/office/drawing/2014/main" val="4220764636"/>
                  </a:ext>
                </a:extLst>
              </a:tr>
              <a:tr h="409341">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161</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18</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179</a:t>
                      </a:r>
                    </a:p>
                  </a:txBody>
                  <a:tcPr marL="9525" marR="9525" marT="9526" marB="0" anchor="ctr"/>
                </a:tc>
                <a:extLst>
                  <a:ext uri="{0D108BD9-81ED-4DB2-BD59-A6C34878D82A}">
                    <a16:rowId xmlns:a16="http://schemas.microsoft.com/office/drawing/2014/main" val="3446750453"/>
                  </a:ext>
                </a:extLst>
              </a:tr>
            </a:tbl>
          </a:graphicData>
        </a:graphic>
      </p:graphicFrame>
      <p:sp>
        <p:nvSpPr>
          <p:cNvPr id="3" name="CaixaDeTexto 2">
            <a:extLst>
              <a:ext uri="{FF2B5EF4-FFF2-40B4-BE49-F238E27FC236}">
                <a16:creationId xmlns:a16="http://schemas.microsoft.com/office/drawing/2014/main" id="{6A345664-6832-4160-AF47-EACF9D18F559}"/>
              </a:ext>
            </a:extLst>
          </p:cNvPr>
          <p:cNvSpPr txBox="1"/>
          <p:nvPr/>
        </p:nvSpPr>
        <p:spPr>
          <a:xfrm>
            <a:off x="250825" y="260350"/>
            <a:ext cx="8569325" cy="830263"/>
          </a:xfrm>
          <a:prstGeom prst="rect">
            <a:avLst/>
          </a:prstGeom>
          <a:noFill/>
        </p:spPr>
        <p:txBody>
          <a:bodyPr>
            <a:spAutoFit/>
          </a:bodyPr>
          <a:lstStyle/>
          <a:p>
            <a:pPr>
              <a:defRPr/>
            </a:pPr>
            <a:r>
              <a:rPr lang="pt-BR" sz="2400" b="1" dirty="0">
                <a:solidFill>
                  <a:schemeClr val="accent1">
                    <a:lumMod val="75000"/>
                  </a:schemeClr>
                </a:solidFill>
                <a:latin typeface="Arial" panose="020B0604020202020204" pitchFamily="34" charset="0"/>
                <a:cs typeface="Arial" panose="020B0604020202020204" pitchFamily="34" charset="0"/>
              </a:rPr>
              <a:t>Total de próteses instaladas nos anos de 2018 e 2019 nos Centros de Saúde da DRES Centro Sul, Belo Horizonte.</a:t>
            </a:r>
          </a:p>
        </p:txBody>
      </p:sp>
      <p:sp>
        <p:nvSpPr>
          <p:cNvPr id="5" name="Estrela: 5 Pontas 4">
            <a:extLst>
              <a:ext uri="{FF2B5EF4-FFF2-40B4-BE49-F238E27FC236}">
                <a16:creationId xmlns:a16="http://schemas.microsoft.com/office/drawing/2014/main" id="{21E3DB9C-F4C2-423F-A4DF-DA44A0AD0F04}"/>
              </a:ext>
            </a:extLst>
          </p:cNvPr>
          <p:cNvSpPr/>
          <p:nvPr/>
        </p:nvSpPr>
        <p:spPr>
          <a:xfrm>
            <a:off x="3635375" y="1916113"/>
            <a:ext cx="431800" cy="2889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00"/>
              </a:solidFill>
            </a:endParaRPr>
          </a:p>
        </p:txBody>
      </p:sp>
      <p:sp>
        <p:nvSpPr>
          <p:cNvPr id="6" name="Estrela: 5 Pontas 5">
            <a:extLst>
              <a:ext uri="{FF2B5EF4-FFF2-40B4-BE49-F238E27FC236}">
                <a16:creationId xmlns:a16="http://schemas.microsoft.com/office/drawing/2014/main" id="{FDF29640-9D6D-4259-AB4A-CA63C34CCE47}"/>
              </a:ext>
            </a:extLst>
          </p:cNvPr>
          <p:cNvSpPr/>
          <p:nvPr/>
        </p:nvSpPr>
        <p:spPr>
          <a:xfrm>
            <a:off x="3995738" y="5229225"/>
            <a:ext cx="431800" cy="2873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strela: 5 Pontas 6">
            <a:extLst>
              <a:ext uri="{FF2B5EF4-FFF2-40B4-BE49-F238E27FC236}">
                <a16:creationId xmlns:a16="http://schemas.microsoft.com/office/drawing/2014/main" id="{0795CAB9-53F5-49CB-8134-385526576041}"/>
              </a:ext>
            </a:extLst>
          </p:cNvPr>
          <p:cNvSpPr/>
          <p:nvPr/>
        </p:nvSpPr>
        <p:spPr>
          <a:xfrm>
            <a:off x="3708400" y="2420938"/>
            <a:ext cx="431800" cy="2873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Retângulo 7">
            <a:extLst>
              <a:ext uri="{FF2B5EF4-FFF2-40B4-BE49-F238E27FC236}">
                <a16:creationId xmlns:a16="http://schemas.microsoft.com/office/drawing/2014/main" id="{BC04B55A-660C-448E-9C51-54286A3E5E01}"/>
              </a:ext>
            </a:extLst>
          </p:cNvPr>
          <p:cNvSpPr/>
          <p:nvPr/>
        </p:nvSpPr>
        <p:spPr>
          <a:xfrm>
            <a:off x="2255838" y="6553200"/>
            <a:ext cx="2305050" cy="260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solidFill>
                  <a:schemeClr val="tx1"/>
                </a:solidFill>
                <a:latin typeface="Arial" panose="020B0604020202020204" pitchFamily="34" charset="0"/>
                <a:cs typeface="Arial" panose="020B0604020202020204" pitchFamily="34" charset="0"/>
              </a:rPr>
              <a:t>Fonte: Extrator do SISREDE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6F133BC-35CF-4A44-9243-B3440D67A957}"/>
              </a:ext>
            </a:extLst>
          </p:cNvPr>
          <p:cNvSpPr/>
          <p:nvPr/>
        </p:nvSpPr>
        <p:spPr>
          <a:xfrm>
            <a:off x="611188" y="1700213"/>
            <a:ext cx="2016125" cy="108108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SISREDEWEB </a:t>
            </a:r>
          </a:p>
          <a:p>
            <a:pPr algn="ctr">
              <a:defRPr/>
            </a:pPr>
            <a:r>
              <a:rPr lang="pt-BR"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 Centro de Saúde</a:t>
            </a:r>
          </a:p>
        </p:txBody>
      </p:sp>
      <p:sp>
        <p:nvSpPr>
          <p:cNvPr id="5" name="Retângulo 4">
            <a:extLst>
              <a:ext uri="{FF2B5EF4-FFF2-40B4-BE49-F238E27FC236}">
                <a16:creationId xmlns:a16="http://schemas.microsoft.com/office/drawing/2014/main" id="{29F25221-AC3F-4482-8F1F-E5E630ECFA44}"/>
              </a:ext>
            </a:extLst>
          </p:cNvPr>
          <p:cNvSpPr/>
          <p:nvPr/>
        </p:nvSpPr>
        <p:spPr>
          <a:xfrm>
            <a:off x="3708400" y="1700213"/>
            <a:ext cx="2016125" cy="108108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SISREDEWEB </a:t>
            </a:r>
          </a:p>
          <a:p>
            <a:pPr algn="ctr">
              <a:defRPr/>
            </a:pPr>
            <a:r>
              <a:rPr lang="pt-BR"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Municipal</a:t>
            </a:r>
          </a:p>
        </p:txBody>
      </p:sp>
      <p:sp>
        <p:nvSpPr>
          <p:cNvPr id="6" name="Retângulo 5">
            <a:extLst>
              <a:ext uri="{FF2B5EF4-FFF2-40B4-BE49-F238E27FC236}">
                <a16:creationId xmlns:a16="http://schemas.microsoft.com/office/drawing/2014/main" id="{29B1FB2D-DBB4-4E1F-8926-4C2D5DAC786C}"/>
              </a:ext>
            </a:extLst>
          </p:cNvPr>
          <p:cNvSpPr/>
          <p:nvPr/>
        </p:nvSpPr>
        <p:spPr>
          <a:xfrm>
            <a:off x="6588125" y="1700213"/>
            <a:ext cx="1944688" cy="108108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SISAB    Ministério da Saúde</a:t>
            </a:r>
          </a:p>
        </p:txBody>
      </p:sp>
      <p:sp>
        <p:nvSpPr>
          <p:cNvPr id="3" name="Seta: para a Direita 2">
            <a:extLst>
              <a:ext uri="{FF2B5EF4-FFF2-40B4-BE49-F238E27FC236}">
                <a16:creationId xmlns:a16="http://schemas.microsoft.com/office/drawing/2014/main" id="{1C5D8EB8-4A30-4076-899D-93B97EB68EF3}"/>
              </a:ext>
            </a:extLst>
          </p:cNvPr>
          <p:cNvSpPr/>
          <p:nvPr/>
        </p:nvSpPr>
        <p:spPr>
          <a:xfrm>
            <a:off x="2843213" y="2241550"/>
            <a:ext cx="576262" cy="250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Seta: para a Direita 7">
            <a:extLst>
              <a:ext uri="{FF2B5EF4-FFF2-40B4-BE49-F238E27FC236}">
                <a16:creationId xmlns:a16="http://schemas.microsoft.com/office/drawing/2014/main" id="{0A258025-88BD-412B-8C9C-0E4F64EB327B}"/>
              </a:ext>
            </a:extLst>
          </p:cNvPr>
          <p:cNvSpPr/>
          <p:nvPr/>
        </p:nvSpPr>
        <p:spPr>
          <a:xfrm>
            <a:off x="5867400" y="2205038"/>
            <a:ext cx="576263" cy="252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cxnSp>
        <p:nvCxnSpPr>
          <p:cNvPr id="7" name="Conector de Seta Reta 6">
            <a:extLst>
              <a:ext uri="{FF2B5EF4-FFF2-40B4-BE49-F238E27FC236}">
                <a16:creationId xmlns:a16="http://schemas.microsoft.com/office/drawing/2014/main" id="{AA990650-DEA7-4CD6-AA38-EB3EC5B93862}"/>
              </a:ext>
            </a:extLst>
          </p:cNvPr>
          <p:cNvCxnSpPr/>
          <p:nvPr/>
        </p:nvCxnSpPr>
        <p:spPr>
          <a:xfrm>
            <a:off x="4140200" y="2997200"/>
            <a:ext cx="0" cy="936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F50D6E94-944F-4501-8591-9B33159C55F5}"/>
              </a:ext>
            </a:extLst>
          </p:cNvPr>
          <p:cNvCxnSpPr/>
          <p:nvPr/>
        </p:nvCxnSpPr>
        <p:spPr>
          <a:xfrm>
            <a:off x="7667625" y="2997200"/>
            <a:ext cx="0" cy="936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7F619A7B-9BB4-41C6-803D-8F38DBF38FBC}"/>
              </a:ext>
            </a:extLst>
          </p:cNvPr>
          <p:cNvSpPr/>
          <p:nvPr/>
        </p:nvSpPr>
        <p:spPr>
          <a:xfrm>
            <a:off x="2411413" y="4076700"/>
            <a:ext cx="3024187" cy="7921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solidFill>
                  <a:schemeClr val="tx1"/>
                </a:solidFill>
                <a:latin typeface="Arial" panose="020B0604020202020204" pitchFamily="34" charset="0"/>
                <a:cs typeface="Arial" panose="020B0604020202020204" pitchFamily="34" charset="0"/>
              </a:rPr>
              <a:t>Extração de indicadores da PBH</a:t>
            </a:r>
          </a:p>
        </p:txBody>
      </p:sp>
      <p:sp>
        <p:nvSpPr>
          <p:cNvPr id="15" name="Retângulo 14">
            <a:extLst>
              <a:ext uri="{FF2B5EF4-FFF2-40B4-BE49-F238E27FC236}">
                <a16:creationId xmlns:a16="http://schemas.microsoft.com/office/drawing/2014/main" id="{9470BD7D-D08C-4C6C-B0C2-EE03AA19F2E8}"/>
              </a:ext>
            </a:extLst>
          </p:cNvPr>
          <p:cNvSpPr/>
          <p:nvPr/>
        </p:nvSpPr>
        <p:spPr>
          <a:xfrm>
            <a:off x="5724525" y="4076700"/>
            <a:ext cx="3168650" cy="7921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a:solidFill>
                  <a:schemeClr val="tx1"/>
                </a:solidFill>
                <a:latin typeface="Arial" panose="020B0604020202020204" pitchFamily="34" charset="0"/>
                <a:cs typeface="Arial" panose="020B0604020202020204" pitchFamily="34" charset="0"/>
              </a:rPr>
              <a:t>Extração de indicadores do PMAQ</a:t>
            </a:r>
          </a:p>
        </p:txBody>
      </p:sp>
      <p:sp>
        <p:nvSpPr>
          <p:cNvPr id="10" name="CaixaDeTexto 9">
            <a:extLst>
              <a:ext uri="{FF2B5EF4-FFF2-40B4-BE49-F238E27FC236}">
                <a16:creationId xmlns:a16="http://schemas.microsoft.com/office/drawing/2014/main" id="{9E63C6C3-BBAA-4CE5-916F-23561BA1593D}"/>
              </a:ext>
            </a:extLst>
          </p:cNvPr>
          <p:cNvSpPr txBox="1"/>
          <p:nvPr/>
        </p:nvSpPr>
        <p:spPr>
          <a:xfrm>
            <a:off x="611188" y="765175"/>
            <a:ext cx="7921625" cy="430213"/>
          </a:xfrm>
          <a:prstGeom prst="rect">
            <a:avLst/>
          </a:prstGeom>
          <a:noFill/>
          <a:ln>
            <a:solidFill>
              <a:schemeClr val="accent1">
                <a:shade val="50000"/>
              </a:schemeClr>
            </a:solidFill>
          </a:ln>
        </p:spPr>
        <p:txBody>
          <a:bodyPr>
            <a:spAutoFit/>
          </a:bodyPr>
          <a:lstStyle/>
          <a:p>
            <a:pPr algn="ctr">
              <a:defRPr/>
            </a:pPr>
            <a:r>
              <a:rPr lang="pt-BR" sz="2200" b="1" dirty="0">
                <a:solidFill>
                  <a:schemeClr val="tx2">
                    <a:lumMod val="75000"/>
                  </a:schemeClr>
                </a:solidFill>
                <a:latin typeface="Arial" panose="020B0604020202020204" pitchFamily="34" charset="0"/>
                <a:cs typeface="Arial" panose="020B0604020202020204" pitchFamily="34" charset="0"/>
              </a:rPr>
              <a:t>EVOLUÇÃO DE DADOS NO SISTEMA DE INFORMAÇÃO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Espaço Reservado para Conteúdo 1">
            <a:extLst>
              <a:ext uri="{FF2B5EF4-FFF2-40B4-BE49-F238E27FC236}">
                <a16:creationId xmlns:a16="http://schemas.microsoft.com/office/drawing/2014/main" id="{2EDF6594-C707-4381-95F3-14B32E4C93A3}"/>
              </a:ext>
            </a:extLst>
          </p:cNvPr>
          <p:cNvGraphicFramePr>
            <a:graphicFrameLocks noGrp="1"/>
          </p:cNvGraphicFramePr>
          <p:nvPr>
            <p:ph idx="1"/>
          </p:nvPr>
        </p:nvGraphicFramePr>
        <p:xfrm>
          <a:off x="374650" y="1460500"/>
          <a:ext cx="8229600" cy="5137146"/>
        </p:xfrm>
        <a:graphic>
          <a:graphicData uri="http://schemas.openxmlformats.org/drawingml/2006/table">
            <a:tbl>
              <a:tblPr firstRow="1" bandRow="1">
                <a:tableStyleId>{5C22544A-7EE6-4342-B048-85BDC9FD1C3A}</a:tableStyleId>
              </a:tblPr>
              <a:tblGrid>
                <a:gridCol w="4402832">
                  <a:extLst>
                    <a:ext uri="{9D8B030D-6E8A-4147-A177-3AD203B41FA5}">
                      <a16:colId xmlns:a16="http://schemas.microsoft.com/office/drawing/2014/main" val="2070107314"/>
                    </a:ext>
                  </a:extLst>
                </a:gridCol>
                <a:gridCol w="1800200">
                  <a:extLst>
                    <a:ext uri="{9D8B030D-6E8A-4147-A177-3AD203B41FA5}">
                      <a16:colId xmlns:a16="http://schemas.microsoft.com/office/drawing/2014/main" val="3325629905"/>
                    </a:ext>
                  </a:extLst>
                </a:gridCol>
                <a:gridCol w="2026568">
                  <a:extLst>
                    <a:ext uri="{9D8B030D-6E8A-4147-A177-3AD203B41FA5}">
                      <a16:colId xmlns:a16="http://schemas.microsoft.com/office/drawing/2014/main" val="2430833729"/>
                    </a:ext>
                  </a:extLst>
                </a:gridCol>
              </a:tblGrid>
              <a:tr h="437378">
                <a:tc>
                  <a:txBody>
                    <a:bodyPr/>
                    <a:lstStyle/>
                    <a:p>
                      <a:endParaRPr lang="pt-BR" sz="2000" dirty="0">
                        <a:latin typeface="Arial" panose="020B0604020202020204" pitchFamily="34" charset="0"/>
                        <a:cs typeface="Arial" panose="020B0604020202020204" pitchFamily="34" charset="0"/>
                      </a:endParaRPr>
                    </a:p>
                  </a:txBody>
                  <a:tcPr marT="45727" marB="45727"/>
                </a:tc>
                <a:tc>
                  <a:txBody>
                    <a:bodyPr/>
                    <a:lstStyle/>
                    <a:p>
                      <a:pPr algn="ctr" fontAlgn="b"/>
                      <a:r>
                        <a:rPr lang="pt-BR" sz="2000" b="0" i="0" u="none" strike="noStrike" dirty="0">
                          <a:solidFill>
                            <a:srgbClr val="000000"/>
                          </a:solidFill>
                          <a:effectLst/>
                          <a:latin typeface="Arial" panose="020B0604020202020204" pitchFamily="34" charset="0"/>
                          <a:cs typeface="Arial" panose="020B0604020202020204" pitchFamily="34" charset="0"/>
                        </a:rPr>
                        <a:t>% Ionômero</a:t>
                      </a:r>
                    </a:p>
                  </a:txBody>
                  <a:tcPr marL="9525" marR="9525" marT="9526" marB="0" anchor="b"/>
                </a:tc>
                <a:tc>
                  <a:txBody>
                    <a:bodyPr/>
                    <a:lstStyle/>
                    <a:p>
                      <a:pPr algn="ctr" fontAlgn="b"/>
                      <a:r>
                        <a:rPr lang="pt-BR" sz="2000" b="0" i="0" u="none" strike="noStrike">
                          <a:solidFill>
                            <a:srgbClr val="000000"/>
                          </a:solidFill>
                          <a:effectLst/>
                          <a:latin typeface="Arial" panose="020B0604020202020204" pitchFamily="34" charset="0"/>
                          <a:cs typeface="Arial" panose="020B0604020202020204" pitchFamily="34" charset="0"/>
                        </a:rPr>
                        <a:t>% Resina</a:t>
                      </a:r>
                    </a:p>
                  </a:txBody>
                  <a:tcPr marL="9525" marR="9525" marT="9526" marB="0" anchor="b"/>
                </a:tc>
                <a:extLst>
                  <a:ext uri="{0D108BD9-81ED-4DB2-BD59-A6C34878D82A}">
                    <a16:rowId xmlns:a16="http://schemas.microsoft.com/office/drawing/2014/main" val="1391838749"/>
                  </a:ext>
                </a:extLst>
              </a:tr>
              <a:tr h="409341">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CAFEZAL</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47</a:t>
                      </a:r>
                    </a:p>
                  </a:txBody>
                  <a:tcPr marL="9525" marR="9525" marT="9526" marB="0" anchor="ctr"/>
                </a:tc>
                <a:extLst>
                  <a:ext uri="{0D108BD9-81ED-4DB2-BD59-A6C34878D82A}">
                    <a16:rowId xmlns:a16="http://schemas.microsoft.com/office/drawing/2014/main" val="391320676"/>
                  </a:ext>
                </a:extLst>
              </a:tr>
              <a:tr h="400895">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CARLOS CHAGAS</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6" marB="0" anchor="ctr"/>
                </a:tc>
                <a:extLst>
                  <a:ext uri="{0D108BD9-81ED-4DB2-BD59-A6C34878D82A}">
                    <a16:rowId xmlns:a16="http://schemas.microsoft.com/office/drawing/2014/main" val="1100633164"/>
                  </a:ext>
                </a:extLst>
              </a:tr>
              <a:tr h="393984">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CONJ. SANTA MARIA</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6" marB="0" anchor="ctr"/>
                </a:tc>
                <a:extLst>
                  <a:ext uri="{0D108BD9-81ED-4DB2-BD59-A6C34878D82A}">
                    <a16:rowId xmlns:a16="http://schemas.microsoft.com/office/drawing/2014/main" val="1976599929"/>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MENINO JESUS</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76</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6" marB="0" anchor="ctr"/>
                </a:tc>
                <a:extLst>
                  <a:ext uri="{0D108BD9-81ED-4DB2-BD59-A6C34878D82A}">
                    <a16:rowId xmlns:a16="http://schemas.microsoft.com/office/drawing/2014/main" val="1179867230"/>
                  </a:ext>
                </a:extLst>
              </a:tr>
              <a:tr h="459647">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NOSSA SRA APARECIDA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69</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6" marB="0" anchor="ctr"/>
                </a:tc>
                <a:extLst>
                  <a:ext uri="{0D108BD9-81ED-4DB2-BD59-A6C34878D82A}">
                    <a16:rowId xmlns:a16="http://schemas.microsoft.com/office/drawing/2014/main" val="3410095894"/>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NOSSA SRA DE FATIMA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63</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6" marB="0" anchor="ctr"/>
                </a:tc>
                <a:extLst>
                  <a:ext uri="{0D108BD9-81ED-4DB2-BD59-A6C34878D82A}">
                    <a16:rowId xmlns:a16="http://schemas.microsoft.com/office/drawing/2014/main" val="2790764150"/>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OSWALDO CRUZ</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36</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6" marB="0" anchor="ctr"/>
                </a:tc>
                <a:extLst>
                  <a:ext uri="{0D108BD9-81ED-4DB2-BD59-A6C34878D82A}">
                    <a16:rowId xmlns:a16="http://schemas.microsoft.com/office/drawing/2014/main" val="3331310121"/>
                  </a:ext>
                </a:extLst>
              </a:tr>
              <a:tr h="328320">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C.S. PADRE TARCÍSIO</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6" marB="0" anchor="ctr"/>
                </a:tc>
                <a:extLst>
                  <a:ext uri="{0D108BD9-81ED-4DB2-BD59-A6C34878D82A}">
                    <a16:rowId xmlns:a16="http://schemas.microsoft.com/office/drawing/2014/main" val="2664225320"/>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SANTA LUCIA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56</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6" marB="0" anchor="ctr"/>
                </a:tc>
                <a:extLst>
                  <a:ext uri="{0D108BD9-81ED-4DB2-BD59-A6C34878D82A}">
                    <a16:rowId xmlns:a16="http://schemas.microsoft.com/office/drawing/2014/main" val="3381483457"/>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SANTA RITA DE CASSIA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65</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6" marB="0" anchor="ctr"/>
                </a:tc>
                <a:extLst>
                  <a:ext uri="{0D108BD9-81ED-4DB2-BD59-A6C34878D82A}">
                    <a16:rowId xmlns:a16="http://schemas.microsoft.com/office/drawing/2014/main" val="3819053433"/>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SAO MIGUEL ARCANJO</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75</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6" marB="0" anchor="ctr"/>
                </a:tc>
                <a:extLst>
                  <a:ext uri="{0D108BD9-81ED-4DB2-BD59-A6C34878D82A}">
                    <a16:rowId xmlns:a16="http://schemas.microsoft.com/office/drawing/2014/main" val="426616205"/>
                  </a:ext>
                </a:extLst>
              </a:tr>
              <a:tr h="328320">
                <a:tc>
                  <a:txBody>
                    <a:bodyPr/>
                    <a:lstStyle/>
                    <a:p>
                      <a:pPr algn="l" fontAlgn="ctr">
                        <a:lnSpc>
                          <a:spcPct val="100000"/>
                        </a:lnSpc>
                      </a:pPr>
                      <a:r>
                        <a:rPr lang="pt-BR" sz="2000" b="0" i="0" u="none" strike="noStrike">
                          <a:solidFill>
                            <a:srgbClr val="000000"/>
                          </a:solidFill>
                          <a:effectLst/>
                          <a:latin typeface="Arial" panose="020B0604020202020204" pitchFamily="34" charset="0"/>
                          <a:cs typeface="Arial" panose="020B0604020202020204" pitchFamily="34" charset="0"/>
                        </a:rPr>
                        <a:t>C.S. TIA AMANCIA</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44</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6" marB="0" anchor="ctr"/>
                </a:tc>
                <a:extLst>
                  <a:ext uri="{0D108BD9-81ED-4DB2-BD59-A6C34878D82A}">
                    <a16:rowId xmlns:a16="http://schemas.microsoft.com/office/drawing/2014/main" val="4220764636"/>
                  </a:ext>
                </a:extLst>
              </a:tr>
              <a:tr h="409341">
                <a:tc>
                  <a:txBody>
                    <a:bodyPr/>
                    <a:lstStyle/>
                    <a:p>
                      <a:pPr algn="l" fontAlgn="ctr">
                        <a:lnSpc>
                          <a:spcPct val="100000"/>
                        </a:lnSpc>
                      </a:pPr>
                      <a:r>
                        <a:rPr lang="pt-BR" sz="20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6"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55</a:t>
                      </a:r>
                    </a:p>
                  </a:txBody>
                  <a:tcPr marL="9525" marR="9525" marT="9526"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6" marB="0" anchor="ctr"/>
                </a:tc>
                <a:extLst>
                  <a:ext uri="{0D108BD9-81ED-4DB2-BD59-A6C34878D82A}">
                    <a16:rowId xmlns:a16="http://schemas.microsoft.com/office/drawing/2014/main" val="3446750453"/>
                  </a:ext>
                </a:extLst>
              </a:tr>
            </a:tbl>
          </a:graphicData>
        </a:graphic>
      </p:graphicFrame>
      <p:sp>
        <p:nvSpPr>
          <p:cNvPr id="3" name="CaixaDeTexto 2">
            <a:extLst>
              <a:ext uri="{FF2B5EF4-FFF2-40B4-BE49-F238E27FC236}">
                <a16:creationId xmlns:a16="http://schemas.microsoft.com/office/drawing/2014/main" id="{6A345664-6832-4160-AF47-EACF9D18F559}"/>
              </a:ext>
            </a:extLst>
          </p:cNvPr>
          <p:cNvSpPr txBox="1"/>
          <p:nvPr/>
        </p:nvSpPr>
        <p:spPr>
          <a:xfrm>
            <a:off x="323850" y="260350"/>
            <a:ext cx="8569325" cy="1200150"/>
          </a:xfrm>
          <a:prstGeom prst="rect">
            <a:avLst/>
          </a:prstGeom>
          <a:noFill/>
        </p:spPr>
        <p:txBody>
          <a:bodyPr>
            <a:spAutoFit/>
          </a:bodyPr>
          <a:lstStyle/>
          <a:p>
            <a:pPr>
              <a:defRPr/>
            </a:pPr>
            <a:r>
              <a:rPr lang="pt-BR" sz="2400" b="1" dirty="0">
                <a:solidFill>
                  <a:schemeClr val="accent1">
                    <a:lumMod val="75000"/>
                  </a:schemeClr>
                </a:solidFill>
                <a:latin typeface="Arial" panose="020B0604020202020204" pitchFamily="34" charset="0"/>
                <a:cs typeface="Arial" panose="020B0604020202020204" pitchFamily="34" charset="0"/>
              </a:rPr>
              <a:t>Percentual de ionômeros e resinas executadas em relação ao total de restaurações no ano de 2018 nos Centros de Saúde da DRES Centro Sul, Belo Horizonte.</a:t>
            </a:r>
          </a:p>
        </p:txBody>
      </p:sp>
      <p:sp>
        <p:nvSpPr>
          <p:cNvPr id="5" name="Estrela: 5 Pontas 4">
            <a:extLst>
              <a:ext uri="{FF2B5EF4-FFF2-40B4-BE49-F238E27FC236}">
                <a16:creationId xmlns:a16="http://schemas.microsoft.com/office/drawing/2014/main" id="{21E3DB9C-F4C2-423F-A4DF-DA44A0AD0F04}"/>
              </a:ext>
            </a:extLst>
          </p:cNvPr>
          <p:cNvSpPr/>
          <p:nvPr/>
        </p:nvSpPr>
        <p:spPr>
          <a:xfrm>
            <a:off x="3635375" y="3068638"/>
            <a:ext cx="431800" cy="2873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FF00"/>
              </a:solidFill>
            </a:endParaRPr>
          </a:p>
        </p:txBody>
      </p:sp>
      <p:sp>
        <p:nvSpPr>
          <p:cNvPr id="6" name="Estrela: 5 Pontas 5">
            <a:extLst>
              <a:ext uri="{FF2B5EF4-FFF2-40B4-BE49-F238E27FC236}">
                <a16:creationId xmlns:a16="http://schemas.microsoft.com/office/drawing/2014/main" id="{FDF29640-9D6D-4259-AB4A-CA63C34CCE47}"/>
              </a:ext>
            </a:extLst>
          </p:cNvPr>
          <p:cNvSpPr/>
          <p:nvPr/>
        </p:nvSpPr>
        <p:spPr>
          <a:xfrm>
            <a:off x="3995738" y="5516563"/>
            <a:ext cx="431800" cy="2889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tângulo 6">
            <a:extLst>
              <a:ext uri="{FF2B5EF4-FFF2-40B4-BE49-F238E27FC236}">
                <a16:creationId xmlns:a16="http://schemas.microsoft.com/office/drawing/2014/main" id="{F8E31F2C-079C-4FC1-88EE-6456B03BEB10}"/>
              </a:ext>
            </a:extLst>
          </p:cNvPr>
          <p:cNvSpPr/>
          <p:nvPr/>
        </p:nvSpPr>
        <p:spPr>
          <a:xfrm>
            <a:off x="2255838" y="6524625"/>
            <a:ext cx="2305050" cy="261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solidFill>
                  <a:schemeClr val="tx1"/>
                </a:solidFill>
                <a:latin typeface="Arial" panose="020B0604020202020204" pitchFamily="34" charset="0"/>
                <a:cs typeface="Arial" panose="020B0604020202020204" pitchFamily="34" charset="0"/>
              </a:rPr>
              <a:t>Fonte: Extrator do SISREDE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3997C-817E-4C52-B65F-EC7282478A54}"/>
              </a:ext>
            </a:extLst>
          </p:cNvPr>
          <p:cNvSpPr>
            <a:spLocks noGrp="1"/>
          </p:cNvSpPr>
          <p:nvPr>
            <p:ph type="title"/>
          </p:nvPr>
        </p:nvSpPr>
        <p:spPr/>
        <p:txBody>
          <a:bodyPr/>
          <a:lstStyle/>
          <a:p>
            <a:pPr>
              <a:defRPr/>
            </a:pPr>
            <a:br>
              <a:rPr lang="pt-BR" sz="2400" b="1" dirty="0">
                <a:solidFill>
                  <a:schemeClr val="accent1">
                    <a:lumMod val="75000"/>
                  </a:schemeClr>
                </a:solidFill>
                <a:latin typeface="Arial" panose="020B0604020202020204" pitchFamily="34" charset="0"/>
              </a:rPr>
            </a:br>
            <a:r>
              <a:rPr lang="pt-BR" sz="2400" b="1" dirty="0">
                <a:solidFill>
                  <a:schemeClr val="accent1">
                    <a:lumMod val="75000"/>
                  </a:schemeClr>
                </a:solidFill>
                <a:latin typeface="Arial" panose="020B0604020202020204" pitchFamily="34" charset="0"/>
              </a:rPr>
              <a:t>Total de pulpotomias executadas  nos anos de 2018 e 2019 nos Centros de Saúde da DRES Centro Sul, Belo Horizonte.</a:t>
            </a:r>
            <a:br>
              <a:rPr lang="pt-BR" sz="2400" dirty="0">
                <a:solidFill>
                  <a:schemeClr val="accent1">
                    <a:lumMod val="75000"/>
                  </a:schemeClr>
                </a:solidFill>
                <a:latin typeface="Arial" panose="020B0604020202020204" pitchFamily="34" charset="0"/>
              </a:rPr>
            </a:br>
            <a:endParaRPr lang="pt-BR" sz="2400" dirty="0"/>
          </a:p>
        </p:txBody>
      </p:sp>
      <p:graphicFrame>
        <p:nvGraphicFramePr>
          <p:cNvPr id="4" name="Espaço Reservado para Conteúdo 3">
            <a:extLst>
              <a:ext uri="{FF2B5EF4-FFF2-40B4-BE49-F238E27FC236}">
                <a16:creationId xmlns:a16="http://schemas.microsoft.com/office/drawing/2014/main" id="{07EDC36B-5842-400F-A921-0A04A7C8E4C8}"/>
              </a:ext>
            </a:extLst>
          </p:cNvPr>
          <p:cNvGraphicFramePr>
            <a:graphicFrameLocks noGrp="1"/>
          </p:cNvGraphicFramePr>
          <p:nvPr>
            <p:ph idx="1"/>
          </p:nvPr>
        </p:nvGraphicFramePr>
        <p:xfrm>
          <a:off x="457200" y="1600200"/>
          <a:ext cx="8229600" cy="4983160"/>
        </p:xfrm>
        <a:graphic>
          <a:graphicData uri="http://schemas.openxmlformats.org/drawingml/2006/table">
            <a:tbl>
              <a:tblPr firstRow="1" bandRow="1">
                <a:tableStyleId>{5C22544A-7EE6-4342-B048-85BDC9FD1C3A}</a:tableStyleId>
              </a:tblPr>
              <a:tblGrid>
                <a:gridCol w="4330824">
                  <a:extLst>
                    <a:ext uri="{9D8B030D-6E8A-4147-A177-3AD203B41FA5}">
                      <a16:colId xmlns:a16="http://schemas.microsoft.com/office/drawing/2014/main" val="3510401803"/>
                    </a:ext>
                  </a:extLst>
                </a:gridCol>
                <a:gridCol w="1224136">
                  <a:extLst>
                    <a:ext uri="{9D8B030D-6E8A-4147-A177-3AD203B41FA5}">
                      <a16:colId xmlns:a16="http://schemas.microsoft.com/office/drawing/2014/main" val="2735027309"/>
                    </a:ext>
                  </a:extLst>
                </a:gridCol>
                <a:gridCol w="1512168">
                  <a:extLst>
                    <a:ext uri="{9D8B030D-6E8A-4147-A177-3AD203B41FA5}">
                      <a16:colId xmlns:a16="http://schemas.microsoft.com/office/drawing/2014/main" val="3612614293"/>
                    </a:ext>
                  </a:extLst>
                </a:gridCol>
                <a:gridCol w="1162472">
                  <a:extLst>
                    <a:ext uri="{9D8B030D-6E8A-4147-A177-3AD203B41FA5}">
                      <a16:colId xmlns:a16="http://schemas.microsoft.com/office/drawing/2014/main" val="1441655368"/>
                    </a:ext>
                  </a:extLst>
                </a:gridCol>
              </a:tblGrid>
              <a:tr h="35594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CENTRO DE SAÚDE</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2018</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2019</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TOTAL</a:t>
                      </a:r>
                    </a:p>
                  </a:txBody>
                  <a:tcPr marL="9525" marR="9525" marT="9525" marB="0" anchor="ctr"/>
                </a:tc>
                <a:extLst>
                  <a:ext uri="{0D108BD9-81ED-4DB2-BD59-A6C34878D82A}">
                    <a16:rowId xmlns:a16="http://schemas.microsoft.com/office/drawing/2014/main" val="4068656934"/>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CAFEZAL</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tc>
                <a:extLst>
                  <a:ext uri="{0D108BD9-81ED-4DB2-BD59-A6C34878D82A}">
                    <a16:rowId xmlns:a16="http://schemas.microsoft.com/office/drawing/2014/main" val="4034085196"/>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CARLOS CHAGAS</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a16="http://schemas.microsoft.com/office/drawing/2014/main" val="338680519"/>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CONJ. SANTA MARIA</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extLst>
                  <a:ext uri="{0D108BD9-81ED-4DB2-BD59-A6C34878D82A}">
                    <a16:rowId xmlns:a16="http://schemas.microsoft.com/office/drawing/2014/main" val="2862596392"/>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MENINO JESUS</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extLst>
                  <a:ext uri="{0D108BD9-81ED-4DB2-BD59-A6C34878D82A}">
                    <a16:rowId xmlns:a16="http://schemas.microsoft.com/office/drawing/2014/main" val="1122038403"/>
                  </a:ext>
                </a:extLst>
              </a:tr>
              <a:tr h="35594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C.S. NOSSA SRA APARECIDA </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62</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tc>
                <a:extLst>
                  <a:ext uri="{0D108BD9-81ED-4DB2-BD59-A6C34878D82A}">
                    <a16:rowId xmlns:a16="http://schemas.microsoft.com/office/drawing/2014/main" val="2654990340"/>
                  </a:ext>
                </a:extLst>
              </a:tr>
              <a:tr h="35594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C.S. NOSSA SRA DE FATIMA</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extLst>
                  <a:ext uri="{0D108BD9-81ED-4DB2-BD59-A6C34878D82A}">
                    <a16:rowId xmlns:a16="http://schemas.microsoft.com/office/drawing/2014/main" val="3502127953"/>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OSWALDO CRUZ</a:t>
                      </a:r>
                    </a:p>
                  </a:txBody>
                  <a:tcPr marL="9525" marR="9525" marT="9525"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456585247"/>
                  </a:ext>
                </a:extLst>
              </a:tr>
              <a:tr h="35594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C.S. PADRE TARCÍSIO</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extLst>
                  <a:ext uri="{0D108BD9-81ED-4DB2-BD59-A6C34878D82A}">
                    <a16:rowId xmlns:a16="http://schemas.microsoft.com/office/drawing/2014/main" val="3537010364"/>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SANTA LUCIA</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tc>
                <a:extLst>
                  <a:ext uri="{0D108BD9-81ED-4DB2-BD59-A6C34878D82A}">
                    <a16:rowId xmlns:a16="http://schemas.microsoft.com/office/drawing/2014/main" val="3199633536"/>
                  </a:ext>
                </a:extLst>
              </a:tr>
              <a:tr h="35594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C.S. SANTA RITA DE CASSIA</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tc>
                <a:extLst>
                  <a:ext uri="{0D108BD9-81ED-4DB2-BD59-A6C34878D82A}">
                    <a16:rowId xmlns:a16="http://schemas.microsoft.com/office/drawing/2014/main" val="1603777743"/>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SAO MIGUEL ARCANJO</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tc>
                <a:extLst>
                  <a:ext uri="{0D108BD9-81ED-4DB2-BD59-A6C34878D82A}">
                    <a16:rowId xmlns:a16="http://schemas.microsoft.com/office/drawing/2014/main" val="1356679042"/>
                  </a:ext>
                </a:extLst>
              </a:tr>
              <a:tr h="355940">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C.S. TIA AMANCIA</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tc>
                <a:extLst>
                  <a:ext uri="{0D108BD9-81ED-4DB2-BD59-A6C34878D82A}">
                    <a16:rowId xmlns:a16="http://schemas.microsoft.com/office/drawing/2014/main" val="887275136"/>
                  </a:ext>
                </a:extLst>
              </a:tr>
              <a:tr h="35594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130</a:t>
                      </a:r>
                    </a:p>
                  </a:txBody>
                  <a:tcPr marL="9525" marR="9525" marT="9525" marB="0" anchor="ctr"/>
                </a:tc>
                <a:tc>
                  <a:txBody>
                    <a:bodyPr/>
                    <a:lstStyle/>
                    <a:p>
                      <a:pPr algn="ctr" fontAlgn="ctr"/>
                      <a:r>
                        <a:rPr lang="pt-BR" sz="2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pt-BR" sz="2000" b="0" i="0" u="none" strike="noStrike" dirty="0">
                          <a:solidFill>
                            <a:srgbClr val="000000"/>
                          </a:solidFill>
                          <a:effectLst/>
                          <a:latin typeface="Arial" panose="020B0604020202020204" pitchFamily="34" charset="0"/>
                          <a:cs typeface="Arial" panose="020B0604020202020204" pitchFamily="34" charset="0"/>
                        </a:rPr>
                        <a:t>161</a:t>
                      </a:r>
                    </a:p>
                  </a:txBody>
                  <a:tcPr marL="9525" marR="9525" marT="9525" marB="0" anchor="ctr"/>
                </a:tc>
                <a:extLst>
                  <a:ext uri="{0D108BD9-81ED-4DB2-BD59-A6C34878D82A}">
                    <a16:rowId xmlns:a16="http://schemas.microsoft.com/office/drawing/2014/main" val="654537188"/>
                  </a:ext>
                </a:extLst>
              </a:tr>
            </a:tbl>
          </a:graphicData>
        </a:graphic>
      </p:graphicFrame>
      <p:sp>
        <p:nvSpPr>
          <p:cNvPr id="5" name="Estrela: 5 Pontas 4">
            <a:extLst>
              <a:ext uri="{FF2B5EF4-FFF2-40B4-BE49-F238E27FC236}">
                <a16:creationId xmlns:a16="http://schemas.microsoft.com/office/drawing/2014/main" id="{1EE4F1CD-B1F9-4E18-AB9C-9CA3319619D5}"/>
              </a:ext>
            </a:extLst>
          </p:cNvPr>
          <p:cNvSpPr/>
          <p:nvPr/>
        </p:nvSpPr>
        <p:spPr>
          <a:xfrm>
            <a:off x="4211638" y="3429000"/>
            <a:ext cx="431800" cy="2873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strela: 5 Pontas 5">
            <a:extLst>
              <a:ext uri="{FF2B5EF4-FFF2-40B4-BE49-F238E27FC236}">
                <a16:creationId xmlns:a16="http://schemas.microsoft.com/office/drawing/2014/main" id="{72BB05C8-8597-4DCB-A14F-3E8938E5FA70}"/>
              </a:ext>
            </a:extLst>
          </p:cNvPr>
          <p:cNvSpPr/>
          <p:nvPr/>
        </p:nvSpPr>
        <p:spPr>
          <a:xfrm>
            <a:off x="3860800" y="4797425"/>
            <a:ext cx="431800" cy="2889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tângulo 6">
            <a:extLst>
              <a:ext uri="{FF2B5EF4-FFF2-40B4-BE49-F238E27FC236}">
                <a16:creationId xmlns:a16="http://schemas.microsoft.com/office/drawing/2014/main" id="{D66B34F8-7B13-466F-B5B3-20E4C3C87979}"/>
              </a:ext>
            </a:extLst>
          </p:cNvPr>
          <p:cNvSpPr/>
          <p:nvPr/>
        </p:nvSpPr>
        <p:spPr>
          <a:xfrm>
            <a:off x="2255838" y="6524625"/>
            <a:ext cx="2305050" cy="261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solidFill>
                  <a:schemeClr val="tx1"/>
                </a:solidFill>
                <a:latin typeface="Arial" panose="020B0604020202020204" pitchFamily="34" charset="0"/>
                <a:cs typeface="Arial" panose="020B0604020202020204" pitchFamily="34" charset="0"/>
              </a:rPr>
              <a:t>Fonte: Extrator do SISREDE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ítulo 1"/>
          <p:cNvSpPr>
            <a:spLocks noGrp="1"/>
          </p:cNvSpPr>
          <p:nvPr>
            <p:ph type="title"/>
          </p:nvPr>
        </p:nvSpPr>
        <p:spPr>
          <a:xfrm>
            <a:off x="250825" y="274638"/>
            <a:ext cx="8435975" cy="1143000"/>
          </a:xfrm>
        </p:spPr>
        <p:txBody>
          <a:bodyPr/>
          <a:lstStyle/>
          <a:p>
            <a:r>
              <a:rPr lang="pt-BR" altLang="pt-BR" sz="2400" b="1">
                <a:solidFill>
                  <a:srgbClr val="002060"/>
                </a:solidFill>
                <a:latin typeface="Arial" charset="0"/>
                <a:cs typeface="Arial" charset="0"/>
              </a:rPr>
              <a:t>INDICADORES E METAS DA SAÚDE BUCAL INCLUÍDOS NA PROGRAMAÇÃO ANUAL DE SAÚDE 2019.</a:t>
            </a:r>
          </a:p>
        </p:txBody>
      </p:sp>
      <p:graphicFrame>
        <p:nvGraphicFramePr>
          <p:cNvPr id="4" name="Espaço Reservado para Conteúdo 3">
            <a:extLst>
              <a:ext uri="{FF2B5EF4-FFF2-40B4-BE49-F238E27FC236}">
                <a16:creationId xmlns:a16="http://schemas.microsoft.com/office/drawing/2014/main" id="{BE7F281B-114B-4595-89FD-2747236B21A6}"/>
              </a:ext>
            </a:extLst>
          </p:cNvPr>
          <p:cNvGraphicFramePr>
            <a:graphicFrameLocks noGrp="1"/>
          </p:cNvGraphicFramePr>
          <p:nvPr>
            <p:ph idx="1"/>
          </p:nvPr>
        </p:nvGraphicFramePr>
        <p:xfrm>
          <a:off x="250825" y="1600200"/>
          <a:ext cx="8569325" cy="4676774"/>
        </p:xfrm>
        <a:graphic>
          <a:graphicData uri="http://schemas.openxmlformats.org/drawingml/2006/table">
            <a:tbl>
              <a:tblPr firstRow="1" bandRow="1">
                <a:tableStyleId>{5C22544A-7EE6-4342-B048-85BDC9FD1C3A}</a:tableStyleId>
              </a:tblPr>
              <a:tblGrid>
                <a:gridCol w="3984741">
                  <a:extLst>
                    <a:ext uri="{9D8B030D-6E8A-4147-A177-3AD203B41FA5}">
                      <a16:colId xmlns:a16="http://schemas.microsoft.com/office/drawing/2014/main" val="4066333641"/>
                    </a:ext>
                  </a:extLst>
                </a:gridCol>
                <a:gridCol w="3824008">
                  <a:extLst>
                    <a:ext uri="{9D8B030D-6E8A-4147-A177-3AD203B41FA5}">
                      <a16:colId xmlns:a16="http://schemas.microsoft.com/office/drawing/2014/main" val="3535099163"/>
                    </a:ext>
                  </a:extLst>
                </a:gridCol>
                <a:gridCol w="760576">
                  <a:extLst>
                    <a:ext uri="{9D8B030D-6E8A-4147-A177-3AD203B41FA5}">
                      <a16:colId xmlns:a16="http://schemas.microsoft.com/office/drawing/2014/main" val="1571072871"/>
                    </a:ext>
                  </a:extLst>
                </a:gridCol>
              </a:tblGrid>
              <a:tr h="370890">
                <a:tc>
                  <a:txBody>
                    <a:bodyPr/>
                    <a:lstStyle/>
                    <a:p>
                      <a:pPr algn="ctr"/>
                      <a:r>
                        <a:rPr lang="pt-BR" sz="1800" dirty="0">
                          <a:solidFill>
                            <a:schemeClr val="tx1"/>
                          </a:solidFill>
                          <a:latin typeface="Arial" panose="020B0604020202020204" pitchFamily="34" charset="0"/>
                          <a:cs typeface="Arial" panose="020B0604020202020204" pitchFamily="34" charset="0"/>
                        </a:rPr>
                        <a:t>META</a:t>
                      </a:r>
                    </a:p>
                  </a:txBody>
                  <a:tcPr marL="91444" marR="91444" marT="45726" marB="45726">
                    <a:solidFill>
                      <a:schemeClr val="accent1">
                        <a:lumMod val="20000"/>
                        <a:lumOff val="80000"/>
                      </a:schemeClr>
                    </a:solidFill>
                  </a:tcPr>
                </a:tc>
                <a:tc>
                  <a:txBody>
                    <a:bodyPr/>
                    <a:lstStyle/>
                    <a:p>
                      <a:pPr algn="ctr"/>
                      <a:r>
                        <a:rPr lang="pt-BR" sz="1800" dirty="0">
                          <a:solidFill>
                            <a:schemeClr val="tx1"/>
                          </a:solidFill>
                          <a:latin typeface="Arial" panose="020B0604020202020204" pitchFamily="34" charset="0"/>
                          <a:cs typeface="Arial" panose="020B0604020202020204" pitchFamily="34" charset="0"/>
                        </a:rPr>
                        <a:t>INDICADOR</a:t>
                      </a:r>
                    </a:p>
                  </a:txBody>
                  <a:tcPr marL="91444" marR="91444" marT="45726" marB="45726">
                    <a:solidFill>
                      <a:schemeClr val="accent1">
                        <a:lumMod val="20000"/>
                        <a:lumOff val="80000"/>
                      </a:schemeClr>
                    </a:solidFill>
                  </a:tcPr>
                </a:tc>
                <a:tc>
                  <a:txBody>
                    <a:bodyPr/>
                    <a:lstStyle/>
                    <a:p>
                      <a:pPr algn="ctr"/>
                      <a:r>
                        <a:rPr lang="pt-BR" sz="1800" dirty="0">
                          <a:solidFill>
                            <a:schemeClr val="tx1"/>
                          </a:solidFill>
                          <a:latin typeface="Arial" panose="020B0604020202020204" pitchFamily="34" charset="0"/>
                          <a:cs typeface="Arial" panose="020B0604020202020204" pitchFamily="34" charset="0"/>
                        </a:rPr>
                        <a:t>2019</a:t>
                      </a:r>
                    </a:p>
                  </a:txBody>
                  <a:tcPr marL="91444" marR="91444" marT="45726" marB="45726">
                    <a:solidFill>
                      <a:schemeClr val="accent1">
                        <a:lumMod val="20000"/>
                        <a:lumOff val="80000"/>
                      </a:schemeClr>
                    </a:solidFill>
                  </a:tcPr>
                </a:tc>
                <a:extLst>
                  <a:ext uri="{0D108BD9-81ED-4DB2-BD59-A6C34878D82A}">
                    <a16:rowId xmlns:a16="http://schemas.microsoft.com/office/drawing/2014/main" val="245058150"/>
                  </a:ext>
                </a:extLst>
              </a:tr>
              <a:tr h="1228892">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Aumentar a média de Ação Coletiva de Escovação Dental Supervisionada da população para 9,78 até 2021</a:t>
                      </a:r>
                    </a:p>
                  </a:txBody>
                  <a:tcPr marL="114305" marR="9525" marT="9526" marB="0" anchor="ctr"/>
                </a:tc>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Média da Ação Coletiva de Escovação Dental Supervisionada</a:t>
                      </a:r>
                    </a:p>
                  </a:txBody>
                  <a:tcPr marL="114305" marR="9525" marT="9526" marB="0" anchor="ctr"/>
                </a:tc>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9,76</a:t>
                      </a:r>
                    </a:p>
                  </a:txBody>
                  <a:tcPr marL="114305" marR="9525" marT="9526" marB="0" anchor="ctr"/>
                </a:tc>
                <a:extLst>
                  <a:ext uri="{0D108BD9-81ED-4DB2-BD59-A6C34878D82A}">
                    <a16:rowId xmlns:a16="http://schemas.microsoft.com/office/drawing/2014/main" val="3717159974"/>
                  </a:ext>
                </a:extLst>
              </a:tr>
              <a:tr h="1533733">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Ampliar para 80% o percentual de tratamentos completados em relação à primeira consulta odontológica programática</a:t>
                      </a:r>
                      <a:br>
                        <a:rPr lang="pt-BR" sz="2000" b="0" i="0" u="none" strike="noStrike">
                          <a:solidFill>
                            <a:srgbClr val="000000"/>
                          </a:solidFill>
                          <a:effectLst/>
                          <a:latin typeface="Arial" panose="020B0604020202020204" pitchFamily="34" charset="0"/>
                          <a:cs typeface="Arial" panose="020B0604020202020204" pitchFamily="34" charset="0"/>
                        </a:rPr>
                      </a:br>
                      <a:r>
                        <a:rPr lang="pt-BR" sz="2000" b="0" i="0" u="none" strike="noStrike">
                          <a:solidFill>
                            <a:srgbClr val="000000"/>
                          </a:solidFill>
                          <a:effectLst/>
                          <a:latin typeface="Arial" panose="020B0604020202020204" pitchFamily="34" charset="0"/>
                          <a:cs typeface="Arial" panose="020B0604020202020204" pitchFamily="34" charset="0"/>
                        </a:rPr>
                        <a:t> até 2021</a:t>
                      </a:r>
                    </a:p>
                  </a:txBody>
                  <a:tcPr marL="114305" marR="9525" marT="9526" marB="0" anchor="ctr"/>
                </a:tc>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Percentual de tratamentos completados em relação à primeira consulta odontológica programática</a:t>
                      </a:r>
                    </a:p>
                  </a:txBody>
                  <a:tcPr marL="114305" marR="9525" marT="9526" marB="0" anchor="ctr"/>
                </a:tc>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75%</a:t>
                      </a:r>
                    </a:p>
                  </a:txBody>
                  <a:tcPr marL="114305" marR="9525" marT="9526" marB="0" anchor="ctr"/>
                </a:tc>
                <a:extLst>
                  <a:ext uri="{0D108BD9-81ED-4DB2-BD59-A6C34878D82A}">
                    <a16:rowId xmlns:a16="http://schemas.microsoft.com/office/drawing/2014/main" val="1952188932"/>
                  </a:ext>
                </a:extLst>
              </a:tr>
              <a:tr h="619209">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Ofertar 8.000 próteses acrílicas anualmente</a:t>
                      </a:r>
                    </a:p>
                  </a:txBody>
                  <a:tcPr marL="114305" marR="9525" marT="9526" marB="0" anchor="ctr"/>
                </a:tc>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Número de próteses acrílicas ofertadas</a:t>
                      </a:r>
                    </a:p>
                  </a:txBody>
                  <a:tcPr marL="114305" marR="9525" marT="9526" marB="0" anchor="ctr"/>
                </a:tc>
                <a:tc>
                  <a:txBody>
                    <a:bodyPr/>
                    <a:lstStyle/>
                    <a:p>
                      <a:pPr algn="l" fontAlgn="ctr"/>
                      <a:r>
                        <a:rPr lang="pt-BR" sz="2000" b="0" i="0" u="none" strike="noStrike">
                          <a:solidFill>
                            <a:srgbClr val="000000"/>
                          </a:solidFill>
                          <a:effectLst/>
                          <a:latin typeface="Arial" panose="020B0604020202020204" pitchFamily="34" charset="0"/>
                          <a:cs typeface="Arial" panose="020B0604020202020204" pitchFamily="34" charset="0"/>
                        </a:rPr>
                        <a:t>8.000</a:t>
                      </a:r>
                    </a:p>
                  </a:txBody>
                  <a:tcPr marL="114305" marR="9525" marT="9526" marB="0" anchor="ctr"/>
                </a:tc>
                <a:extLst>
                  <a:ext uri="{0D108BD9-81ED-4DB2-BD59-A6C34878D82A}">
                    <a16:rowId xmlns:a16="http://schemas.microsoft.com/office/drawing/2014/main" val="2673191000"/>
                  </a:ext>
                </a:extLst>
              </a:tr>
              <a:tr h="924050">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Ampliar para 100% as escolas municipais cobertas com ações de saúde bucal até 2021</a:t>
                      </a:r>
                    </a:p>
                  </a:txBody>
                  <a:tcPr marL="114305" marR="9525" marT="9526" marB="0" anchor="ctr"/>
                </a:tc>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Percentual de escolas cobertas com ação de saúde bucal</a:t>
                      </a:r>
                    </a:p>
                  </a:txBody>
                  <a:tcPr marL="114305" marR="9525" marT="9526" marB="0" anchor="ctr"/>
                </a:tc>
                <a:tc>
                  <a:txBody>
                    <a:bodyPr/>
                    <a:lstStyle/>
                    <a:p>
                      <a:pPr algn="l" fontAlgn="ctr"/>
                      <a:r>
                        <a:rPr lang="pt-BR" sz="2000" b="0" i="0" u="none" strike="noStrike" dirty="0">
                          <a:solidFill>
                            <a:srgbClr val="000000"/>
                          </a:solidFill>
                          <a:effectLst/>
                          <a:latin typeface="Arial" panose="020B0604020202020204" pitchFamily="34" charset="0"/>
                          <a:cs typeface="Arial" panose="020B0604020202020204" pitchFamily="34" charset="0"/>
                        </a:rPr>
                        <a:t>85%</a:t>
                      </a:r>
                    </a:p>
                  </a:txBody>
                  <a:tcPr marL="114305" marR="9525" marT="9526" marB="0" anchor="ctr"/>
                </a:tc>
                <a:extLst>
                  <a:ext uri="{0D108BD9-81ED-4DB2-BD59-A6C34878D82A}">
                    <a16:rowId xmlns:a16="http://schemas.microsoft.com/office/drawing/2014/main" val="92805602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457200" y="274638"/>
            <a:ext cx="8229600" cy="417512"/>
          </a:xfrm>
        </p:spPr>
        <p:txBody>
          <a:bodyPr/>
          <a:lstStyle/>
          <a:p>
            <a:r>
              <a:rPr lang="pt-BR" altLang="pt-BR" sz="2400" b="1">
                <a:solidFill>
                  <a:srgbClr val="002060"/>
                </a:solidFill>
                <a:latin typeface="Arial" charset="0"/>
                <a:cs typeface="Arial" charset="0"/>
              </a:rPr>
              <a:t>COMO ESTAMOS EM 2019?</a:t>
            </a:r>
          </a:p>
        </p:txBody>
      </p:sp>
      <p:graphicFrame>
        <p:nvGraphicFramePr>
          <p:cNvPr id="4" name="Espaço Reservado para Conteúdo 3">
            <a:extLst>
              <a:ext uri="{FF2B5EF4-FFF2-40B4-BE49-F238E27FC236}">
                <a16:creationId xmlns:a16="http://schemas.microsoft.com/office/drawing/2014/main" id="{F552DB4F-087F-478D-A460-27F12C4910B2}"/>
              </a:ext>
            </a:extLst>
          </p:cNvPr>
          <p:cNvGraphicFramePr>
            <a:graphicFrameLocks noGrp="1"/>
          </p:cNvGraphicFramePr>
          <p:nvPr>
            <p:ph idx="1"/>
          </p:nvPr>
        </p:nvGraphicFramePr>
        <p:xfrm>
          <a:off x="520700" y="692150"/>
          <a:ext cx="8372475" cy="5934070"/>
        </p:xfrm>
        <a:graphic>
          <a:graphicData uri="http://schemas.openxmlformats.org/drawingml/2006/table">
            <a:tbl>
              <a:tblPr firstRow="1" bandRow="1">
                <a:tableStyleId>{5C22544A-7EE6-4342-B048-85BDC9FD1C3A}</a:tableStyleId>
              </a:tblPr>
              <a:tblGrid>
                <a:gridCol w="1963381">
                  <a:extLst>
                    <a:ext uri="{9D8B030D-6E8A-4147-A177-3AD203B41FA5}">
                      <a16:colId xmlns:a16="http://schemas.microsoft.com/office/drawing/2014/main" val="1420598681"/>
                    </a:ext>
                  </a:extLst>
                </a:gridCol>
                <a:gridCol w="2016345">
                  <a:extLst>
                    <a:ext uri="{9D8B030D-6E8A-4147-A177-3AD203B41FA5}">
                      <a16:colId xmlns:a16="http://schemas.microsoft.com/office/drawing/2014/main" val="789573370"/>
                    </a:ext>
                  </a:extLst>
                </a:gridCol>
                <a:gridCol w="2376406">
                  <a:extLst>
                    <a:ext uri="{9D8B030D-6E8A-4147-A177-3AD203B41FA5}">
                      <a16:colId xmlns:a16="http://schemas.microsoft.com/office/drawing/2014/main" val="2457452881"/>
                    </a:ext>
                  </a:extLst>
                </a:gridCol>
                <a:gridCol w="2016343">
                  <a:extLst>
                    <a:ext uri="{9D8B030D-6E8A-4147-A177-3AD203B41FA5}">
                      <a16:colId xmlns:a16="http://schemas.microsoft.com/office/drawing/2014/main" val="3345385709"/>
                    </a:ext>
                  </a:extLst>
                </a:gridCol>
              </a:tblGrid>
              <a:tr h="370919">
                <a:tc rowSpan="3">
                  <a:txBody>
                    <a:bodyPr/>
                    <a:lstStyle/>
                    <a:p>
                      <a:r>
                        <a:rPr lang="pt-BR" sz="1200" dirty="0">
                          <a:solidFill>
                            <a:schemeClr val="tx1"/>
                          </a:solidFill>
                          <a:latin typeface="Arial" panose="020B0604020202020204" pitchFamily="34" charset="0"/>
                          <a:cs typeface="Arial" panose="020B0604020202020204" pitchFamily="34" charset="0"/>
                        </a:rPr>
                        <a:t>CENTRO DE SAÚDE</a:t>
                      </a:r>
                    </a:p>
                  </a:txBody>
                  <a:tcPr marL="91445" marR="91445" marT="45730" marB="45730" anchor="ctr"/>
                </a:tc>
                <a:tc gridSpan="3">
                  <a:txBody>
                    <a:bodyPr/>
                    <a:lstStyle/>
                    <a:p>
                      <a:pPr algn="ctr" fontAlgn="b"/>
                      <a:r>
                        <a:rPr lang="pt-BR" sz="1200" b="1" i="0" u="none" strike="noStrike" dirty="0">
                          <a:solidFill>
                            <a:srgbClr val="000000"/>
                          </a:solidFill>
                          <a:effectLst/>
                          <a:latin typeface="Calibri" panose="020F0502020204030204" pitchFamily="34" charset="0"/>
                        </a:rPr>
                        <a:t>INDICADORES DA PROGRAMAÇÃO ANUAL DE SAÍDE - JANEIRO DE 2019</a:t>
                      </a:r>
                    </a:p>
                  </a:txBody>
                  <a:tcPr marL="9526" marR="9526" marT="9527"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975062434"/>
                  </a:ext>
                </a:extLst>
              </a:tr>
              <a:tr h="741204">
                <a:tc vMerge="1">
                  <a:txBody>
                    <a:bodyPr/>
                    <a:lstStyle/>
                    <a:p>
                      <a:endParaRPr lang="pt-BR" dirty="0"/>
                    </a:p>
                  </a:txBody>
                  <a:tcPr/>
                </a:tc>
                <a:tc>
                  <a:txBody>
                    <a:bodyPr/>
                    <a:lstStyle/>
                    <a:p>
                      <a:pPr algn="ctr" fontAlgn="ctr"/>
                      <a:r>
                        <a:rPr lang="pt-BR" sz="1200" b="1" i="0" u="none" strike="noStrike" dirty="0">
                          <a:solidFill>
                            <a:schemeClr val="tx1"/>
                          </a:solidFill>
                          <a:effectLst/>
                          <a:latin typeface="Arial" panose="020B0604020202020204" pitchFamily="34" charset="0"/>
                          <a:cs typeface="Arial" panose="020B0604020202020204" pitchFamily="34" charset="0"/>
                        </a:rPr>
                        <a:t>NÚMERO DE PRIMEIRAS CONSULTAS ODONTOLÓGICAS / EXAME CLÍNICO</a:t>
                      </a:r>
                    </a:p>
                  </a:txBody>
                  <a:tcPr marL="9526" marR="9526" marT="9527" marB="0" anchor="ctr"/>
                </a:tc>
                <a:tc>
                  <a:txBody>
                    <a:bodyPr/>
                    <a:lstStyle/>
                    <a:p>
                      <a:pPr algn="ctr" fontAlgn="ctr"/>
                      <a:r>
                        <a:rPr lang="pt-BR" sz="1200" b="1" i="0" u="none" strike="noStrike">
                          <a:solidFill>
                            <a:schemeClr val="tx1"/>
                          </a:solidFill>
                          <a:effectLst/>
                          <a:latin typeface="Arial" panose="020B0604020202020204" pitchFamily="34" charset="0"/>
                          <a:cs typeface="Arial" panose="020B0604020202020204" pitchFamily="34" charset="0"/>
                        </a:rPr>
                        <a:t>PERCENTUAL ENTRE TRATAMENTO CONCLUÍDOS E PRIMEIRAS CONSULTAS ODONTOLÓGICAS</a:t>
                      </a:r>
                    </a:p>
                  </a:txBody>
                  <a:tcPr marL="9526" marR="9526" marT="9527" marB="0" anchor="ctr"/>
                </a:tc>
                <a:tc>
                  <a:txBody>
                    <a:bodyPr/>
                    <a:lstStyle/>
                    <a:p>
                      <a:pPr algn="ctr" fontAlgn="ctr"/>
                      <a:r>
                        <a:rPr lang="pt-BR" sz="1200" b="1" i="0" u="none" strike="noStrike" dirty="0">
                          <a:solidFill>
                            <a:schemeClr val="tx1"/>
                          </a:solidFill>
                          <a:effectLst/>
                          <a:latin typeface="Arial" panose="020B0604020202020204" pitchFamily="34" charset="0"/>
                          <a:cs typeface="Arial" panose="020B0604020202020204" pitchFamily="34" charset="0"/>
                        </a:rPr>
                        <a:t>NÚMERO ABSOLUTO DE PRÓTESES INSTALADAS</a:t>
                      </a:r>
                    </a:p>
                  </a:txBody>
                  <a:tcPr marL="9526" marR="9526" marT="9527" marB="0" anchor="ctr"/>
                </a:tc>
                <a:extLst>
                  <a:ext uri="{0D108BD9-81ED-4DB2-BD59-A6C34878D82A}">
                    <a16:rowId xmlns:a16="http://schemas.microsoft.com/office/drawing/2014/main" val="2499893433"/>
                  </a:ext>
                </a:extLst>
              </a:tr>
              <a:tr h="370919">
                <a:tc vMerge="1">
                  <a:txBody>
                    <a:bodyPr/>
                    <a:lstStyle/>
                    <a:p>
                      <a:endParaRPr lang="pt-BR" dirty="0"/>
                    </a:p>
                  </a:txBody>
                  <a:tcPr/>
                </a:tc>
                <a:tc>
                  <a:txBody>
                    <a:bodyPr/>
                    <a:lstStyle/>
                    <a:p>
                      <a:pPr algn="ctr" fontAlgn="ctr"/>
                      <a:r>
                        <a:rPr lang="pt-BR" sz="1200" b="1" i="0" u="none" strike="noStrike" dirty="0">
                          <a:solidFill>
                            <a:schemeClr val="tx1"/>
                          </a:solidFill>
                          <a:effectLst/>
                          <a:latin typeface="Arial" panose="020B0604020202020204" pitchFamily="34" charset="0"/>
                          <a:cs typeface="Arial" panose="020B0604020202020204" pitchFamily="34" charset="0"/>
                        </a:rPr>
                        <a:t>Meta: 60 por equipe 40 H</a:t>
                      </a:r>
                    </a:p>
                  </a:txBody>
                  <a:tcPr marL="9526" marR="9526" marT="9527" marB="0" anchor="ctr"/>
                </a:tc>
                <a:tc>
                  <a:txBody>
                    <a:bodyPr/>
                    <a:lstStyle/>
                    <a:p>
                      <a:pPr algn="ctr" fontAlgn="ctr"/>
                      <a:r>
                        <a:rPr lang="pt-BR" sz="1200" b="1" i="0" u="none" strike="noStrike">
                          <a:solidFill>
                            <a:schemeClr val="tx1"/>
                          </a:solidFill>
                          <a:effectLst/>
                          <a:latin typeface="Arial" panose="020B0604020202020204" pitchFamily="34" charset="0"/>
                          <a:cs typeface="Arial" panose="020B0604020202020204" pitchFamily="34" charset="0"/>
                        </a:rPr>
                        <a:t>Meta: 75%</a:t>
                      </a:r>
                    </a:p>
                  </a:txBody>
                  <a:tcPr marL="9526" marR="9526" marT="9527" marB="0" anchor="ctr"/>
                </a:tc>
                <a:tc>
                  <a:txBody>
                    <a:bodyPr/>
                    <a:lstStyle/>
                    <a:p>
                      <a:pPr algn="ctr" fontAlgn="ctr"/>
                      <a:r>
                        <a:rPr lang="pt-BR" sz="1200" b="1" i="0" u="none" strike="noStrike" dirty="0">
                          <a:solidFill>
                            <a:schemeClr val="tx1"/>
                          </a:solidFill>
                          <a:effectLst/>
                          <a:latin typeface="Arial" panose="020B0604020202020204" pitchFamily="34" charset="0"/>
                          <a:cs typeface="Arial" panose="020B0604020202020204" pitchFamily="34" charset="0"/>
                        </a:rPr>
                        <a:t>Meta: 3 por equipe de 40 H</a:t>
                      </a:r>
                    </a:p>
                  </a:txBody>
                  <a:tcPr marL="9526" marR="9526" marT="9527" marB="0" anchor="ctr"/>
                </a:tc>
                <a:extLst>
                  <a:ext uri="{0D108BD9-81ED-4DB2-BD59-A6C34878D82A}">
                    <a16:rowId xmlns:a16="http://schemas.microsoft.com/office/drawing/2014/main" val="2390265270"/>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CAFEZAL</a:t>
                      </a:r>
                    </a:p>
                  </a:txBody>
                  <a:tcPr marL="9526" marR="9526" marT="9527" marB="0" anchor="ctr"/>
                </a:tc>
                <a:tc>
                  <a:txBody>
                    <a:bodyPr/>
                    <a:lstStyle/>
                    <a:p>
                      <a:pPr algn="ctr" fontAlgn="b"/>
                      <a:r>
                        <a:rPr lang="pt-BR" sz="1200" b="0" i="0" u="none" strike="noStrike" dirty="0">
                          <a:solidFill>
                            <a:schemeClr val="tx1"/>
                          </a:solidFill>
                          <a:effectLst/>
                          <a:latin typeface="Arial" panose="020B0604020202020204" pitchFamily="34" charset="0"/>
                          <a:cs typeface="Arial" panose="020B0604020202020204" pitchFamily="34" charset="0"/>
                        </a:rPr>
                        <a:t>53</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13/53 X 100 = 25</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2729593042"/>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CARLOS CHAGAS</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69</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31/69 X 100 = 44</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2</a:t>
                      </a:r>
                    </a:p>
                  </a:txBody>
                  <a:tcPr marL="9526" marR="9526" marT="9527" marB="0" anchor="b"/>
                </a:tc>
                <a:extLst>
                  <a:ext uri="{0D108BD9-81ED-4DB2-BD59-A6C34878D82A}">
                    <a16:rowId xmlns:a16="http://schemas.microsoft.com/office/drawing/2014/main" val="296147939"/>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CONJ. SANTA MARIA</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17</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9/17 X 100 = 52</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980376880"/>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MENINO JESUS</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9</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5/9 X 100 = 55</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3128878616"/>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NOSSA SRA APARECIDA</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63</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33/63 X 100 = 52</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1</a:t>
                      </a:r>
                    </a:p>
                  </a:txBody>
                  <a:tcPr marL="9526" marR="9526" marT="9527" marB="0" anchor="b"/>
                </a:tc>
                <a:extLst>
                  <a:ext uri="{0D108BD9-81ED-4DB2-BD59-A6C34878D82A}">
                    <a16:rowId xmlns:a16="http://schemas.microsoft.com/office/drawing/2014/main" val="3319734666"/>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NOSSA SRA DE FATIMA</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69</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12/69 X 100 = 17</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3791664296"/>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OSWALDO CRUZ</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68</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27/68 X 100 = 39</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2588427657"/>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PADRE TARCÍSIO</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91</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41/91 X 100 = 45</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3749735202"/>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SANTA LUCIA</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93</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37/93 X 100 = 39</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1728696660"/>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SANTA RITA DE CASSIA</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116</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59/116 X 100 = 50</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398172848"/>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SAO MIGUEL ARCANJO</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71</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28/71 X 100 = 39</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2645231455"/>
                  </a:ext>
                </a:extLst>
              </a:tr>
              <a:tr h="370919">
                <a:tc>
                  <a:txBody>
                    <a:bodyPr/>
                    <a:lstStyle/>
                    <a:p>
                      <a:pPr algn="l" fontAlgn="ctr"/>
                      <a:r>
                        <a:rPr lang="pt-BR" sz="1200" b="0" i="0" u="none" strike="noStrike" dirty="0">
                          <a:solidFill>
                            <a:schemeClr val="tx1"/>
                          </a:solidFill>
                          <a:effectLst/>
                          <a:latin typeface="Arial" panose="020B0604020202020204" pitchFamily="34" charset="0"/>
                          <a:cs typeface="Arial" panose="020B0604020202020204" pitchFamily="34" charset="0"/>
                        </a:rPr>
                        <a:t>TIA AMANCIA</a:t>
                      </a:r>
                    </a:p>
                  </a:txBody>
                  <a:tcPr marL="9526" marR="9526" marT="9527" marB="0" anchor="ctr"/>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71</a:t>
                      </a:r>
                    </a:p>
                  </a:txBody>
                  <a:tcPr marL="9526" marR="9526" marT="9527" marB="0" anchor="b"/>
                </a:tc>
                <a:tc>
                  <a:txBody>
                    <a:bodyPr/>
                    <a:lstStyle/>
                    <a:p>
                      <a:pPr algn="ctr" fontAlgn="b"/>
                      <a:r>
                        <a:rPr lang="pt-BR" sz="1200" b="0" i="0" u="none" strike="noStrike">
                          <a:solidFill>
                            <a:schemeClr val="tx1"/>
                          </a:solidFill>
                          <a:effectLst/>
                          <a:latin typeface="Arial" panose="020B0604020202020204" pitchFamily="34" charset="0"/>
                          <a:cs typeface="Arial" panose="020B0604020202020204" pitchFamily="34" charset="0"/>
                        </a:rPr>
                        <a:t>50/71 x 100 =  70</a:t>
                      </a:r>
                    </a:p>
                  </a:txBody>
                  <a:tcPr marL="9526" marR="9526" marT="9527" marB="0" anchor="b"/>
                </a:tc>
                <a:tc>
                  <a:txBody>
                    <a:bodyPr/>
                    <a:lstStyle/>
                    <a:p>
                      <a:pPr algn="ctr" fontAlgn="b"/>
                      <a:r>
                        <a:rPr lang="pt-BR" sz="1200" b="0" i="0" u="none" strike="noStrike" dirty="0">
                          <a:solidFill>
                            <a:schemeClr val="tx1"/>
                          </a:solidFill>
                          <a:effectLst/>
                          <a:latin typeface="Arial" panose="020B0604020202020204" pitchFamily="34" charset="0"/>
                          <a:cs typeface="Arial" panose="020B0604020202020204" pitchFamily="34" charset="0"/>
                        </a:rPr>
                        <a:t>0</a:t>
                      </a:r>
                    </a:p>
                  </a:txBody>
                  <a:tcPr marL="9526" marR="9526" marT="9527" marB="0" anchor="b"/>
                </a:tc>
                <a:extLst>
                  <a:ext uri="{0D108BD9-81ED-4DB2-BD59-A6C34878D82A}">
                    <a16:rowId xmlns:a16="http://schemas.microsoft.com/office/drawing/2014/main" val="287239549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44D94-0689-44A5-9F97-AF1203B0381A}"/>
              </a:ext>
            </a:extLst>
          </p:cNvPr>
          <p:cNvSpPr>
            <a:spLocks noGrp="1"/>
          </p:cNvSpPr>
          <p:nvPr>
            <p:ph type="title"/>
          </p:nvPr>
        </p:nvSpPr>
        <p:spPr>
          <a:xfrm>
            <a:off x="971550" y="476250"/>
            <a:ext cx="5832475" cy="720725"/>
          </a:xfrm>
          <a:ln>
            <a:solidFill>
              <a:schemeClr val="accent1">
                <a:shade val="50000"/>
              </a:schemeClr>
            </a:solidFill>
          </a:ln>
        </p:spPr>
        <p:txBody>
          <a:bodyPr/>
          <a:lstStyle/>
          <a:p>
            <a:pPr>
              <a:defRPr/>
            </a:pPr>
            <a:r>
              <a:rPr lang="pt-BR" sz="2400" b="1" dirty="0">
                <a:solidFill>
                  <a:srgbClr val="002060"/>
                </a:solidFill>
                <a:latin typeface="Arial" panose="020B0604020202020204" pitchFamily="34" charset="0"/>
                <a:cs typeface="Arial" panose="020B0604020202020204" pitchFamily="34" charset="0"/>
              </a:rPr>
              <a:t>INDICADORES DE AÇÃO COLETIVA</a:t>
            </a:r>
          </a:p>
        </p:txBody>
      </p:sp>
      <p:sp>
        <p:nvSpPr>
          <p:cNvPr id="3" name="Espaço Reservado para Conteúdo 2">
            <a:extLst>
              <a:ext uri="{FF2B5EF4-FFF2-40B4-BE49-F238E27FC236}">
                <a16:creationId xmlns:a16="http://schemas.microsoft.com/office/drawing/2014/main" id="{151509F3-7D72-4C11-861B-FC669C2E60A8}"/>
              </a:ext>
            </a:extLst>
          </p:cNvPr>
          <p:cNvSpPr>
            <a:spLocks noGrp="1"/>
          </p:cNvSpPr>
          <p:nvPr>
            <p:ph idx="1"/>
          </p:nvPr>
        </p:nvSpPr>
        <p:spPr>
          <a:xfrm>
            <a:off x="457200" y="1341438"/>
            <a:ext cx="8229600" cy="4751387"/>
          </a:xfrm>
        </p:spPr>
        <p:txBody>
          <a:bodyPr/>
          <a:lstStyle/>
          <a:p>
            <a:pPr algn="just">
              <a:buFont typeface="Arial" panose="020B0604020202020204" pitchFamily="34" charset="0"/>
              <a:buChar char="•"/>
              <a:defRPr/>
            </a:pPr>
            <a:r>
              <a:rPr lang="pt-BR" sz="2400" dirty="0">
                <a:latin typeface="Arial" panose="020B0604020202020204" pitchFamily="34" charset="0"/>
                <a:cs typeface="Arial" panose="020B0604020202020204" pitchFamily="34" charset="0"/>
              </a:rPr>
              <a:t>Serão acompanhados mês a mês, a partir de fevereiro.</a:t>
            </a:r>
          </a:p>
          <a:p>
            <a:pPr algn="just">
              <a:buFont typeface="Arial" panose="020B0604020202020204" pitchFamily="34" charset="0"/>
              <a:buChar char="•"/>
              <a:defRPr/>
            </a:pPr>
            <a:r>
              <a:rPr lang="pt-BR" sz="2400" dirty="0">
                <a:latin typeface="Arial" panose="020B0604020202020204" pitchFamily="34" charset="0"/>
                <a:cs typeface="Arial" panose="020B0604020202020204" pitchFamily="34" charset="0"/>
              </a:rPr>
              <a:t>O p</a:t>
            </a:r>
            <a:r>
              <a:rPr lang="pt-BR" sz="2400" dirty="0">
                <a:solidFill>
                  <a:srgbClr val="000000"/>
                </a:solidFill>
                <a:latin typeface="Arial" panose="020B0604020202020204" pitchFamily="34" charset="0"/>
                <a:cs typeface="Arial" panose="020B0604020202020204" pitchFamily="34" charset="0"/>
              </a:rPr>
              <a:t>ercentual esperado de escolas cobertas com ação de saúde bucal é de 85%. </a:t>
            </a:r>
          </a:p>
          <a:p>
            <a:pPr algn="just">
              <a:buFont typeface="Arial" panose="020B0604020202020204" pitchFamily="34" charset="0"/>
              <a:buChar char="•"/>
              <a:defRPr/>
            </a:pPr>
            <a:r>
              <a:rPr lang="pt-BR" sz="2400" dirty="0">
                <a:solidFill>
                  <a:srgbClr val="000000"/>
                </a:solidFill>
                <a:latin typeface="Arial" panose="020B0604020202020204" pitchFamily="34" charset="0"/>
                <a:cs typeface="Arial" panose="020B0604020202020204" pitchFamily="34" charset="0"/>
              </a:rPr>
              <a:t>Este percentual será atingido com mudanças no processo de trabalho. </a:t>
            </a:r>
            <a:r>
              <a:rPr lang="pt-BR" sz="2400" b="1" dirty="0">
                <a:solidFill>
                  <a:srgbClr val="000000"/>
                </a:solidFill>
                <a:latin typeface="Arial" panose="020B0604020202020204" pitchFamily="34" charset="0"/>
                <a:cs typeface="Arial" panose="020B0604020202020204" pitchFamily="34" charset="0"/>
              </a:rPr>
              <a:t>As auxiliares e técnicas em saúde bucal precisam estar mais disponíveis para as atividades coletivas e ações de vigilância no território.</a:t>
            </a:r>
          </a:p>
          <a:p>
            <a:pPr algn="just">
              <a:buFont typeface="Arial" panose="020B0604020202020204" pitchFamily="34" charset="0"/>
              <a:buChar char="•"/>
              <a:defRPr/>
            </a:pPr>
            <a:r>
              <a:rPr lang="pt-BR" sz="2400" dirty="0">
                <a:solidFill>
                  <a:srgbClr val="000000"/>
                </a:solidFill>
                <a:latin typeface="Arial" panose="020B0604020202020204" pitchFamily="34" charset="0"/>
                <a:cs typeface="Arial" panose="020B0604020202020204" pitchFamily="34" charset="0"/>
              </a:rPr>
              <a:t>Para os Centros de Saúde com muitas escolas no território, é possível o apoio de acadêmicos de Odontologia. É necessário a formalização da demanda junto à GAERE Centro Sul pelo gerente.</a:t>
            </a:r>
          </a:p>
          <a:p>
            <a:pPr marL="0" indent="0" algn="just">
              <a:buFont typeface="Arial" panose="020B0604020202020204" pitchFamily="34" charset="0"/>
              <a:buNone/>
              <a:defRPr/>
            </a:pPr>
            <a:endParaRPr lang="pt-BR" sz="2400" dirty="0">
              <a:solidFill>
                <a:srgbClr val="000000"/>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pt-BR" dirty="0"/>
          </a:p>
          <a:p>
            <a:pPr algn="just">
              <a:buFont typeface="Arial" panose="020B0604020202020204" pitchFamily="34" charset="0"/>
              <a:buChar char="•"/>
              <a:defRPr/>
            </a:pP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a:extLst>
              <a:ext uri="{FF2B5EF4-FFF2-40B4-BE49-F238E27FC236}">
                <a16:creationId xmlns:a16="http://schemas.microsoft.com/office/drawing/2014/main" id="{5928FC6C-EE7B-4045-B5D2-0AE9D6947D27}"/>
              </a:ext>
            </a:extLst>
          </p:cNvPr>
          <p:cNvSpPr>
            <a:spLocks noGrp="1"/>
          </p:cNvSpPr>
          <p:nvPr>
            <p:ph type="title"/>
          </p:nvPr>
        </p:nvSpPr>
        <p:spPr>
          <a:xfrm>
            <a:off x="457200" y="731838"/>
            <a:ext cx="8229600" cy="685800"/>
          </a:xfrm>
          <a:ln>
            <a:solidFill>
              <a:schemeClr val="accent1">
                <a:shade val="50000"/>
              </a:schemeClr>
            </a:solidFill>
          </a:ln>
        </p:spPr>
        <p:txBody>
          <a:bodyPr/>
          <a:lstStyle/>
          <a:p>
            <a:pPr>
              <a:defRPr/>
            </a:pPr>
            <a:r>
              <a:rPr lang="pt-BR" altLang="pt-BR" sz="2400" b="1" dirty="0">
                <a:solidFill>
                  <a:srgbClr val="002060"/>
                </a:solidFill>
                <a:latin typeface="Arial" panose="020B0604020202020204" pitchFamily="34" charset="0"/>
                <a:cs typeface="Arial" panose="020B0604020202020204" pitchFamily="34" charset="0"/>
              </a:rPr>
              <a:t>CONTATOS GAERE CENTRO SUL</a:t>
            </a:r>
          </a:p>
        </p:txBody>
      </p:sp>
      <p:sp>
        <p:nvSpPr>
          <p:cNvPr id="30723" name="Espaço Reservado para Conteúdo 2">
            <a:extLst>
              <a:ext uri="{FF2B5EF4-FFF2-40B4-BE49-F238E27FC236}">
                <a16:creationId xmlns:a16="http://schemas.microsoft.com/office/drawing/2014/main" id="{F192D469-B7DA-471A-8A36-D65FC13158D9}"/>
              </a:ext>
            </a:extLst>
          </p:cNvPr>
          <p:cNvSpPr>
            <a:spLocks noGrp="1"/>
          </p:cNvSpPr>
          <p:nvPr>
            <p:ph idx="1"/>
          </p:nvPr>
        </p:nvSpPr>
        <p:spPr>
          <a:xfrm>
            <a:off x="323850" y="1600200"/>
            <a:ext cx="8362950" cy="4525963"/>
          </a:xfrm>
        </p:spPr>
        <p:txBody>
          <a:bodyPr/>
          <a:lstStyle/>
          <a:p>
            <a:pPr>
              <a:buFont typeface="Arial" panose="020B0604020202020204" pitchFamily="34" charset="0"/>
              <a:buChar char="•"/>
              <a:defRPr/>
            </a:pPr>
            <a:endParaRPr lang="pt-BR" altLang="pt-BR" sz="24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pt-BR" altLang="pt-BR" sz="24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Eliana M. Oliveira Sá – RT Saúde Bucal: 32774748 </a:t>
            </a:r>
            <a:r>
              <a:rPr lang="pt-BR" altLang="pt-BR" sz="2400" dirty="0">
                <a:latin typeface="Arial" panose="020B0604020202020204" pitchFamily="34" charset="0"/>
                <a:cs typeface="Arial" panose="020B0604020202020204" pitchFamily="34" charset="0"/>
                <a:hlinkClick r:id="rId2"/>
              </a:rPr>
              <a:t>elianamariasa@pbh.gov.br</a:t>
            </a:r>
            <a:r>
              <a:rPr lang="pt-BR" altLang="pt-BR" sz="2400" dirty="0">
                <a:latin typeface="Arial" panose="020B0604020202020204" pitchFamily="34" charset="0"/>
                <a:cs typeface="Arial" panose="020B0604020202020204" pitchFamily="34" charset="0"/>
              </a:rPr>
              <a:t> ou </a:t>
            </a:r>
            <a:r>
              <a:rPr lang="pt-BR" altLang="pt-BR" sz="2400" dirty="0">
                <a:latin typeface="Arial" panose="020B0604020202020204" pitchFamily="34" charset="0"/>
                <a:cs typeface="Arial" panose="020B0604020202020204" pitchFamily="34" charset="0"/>
                <a:hlinkClick r:id="rId3"/>
              </a:rPr>
              <a:t>gaerecs@pbh.gov.br</a:t>
            </a:r>
            <a:r>
              <a:rPr lang="pt-BR" altLang="pt-BR" sz="24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pt-BR" altLang="pt-BR" sz="24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pt-BR" altLang="pt-BR" sz="2400" dirty="0" err="1">
                <a:latin typeface="Arial" panose="020B0604020202020204" pitchFamily="34" charset="0"/>
                <a:cs typeface="Arial" panose="020B0604020202020204" pitchFamily="34" charset="0"/>
              </a:rPr>
              <a:t>Joanice</a:t>
            </a:r>
            <a:r>
              <a:rPr lang="pt-BR" altLang="pt-BR" sz="2400" dirty="0">
                <a:latin typeface="Arial" panose="020B0604020202020204" pitchFamily="34" charset="0"/>
                <a:cs typeface="Arial" panose="020B0604020202020204" pitchFamily="34" charset="0"/>
              </a:rPr>
              <a:t> Silva - Técnico Operacional Sistemas: 3277-8936 </a:t>
            </a:r>
            <a:r>
              <a:rPr lang="pt-BR" altLang="pt-BR" sz="2400" dirty="0">
                <a:solidFill>
                  <a:schemeClr val="accent1">
                    <a:lumMod val="75000"/>
                  </a:schemeClr>
                </a:solidFill>
                <a:latin typeface="Arial" panose="020B0604020202020204" pitchFamily="34" charset="0"/>
                <a:cs typeface="Arial" panose="020B0604020202020204" pitchFamily="34" charset="0"/>
                <a:hlinkClick r:id="rId4"/>
              </a:rPr>
              <a:t>joanice.silva@pbh.gov.br</a:t>
            </a:r>
            <a:r>
              <a:rPr lang="pt-BR" altLang="pt-BR" sz="2400" dirty="0">
                <a:solidFill>
                  <a:schemeClr val="accent1">
                    <a:lumMod val="75000"/>
                  </a:schemeClr>
                </a:solidFill>
                <a:latin typeface="Arial" panose="020B0604020202020204" pitchFamily="34" charset="0"/>
                <a:cs typeface="Arial" panose="020B0604020202020204" pitchFamily="34" charset="0"/>
              </a:rPr>
              <a:t> </a:t>
            </a:r>
            <a:r>
              <a:rPr lang="pt-BR" altLang="pt-BR" sz="2400" dirty="0">
                <a:latin typeface="Arial" panose="020B0604020202020204" pitchFamily="34" charset="0"/>
                <a:cs typeface="Arial" panose="020B0604020202020204" pitchFamily="34" charset="0"/>
              </a:rPr>
              <a:t>ou </a:t>
            </a:r>
            <a:r>
              <a:rPr lang="pt-BR" altLang="pt-BR" sz="2400" dirty="0">
                <a:latin typeface="Arial" panose="020B0604020202020204" pitchFamily="34" charset="0"/>
                <a:cs typeface="Arial" panose="020B0604020202020204" pitchFamily="34" charset="0"/>
                <a:hlinkClick r:id="rId5"/>
              </a:rPr>
              <a:t>suportegaerecs@pbh.gov.br</a:t>
            </a:r>
            <a:endParaRPr lang="pt-BR" altLang="pt-BR" sz="2400"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m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6A39BFD-53D2-42A1-8718-D9868431AB46}"/>
              </a:ext>
            </a:extLst>
          </p:cNvPr>
          <p:cNvSpPr/>
          <p:nvPr/>
        </p:nvSpPr>
        <p:spPr>
          <a:xfrm>
            <a:off x="1042988" y="3644900"/>
            <a:ext cx="7200900" cy="13684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2400" dirty="0">
                <a:solidFill>
                  <a:schemeClr val="tx1"/>
                </a:solidFill>
                <a:latin typeface="Arial" panose="020B0604020202020204" pitchFamily="34" charset="0"/>
                <a:cs typeface="Arial" panose="020B0604020202020204" pitchFamily="34" charset="0"/>
              </a:rPr>
              <a:t>Atividades coletivas: ASB, TSB e CD</a:t>
            </a:r>
          </a:p>
          <a:p>
            <a:pPr>
              <a:defRPr/>
            </a:pPr>
            <a:r>
              <a:rPr lang="pt-BR" sz="2400" dirty="0">
                <a:solidFill>
                  <a:schemeClr val="tx1"/>
                </a:solidFill>
                <a:latin typeface="Arial" panose="020B0604020202020204" pitchFamily="34" charset="0"/>
                <a:cs typeface="Arial" panose="020B0604020202020204" pitchFamily="34" charset="0"/>
              </a:rPr>
              <a:t>Saúde Bucal (atendimento individual): TSB e CD</a:t>
            </a:r>
          </a:p>
        </p:txBody>
      </p:sp>
      <p:sp>
        <p:nvSpPr>
          <p:cNvPr id="5" name="Retângulo 4">
            <a:extLst>
              <a:ext uri="{FF2B5EF4-FFF2-40B4-BE49-F238E27FC236}">
                <a16:creationId xmlns:a16="http://schemas.microsoft.com/office/drawing/2014/main" id="{8C2FBEAF-8E56-4CFB-A9CC-624083F270F5}"/>
              </a:ext>
            </a:extLst>
          </p:cNvPr>
          <p:cNvSpPr/>
          <p:nvPr/>
        </p:nvSpPr>
        <p:spPr>
          <a:xfrm>
            <a:off x="2987675" y="1700213"/>
            <a:ext cx="2808288" cy="3603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Atividades Coletivas</a:t>
            </a:r>
          </a:p>
        </p:txBody>
      </p:sp>
      <p:sp>
        <p:nvSpPr>
          <p:cNvPr id="6" name="Retângulo 5">
            <a:extLst>
              <a:ext uri="{FF2B5EF4-FFF2-40B4-BE49-F238E27FC236}">
                <a16:creationId xmlns:a16="http://schemas.microsoft.com/office/drawing/2014/main" id="{DA40407A-8A56-4DB9-8151-1BA3244C1563}"/>
              </a:ext>
            </a:extLst>
          </p:cNvPr>
          <p:cNvSpPr/>
          <p:nvPr/>
        </p:nvSpPr>
        <p:spPr>
          <a:xfrm>
            <a:off x="2976563" y="2133600"/>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Consultar agenda</a:t>
            </a:r>
          </a:p>
        </p:txBody>
      </p:sp>
      <p:sp>
        <p:nvSpPr>
          <p:cNvPr id="7" name="Retângulo 6">
            <a:extLst>
              <a:ext uri="{FF2B5EF4-FFF2-40B4-BE49-F238E27FC236}">
                <a16:creationId xmlns:a16="http://schemas.microsoft.com/office/drawing/2014/main" id="{CA7C2F26-DF7E-42B1-B453-8DF7D7582BE6}"/>
              </a:ext>
            </a:extLst>
          </p:cNvPr>
          <p:cNvSpPr/>
          <p:nvPr/>
        </p:nvSpPr>
        <p:spPr>
          <a:xfrm>
            <a:off x="2976563" y="2565400"/>
            <a:ext cx="2808287" cy="3587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2">
                    <a:lumMod val="60000"/>
                    <a:lumOff val="40000"/>
                  </a:schemeClr>
                </a:solidFill>
                <a:latin typeface="Arial" panose="020B0604020202020204" pitchFamily="34" charset="0"/>
                <a:cs typeface="Arial" panose="020B0604020202020204" pitchFamily="34" charset="0"/>
              </a:rPr>
              <a:t>Saúde Bucal</a:t>
            </a:r>
          </a:p>
        </p:txBody>
      </p:sp>
      <p:sp>
        <p:nvSpPr>
          <p:cNvPr id="8" name="Retângulo 7">
            <a:extLst>
              <a:ext uri="{FF2B5EF4-FFF2-40B4-BE49-F238E27FC236}">
                <a16:creationId xmlns:a16="http://schemas.microsoft.com/office/drawing/2014/main" id="{2AAB176B-47A5-4683-A021-94A89E9664CC}"/>
              </a:ext>
            </a:extLst>
          </p:cNvPr>
          <p:cNvSpPr/>
          <p:nvPr/>
        </p:nvSpPr>
        <p:spPr>
          <a:xfrm>
            <a:off x="1042988" y="863600"/>
            <a:ext cx="6208712" cy="461963"/>
          </a:xfrm>
          <a:prstGeom prst="rect">
            <a:avLst/>
          </a:prstGeom>
          <a:ln>
            <a:solidFill>
              <a:schemeClr val="tx2">
                <a:lumMod val="75000"/>
              </a:schemeClr>
            </a:solidFill>
          </a:ln>
        </p:spPr>
        <p:txBody>
          <a:bodyPr wrap="none">
            <a:spAutoFit/>
          </a:bodyPr>
          <a:lstStyle/>
          <a:p>
            <a:pPr>
              <a:defRPr/>
            </a:pPr>
            <a:r>
              <a:rPr lang="pt-BR" sz="2400" b="1" dirty="0">
                <a:solidFill>
                  <a:schemeClr val="tx2">
                    <a:lumMod val="75000"/>
                  </a:schemeClr>
                </a:solidFill>
                <a:latin typeface="Arial" panose="020B0604020202020204" pitchFamily="34" charset="0"/>
                <a:cs typeface="Arial" panose="020B0604020202020204" pitchFamily="34" charset="0"/>
              </a:rPr>
              <a:t>SELECIONANDO MÓDULOS DE ACESSO</a:t>
            </a:r>
          </a:p>
        </p:txBody>
      </p:sp>
      <p:sp>
        <p:nvSpPr>
          <p:cNvPr id="9" name="Seta: para Baixo 8">
            <a:extLst>
              <a:ext uri="{FF2B5EF4-FFF2-40B4-BE49-F238E27FC236}">
                <a16:creationId xmlns:a16="http://schemas.microsoft.com/office/drawing/2014/main" id="{75E129DD-6B15-4997-A558-785A77CD504F}"/>
              </a:ext>
            </a:extLst>
          </p:cNvPr>
          <p:cNvSpPr/>
          <p:nvPr/>
        </p:nvSpPr>
        <p:spPr>
          <a:xfrm rot="2916108">
            <a:off x="5808662" y="1422401"/>
            <a:ext cx="581025" cy="679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44BBD-4AA1-4A58-B1C9-177B5D46F13D}"/>
              </a:ext>
            </a:extLst>
          </p:cNvPr>
          <p:cNvSpPr>
            <a:spLocks noGrp="1"/>
          </p:cNvSpPr>
          <p:nvPr>
            <p:ph type="title"/>
          </p:nvPr>
        </p:nvSpPr>
        <p:spPr>
          <a:xfrm>
            <a:off x="250825" y="760413"/>
            <a:ext cx="8435975" cy="508000"/>
          </a:xfrm>
          <a:ln>
            <a:solidFill>
              <a:schemeClr val="tx2">
                <a:lumMod val="75000"/>
              </a:schemeClr>
            </a:solidFill>
          </a:ln>
        </p:spPr>
        <p:txBody>
          <a:bodyPr/>
          <a:lstStyle/>
          <a:p>
            <a:pPr>
              <a:defRPr/>
            </a:pPr>
            <a:br>
              <a:rPr lang="pt-BR" sz="2400" b="1" dirty="0">
                <a:latin typeface="Arial" panose="020B0604020202020204" pitchFamily="34" charset="0"/>
                <a:cs typeface="Arial" panose="020B0604020202020204" pitchFamily="34" charset="0"/>
              </a:rPr>
            </a:br>
            <a:br>
              <a:rPr lang="pt-BR" sz="2400" b="1" dirty="0">
                <a:latin typeface="Arial" panose="020B0604020202020204" pitchFamily="34" charset="0"/>
                <a:cs typeface="Arial" panose="020B0604020202020204" pitchFamily="34" charset="0"/>
              </a:rPr>
            </a:br>
            <a:r>
              <a:rPr lang="pt-BR" sz="2400" b="1" dirty="0">
                <a:solidFill>
                  <a:schemeClr val="tx2">
                    <a:lumMod val="75000"/>
                  </a:schemeClr>
                </a:solidFill>
                <a:latin typeface="Arial" panose="020B0604020202020204" pitchFamily="34" charset="0"/>
                <a:cs typeface="Arial" panose="020B0604020202020204" pitchFamily="34" charset="0"/>
              </a:rPr>
              <a:t>PROGRAMAS EM QUE A ATIVIDADE ESTÁ VINCULADA</a:t>
            </a:r>
            <a:br>
              <a:rPr lang="pt-BR" dirty="0"/>
            </a:br>
            <a:endParaRPr lang="pt-BR" dirty="0"/>
          </a:p>
        </p:txBody>
      </p:sp>
      <p:sp>
        <p:nvSpPr>
          <p:cNvPr id="3" name="Espaço Reservado para Conteúdo 2">
            <a:extLst>
              <a:ext uri="{FF2B5EF4-FFF2-40B4-BE49-F238E27FC236}">
                <a16:creationId xmlns:a16="http://schemas.microsoft.com/office/drawing/2014/main" id="{7DBBC710-FB9E-4872-816E-46FF2C61AF71}"/>
              </a:ext>
            </a:extLst>
          </p:cNvPr>
          <p:cNvSpPr>
            <a:spLocks noGrp="1"/>
          </p:cNvSpPr>
          <p:nvPr>
            <p:ph idx="1"/>
          </p:nvPr>
        </p:nvSpPr>
        <p:spPr>
          <a:xfrm>
            <a:off x="457200" y="1484313"/>
            <a:ext cx="8229600" cy="4681537"/>
          </a:xfrm>
        </p:spPr>
        <p:txBody>
          <a:bodyPr/>
          <a:lstStyle/>
          <a:p>
            <a:pPr algn="just">
              <a:buFont typeface="Wingdings" panose="05000000000000000000" pitchFamily="2" charset="2"/>
              <a:buChar char="§"/>
              <a:defRPr/>
            </a:pPr>
            <a:r>
              <a:rPr lang="pt-BR" sz="2400" b="1" dirty="0">
                <a:latin typeface="Arial" panose="020B0604020202020204" pitchFamily="34" charset="0"/>
                <a:cs typeface="Arial" panose="020B0604020202020204" pitchFamily="34" charset="0"/>
              </a:rPr>
              <a:t>Outros programas: </a:t>
            </a:r>
            <a:r>
              <a:rPr lang="pt-BR" sz="2400" dirty="0">
                <a:latin typeface="Arial" panose="020B0604020202020204" pitchFamily="34" charset="0"/>
                <a:cs typeface="Arial" panose="020B0604020202020204" pitchFamily="34" charset="0"/>
              </a:rPr>
              <a:t>quando a atividade não preencher critérios para seleção de um programa específico dentre as opções abaixo. Aqui são inseridas, por exemplo, as atividades de Educação em Saúde desenvolvidas no Centro de Saúde.</a:t>
            </a:r>
            <a:endParaRPr lang="pt-BR" sz="2400" b="1"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pt-BR" sz="2400" b="1" dirty="0">
                <a:latin typeface="Arial" panose="020B0604020202020204" pitchFamily="34" charset="0"/>
                <a:cs typeface="Arial" panose="020B0604020202020204" pitchFamily="34" charset="0"/>
              </a:rPr>
              <a:t>Programa Nacional de Controle do Tabagismo: </a:t>
            </a:r>
          </a:p>
          <a:p>
            <a:pPr algn="just">
              <a:buFont typeface="Wingdings" panose="05000000000000000000" pitchFamily="2" charset="2"/>
              <a:buChar char="§"/>
              <a:defRPr/>
            </a:pPr>
            <a:r>
              <a:rPr lang="pt-BR" sz="2400" b="1" dirty="0">
                <a:latin typeface="Arial" panose="020B0604020202020204" pitchFamily="34" charset="0"/>
                <a:cs typeface="Arial" panose="020B0604020202020204" pitchFamily="34" charset="0"/>
              </a:rPr>
              <a:t>PRHOAMA </a:t>
            </a:r>
            <a:endParaRPr lang="pt-BR" sz="24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pt-BR" sz="2400" b="1" dirty="0">
                <a:latin typeface="Arial" panose="020B0604020202020204" pitchFamily="34" charset="0"/>
                <a:cs typeface="Arial" panose="020B0604020202020204" pitchFamily="34" charset="0"/>
              </a:rPr>
              <a:t>Programa Saúde na Escola </a:t>
            </a:r>
            <a:endParaRPr lang="pt-BR" sz="2400" dirty="0">
              <a:latin typeface="Arial" panose="020B0604020202020204" pitchFamily="34" charset="0"/>
              <a:cs typeface="Arial" panose="020B0604020202020204" pitchFamily="34" charset="0"/>
            </a:endParaRPr>
          </a:p>
          <a:p>
            <a:pPr algn="just">
              <a:buFont typeface="Wingdings" panose="05000000000000000000" pitchFamily="2" charset="2"/>
              <a:buChar char="§"/>
              <a:defRPr/>
            </a:pPr>
            <a:r>
              <a:rPr lang="pt-BR" sz="2400" b="1" dirty="0">
                <a:latin typeface="Arial" panose="020B0604020202020204" pitchFamily="34" charset="0"/>
                <a:cs typeface="Arial" panose="020B0604020202020204" pitchFamily="34" charset="0"/>
              </a:rPr>
              <a:t>Vigilância Alimentar e Nutricional</a:t>
            </a:r>
          </a:p>
          <a:p>
            <a:pPr marL="0" indent="0" algn="just">
              <a:buFont typeface="Arial" panose="020B0604020202020204" pitchFamily="34" charset="0"/>
              <a:buNone/>
              <a:defRPr/>
            </a:pPr>
            <a:endParaRPr lang="pt-BR" dirty="0"/>
          </a:p>
          <a:p>
            <a:pPr algn="just">
              <a:buFont typeface="Arial" panose="020B0604020202020204" pitchFamily="34" charset="0"/>
              <a:buChar char="•"/>
              <a:defRPr/>
            </a:pP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8F69F-F9A0-4C80-8618-945D890EA9FF}"/>
              </a:ext>
            </a:extLst>
          </p:cNvPr>
          <p:cNvSpPr>
            <a:spLocks noGrp="1"/>
          </p:cNvSpPr>
          <p:nvPr>
            <p:ph type="title"/>
          </p:nvPr>
        </p:nvSpPr>
        <p:spPr>
          <a:xfrm>
            <a:off x="457200" y="731838"/>
            <a:ext cx="6562725" cy="685800"/>
          </a:xfrm>
          <a:ln>
            <a:solidFill>
              <a:schemeClr val="tx2">
                <a:lumMod val="75000"/>
              </a:schemeClr>
            </a:solidFill>
          </a:ln>
        </p:spPr>
        <p:txBody>
          <a:bodyPr/>
          <a:lstStyle/>
          <a:p>
            <a:pPr>
              <a:defRPr/>
            </a:pPr>
            <a:br>
              <a:rPr lang="pt-BR" sz="2400" b="1" dirty="0">
                <a:solidFill>
                  <a:schemeClr val="tx2">
                    <a:lumMod val="75000"/>
                  </a:schemeClr>
                </a:solidFill>
                <a:latin typeface="Arial" panose="020B0604020202020204" pitchFamily="34" charset="0"/>
                <a:cs typeface="Arial" panose="020B0604020202020204" pitchFamily="34" charset="0"/>
              </a:rPr>
            </a:br>
            <a:r>
              <a:rPr lang="pt-BR" sz="2400" b="1" dirty="0">
                <a:solidFill>
                  <a:schemeClr val="tx2">
                    <a:lumMod val="75000"/>
                  </a:schemeClr>
                </a:solidFill>
                <a:latin typeface="Arial" panose="020B0604020202020204" pitchFamily="34" charset="0"/>
                <a:cs typeface="Arial" panose="020B0604020202020204" pitchFamily="34" charset="0"/>
              </a:rPr>
              <a:t>EDUCAÇÃO EM SAÚDE: </a:t>
            </a:r>
            <a:br>
              <a:rPr lang="pt-BR" sz="2400" dirty="0">
                <a:solidFill>
                  <a:schemeClr val="tx2">
                    <a:lumMod val="75000"/>
                  </a:schemeClr>
                </a:solidFill>
                <a:latin typeface="Arial" panose="020B0604020202020204" pitchFamily="34" charset="0"/>
                <a:cs typeface="Arial" panose="020B0604020202020204" pitchFamily="34" charset="0"/>
              </a:rPr>
            </a:br>
            <a:endParaRPr lang="pt-BR" sz="2400" dirty="0">
              <a:solidFill>
                <a:schemeClr val="tx2">
                  <a:lumMod val="75000"/>
                </a:schemeClr>
              </a:solidFill>
              <a:latin typeface="Arial" panose="020B0604020202020204" pitchFamily="34" charset="0"/>
              <a:cs typeface="Arial" panose="020B0604020202020204" pitchFamily="34" charset="0"/>
            </a:endParaRPr>
          </a:p>
        </p:txBody>
      </p:sp>
      <p:sp>
        <p:nvSpPr>
          <p:cNvPr id="11267" name="Espaço Reservado para Conteúdo 2"/>
          <p:cNvSpPr>
            <a:spLocks noGrp="1"/>
          </p:cNvSpPr>
          <p:nvPr>
            <p:ph idx="1"/>
          </p:nvPr>
        </p:nvSpPr>
        <p:spPr>
          <a:xfrm>
            <a:off x="457200" y="1600200"/>
            <a:ext cx="8075613" cy="4525963"/>
          </a:xfrm>
        </p:spPr>
        <p:txBody>
          <a:bodyPr/>
          <a:lstStyle/>
          <a:p>
            <a:pPr marL="0" indent="0" algn="just">
              <a:buFont typeface="Arial" charset="0"/>
              <a:buNone/>
            </a:pPr>
            <a:endParaRPr lang="pt-BR" altLang="pt-BR" sz="2400" dirty="0">
              <a:latin typeface="Arial" charset="0"/>
              <a:cs typeface="Arial" charset="0"/>
            </a:endParaRPr>
          </a:p>
          <a:p>
            <a:pPr marL="0" indent="0" algn="just">
              <a:buFont typeface="Arial" charset="0"/>
              <a:buNone/>
            </a:pPr>
            <a:r>
              <a:rPr lang="pt-BR" altLang="pt-BR" sz="2400" dirty="0">
                <a:latin typeface="Arial" charset="0"/>
                <a:cs typeface="Arial" charset="0"/>
              </a:rPr>
              <a:t>Indica uma ação de educação em saúde, como encenações teatrais sobre algum tema em saúde, rodas de conversa com temas da saúde, atividades de sala de espera, campanhas pontuais ou sazonais de saúde, etc. Essa opção não exige que os usuários da atividade sejam identificados. </a:t>
            </a:r>
          </a:p>
          <a:p>
            <a:pPr marL="0" indent="0" algn="just">
              <a:buFont typeface="Arial" charset="0"/>
              <a:buNone/>
            </a:pPr>
            <a:endParaRPr lang="pt-BR" altLang="pt-BR" sz="2400" dirty="0">
              <a:latin typeface="Arial" charset="0"/>
              <a:cs typeface="Arial" charset="0"/>
            </a:endParaRPr>
          </a:p>
          <a:p>
            <a:pPr marL="0" indent="0" algn="just">
              <a:buFont typeface="Arial" charset="0"/>
              <a:buNone/>
            </a:pPr>
            <a:r>
              <a:rPr lang="pt-BR" altLang="pt-BR" sz="2400" dirty="0">
                <a:latin typeface="Arial" charset="0"/>
                <a:cs typeface="Arial" charset="0"/>
              </a:rPr>
              <a:t>Exemplo: Orientação sobre cuidados em saúde bucal feitas no </a:t>
            </a:r>
            <a:r>
              <a:rPr lang="pt-BR" altLang="pt-BR" sz="2400" dirty="0" err="1">
                <a:latin typeface="Arial" charset="0"/>
                <a:cs typeface="Arial" charset="0"/>
              </a:rPr>
              <a:t>escovário</a:t>
            </a:r>
            <a:r>
              <a:rPr lang="pt-BR" altLang="pt-BR" sz="2400" dirty="0">
                <a:latin typeface="Arial" charset="0"/>
                <a:cs typeface="Arial" charset="0"/>
              </a:rPr>
              <a:t>, escovação prévia ao levantamento de necessidades.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8F69F-F9A0-4C80-8618-945D890EA9FF}"/>
              </a:ext>
            </a:extLst>
          </p:cNvPr>
          <p:cNvSpPr>
            <a:spLocks noGrp="1"/>
          </p:cNvSpPr>
          <p:nvPr>
            <p:ph type="title"/>
          </p:nvPr>
        </p:nvSpPr>
        <p:spPr>
          <a:xfrm>
            <a:off x="457200" y="731838"/>
            <a:ext cx="6562725" cy="685800"/>
          </a:xfrm>
          <a:ln>
            <a:solidFill>
              <a:schemeClr val="tx2">
                <a:lumMod val="75000"/>
              </a:schemeClr>
            </a:solidFill>
          </a:ln>
        </p:spPr>
        <p:txBody>
          <a:bodyPr/>
          <a:lstStyle/>
          <a:p>
            <a:pPr>
              <a:defRPr/>
            </a:pPr>
            <a:br>
              <a:rPr lang="pt-BR" sz="2400" b="1" dirty="0">
                <a:solidFill>
                  <a:schemeClr val="tx2">
                    <a:lumMod val="75000"/>
                  </a:schemeClr>
                </a:solidFill>
                <a:latin typeface="Arial" panose="020B0604020202020204" pitchFamily="34" charset="0"/>
                <a:cs typeface="Arial" panose="020B0604020202020204" pitchFamily="34" charset="0"/>
              </a:rPr>
            </a:br>
            <a:r>
              <a:rPr lang="pt-BR" sz="2400" b="1" dirty="0">
                <a:solidFill>
                  <a:schemeClr val="tx2">
                    <a:lumMod val="75000"/>
                  </a:schemeClr>
                </a:solidFill>
                <a:latin typeface="Arial" panose="020B0604020202020204" pitchFamily="34" charset="0"/>
                <a:cs typeface="Arial" panose="020B0604020202020204" pitchFamily="34" charset="0"/>
              </a:rPr>
              <a:t>ATENDIMENTO EM GRUPO: </a:t>
            </a:r>
            <a:br>
              <a:rPr lang="pt-BR" sz="2400" dirty="0">
                <a:solidFill>
                  <a:schemeClr val="tx2">
                    <a:lumMod val="75000"/>
                  </a:schemeClr>
                </a:solidFill>
                <a:latin typeface="Arial" panose="020B0604020202020204" pitchFamily="34" charset="0"/>
                <a:cs typeface="Arial" panose="020B0604020202020204" pitchFamily="34" charset="0"/>
              </a:rPr>
            </a:br>
            <a:endParaRPr lang="pt-BR" sz="2400" dirty="0">
              <a:solidFill>
                <a:schemeClr val="tx2">
                  <a:lumMod val="75000"/>
                </a:schemeClr>
              </a:solidFill>
              <a:latin typeface="Arial" panose="020B0604020202020204" pitchFamily="34" charset="0"/>
              <a:cs typeface="Arial" panose="020B0604020202020204" pitchFamily="34" charset="0"/>
            </a:endParaRPr>
          </a:p>
        </p:txBody>
      </p:sp>
      <p:sp>
        <p:nvSpPr>
          <p:cNvPr id="12291" name="Espaço Reservado para Conteúdo 2"/>
          <p:cNvSpPr>
            <a:spLocks noGrp="1"/>
          </p:cNvSpPr>
          <p:nvPr>
            <p:ph idx="1"/>
          </p:nvPr>
        </p:nvSpPr>
        <p:spPr>
          <a:xfrm>
            <a:off x="457200" y="1989138"/>
            <a:ext cx="8229600" cy="4137025"/>
          </a:xfrm>
        </p:spPr>
        <p:txBody>
          <a:bodyPr/>
          <a:lstStyle/>
          <a:p>
            <a:pPr marL="0" indent="0" algn="just">
              <a:buFont typeface="Arial" charset="0"/>
              <a:buNone/>
            </a:pPr>
            <a:r>
              <a:rPr lang="pt-BR" altLang="pt-BR" sz="2400" dirty="0">
                <a:latin typeface="Arial" charset="0"/>
                <a:cs typeface="Arial" charset="0"/>
              </a:rPr>
              <a:t>Campo utilizado para indicar a realização de grupos terapêuticos (</a:t>
            </a:r>
            <a:r>
              <a:rPr lang="pt-BR" altLang="pt-BR" sz="2400" dirty="0" err="1">
                <a:latin typeface="Arial" charset="0"/>
                <a:cs typeface="Arial" charset="0"/>
              </a:rPr>
              <a:t>ex</a:t>
            </a:r>
            <a:r>
              <a:rPr lang="pt-BR" altLang="pt-BR" sz="2400" dirty="0">
                <a:latin typeface="Arial" charset="0"/>
                <a:cs typeface="Arial" charset="0"/>
              </a:rPr>
              <a:t>: tabagismo), grupos operativos, oficinas, grupos temáticos por ciclo de vida ou condição de saúde, grupos de atividade física, terapia comunitária, entre outros. Essa opção exige que os usuários que participaram da atividade sejam identificados por meio do preenchimento do Cadastro Nacional de Saúde (CNS), mesmo que não apresentem alterações na avaliação.</a:t>
            </a:r>
          </a:p>
          <a:p>
            <a:pPr marL="0" indent="0" algn="just">
              <a:buFont typeface="Arial" charset="0"/>
              <a:buNone/>
            </a:pPr>
            <a:endParaRPr lang="pt-BR" altLang="pt-BR" sz="2400" dirty="0">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8F69F-F9A0-4C80-8618-945D890EA9FF}"/>
              </a:ext>
            </a:extLst>
          </p:cNvPr>
          <p:cNvSpPr>
            <a:spLocks noGrp="1"/>
          </p:cNvSpPr>
          <p:nvPr>
            <p:ph type="title"/>
          </p:nvPr>
        </p:nvSpPr>
        <p:spPr>
          <a:xfrm>
            <a:off x="457200" y="731838"/>
            <a:ext cx="6562725" cy="685800"/>
          </a:xfrm>
          <a:ln>
            <a:solidFill>
              <a:schemeClr val="tx2">
                <a:lumMod val="75000"/>
              </a:schemeClr>
            </a:solidFill>
          </a:ln>
        </p:spPr>
        <p:txBody>
          <a:bodyPr/>
          <a:lstStyle/>
          <a:p>
            <a:pPr>
              <a:defRPr/>
            </a:pPr>
            <a:br>
              <a:rPr lang="pt-BR" sz="2400" b="1" dirty="0">
                <a:solidFill>
                  <a:schemeClr val="tx2">
                    <a:lumMod val="75000"/>
                  </a:schemeClr>
                </a:solidFill>
                <a:latin typeface="Arial" panose="020B0604020202020204" pitchFamily="34" charset="0"/>
                <a:cs typeface="Arial" panose="020B0604020202020204" pitchFamily="34" charset="0"/>
              </a:rPr>
            </a:br>
            <a:r>
              <a:rPr lang="pt-BR" sz="2400" b="1" dirty="0">
                <a:solidFill>
                  <a:schemeClr val="tx2">
                    <a:lumMod val="75000"/>
                  </a:schemeClr>
                </a:solidFill>
                <a:latin typeface="Arial" panose="020B0604020202020204" pitchFamily="34" charset="0"/>
                <a:cs typeface="Arial" panose="020B0604020202020204" pitchFamily="34" charset="0"/>
              </a:rPr>
              <a:t>AVALIAÇÃO/PROCEDIMENTO COLETIVO: </a:t>
            </a:r>
            <a:br>
              <a:rPr lang="pt-BR" sz="2400" dirty="0">
                <a:solidFill>
                  <a:schemeClr val="tx2">
                    <a:lumMod val="75000"/>
                  </a:schemeClr>
                </a:solidFill>
                <a:latin typeface="Arial" panose="020B0604020202020204" pitchFamily="34" charset="0"/>
                <a:cs typeface="Arial" panose="020B0604020202020204" pitchFamily="34" charset="0"/>
              </a:rPr>
            </a:br>
            <a:endParaRPr lang="pt-BR" sz="2400" dirty="0">
              <a:solidFill>
                <a:schemeClr val="tx2">
                  <a:lumMod val="75000"/>
                </a:schemeClr>
              </a:solidFill>
              <a:latin typeface="Arial" panose="020B0604020202020204" pitchFamily="34" charset="0"/>
              <a:cs typeface="Arial" panose="020B0604020202020204" pitchFamily="34" charset="0"/>
            </a:endParaRPr>
          </a:p>
        </p:txBody>
      </p:sp>
      <p:sp>
        <p:nvSpPr>
          <p:cNvPr id="13315" name="Espaço Reservado para Conteúdo 2"/>
          <p:cNvSpPr>
            <a:spLocks noGrp="1"/>
          </p:cNvSpPr>
          <p:nvPr>
            <p:ph idx="1"/>
          </p:nvPr>
        </p:nvSpPr>
        <p:spPr>
          <a:xfrm>
            <a:off x="457200" y="1989138"/>
            <a:ext cx="8229600" cy="3887787"/>
          </a:xfrm>
        </p:spPr>
        <p:txBody>
          <a:bodyPr/>
          <a:lstStyle/>
          <a:p>
            <a:pPr marL="0" indent="0" algn="just">
              <a:buFont typeface="Arial" charset="0"/>
              <a:buNone/>
            </a:pPr>
            <a:r>
              <a:rPr lang="pt-BR" altLang="pt-BR" sz="2400" dirty="0">
                <a:latin typeface="Arial" charset="0"/>
                <a:cs typeface="Arial" charset="0"/>
              </a:rPr>
              <a:t>Indica avaliações ou procedimentos realizados em um grupo, como avaliação antropométrica, aferição de pressão arterial, testes de acuidade visual, escovação dental supervisionada diária, aplicação tópica de flúor, entre outros. Exige a identificação dos usuários que participaram da atividade por meio do preenchimento do CNS. </a:t>
            </a:r>
          </a:p>
          <a:p>
            <a:pPr marL="0" indent="0" algn="just">
              <a:buFont typeface="Arial" charset="0"/>
              <a:buNone/>
            </a:pPr>
            <a:r>
              <a:rPr lang="pt-BR" altLang="pt-BR" sz="2400" dirty="0">
                <a:latin typeface="Arial" charset="0"/>
                <a:cs typeface="Arial" charset="0"/>
              </a:rPr>
              <a:t>Aqui são inseridos os dados do levantamento de necessidades em saúde bucal  (escolares, demanda espontânea no centro de saúde, no domicílio, dentre outros locais).</a:t>
            </a:r>
          </a:p>
          <a:p>
            <a:pPr marL="0" indent="0" algn="just">
              <a:buFont typeface="Arial" charset="0"/>
              <a:buNone/>
            </a:pPr>
            <a:endParaRPr lang="pt-BR" altLang="pt-BR" sz="2400" dirty="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C778C019-6970-4C31-9C75-35A663A85974}"/>
              </a:ext>
            </a:extLst>
          </p:cNvPr>
          <p:cNvSpPr>
            <a:spLocks noGrp="1"/>
          </p:cNvSpPr>
          <p:nvPr>
            <p:ph type="title"/>
          </p:nvPr>
        </p:nvSpPr>
        <p:spPr>
          <a:xfrm>
            <a:off x="457200" y="765175"/>
            <a:ext cx="8229600" cy="619125"/>
          </a:xfrm>
          <a:ln>
            <a:solidFill>
              <a:schemeClr val="tx2">
                <a:lumMod val="75000"/>
              </a:schemeClr>
            </a:solidFill>
          </a:ln>
        </p:spPr>
        <p:txBody>
          <a:bodyPr/>
          <a:lstStyle/>
          <a:p>
            <a:pPr>
              <a:defRPr/>
            </a:pPr>
            <a:br>
              <a:rPr lang="pt-BR" sz="2400" b="1" dirty="0">
                <a:solidFill>
                  <a:schemeClr val="accent1">
                    <a:lumMod val="75000"/>
                  </a:schemeClr>
                </a:solidFill>
                <a:latin typeface="Arial" panose="020B0604020202020204" pitchFamily="34" charset="0"/>
                <a:cs typeface="Arial" panose="020B0604020202020204" pitchFamily="34" charset="0"/>
              </a:rPr>
            </a:br>
            <a:r>
              <a:rPr lang="pt-BR" sz="2400" b="1" dirty="0">
                <a:solidFill>
                  <a:schemeClr val="tx2">
                    <a:lumMod val="75000"/>
                  </a:schemeClr>
                </a:solidFill>
                <a:latin typeface="Arial" panose="020B0604020202020204" pitchFamily="34" charset="0"/>
                <a:cs typeface="Arial" panose="020B0604020202020204" pitchFamily="34" charset="0"/>
              </a:rPr>
              <a:t>INSERÇÃO DE DADOS DE ESCOVAÇÃO DENTÁRIA</a:t>
            </a:r>
            <a:br>
              <a:rPr lang="pt-BR" sz="2400" b="1" dirty="0">
                <a:solidFill>
                  <a:schemeClr val="accent1">
                    <a:lumMod val="75000"/>
                  </a:schemeClr>
                </a:solidFill>
              </a:rPr>
            </a:br>
            <a:endParaRPr lang="pt-BR" altLang="pt-BR" sz="2400" b="1" dirty="0">
              <a:solidFill>
                <a:schemeClr val="accent1">
                  <a:lumMod val="75000"/>
                </a:schemeClr>
              </a:solidFill>
            </a:endParaRPr>
          </a:p>
        </p:txBody>
      </p:sp>
      <p:sp>
        <p:nvSpPr>
          <p:cNvPr id="14339" name="Espaço Reservado para Conteúdo 2">
            <a:extLst>
              <a:ext uri="{FF2B5EF4-FFF2-40B4-BE49-F238E27FC236}">
                <a16:creationId xmlns:a16="http://schemas.microsoft.com/office/drawing/2014/main" id="{E9A4A7FA-5EDA-4D52-B61E-1499F11CB6F1}"/>
              </a:ext>
            </a:extLst>
          </p:cNvPr>
          <p:cNvSpPr>
            <a:spLocks noGrp="1"/>
          </p:cNvSpPr>
          <p:nvPr>
            <p:ph idx="1"/>
          </p:nvPr>
        </p:nvSpPr>
        <p:spPr>
          <a:xfrm>
            <a:off x="457200" y="1557338"/>
            <a:ext cx="8229600" cy="4525962"/>
          </a:xfrm>
        </p:spPr>
        <p:txBody>
          <a:bodyPr/>
          <a:lstStyle/>
          <a:p>
            <a:pPr marL="0" indent="0" algn="just">
              <a:buFont typeface="Arial" panose="020B0604020202020204" pitchFamily="34" charset="0"/>
              <a:buNone/>
              <a:defRPr/>
            </a:pPr>
            <a:r>
              <a:rPr lang="pt-BR" altLang="pt-BR" sz="2400" b="1" dirty="0">
                <a:latin typeface="Arial" panose="020B0604020202020204" pitchFamily="34" charset="0"/>
                <a:cs typeface="Arial" panose="020B0604020202020204" pitchFamily="34" charset="0"/>
              </a:rPr>
              <a:t>AVALIAÇÃO/PROCEDIMENTO COLETIVO: </a:t>
            </a:r>
            <a:r>
              <a:rPr lang="pt-BR" altLang="pt-BR" sz="2400" dirty="0">
                <a:latin typeface="Arial" panose="020B0604020202020204" pitchFamily="34" charset="0"/>
                <a:cs typeface="Arial" panose="020B0604020202020204" pitchFamily="34" charset="0"/>
              </a:rPr>
              <a:t>Refere-se à escovação supervisionada feita diariamente nas instituições de ensino infantil, executada pelo educador e lançada mensalmente pela equipe de saúde bucal do Centro de Saúde. Lançamento nominal. Necessário supervisão mensal.</a:t>
            </a:r>
          </a:p>
          <a:p>
            <a:pPr marL="0" indent="0" algn="just">
              <a:buFont typeface="Arial" panose="020B0604020202020204" pitchFamily="34" charset="0"/>
              <a:buNone/>
              <a:defRPr/>
            </a:pPr>
            <a:r>
              <a:rPr lang="pt-BR" altLang="pt-BR" sz="2400" b="1" dirty="0">
                <a:latin typeface="Arial" panose="020B0604020202020204" pitchFamily="34" charset="0"/>
                <a:cs typeface="Arial" panose="020B0604020202020204" pitchFamily="34" charset="0"/>
              </a:rPr>
              <a:t>EDUCAÇÃO EM SAÚDE: </a:t>
            </a:r>
            <a:r>
              <a:rPr lang="pt-BR" altLang="pt-BR" sz="2400" dirty="0">
                <a:latin typeface="Arial" panose="020B0604020202020204" pitchFamily="34" charset="0"/>
                <a:cs typeface="Arial" panose="020B0604020202020204" pitchFamily="34" charset="0"/>
              </a:rPr>
              <a:t>Refere-se à escovação pontual (por ocasião do levantamento de necessidades ou esporadicamente nas escolas ou no centro de saúde), Deve ser lançada no módulo de ação coletiva, educação para a saúde, saúde bucal, com o total de pessoas envolvidas. Não há lançamento nominal.</a:t>
            </a:r>
          </a:p>
          <a:p>
            <a:pPr algn="just">
              <a:buFont typeface="Arial" panose="020B0604020202020204" pitchFamily="34" charset="0"/>
              <a:buChar char="•"/>
              <a:defRPr/>
            </a:pPr>
            <a:endParaRPr lang="pt-BR" alt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D41AD-5BB1-4D79-A172-02561B85A081}"/>
              </a:ext>
            </a:extLst>
          </p:cNvPr>
          <p:cNvSpPr>
            <a:spLocks noGrp="1"/>
          </p:cNvSpPr>
          <p:nvPr>
            <p:ph type="title"/>
          </p:nvPr>
        </p:nvSpPr>
        <p:spPr>
          <a:xfrm>
            <a:off x="457200" y="731838"/>
            <a:ext cx="6275388" cy="685800"/>
          </a:xfrm>
          <a:ln>
            <a:solidFill>
              <a:schemeClr val="tx2">
                <a:lumMod val="75000"/>
              </a:schemeClr>
            </a:solidFill>
          </a:ln>
        </p:spPr>
        <p:txBody>
          <a:bodyPr/>
          <a:lstStyle/>
          <a:p>
            <a:pPr>
              <a:defRPr/>
            </a:pPr>
            <a:r>
              <a:rPr lang="pt-BR" sz="2400" b="1" dirty="0">
                <a:solidFill>
                  <a:srgbClr val="002060"/>
                </a:solidFill>
                <a:latin typeface="Arial" panose="020B0604020202020204" pitchFamily="34" charset="0"/>
                <a:cs typeface="Arial" panose="020B0604020202020204" pitchFamily="34" charset="0"/>
              </a:rPr>
              <a:t>REGISTRO DE PARTICIPAÇÃO</a:t>
            </a:r>
          </a:p>
        </p:txBody>
      </p:sp>
      <p:sp>
        <p:nvSpPr>
          <p:cNvPr id="3" name="Espaço Reservado para Conteúdo 2">
            <a:extLst>
              <a:ext uri="{FF2B5EF4-FFF2-40B4-BE49-F238E27FC236}">
                <a16:creationId xmlns:a16="http://schemas.microsoft.com/office/drawing/2014/main" id="{EC9927A9-02C7-4582-A0E0-6367D03C1477}"/>
              </a:ext>
            </a:extLst>
          </p:cNvPr>
          <p:cNvSpPr>
            <a:spLocks noGrp="1"/>
          </p:cNvSpPr>
          <p:nvPr>
            <p:ph idx="1"/>
          </p:nvPr>
        </p:nvSpPr>
        <p:spPr>
          <a:xfrm>
            <a:off x="457200" y="2276475"/>
            <a:ext cx="8229600" cy="2736850"/>
          </a:xfrm>
        </p:spPr>
        <p:txBody>
          <a:bodyPr/>
          <a:lstStyle/>
          <a:p>
            <a:pPr marL="0" indent="0">
              <a:buFont typeface="Arial" panose="020B0604020202020204" pitchFamily="34" charset="0"/>
              <a:buNone/>
              <a:defRPr/>
            </a:pPr>
            <a:r>
              <a:rPr lang="pt-BR" sz="2400" dirty="0">
                <a:latin typeface="Arial" panose="020B0604020202020204" pitchFamily="34" charset="0"/>
                <a:cs typeface="Arial" panose="020B0604020202020204" pitchFamily="34" charset="0"/>
              </a:rPr>
              <a:t>Caso mais de um profissional participe da mesma atividade coletiva, o registro deve ser feito por apenas um dos profissionais (o que é considerado o responsável pela atividade), mas é possível incluir todos os profissionais envolvidos utilizando o botão “Profissionais Participantes”. A produção será vinculada a todos os profissionais participantes e enviada ao Ministério da Saúde.</a:t>
            </a:r>
          </a:p>
          <a:p>
            <a:pPr>
              <a:buFont typeface="Arial" panose="020B0604020202020204" pitchFamily="34" charset="0"/>
              <a:buChar char="•"/>
              <a:defRPr/>
            </a:pPr>
            <a:endParaRPr lang="pt-BR" dirty="0"/>
          </a:p>
        </p:txBody>
      </p:sp>
    </p:spTree>
  </p:cSld>
  <p:clrMapOvr>
    <a:masterClrMapping/>
  </p:clrMapOvr>
</p:sld>
</file>

<file path=ppt/theme/theme1.xml><?xml version="1.0" encoding="utf-8"?>
<a:theme xmlns:a="http://schemas.openxmlformats.org/drawingml/2006/main" name="Power point PBH">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PBH</Template>
  <TotalTime>4020</TotalTime>
  <Words>1831</Words>
  <Application>Microsoft Office PowerPoint</Application>
  <PresentationFormat>Apresentação na tela (4:3)</PresentationFormat>
  <Paragraphs>318</Paragraphs>
  <Slides>26</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26</vt:i4>
      </vt:variant>
    </vt:vector>
  </HeadingPairs>
  <TitlesOfParts>
    <vt:vector size="32" baseType="lpstr">
      <vt:lpstr>Arial</vt:lpstr>
      <vt:lpstr>Calibri</vt:lpstr>
      <vt:lpstr>Calibri Light</vt:lpstr>
      <vt:lpstr>Wingdings</vt:lpstr>
      <vt:lpstr>Power point PBH</vt:lpstr>
      <vt:lpstr>Personalizar design</vt:lpstr>
      <vt:lpstr>      EVOLUÇÃO DE DADOS DA SAÚDE BUCAL NO SISREDWEB       </vt:lpstr>
      <vt:lpstr>Apresentação do PowerPoint</vt:lpstr>
      <vt:lpstr>Apresentação do PowerPoint</vt:lpstr>
      <vt:lpstr>  PROGRAMAS EM QUE A ATIVIDADE ESTÁ VINCULADA </vt:lpstr>
      <vt:lpstr> EDUCAÇÃO EM SAÚDE:  </vt:lpstr>
      <vt:lpstr> ATENDIMENTO EM GRUPO:  </vt:lpstr>
      <vt:lpstr> AVALIAÇÃO/PROCEDIMENTO COLETIVO:  </vt:lpstr>
      <vt:lpstr> INSERÇÃO DE DADOS DE ESCOVAÇÃO DENTÁRIA </vt:lpstr>
      <vt:lpstr>REGISTRO DE PARTICIPAÇÃO</vt:lpstr>
      <vt:lpstr>Apresentação do PowerPoint</vt:lpstr>
      <vt:lpstr>Apresentação do PowerPoint</vt:lpstr>
      <vt:lpstr>Apresentação do PowerPoint</vt:lpstr>
      <vt:lpstr>Apresentação do PowerPoint</vt:lpstr>
      <vt:lpstr>AMPLIAÇÃO DO ACESSO À PRIMEIRA CONSULTA</vt:lpstr>
      <vt:lpstr>MEUS RELATÓRIOS</vt:lpstr>
      <vt:lpstr>CONDUTA PROFISSIONAL </vt:lpstr>
      <vt:lpstr>Apresentação do PowerPoint</vt:lpstr>
      <vt:lpstr>RECORDANDO ALGUNS PRINCÍPIOS</vt:lpstr>
      <vt:lpstr>Apresentação do PowerPoint</vt:lpstr>
      <vt:lpstr>Apresentação do PowerPoint</vt:lpstr>
      <vt:lpstr> Total de pulpotomias executadas  nos anos de 2018 e 2019 nos Centros de Saúde da DRES Centro Sul, Belo Horizonte. </vt:lpstr>
      <vt:lpstr>INDICADORES E METAS DA SAÚDE BUCAL INCLUÍDOS NA PROGRAMAÇÃO ANUAL DE SAÚDE 2019.</vt:lpstr>
      <vt:lpstr>COMO ESTAMOS EM 2019?</vt:lpstr>
      <vt:lpstr>INDICADORES DE AÇÃO COLETIVA</vt:lpstr>
      <vt:lpstr>CONTATOS GAERE CENTRO SUL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Murilo</dc:creator>
  <cp:lastModifiedBy>POLLYANNE SILVA DE JESUS</cp:lastModifiedBy>
  <cp:revision>297</cp:revision>
  <dcterms:created xsi:type="dcterms:W3CDTF">2017-05-28T18:45:28Z</dcterms:created>
  <dcterms:modified xsi:type="dcterms:W3CDTF">2019-03-13T16:47:01Z</dcterms:modified>
</cp:coreProperties>
</file>