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61" r:id="rId3"/>
    <p:sldId id="259" r:id="rId4"/>
    <p:sldId id="262" r:id="rId5"/>
    <p:sldId id="265" r:id="rId6"/>
    <p:sldId id="258" r:id="rId7"/>
    <p:sldId id="264" r:id="rId8"/>
    <p:sldId id="266" r:id="rId9"/>
    <p:sldId id="267" r:id="rId10"/>
    <p:sldId id="268" r:id="rId11"/>
    <p:sldId id="269" r:id="rId12"/>
    <p:sldId id="271" r:id="rId13"/>
    <p:sldId id="260" r:id="rId14"/>
  </p:sldIdLst>
  <p:sldSz cx="9144000" cy="5143500" type="screen16x9"/>
  <p:notesSz cx="6858000" cy="9144000"/>
  <p:embeddedFontLst>
    <p:embeddedFont>
      <p:font typeface="Tahoma" panose="020B0604030504040204" pitchFamily="34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1"/>
    <p:restoredTop sz="94663"/>
  </p:normalViewPr>
  <p:slideViewPr>
    <p:cSldViewPr snapToGrid="0">
      <p:cViewPr varScale="1">
        <p:scale>
          <a:sx n="80" d="100"/>
          <a:sy n="80" d="100"/>
        </p:scale>
        <p:origin x="876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3f8c150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3f8c1501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1093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3f8c150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3f8c1501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10281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7767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03f8c15015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03f8c15015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0430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3f8c150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3f8c1501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3f8c150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3f8c1501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3f8c150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3f8c1501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58267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3f8c150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3f8c1501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3f8c150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3f8c1501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22096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3f8c150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3f8c1501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5234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3f8c1501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3f8c1501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6453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590300" y="1870950"/>
            <a:ext cx="5572800" cy="14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Grupo de Gestantes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2º encontro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Profissional: Psicóloga</a:t>
            </a:r>
            <a:endParaRPr sz="28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600171" y="381489"/>
            <a:ext cx="3049500" cy="1458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r>
              <a:rPr lang="pt-BR" sz="24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Hora de retornar ao trabalho e agora?</a:t>
            </a:r>
            <a:endParaRPr sz="1000" dirty="0"/>
          </a:p>
        </p:txBody>
      </p:sp>
      <p:sp>
        <p:nvSpPr>
          <p:cNvPr id="6" name="AutoShape 2" descr="Imagens vetoriais Coisas de bebê, banco de Coisas de bebê vetores |  Depositphotos">
            <a:extLst>
              <a:ext uri="{FF2B5EF4-FFF2-40B4-BE49-F238E27FC236}">
                <a16:creationId xmlns:a16="http://schemas.microsoft.com/office/drawing/2014/main" id="{2C34C342-3B7D-3B6C-2107-BB25EED568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Imagens vetoriais Coisas de bebê, banco de Coisas de bebê vetores |  Depositphotos">
            <a:extLst>
              <a:ext uri="{FF2B5EF4-FFF2-40B4-BE49-F238E27FC236}">
                <a16:creationId xmlns:a16="http://schemas.microsoft.com/office/drawing/2014/main" id="{9F16308D-618C-7ADA-8DBB-AC4D9AE2EC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25717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3" name="Picture 2" descr="A picture containing indoor, floor, room, furniture&#10;&#10;Description automatically generated">
            <a:extLst>
              <a:ext uri="{FF2B5EF4-FFF2-40B4-BE49-F238E27FC236}">
                <a16:creationId xmlns:a16="http://schemas.microsoft.com/office/drawing/2014/main" id="{586470E3-B9BE-51A5-E286-041B469252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6443" y="1881889"/>
            <a:ext cx="4940658" cy="281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532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627900" y="252425"/>
            <a:ext cx="5934600" cy="754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Preparação para o retorno ao trabalho </a:t>
            </a:r>
            <a:endParaRPr sz="1000" b="1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41BF4F-9EB4-7E22-F5B7-2D3D17238FE7}"/>
              </a:ext>
            </a:extLst>
          </p:cNvPr>
          <p:cNvSpPr/>
          <p:nvPr/>
        </p:nvSpPr>
        <p:spPr>
          <a:xfrm>
            <a:off x="627900" y="1146321"/>
            <a:ext cx="6989379" cy="368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/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Rede de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apoio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Amamentação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alimentação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Iniciar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as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mudanças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um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pouco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antes do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momento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retorno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Reflexão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sobre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própria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carreira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Comunicação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do novo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momento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com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os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colegas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trabalho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Gestores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Entenderem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que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os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novos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pais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estão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diferentes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tem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exigências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diferentes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das que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tinham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antes dos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filhos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803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1879114"/>
            <a:ext cx="7600950" cy="1538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OBRIGADA!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Renata Rabelo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@</a:t>
            </a:r>
            <a:r>
              <a:rPr lang="pt-BR" sz="1600" b="1" dirty="0" err="1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rerabelo_psi</a:t>
            </a:r>
            <a:endParaRPr lang="pt-BR" sz="16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993336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1870950"/>
            <a:ext cx="7600950" cy="160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Preparação emocional do casal para a chegada dos filhos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Palestrante: Renata Rabelo – Psicóloga Clínica</a:t>
            </a:r>
          </a:p>
        </p:txBody>
      </p:sp>
    </p:spTree>
    <p:extLst>
      <p:ext uri="{BB962C8B-B14F-4D97-AF65-F5344CB8AC3E}">
        <p14:creationId xmlns:p14="http://schemas.microsoft.com/office/powerpoint/2010/main" val="263690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603275" y="367325"/>
            <a:ext cx="3049500" cy="3016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r>
              <a:rPr lang="pt-BR" sz="32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Quando começar a se preparar para a chegada dos filhos?</a:t>
            </a:r>
            <a:endParaRPr sz="1100" dirty="0"/>
          </a:p>
        </p:txBody>
      </p:sp>
      <p:sp>
        <p:nvSpPr>
          <p:cNvPr id="6" name="AutoShape 2" descr="Imagens vetoriais Coisas de bebê, banco de Coisas de bebê vetores |  Depositphotos">
            <a:extLst>
              <a:ext uri="{FF2B5EF4-FFF2-40B4-BE49-F238E27FC236}">
                <a16:creationId xmlns:a16="http://schemas.microsoft.com/office/drawing/2014/main" id="{2C34C342-3B7D-3B6C-2107-BB25EED568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Imagens vetoriais Coisas de bebê, banco de Coisas de bebê vetores |  Depositphotos">
            <a:extLst>
              <a:ext uri="{FF2B5EF4-FFF2-40B4-BE49-F238E27FC236}">
                <a16:creationId xmlns:a16="http://schemas.microsoft.com/office/drawing/2014/main" id="{9F16308D-618C-7ADA-8DBB-AC4D9AE2EC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25717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" name="Picture 9" descr="A sunset over a body of water&#10;&#10;Description automatically generated with medium confidence">
            <a:extLst>
              <a:ext uri="{FF2B5EF4-FFF2-40B4-BE49-F238E27FC236}">
                <a16:creationId xmlns:a16="http://schemas.microsoft.com/office/drawing/2014/main" id="{4F3741E8-EAC0-268E-0EB8-474B103CED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2573" y="50296"/>
            <a:ext cx="4961427" cy="324841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603275" y="367325"/>
            <a:ext cx="3049500" cy="32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endParaRPr lang="pt-BR" sz="800" dirty="0"/>
          </a:p>
        </p:txBody>
      </p:sp>
      <p:sp>
        <p:nvSpPr>
          <p:cNvPr id="80" name="Google Shape;80;p16"/>
          <p:cNvSpPr txBox="1"/>
          <p:nvPr/>
        </p:nvSpPr>
        <p:spPr>
          <a:xfrm>
            <a:off x="603275" y="367325"/>
            <a:ext cx="3217500" cy="37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</a:pPr>
            <a:r>
              <a:rPr lang="pt-BR" sz="1800" b="1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Se possível, antes mesmo de se descobrirem grávidos...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pt-BR" sz="1050" dirty="0">
              <a:solidFill>
                <a:schemeClr val="lt1"/>
              </a:solidFill>
            </a:endParaRP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Buscar entender os impactos que a chegada de um filho terá na vida do casal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Motivos do desejo pela parentalidade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Conversar sobre os impactos na vida de cada um individualmente e na dinâmica do casal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Olhar para as questões de autocuidado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Entender sobre o período das tentativas antes da gravidez confirmada </a:t>
            </a:r>
          </a:p>
          <a:p>
            <a:pPr marL="0" lvl="0" indent="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sz="1000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E94E3FC-FD6A-EAC1-18C5-B614438CBE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8279" y="367325"/>
            <a:ext cx="4955721" cy="399917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153602" y="2270056"/>
            <a:ext cx="3049500" cy="230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r>
              <a:rPr lang="pt-BR" sz="24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É possível se preparar emocionalmente para esse momento?</a:t>
            </a:r>
            <a:endParaRPr sz="1000" dirty="0"/>
          </a:p>
        </p:txBody>
      </p:sp>
      <p:sp>
        <p:nvSpPr>
          <p:cNvPr id="6" name="AutoShape 2" descr="Imagens vetoriais Coisas de bebê, banco de Coisas de bebê vetores |  Depositphotos">
            <a:extLst>
              <a:ext uri="{FF2B5EF4-FFF2-40B4-BE49-F238E27FC236}">
                <a16:creationId xmlns:a16="http://schemas.microsoft.com/office/drawing/2014/main" id="{2C34C342-3B7D-3B6C-2107-BB25EED568E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4" descr="Imagens vetoriais Coisas de bebê, banco de Coisas de bebê vetores |  Depositphotos">
            <a:extLst>
              <a:ext uri="{FF2B5EF4-FFF2-40B4-BE49-F238E27FC236}">
                <a16:creationId xmlns:a16="http://schemas.microsoft.com/office/drawing/2014/main" id="{9F16308D-618C-7ADA-8DBB-AC4D9AE2EC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25717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8" name="Picture 17" descr="A person holding the hands together&#10;&#10;Description automatically generated with low confidence">
            <a:extLst>
              <a:ext uri="{FF2B5EF4-FFF2-40B4-BE49-F238E27FC236}">
                <a16:creationId xmlns:a16="http://schemas.microsoft.com/office/drawing/2014/main" id="{85AA5565-FDCF-E02C-4231-9A120F089BA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1615"/>
          <a:stretch/>
        </p:blipFill>
        <p:spPr>
          <a:xfrm>
            <a:off x="5246915" y="44369"/>
            <a:ext cx="3890185" cy="341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16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627900" y="252425"/>
            <a:ext cx="5934600" cy="1072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Buscar Conhecimento</a:t>
            </a:r>
            <a:endParaRPr sz="1500" b="1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0C44E6-39B0-E465-337F-E8E4BA5B6928}"/>
              </a:ext>
            </a:extLst>
          </p:cNvPr>
          <p:cNvSpPr/>
          <p:nvPr/>
        </p:nvSpPr>
        <p:spPr>
          <a:xfrm>
            <a:off x="440872" y="1152475"/>
            <a:ext cx="6359978" cy="325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endParaRPr lang="pt-BR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0" indent="-171450" algn="just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Mudanças corporais, neurobiológicas e psíquicas esperadas para o ciclo gravídico puerperal</a:t>
            </a:r>
          </a:p>
          <a:p>
            <a:pPr marL="171450" lvl="0" indent="-171450" algn="just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0" indent="-171450" algn="just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Transtornos psiquiátricos</a:t>
            </a:r>
          </a:p>
          <a:p>
            <a:pPr marL="171450" lvl="0" indent="-171450" algn="just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0" indent="-171450" algn="just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Desenvolvimento do bebê e parto</a:t>
            </a:r>
          </a:p>
          <a:p>
            <a:pPr marL="171450" lvl="0" indent="-171450" algn="just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0" indent="-171450" algn="just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Questões psíquicas relacionadas ao tornar-se mãe e pai</a:t>
            </a:r>
          </a:p>
          <a:p>
            <a:pPr marL="171450" lvl="0" indent="-171450" algn="just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0" indent="-171450" algn="just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Bebê real </a:t>
            </a:r>
            <a:r>
              <a:rPr lang="pt-BR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x</a:t>
            </a: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bebê ideal</a:t>
            </a:r>
          </a:p>
          <a:p>
            <a:pPr marL="171450" lvl="0" indent="-171450" algn="just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0" indent="-171450" algn="just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Conversar com pais de referência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627900" y="252425"/>
            <a:ext cx="5934600" cy="824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Reflexões sobre a própria criação </a:t>
            </a:r>
            <a:endParaRPr sz="1050" b="1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41BF4F-9EB4-7E22-F5B7-2D3D17238FE7}"/>
              </a:ext>
            </a:extLst>
          </p:cNvPr>
          <p:cNvSpPr/>
          <p:nvPr/>
        </p:nvSpPr>
        <p:spPr>
          <a:xfrm>
            <a:off x="627899" y="1291014"/>
            <a:ext cx="6989379" cy="2537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Como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foi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sua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criação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endParaRPr lang="en-US" sz="1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Como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pensa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em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criar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seu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filho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 </a:t>
            </a: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Igual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Diferente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endParaRPr lang="en-US" sz="1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15000"/>
              </a:lnSpc>
              <a:buClr>
                <a:schemeClr val="bg1">
                  <a:lumMod val="50000"/>
                </a:schemeClr>
              </a:buClr>
            </a:pP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Quais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os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maiores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medos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que </a:t>
            </a:r>
            <a:r>
              <a:rPr lang="en-US" sz="1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surgem</a:t>
            </a:r>
            <a:r>
              <a:rPr lang="en-US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588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627900" y="252425"/>
            <a:ext cx="5934600" cy="824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Alinhamento do casal </a:t>
            </a:r>
            <a:endParaRPr sz="1050" b="1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41BF4F-9EB4-7E22-F5B7-2D3D17238FE7}"/>
              </a:ext>
            </a:extLst>
          </p:cNvPr>
          <p:cNvSpPr/>
          <p:nvPr/>
        </p:nvSpPr>
        <p:spPr>
          <a:xfrm>
            <a:off x="627899" y="1269836"/>
            <a:ext cx="5797393" cy="3781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Comunicação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empática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Conversas </a:t>
            </a: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sobre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criação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parto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cuidados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com o </a:t>
            </a: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bebê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expectativas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medos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rede de </a:t>
            </a: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apoio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Individualidade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Vida sexual</a:t>
            </a: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Tríade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mãe-bebe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̂-pai</a:t>
            </a: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Pré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-natal </a:t>
            </a:r>
            <a:r>
              <a:rPr lang="en-US" sz="1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psicológico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lnSpc>
                <a:spcPct val="115000"/>
              </a:lnSpc>
              <a:buClr>
                <a:schemeClr val="bg1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endParaRPr lang="en-US" sz="1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10F34487-3FD4-B2DC-167E-A9C826E7A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832" t="3488" r="14025" b="3734"/>
          <a:stretch/>
        </p:blipFill>
        <p:spPr>
          <a:xfrm>
            <a:off x="6562500" y="1077235"/>
            <a:ext cx="2581500" cy="3621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37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603275" y="367325"/>
            <a:ext cx="3049500" cy="32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endParaRPr lang="pt-BR" sz="800" dirty="0"/>
          </a:p>
        </p:txBody>
      </p:sp>
      <p:sp>
        <p:nvSpPr>
          <p:cNvPr id="80" name="Google Shape;80;p16"/>
          <p:cNvSpPr txBox="1"/>
          <p:nvPr/>
        </p:nvSpPr>
        <p:spPr>
          <a:xfrm>
            <a:off x="6099678" y="1907719"/>
            <a:ext cx="3217500" cy="2948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</a:pPr>
            <a:r>
              <a:rPr lang="pt-BR" sz="3600" b="1" dirty="0">
                <a:solidFill>
                  <a:srgbClr val="FFFFFF"/>
                </a:solidFill>
                <a:highlight>
                  <a:srgbClr val="808080"/>
                </a:highlight>
                <a:latin typeface="Tahoma"/>
                <a:ea typeface="Tahoma"/>
                <a:cs typeface="Tahoma"/>
              </a:rPr>
              <a:t>E quando os filhos vem por meio da adoção?</a:t>
            </a:r>
            <a:endParaRPr sz="1600" dirty="0">
              <a:solidFill>
                <a:srgbClr val="FFFFFF"/>
              </a:solidFill>
              <a:highlight>
                <a:srgbClr val="808080"/>
              </a:highlight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highlight>
                <a:srgbClr val="808000"/>
              </a:highlight>
            </a:endParaRPr>
          </a:p>
        </p:txBody>
      </p:sp>
      <p:sp>
        <p:nvSpPr>
          <p:cNvPr id="8" name="Google Shape;80;p16">
            <a:extLst>
              <a:ext uri="{FF2B5EF4-FFF2-40B4-BE49-F238E27FC236}">
                <a16:creationId xmlns:a16="http://schemas.microsoft.com/office/drawing/2014/main" id="{70D62916-66A7-19F4-6F42-F3B25560C327}"/>
              </a:ext>
            </a:extLst>
          </p:cNvPr>
          <p:cNvSpPr txBox="1"/>
          <p:nvPr/>
        </p:nvSpPr>
        <p:spPr>
          <a:xfrm>
            <a:off x="88925" y="-135097"/>
            <a:ext cx="3217500" cy="3947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pt-BR" sz="1050" dirty="0">
              <a:solidFill>
                <a:schemeClr val="lt1"/>
              </a:solidFill>
            </a:endParaRPr>
          </a:p>
          <a:p>
            <a:pPr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</a:pPr>
            <a:r>
              <a:rPr lang="pt-BR" dirty="0">
                <a:solidFill>
                  <a:schemeClr val="lt1"/>
                </a:solidFill>
              </a:rPr>
              <a:t>A preparação se aproxima muito do que já foi colocado anteriormente...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</a:pPr>
            <a:endParaRPr lang="pt-BR" sz="1200" dirty="0">
              <a:solidFill>
                <a:schemeClr val="lt1"/>
              </a:solidFill>
            </a:endParaRP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Adoção não é caridade e não deve ser visto como um fracasso</a:t>
            </a:r>
          </a:p>
          <a:p>
            <a:pPr marL="171450" indent="-171450" algn="just">
              <a:lnSpc>
                <a:spcPct val="115000"/>
              </a:lnSpc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Preconceito da sociedade 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Amor aprendido e vai acontecer com a presença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Ruptura do vínculo com a família de origem – luto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Respeitar o tempo da criança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As vezes dá vontade de desistir</a:t>
            </a:r>
          </a:p>
          <a:p>
            <a:pPr marL="171450" lvl="0" indent="-1714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pt-BR" sz="1200" dirty="0">
                <a:solidFill>
                  <a:schemeClr val="lt1"/>
                </a:solidFill>
              </a:rPr>
              <a:t>Grupos de apoio à adoção e doula de adoção</a:t>
            </a:r>
          </a:p>
          <a:p>
            <a:pPr marL="0" lvl="0" indent="0" algn="l" rtl="0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endParaRPr sz="1000" dirty="0"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440860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354</Words>
  <Application>Microsoft Office PowerPoint</Application>
  <PresentationFormat>Apresentação na tela (16:9)</PresentationFormat>
  <Paragraphs>77</Paragraphs>
  <Slides>13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Courier New</vt:lpstr>
      <vt:lpstr>Arial</vt:lpstr>
      <vt:lpstr>Tahoma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Nathan Roizenbruch</cp:lastModifiedBy>
  <cp:revision>10</cp:revision>
  <dcterms:modified xsi:type="dcterms:W3CDTF">2022-07-18T19:26:22Z</dcterms:modified>
</cp:coreProperties>
</file>