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79" r:id="rId4"/>
    <p:sldId id="295" r:id="rId5"/>
    <p:sldId id="269" r:id="rId6"/>
    <p:sldId id="297" r:id="rId7"/>
    <p:sldId id="280" r:id="rId8"/>
    <p:sldId id="298" r:id="rId9"/>
    <p:sldId id="282" r:id="rId10"/>
    <p:sldId id="296" r:id="rId11"/>
    <p:sldId id="287" r:id="rId12"/>
    <p:sldId id="271" r:id="rId13"/>
    <p:sldId id="272" r:id="rId14"/>
    <p:sldId id="305" r:id="rId15"/>
    <p:sldId id="306" r:id="rId16"/>
    <p:sldId id="307" r:id="rId17"/>
    <p:sldId id="308" r:id="rId18"/>
    <p:sldId id="310" r:id="rId19"/>
    <p:sldId id="313" r:id="rId20"/>
    <p:sldId id="314" r:id="rId21"/>
    <p:sldId id="309" r:id="rId22"/>
    <p:sldId id="311" r:id="rId23"/>
    <p:sldId id="312" r:id="rId24"/>
    <p:sldId id="283" r:id="rId25"/>
    <p:sldId id="273" r:id="rId26"/>
    <p:sldId id="301" r:id="rId27"/>
    <p:sldId id="302" r:id="rId28"/>
    <p:sldId id="303" r:id="rId29"/>
    <p:sldId id="304" r:id="rId30"/>
    <p:sldId id="26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542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eb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eb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DOENÇAS RESPIRATÓRIAS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C9A69-1BA4-4FA1-AAAB-0B7DF09D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D3EA4-58A3-49C9-91BE-95921E3E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 tratamento para </a:t>
            </a:r>
            <a:r>
              <a:rPr lang="pt-BR" sz="2400" u="sng" dirty="0"/>
              <a:t>bronquite</a:t>
            </a:r>
            <a:r>
              <a:rPr lang="pt-BR" sz="2400" dirty="0"/>
              <a:t> envolve o uso de medicamentos como antibióticos, antialérgicos e antitussígenos.</a:t>
            </a:r>
          </a:p>
        </p:txBody>
      </p:sp>
      <p:pic>
        <p:nvPicPr>
          <p:cNvPr id="6148" name="Picture 4" descr="Resultado de imagem para antibióticos bronquite">
            <a:extLst>
              <a:ext uri="{FF2B5EF4-FFF2-40B4-BE49-F238E27FC236}">
                <a16:creationId xmlns:a16="http://schemas.microsoft.com/office/drawing/2014/main" id="{F07762DA-2241-4662-BF6A-35C612DB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42" y="335699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8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Asma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 asma causa o estreitamento dos bronquíolos, que são pequenos canais que levam ar até os pulmões, o que dificulta a passagem do ar e provoca contrações ou broncoespasmos. Quando estão inflamados, os bronquíolos acumulam muco, agravando o problema. Falta de ar e tosse seca são sintomas comuns.</a:t>
            </a:r>
          </a:p>
        </p:txBody>
      </p:sp>
      <p:pic>
        <p:nvPicPr>
          <p:cNvPr id="3074" name="Picture 2" descr="Resultado de imagem para asma">
            <a:extLst>
              <a:ext uri="{FF2B5EF4-FFF2-40B4-BE49-F238E27FC236}">
                <a16:creationId xmlns:a16="http://schemas.microsoft.com/office/drawing/2014/main" id="{973DE2F8-1E3F-45AC-A832-89BA65DA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7755"/>
            <a:ext cx="4248471" cy="21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 asma, pode até mesmo obstruir o fluxo de ar e isso ocasionar uma parada cardiorrespiratória. É uma doença grave e sua fisiopatologia está ligada a fatores genéticos e ambientais, manifestando-se por meio de crises de falta de ar.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100" name="Picture 4" descr="Resultado de imagem para asma">
            <a:extLst>
              <a:ext uri="{FF2B5EF4-FFF2-40B4-BE49-F238E27FC236}">
                <a16:creationId xmlns:a16="http://schemas.microsoft.com/office/drawing/2014/main" id="{C2AF41CD-A164-4E7E-8705-23604E1D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549189"/>
            <a:ext cx="4364156" cy="29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O tratamento para a </a:t>
            </a:r>
            <a:r>
              <a:rPr lang="pt-BR" sz="2400" u="sng" dirty="0"/>
              <a:t>asma</a:t>
            </a:r>
            <a:r>
              <a:rPr lang="pt-BR" sz="2400" dirty="0"/>
              <a:t> envolve evitar exposição a fatores desencadeantes para crises, como poeira, fumaça e objetos guardados, por exemplo. Praticar esportes que ajudem na capacidade respiratória, como a natação. E o uso de medicamentos corticoides, anti-histamínicos e </a:t>
            </a:r>
            <a:r>
              <a:rPr lang="pt-BR" sz="2400" dirty="0" err="1"/>
              <a:t>broncodilatadores</a:t>
            </a:r>
            <a:r>
              <a:rPr lang="pt-BR" sz="2400" dirty="0"/>
              <a:t>.</a:t>
            </a:r>
          </a:p>
        </p:txBody>
      </p:sp>
      <p:pic>
        <p:nvPicPr>
          <p:cNvPr id="5" name="Picture 2" descr="Resultado de imagem para asma">
            <a:extLst>
              <a:ext uri="{FF2B5EF4-FFF2-40B4-BE49-F238E27FC236}">
                <a16:creationId xmlns:a16="http://schemas.microsoft.com/office/drawing/2014/main" id="{9C22369E-2C4E-44E1-B1EC-ECE65066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1" y="3717032"/>
            <a:ext cx="3498710" cy="19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0F6F9CB-E957-46A7-B072-223B4582A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4997"/>
            <a:ext cx="2592421" cy="25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22AB0396-590C-4116-B860-6FAF18822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10588"/>
            <a:ext cx="4567550" cy="30474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Pneumonia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 pneumonia é uma inflamação que acomete os pulmões. Ela atinge principalmente os bronquíolos (pequenos tubos que transportam o ar dos brônquios para os alvéolos, onde ocorre a troca gasosa) e o interstício (tecido mais interno do órgão). </a:t>
            </a:r>
          </a:p>
        </p:txBody>
      </p:sp>
    </p:spTree>
    <p:extLst>
      <p:ext uri="{BB962C8B-B14F-4D97-AF65-F5344CB8AC3E}">
        <p14:creationId xmlns:p14="http://schemas.microsoft.com/office/powerpoint/2010/main" val="59411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96876-DE83-4113-A964-FAF5BB30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CB4831-FB2F-40B7-BC86-40352F54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3312368" cy="5040560"/>
          </a:xfrm>
        </p:spPr>
        <p:txBody>
          <a:bodyPr>
            <a:normAutofit/>
          </a:bodyPr>
          <a:lstStyle/>
          <a:p>
            <a:r>
              <a:rPr lang="pt-BR" sz="2400" dirty="0"/>
              <a:t>Geralmente, a pneumonia é causada por agentes infecciosos — inclusive o coronavírus —, mas também pode decorrer da ação de substâncias químicas.</a:t>
            </a:r>
          </a:p>
        </p:txBody>
      </p:sp>
      <p:pic>
        <p:nvPicPr>
          <p:cNvPr id="9" name="Imagem 8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862A2A5A-73ED-4760-AB06-91069F708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93" y="1268760"/>
            <a:ext cx="4847063" cy="45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6CD8-50DD-4500-95FE-73623429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Tipos de Pneumonias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9F9D7B-6DDA-4D43-86F9-DB539DCD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6" y="1272360"/>
            <a:ext cx="7560840" cy="4460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73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6DFB-2A49-4574-BF50-229A3715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4751FD-D221-43B2-A21F-5D25A5D47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47525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 estratégia varia de acordo com o gerou a doença. Para a versão bacteriana, usam-se antibióticos. Antifúngicos podem entrar em cena quando a causa é um fungo. Alguns médicos, recorrem também a anti-inflamatórios.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Além disso, são tratados os sintomas produzidos pela doença.</a:t>
            </a:r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01CDB055-D1D7-4936-9A4C-6F620E9C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4067944" cy="27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C130A-3B96-4E18-98EF-119A5AC3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3E73B-FF48-499F-9A94-59211A454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12776"/>
            <a:ext cx="3960441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Enfisema pulmonar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400" dirty="0"/>
              <a:t>É uma doença degenerativa, que geralmente se desenvolve depois de muitos anos de agressão aos tecidos do </a:t>
            </a:r>
            <a:r>
              <a:rPr lang="pt-BR" sz="2400" b="1" dirty="0"/>
              <a:t>pulmão</a:t>
            </a:r>
            <a:r>
              <a:rPr lang="pt-BR" sz="2400" dirty="0"/>
              <a:t> devido ao cigarro e outras toxinas no ar.</a:t>
            </a:r>
          </a:p>
        </p:txBody>
      </p:sp>
      <p:pic>
        <p:nvPicPr>
          <p:cNvPr id="7" name="Imagem 6" descr="Diagrama, Esquemático&#10;&#10;Descrição gerada automaticamente">
            <a:extLst>
              <a:ext uri="{FF2B5EF4-FFF2-40B4-BE49-F238E27FC236}">
                <a16:creationId xmlns:a16="http://schemas.microsoft.com/office/drawing/2014/main" id="{46658CD0-A2C7-468D-B5B2-B44081478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8419" b="9910"/>
          <a:stretch/>
        </p:blipFill>
        <p:spPr>
          <a:xfrm>
            <a:off x="4170851" y="1430284"/>
            <a:ext cx="4973149" cy="42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2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2120D-67EB-460D-B1F3-8D8D8110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F4A362C9-5671-47F3-BF98-7F7F23727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" y="0"/>
            <a:ext cx="9159641" cy="6858000"/>
          </a:xfrm>
        </p:spPr>
      </p:pic>
    </p:spTree>
    <p:extLst>
      <p:ext uri="{BB962C8B-B14F-4D97-AF65-F5344CB8AC3E}">
        <p14:creationId xmlns:p14="http://schemas.microsoft.com/office/powerpoint/2010/main" val="286770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Doenças Respiratórias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80691"/>
            <a:ext cx="8352928" cy="410445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O que é Doença Respiratória?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dirty="0"/>
              <a:t>As </a:t>
            </a:r>
            <a:r>
              <a:rPr lang="pt-BR" sz="2400" b="1" dirty="0"/>
              <a:t>doenças respiratórias</a:t>
            </a:r>
            <a:r>
              <a:rPr lang="pt-BR" sz="2400" dirty="0"/>
              <a:t> são as que afetam o trato e os órgãos do sistema respiratório.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026" name="Picture 2" descr="Resultado de imagem para Pulmao">
            <a:extLst>
              <a:ext uri="{FF2B5EF4-FFF2-40B4-BE49-F238E27FC236}">
                <a16:creationId xmlns:a16="http://schemas.microsoft.com/office/drawing/2014/main" id="{6EB12FC5-65D9-4F82-978F-EAC3454BD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26160"/>
            <a:ext cx="4314673" cy="32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E4E54-956F-4CAA-AE53-1CFFFDC1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1B5719-D996-4A35-B9AD-D54B231A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300" dirty="0"/>
              <a:t>Há várias opções de tratamento que podem ajudar pacientes com enfisema, porém principalmente é </a:t>
            </a:r>
            <a:r>
              <a:rPr lang="pt-BR" sz="2300" b="1" u="sng" dirty="0"/>
              <a:t>parar de fumar</a:t>
            </a:r>
            <a:r>
              <a:rPr lang="pt-BR" sz="2300" dirty="0"/>
              <a:t>.</a:t>
            </a:r>
          </a:p>
          <a:p>
            <a:pPr marL="0" indent="0">
              <a:buNone/>
            </a:pPr>
            <a:endParaRPr lang="pt-BR" sz="2300" dirty="0"/>
          </a:p>
          <a:p>
            <a:pPr marL="0" indent="0">
              <a:buNone/>
            </a:pPr>
            <a:r>
              <a:rPr lang="pt-BR" sz="2300" dirty="0"/>
              <a:t>As opções de tratamento do enfisema pulmonar incluem: remédios broncodilatadores, anti-inflamatórios </a:t>
            </a:r>
            <a:r>
              <a:rPr lang="pt-BR" sz="2300" dirty="0" err="1"/>
              <a:t>corticosteróides</a:t>
            </a:r>
            <a:r>
              <a:rPr lang="pt-BR" sz="2300" dirty="0"/>
              <a:t>, terapia com oxigênio, cirurgia de redução dos pulmões, transplante de pulmão (em casos de falência pulmonar) e programa de exercícios físicos.</a:t>
            </a:r>
          </a:p>
        </p:txBody>
      </p:sp>
      <p:pic>
        <p:nvPicPr>
          <p:cNvPr id="6" name="Imagem 5" descr="Desenho de placa de sinalização&#10;&#10;Descrição gerada automaticamente">
            <a:extLst>
              <a:ext uri="{FF2B5EF4-FFF2-40B4-BE49-F238E27FC236}">
                <a16:creationId xmlns:a16="http://schemas.microsoft.com/office/drawing/2014/main" id="{48B8193F-1755-4B11-BAF2-9728CAFED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90864"/>
            <a:ext cx="1772816" cy="1772816"/>
          </a:xfrm>
          <a:prstGeom prst="rect">
            <a:avLst/>
          </a:prstGeom>
        </p:spPr>
      </p:pic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3C258CD-4DDF-4413-BFF8-D2BE74504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90863"/>
            <a:ext cx="1772817" cy="17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42484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DPOC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DPOC é a limitação do fluxo de ar provocada por resposta inflamatória a toxinas inalatórias, frequentemente fumaça de cigarro, ou de outros compostos nocivos. A doença se instala depois que há um quadro persistente de bronquite ou enfisema pulmonar.</a:t>
            </a:r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BD28616B-6A20-4DDA-8915-81570808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4050" r="4637" b="3568"/>
          <a:stretch/>
        </p:blipFill>
        <p:spPr>
          <a:xfrm>
            <a:off x="4549866" y="2420889"/>
            <a:ext cx="4575744" cy="31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347C1-FF0C-4196-84CF-B6AC3B2E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6EEBE-CF89-4B3D-9061-40B1635F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u="sng" dirty="0"/>
              <a:t>Parar de fumar é fundamental no tratamento da DPOC.</a:t>
            </a:r>
          </a:p>
          <a:p>
            <a:pPr marL="0" indent="0">
              <a:buNone/>
            </a:pPr>
            <a:endParaRPr lang="pt-BR" sz="2400" u="sng" dirty="0"/>
          </a:p>
          <a:p>
            <a:pPr marL="0" indent="0">
              <a:buNone/>
            </a:pPr>
            <a:r>
              <a:rPr lang="pt-BR" sz="2400" dirty="0"/>
              <a:t>O tratamento da DPOC </a:t>
            </a:r>
            <a:r>
              <a:rPr lang="pt-BR" sz="2400" b="1" dirty="0"/>
              <a:t>estável</a:t>
            </a:r>
            <a:r>
              <a:rPr lang="pt-BR" sz="2400" dirty="0"/>
              <a:t> visa melhorar as funções pulmonares e físicas. Aliviar os sintomas de maneira rápida, principalmente com fármacos de ação rápida e corticoides inalatórios.</a:t>
            </a:r>
          </a:p>
          <a:p>
            <a:pPr marL="0" indent="0">
              <a:buNone/>
            </a:pPr>
            <a:endParaRPr lang="pt-BR" sz="9600" dirty="0"/>
          </a:p>
          <a:p>
            <a:endParaRPr lang="pt-BR" dirty="0"/>
          </a:p>
        </p:txBody>
      </p:sp>
      <p:pic>
        <p:nvPicPr>
          <p:cNvPr id="5" name="Imagem 4" descr="Homem de camisa branca&#10;&#10;Descrição gerada automaticamente com confiança baixa">
            <a:extLst>
              <a:ext uri="{FF2B5EF4-FFF2-40B4-BE49-F238E27FC236}">
                <a16:creationId xmlns:a16="http://schemas.microsoft.com/office/drawing/2014/main" id="{576D1A20-389E-4B3E-8E03-68CAF414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86313"/>
            <a:ext cx="4427984" cy="29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F926A-830E-45FD-B30D-7C1E5A5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8750D-429D-48CB-A4CD-70F9A644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 reabilitação pulmonar prevê o treinamento com exercícios estruturados e supervisionados, e orientação nutricional.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Indica-se oxigenioterapia para pacientes com exacerbações devido a DPOC, com maior dificuldade respiratória. Isso, assegura oxigenação adequada e pH sanguíneo próximo do normal, assim reverte a obstrução das vias respiratórias e trata qualquer causa.</a:t>
            </a:r>
          </a:p>
          <a:p>
            <a:endParaRPr lang="pt-BR" dirty="0"/>
          </a:p>
        </p:txBody>
      </p:sp>
      <p:pic>
        <p:nvPicPr>
          <p:cNvPr id="5" name="Imagem 4" descr="Criança com escova de dentes na boca&#10;&#10;Descrição gerada automaticamente com confiança média">
            <a:extLst>
              <a:ext uri="{FF2B5EF4-FFF2-40B4-BE49-F238E27FC236}">
                <a16:creationId xmlns:a16="http://schemas.microsoft.com/office/drawing/2014/main" id="{0466A5C2-2CC9-4920-929D-77A4B7A5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3" y="5083944"/>
            <a:ext cx="2483678" cy="1774056"/>
          </a:xfrm>
          <a:prstGeom prst="rect">
            <a:avLst/>
          </a:prstGeom>
        </p:spPr>
      </p:pic>
      <p:pic>
        <p:nvPicPr>
          <p:cNvPr id="7" name="Imagem 6" descr="Cabeça de pessoa&#10;&#10;Descrição gerada automaticamente com confiança média">
            <a:extLst>
              <a:ext uri="{FF2B5EF4-FFF2-40B4-BE49-F238E27FC236}">
                <a16:creationId xmlns:a16="http://schemas.microsoft.com/office/drawing/2014/main" id="{5F9303DA-1CDD-4E03-A4EA-DC382A6ED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00021"/>
            <a:ext cx="2550976" cy="13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Doenças Respiratórias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No mundo, as doenças respiratórias são a terceira maior causa de mortes. Elas também estão diretamente associadas à exposição dos pacientes à poluição e ao consumo de cigarros.</a:t>
            </a:r>
          </a:p>
        </p:txBody>
      </p:sp>
      <p:pic>
        <p:nvPicPr>
          <p:cNvPr id="10242" name="Picture 2" descr="Resultado de imagem para poluição do ar">
            <a:extLst>
              <a:ext uri="{FF2B5EF4-FFF2-40B4-BE49-F238E27FC236}">
                <a16:creationId xmlns:a16="http://schemas.microsoft.com/office/drawing/2014/main" id="{D01DB6A2-1DA3-4938-8174-5AF1B7EC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8" y="321181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poluição do ar">
            <a:extLst>
              <a:ext uri="{FF2B5EF4-FFF2-40B4-BE49-F238E27FC236}">
                <a16:creationId xmlns:a16="http://schemas.microsoft.com/office/drawing/2014/main" id="{DB0ABE90-86D2-476A-BC53-3AFC79F6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089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011DF9-15EC-4F2F-9823-9B6E20089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69160"/>
            <a:ext cx="3035176" cy="17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7128792" cy="5328592"/>
          </a:xfrm>
        </p:spPr>
        <p:txBody>
          <a:bodyPr>
            <a:normAutofit/>
          </a:bodyPr>
          <a:lstStyle/>
          <a:p>
            <a:r>
              <a:rPr lang="pt-BR" b="1" dirty="0"/>
              <a:t>1. Tome bastante líquido</a:t>
            </a:r>
          </a:p>
          <a:p>
            <a:pPr marL="0" indent="0">
              <a:buNone/>
            </a:pPr>
            <a:r>
              <a:rPr lang="pt-BR" sz="2400" dirty="0"/>
              <a:t>Manter a hidratação do corpo é indicação de todo médico. Além da água e do chá, dê preferência aos sucos de frutas que contenham vitamina C, que ajudam na prevenção de gripes e resfriados.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2. Respire ar puro</a:t>
            </a:r>
          </a:p>
          <a:p>
            <a:pPr marL="0" indent="0">
              <a:buNone/>
            </a:pPr>
            <a:r>
              <a:rPr lang="pt-BR" sz="2400" dirty="0"/>
              <a:t>Evite ambientes fechados e com ar condicionado, preferindo sempre lugares arejados e limpos.</a:t>
            </a:r>
          </a:p>
        </p:txBody>
      </p:sp>
      <p:pic>
        <p:nvPicPr>
          <p:cNvPr id="5" name="Imagem 4" descr="Uma imagem contendo placa, preto, mesa, branco&#10;&#10;Descrição gerada automaticamente">
            <a:extLst>
              <a:ext uri="{FF2B5EF4-FFF2-40B4-BE49-F238E27FC236}">
                <a16:creationId xmlns:a16="http://schemas.microsoft.com/office/drawing/2014/main" id="{C0BE6817-006D-4D48-969D-89663974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09" y="713934"/>
            <a:ext cx="785242" cy="1225850"/>
          </a:xfrm>
          <a:prstGeom prst="rect">
            <a:avLst/>
          </a:prstGeom>
        </p:spPr>
      </p:pic>
      <p:pic>
        <p:nvPicPr>
          <p:cNvPr id="6" name="Imagem 5" descr="Garrafa transparente com líquido azul&#10;&#10;Descrição gerada automaticamente com confiança média">
            <a:extLst>
              <a:ext uri="{FF2B5EF4-FFF2-40B4-BE49-F238E27FC236}">
                <a16:creationId xmlns:a16="http://schemas.microsoft.com/office/drawing/2014/main" id="{CD14EC2B-9846-4996-BB62-BF9A13A5F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22" y="2573646"/>
            <a:ext cx="1475656" cy="984539"/>
          </a:xfrm>
          <a:prstGeom prst="rect">
            <a:avLst/>
          </a:prstGeom>
        </p:spPr>
      </p:pic>
      <p:pic>
        <p:nvPicPr>
          <p:cNvPr id="8" name="Imagem 7" descr="Mulher posando para foto em frente a água&#10;&#10;Descrição gerada automaticamente">
            <a:extLst>
              <a:ext uri="{FF2B5EF4-FFF2-40B4-BE49-F238E27FC236}">
                <a16:creationId xmlns:a16="http://schemas.microsoft.com/office/drawing/2014/main" id="{5806C1CE-7B5D-40A6-AB2E-553672E58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10" y="5658566"/>
            <a:ext cx="1924075" cy="11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B741B-AC4C-476D-8BD7-3964BBAE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5CC887-4C99-4F8E-809D-C66ECBA6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/>
          </a:bodyPr>
          <a:lstStyle/>
          <a:p>
            <a:r>
              <a:rPr lang="pt-BR" b="1" dirty="0"/>
              <a:t>3. Evite os ácaros</a:t>
            </a:r>
          </a:p>
          <a:p>
            <a:pPr marL="0" indent="0">
              <a:buNone/>
            </a:pPr>
            <a:r>
              <a:rPr lang="pt-BR" sz="2400" dirty="0"/>
              <a:t>Bichos de pelúcia, tapetes, cortinas e cobertores de lã abrigam os ácaros, que são um perigo para a saúde respiratória, principalmente para quem é alérgico.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4. Respire pelo nariz</a:t>
            </a:r>
          </a:p>
          <a:p>
            <a:pPr marL="0" indent="0">
              <a:buNone/>
            </a:pPr>
            <a:r>
              <a:rPr lang="pt-BR" sz="2400" dirty="0"/>
              <a:t>Respire sempre pelo nariz e nunca pela boca, pois as narinas filtram e aquecem o ar, o que melhora muito os sintomas desagradáveis das doenças respiratórias.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D97ED2-942F-4BEB-B8AA-F564797D2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93607"/>
            <a:ext cx="1626975" cy="1264393"/>
          </a:xfrm>
          <a:prstGeom prst="rect">
            <a:avLst/>
          </a:prstGeom>
        </p:spPr>
      </p:pic>
      <p:pic>
        <p:nvPicPr>
          <p:cNvPr id="8" name="Imagem 7" descr="Urso de pelúcia colorido&#10;&#10;Descrição gerada automaticamente">
            <a:extLst>
              <a:ext uri="{FF2B5EF4-FFF2-40B4-BE49-F238E27FC236}">
                <a16:creationId xmlns:a16="http://schemas.microsoft.com/office/drawing/2014/main" id="{DF142782-36D5-43D6-B812-B08997E1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12976"/>
            <a:ext cx="1758936" cy="10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3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4546-0CE7-415A-B866-9D089DA7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BF573-D5DD-43A2-824D-4EBC541BD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pt-BR" sz="3500" b="1" dirty="0"/>
              <a:t>5. Lave sempre as mãos</a:t>
            </a:r>
          </a:p>
          <a:p>
            <a:pPr marL="0" indent="0">
              <a:buNone/>
            </a:pPr>
            <a:r>
              <a:rPr lang="pt-BR" sz="2600" dirty="0"/>
              <a:t>Vírus são transmitidos através do espirro, tosse, saliva, e, indiretamente, por meio das mãos, que acabam contaminando o nariz, boca e olhos. Na falta de água e sabão, tenha álcool gel sempre à mão.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3500" b="1" dirty="0"/>
              <a:t>6. Não se esqueça da vacinação</a:t>
            </a:r>
          </a:p>
          <a:p>
            <a:pPr marL="0" indent="0">
              <a:buNone/>
            </a:pPr>
            <a:r>
              <a:rPr lang="pt-BR" sz="2600" dirty="0"/>
              <a:t>Adultos também precisam manter a </a:t>
            </a:r>
            <a:r>
              <a:rPr lang="pt-BR" sz="2600" u="sng" dirty="0"/>
              <a:t>vacinação em dia</a:t>
            </a:r>
            <a:r>
              <a:rPr lang="pt-BR" sz="2600" dirty="0"/>
              <a:t>, e, se você pertence a algum grupo de risco, já existem vacinas gratuitas contra a gripe disponíveis nos postos de saúde. Caso contrário, também é possível se vacinar em clínicas particulares.</a:t>
            </a:r>
          </a:p>
          <a:p>
            <a:endParaRPr lang="pt-BR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4E61EAE2-945D-4BC4-BFCB-9E0DFD21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24944"/>
            <a:ext cx="1353552" cy="1359595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0C9C29F8-CFBA-4CAA-8FF2-2A642299B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845177"/>
            <a:ext cx="1012823" cy="10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3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61D16-252D-4532-B420-DCAAAE1D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6EBC5-BC3F-4602-8FD7-4341B8DD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24536"/>
          </a:xfrm>
        </p:spPr>
        <p:txBody>
          <a:bodyPr>
            <a:normAutofit/>
          </a:bodyPr>
          <a:lstStyle/>
          <a:p>
            <a:r>
              <a:rPr lang="pt-BR" b="1" dirty="0"/>
              <a:t>7. Evite aglomerações</a:t>
            </a:r>
          </a:p>
          <a:p>
            <a:pPr marL="0" indent="0">
              <a:buNone/>
            </a:pPr>
            <a:r>
              <a:rPr lang="pt-BR" sz="2400" dirty="0"/>
              <a:t>Locais de grande público, como teatros, cinemas, casas noturnas e igrejas são propícios à disseminação de vírus e germes.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endParaRPr lang="pt-BR" sz="3500" dirty="0"/>
          </a:p>
          <a:p>
            <a:r>
              <a:rPr lang="pt-BR" b="1" dirty="0"/>
              <a:t>8. Adote uma dieta saudável</a:t>
            </a:r>
          </a:p>
          <a:p>
            <a:pPr marL="0" indent="0">
              <a:buNone/>
            </a:pPr>
            <a:r>
              <a:rPr lang="pt-BR" sz="2400" dirty="0"/>
              <a:t>Uma </a:t>
            </a:r>
            <a:r>
              <a:rPr lang="pt-BR" sz="2400" u="sng" dirty="0"/>
              <a:t>alimentação saudável</a:t>
            </a:r>
            <a:r>
              <a:rPr lang="pt-BR" sz="2400" dirty="0"/>
              <a:t> e equilibrada é fundamental para reforçar seu sistema imunológico.</a:t>
            </a:r>
          </a:p>
        </p:txBody>
      </p:sp>
      <p:pic>
        <p:nvPicPr>
          <p:cNvPr id="6" name="Imagem 5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9E5CE31-BAE2-4AEE-88FE-F85C68273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1467385" cy="1450189"/>
          </a:xfrm>
          <a:prstGeom prst="rect">
            <a:avLst/>
          </a:prstGeom>
        </p:spPr>
      </p:pic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1BC7C52-E786-4826-A93D-6D41CE39D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45224"/>
            <a:ext cx="1197623" cy="11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A0788-8B5E-4F62-9A76-EBD54550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F491E7-FA8B-4633-8AEC-EE98A267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Doenças Respiratórias são mais incidentes no inverno, e durante esse período podem aumentar os agravos.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Se cuide e lembre-se, doenças respiratórias se não tratadas adequadamente podem ser muito graves e até levar a morte!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8D7654D-4B5F-4DFB-B163-7362643E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2" y="4077072"/>
            <a:ext cx="2066925" cy="2209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100AE80-637A-478C-BD94-46409B89E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29" y="3465004"/>
            <a:ext cx="4180231" cy="23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2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Doenças Respiratórias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3C16F-1D91-4E28-BB82-F1D0B784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100" dirty="0"/>
              <a:t>O </a:t>
            </a:r>
            <a:r>
              <a:rPr lang="pt-BR" sz="3100" b="1" dirty="0"/>
              <a:t>sistema respiratório humano</a:t>
            </a:r>
            <a:r>
              <a:rPr lang="pt-BR" sz="3100" dirty="0"/>
              <a:t> é constituído por um par de pulmões e por vários órgãos que conduzem o ar para dentro e para fora das cavidades pulmonares. Esses órgãos são:</a:t>
            </a:r>
          </a:p>
          <a:p>
            <a:pPr marL="0" indent="0">
              <a:buNone/>
            </a:pPr>
            <a:endParaRPr lang="pt-BR" sz="3100" dirty="0"/>
          </a:p>
          <a:p>
            <a:r>
              <a:rPr lang="pt-BR" sz="3100" dirty="0"/>
              <a:t>Fossas nasais</a:t>
            </a:r>
          </a:p>
          <a:p>
            <a:r>
              <a:rPr lang="pt-BR" sz="3100" dirty="0"/>
              <a:t>Boca</a:t>
            </a:r>
          </a:p>
          <a:p>
            <a:r>
              <a:rPr lang="pt-BR" sz="3100" dirty="0"/>
              <a:t>Faringe</a:t>
            </a:r>
          </a:p>
          <a:p>
            <a:r>
              <a:rPr lang="pt-BR" sz="3100" dirty="0"/>
              <a:t>Laringe</a:t>
            </a:r>
          </a:p>
          <a:p>
            <a:r>
              <a:rPr lang="pt-BR" sz="3100" dirty="0"/>
              <a:t>Traqueia</a:t>
            </a:r>
          </a:p>
          <a:p>
            <a:r>
              <a:rPr lang="pt-BR" sz="3100" dirty="0"/>
              <a:t>Brônquios</a:t>
            </a:r>
          </a:p>
          <a:p>
            <a:r>
              <a:rPr lang="pt-BR" sz="3100" dirty="0"/>
              <a:t>Bronquíolos</a:t>
            </a:r>
          </a:p>
          <a:p>
            <a:r>
              <a:rPr lang="pt-BR" sz="3100" dirty="0"/>
              <a:t>Alvéolos</a:t>
            </a:r>
          </a:p>
          <a:p>
            <a:r>
              <a:rPr lang="pt-BR" sz="3100" dirty="0"/>
              <a:t>Pulmão</a:t>
            </a:r>
          </a:p>
          <a:p>
            <a:endParaRPr lang="pt-BR" dirty="0"/>
          </a:p>
        </p:txBody>
      </p:sp>
      <p:pic>
        <p:nvPicPr>
          <p:cNvPr id="7" name="Imagem 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DB2F07A4-57F7-4FDF-AB16-A4FA6F46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459175"/>
            <a:ext cx="3556233" cy="43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7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4005064"/>
            <a:ext cx="5112568" cy="288032"/>
          </a:xfrm>
        </p:spPr>
        <p:txBody>
          <a:bodyPr>
            <a:normAutofit fontScale="90000"/>
          </a:bodyPr>
          <a:lstStyle/>
          <a:p>
            <a:r>
              <a:rPr lang="pt-BR" dirty="0"/>
              <a:t>OBRIGADA!</a:t>
            </a:r>
            <a:br>
              <a:rPr lang="pt-BR" dirty="0"/>
            </a:br>
            <a:r>
              <a:rPr lang="pt-BR" dirty="0"/>
              <a:t>Elisa Resende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lisaresende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B481F-D544-4FA3-87CA-8DBDEC33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Doenças Respiratórias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3B2F06-73F5-4953-95A7-DED76DE0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pulmões são órgãos que compõem o sistema respiratório, responsáveis pelas trocas gasosas entre o ambiente e a corrente sanguínea. São os principais órgãos do sistema respiratório dos humanos.</a:t>
            </a:r>
          </a:p>
        </p:txBody>
      </p:sp>
      <p:pic>
        <p:nvPicPr>
          <p:cNvPr id="5122" name="Picture 2" descr="Resultado de imagem para pulmao">
            <a:extLst>
              <a:ext uri="{FF2B5EF4-FFF2-40B4-BE49-F238E27FC236}">
                <a16:creationId xmlns:a16="http://schemas.microsoft.com/office/drawing/2014/main" id="{4DC6ADA5-DA41-4F2E-8B9A-D461B5ED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1556"/>
            <a:ext cx="6336704" cy="35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4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Rinite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 rinite é uma doença inflamatória da mucosa do nariz. A inflamação é desencadeada ou agravada pelo contato com alérgenos, como os ácaros da poeira doméstica, pelos de animais, fungos, pólen, perfume, entre outros. Obstrução nasal, coriza, coceira no nariz e espirros são os sintomas mais comuns.</a:t>
            </a:r>
          </a:p>
        </p:txBody>
      </p:sp>
      <p:pic>
        <p:nvPicPr>
          <p:cNvPr id="5" name="Imagem 4" descr="Uma imagem contendo comida&#10;&#10;Descrição gerada automaticamente">
            <a:extLst>
              <a:ext uri="{FF2B5EF4-FFF2-40B4-BE49-F238E27FC236}">
                <a16:creationId xmlns:a16="http://schemas.microsoft.com/office/drawing/2014/main" id="{55D304AC-3B6E-4D49-980F-F79CAF6A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38288"/>
            <a:ext cx="2705444" cy="1515048"/>
          </a:xfrm>
          <a:prstGeom prst="rect">
            <a:avLst/>
          </a:prstGeom>
        </p:spPr>
      </p:pic>
      <p:pic>
        <p:nvPicPr>
          <p:cNvPr id="6" name="Imagem 5" descr="Uma imagem contendo espelho&#10;&#10;Descrição gerada automaticamente">
            <a:extLst>
              <a:ext uri="{FF2B5EF4-FFF2-40B4-BE49-F238E27FC236}">
                <a16:creationId xmlns:a16="http://schemas.microsoft.com/office/drawing/2014/main" id="{3C76E761-7669-43C0-B634-E6648FA1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08" y="4365104"/>
            <a:ext cx="3801125" cy="25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7F50C-24C7-40DD-BCAF-A7168423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F4E00E-B2F0-4820-87DF-4D3FA6EA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 tratamento da </a:t>
            </a:r>
            <a:r>
              <a:rPr lang="pt-BR" sz="2400" u="sng" dirty="0"/>
              <a:t>rinite</a:t>
            </a:r>
            <a:r>
              <a:rPr lang="pt-BR" sz="2400" dirty="0"/>
              <a:t> é feito com antialérgicos, descongestionantes e corticoides. Nos casos de rinite, manter um ambiente limpo e sem agentes externos que possam desencadear uma crise servem como forma de prevenção.</a:t>
            </a:r>
          </a:p>
        </p:txBody>
      </p:sp>
      <p:pic>
        <p:nvPicPr>
          <p:cNvPr id="8198" name="Picture 6" descr="Resultado de imagem para corticoides rinite">
            <a:extLst>
              <a:ext uri="{FF2B5EF4-FFF2-40B4-BE49-F238E27FC236}">
                <a16:creationId xmlns:a16="http://schemas.microsoft.com/office/drawing/2014/main" id="{C61DEF45-D7F9-4831-B0EA-B9C06421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177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Respiratórias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86272"/>
            <a:ext cx="8352928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Sinusite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 sinusite é uma inflamação da mucosa dos seios da face. É provocada por processos infecciosos ou alérgicos que facilitam a instalação de germes e causam dor de cabeça e na face, secreção nasal e congestão nasal.</a:t>
            </a:r>
          </a:p>
        </p:txBody>
      </p:sp>
      <p:pic>
        <p:nvPicPr>
          <p:cNvPr id="2050" name="Picture 2" descr="Resultado de imagem para sinusite">
            <a:extLst>
              <a:ext uri="{FF2B5EF4-FFF2-40B4-BE49-F238E27FC236}">
                <a16:creationId xmlns:a16="http://schemas.microsoft.com/office/drawing/2014/main" id="{1F5CD1E2-7EB2-4990-A027-35EFF330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04015"/>
            <a:ext cx="4460609" cy="27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91C6C-798D-4FE1-964B-A3F63171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5EF63A-7859-4C3C-B026-2339B859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 tratamento da </a:t>
            </a:r>
            <a:r>
              <a:rPr lang="pt-BR" sz="2400" u="sng" dirty="0"/>
              <a:t>sinusite</a:t>
            </a:r>
            <a:r>
              <a:rPr lang="pt-BR" sz="2400" dirty="0"/>
              <a:t> é feito com soro, corticoide, descongestionante nasal e antibiótico. É possível que o médico recomende cirurgia endoscópica para tratar a obstrução nasal quando os medicamentos não fazem efeito.</a:t>
            </a:r>
          </a:p>
        </p:txBody>
      </p:sp>
    </p:spTree>
    <p:extLst>
      <p:ext uri="{BB962C8B-B14F-4D97-AF65-F5344CB8AC3E}">
        <p14:creationId xmlns:p14="http://schemas.microsoft.com/office/powerpoint/2010/main" val="32771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Respiratórias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86272"/>
            <a:ext cx="835292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Bronquite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 bronquite é a inflamação dos brônquios. A doença ocorre quando os cílios que revestem o interior dos brônquios, não eliminam o muco adequadamente. A secreção acumulada, deixa os brônquios inflamados e contraídos. O principal sintoma é a tosse.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Resultado de imagem para bronquite">
            <a:extLst>
              <a:ext uri="{FF2B5EF4-FFF2-40B4-BE49-F238E27FC236}">
                <a16:creationId xmlns:a16="http://schemas.microsoft.com/office/drawing/2014/main" id="{DA7E501E-B4AF-4291-81D1-E1DB7B77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5476"/>
            <a:ext cx="5400837" cy="24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7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1237</Words>
  <Application>Microsoft Office PowerPoint</Application>
  <PresentationFormat>Apresentação na tela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Trebuchet MS</vt:lpstr>
      <vt:lpstr>Tema do Office</vt:lpstr>
      <vt:lpstr>DOENÇAS RESPIRATÓRIAS</vt:lpstr>
      <vt:lpstr>Doenças Respiratórias</vt:lpstr>
      <vt:lpstr>Doenças Respiratórias</vt:lpstr>
      <vt:lpstr>Doenças Respiratórias</vt:lpstr>
      <vt:lpstr>Principais Doenças Respiratórias</vt:lpstr>
      <vt:lpstr>Tratamento</vt:lpstr>
      <vt:lpstr>Principais Doenças Respiratórias</vt:lpstr>
      <vt:lpstr>Tratamento</vt:lpstr>
      <vt:lpstr>Principais Doenças Respiratórias</vt:lpstr>
      <vt:lpstr>Tratamento</vt:lpstr>
      <vt:lpstr>Principais Doenças Respiratórias </vt:lpstr>
      <vt:lpstr>Principais Doenças Respiratórias </vt:lpstr>
      <vt:lpstr>Tratamento</vt:lpstr>
      <vt:lpstr>Principais Doenças Respiratórias </vt:lpstr>
      <vt:lpstr>Principais Doenças Respiratórias </vt:lpstr>
      <vt:lpstr>Tipos de Pneumonias</vt:lpstr>
      <vt:lpstr>Tratamento</vt:lpstr>
      <vt:lpstr>Principais Doenças Respiratórias </vt:lpstr>
      <vt:lpstr>Tratamento</vt:lpstr>
      <vt:lpstr>Tratamento</vt:lpstr>
      <vt:lpstr>Principais Doenças Respiratórias </vt:lpstr>
      <vt:lpstr>Tratamento</vt:lpstr>
      <vt:lpstr>Tratamento</vt:lpstr>
      <vt:lpstr>Doenças Respiratórias</vt:lpstr>
      <vt:lpstr>Prevenção</vt:lpstr>
      <vt:lpstr>Prevenção</vt:lpstr>
      <vt:lpstr>Prevenção</vt:lpstr>
      <vt:lpstr>Prevenção</vt:lpstr>
      <vt:lpstr>Conclusão</vt:lpstr>
      <vt:lpstr>OBRIGADA! Elisa Resende @lisaresende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197</cp:revision>
  <dcterms:created xsi:type="dcterms:W3CDTF">2014-02-13T16:35:54Z</dcterms:created>
  <dcterms:modified xsi:type="dcterms:W3CDTF">2021-06-22T20:35:17Z</dcterms:modified>
</cp:coreProperties>
</file>