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9" r:id="rId3"/>
    <p:sldId id="270" r:id="rId4"/>
    <p:sldId id="271" r:id="rId5"/>
    <p:sldId id="274" r:id="rId6"/>
    <p:sldId id="275" r:id="rId7"/>
    <p:sldId id="276" r:id="rId8"/>
    <p:sldId id="273" r:id="rId9"/>
    <p:sldId id="277" r:id="rId10"/>
    <p:sldId id="279" r:id="rId11"/>
    <p:sldId id="272" r:id="rId12"/>
    <p:sldId id="260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00"/>
    <a:srgbClr val="006969"/>
    <a:srgbClr val="BED700"/>
    <a:srgbClr val="00040C"/>
    <a:srgbClr val="F57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4" autoAdjust="0"/>
    <p:restoredTop sz="83542" autoAdjust="0"/>
  </p:normalViewPr>
  <p:slideViewPr>
    <p:cSldViewPr>
      <p:cViewPr varScale="1">
        <p:scale>
          <a:sx n="56" d="100"/>
          <a:sy n="56" d="100"/>
        </p:scale>
        <p:origin x="151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6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A76E2-9DEC-4463-9DCD-7D548F43281C}" type="datetimeFigureOut">
              <a:rPr lang="pt-BR" smtClean="0"/>
              <a:pPr/>
              <a:t>10/02/2022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FB507-53C4-4197-9665-F6F5CC9964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914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DDA98-B0AF-4A76-A6ED-3E5359826329}" type="datetimeFigureOut">
              <a:rPr lang="pt-BR" smtClean="0"/>
              <a:t>10/02/2022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79638-55DD-46EC-951F-417A324445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33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6120680" cy="1584175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120680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969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KT\ÚTEIS\TEMPLATES 2014\OPCAO_3\PPT_3\PPT3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6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600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600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600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600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MKT\ÚTEIS\TEMPLATES 2014\OPCAO_3\PPT_3\PPT3-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MKT\ÚTEIS\TEMPLATES 2014\OPCAO_3\PPT_3\PPT3-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3356992"/>
            <a:ext cx="5112568" cy="936104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402436"/>
            <a:ext cx="2592288" cy="120848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73D3-BE16-45D7-882B-0BB5FFDB8B44}" type="datetimeFigureOut">
              <a:rPr lang="pt-BR" smtClean="0"/>
              <a:pPr/>
              <a:t>10/02/2022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D3A6-9C26-45FC-A2EF-A667BE863F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1.globo.com/google/amp/economia/noticia/2020/08/19/sem-aposentadoria-morte-de-idosos-por-covid-19-abala-vida-economica-de-familias-mais-pobres.ghtml" TargetMode="External"/><Relationship Id="rId2" Type="http://schemas.openxmlformats.org/officeDocument/2006/relationships/hyperlink" Target="https://www.diariodoaco.com.br/noticia/0089248-dados-mostram-quanto-o-inss-economiza-com-as-mortes-de-idosos-pela-covid1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olitica.estadao.com.br/blogs/estadao-verifica/coronavirus-e-falso-alerta-sobre-perda-de-aposentadoria-para-idosos-que-sairem-as-ruas-durante-quarentena/?am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ETARISMO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BADD3ACB-B297-4454-85D3-5B215B1F24AF}"/>
              </a:ext>
            </a:extLst>
          </p:cNvPr>
          <p:cNvSpPr txBox="1">
            <a:spLocks/>
          </p:cNvSpPr>
          <p:nvPr/>
        </p:nvSpPr>
        <p:spPr>
          <a:xfrm>
            <a:off x="1043608" y="3068960"/>
            <a:ext cx="6984776" cy="1584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BED7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BR" sz="1400" cap="none" dirty="0"/>
              <a:t>Dr. Rodrigo Pinto Lara</a:t>
            </a:r>
          </a:p>
          <a:p>
            <a:r>
              <a:rPr lang="pt-BR" sz="1400" cap="none" dirty="0"/>
              <a:t>Médico Geriatra</a:t>
            </a:r>
          </a:p>
          <a:p>
            <a:r>
              <a:rPr lang="pt-BR" sz="1400" cap="none" dirty="0"/>
              <a:t>Médico Auditor e Analista</a:t>
            </a:r>
          </a:p>
          <a:p>
            <a:r>
              <a:rPr lang="pt-BR" sz="1400" cap="none" dirty="0"/>
              <a:t>Preceptor das Disciplinas PCIII e PCIV PUC MG</a:t>
            </a:r>
          </a:p>
          <a:p>
            <a:r>
              <a:rPr lang="pt-BR" sz="1400" cap="none" dirty="0"/>
              <a:t>Preceptor de Geriatria na Residência de Saúde da Família e Comunidade da PUC MG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A7268D0-9495-495E-BB2A-6E524ABE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 anchor="ctr">
            <a:normAutofit/>
          </a:bodyPr>
          <a:lstStyle/>
          <a:p>
            <a:r>
              <a:rPr lang="en-US" dirty="0" err="1"/>
              <a:t>Quesitos</a:t>
            </a:r>
            <a:r>
              <a:rPr lang="en-US" dirty="0"/>
              <a:t> – </a:t>
            </a:r>
            <a:r>
              <a:rPr lang="en-US" dirty="0" err="1"/>
              <a:t>Cidade</a:t>
            </a:r>
            <a:r>
              <a:rPr lang="en-US" dirty="0"/>
              <a:t> amiga do </a:t>
            </a:r>
            <a:r>
              <a:rPr lang="en-US" dirty="0" err="1"/>
              <a:t>idoso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0645264-46EA-426A-AEA3-0F5553D1B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804" y="1412776"/>
            <a:ext cx="6812376" cy="41044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280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551EE30-3C78-4F3F-A71D-5989C1E60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última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de Nicolas Tesla</a:t>
            </a:r>
          </a:p>
        </p:txBody>
      </p:sp>
      <p:pic>
        <p:nvPicPr>
          <p:cNvPr id="4" name="Picture 2" descr="C:\Users\Roderick\Desktop\WhatsApp Image 2022-02-02 at 11.45.07.jpeg">
            <a:extLst>
              <a:ext uri="{FF2B5EF4-FFF2-40B4-BE49-F238E27FC236}">
                <a16:creationId xmlns:a16="http://schemas.microsoft.com/office/drawing/2014/main" id="{BC798397-4694-43F2-8957-0774C38101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5" r="-1" b="36704"/>
          <a:stretch/>
        </p:blipFill>
        <p:spPr bwMode="auto">
          <a:xfrm>
            <a:off x="323528" y="1412776"/>
            <a:ext cx="8352928" cy="410445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669226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5716" y="2276872"/>
            <a:ext cx="5112568" cy="936104"/>
          </a:xfrm>
        </p:spPr>
        <p:txBody>
          <a:bodyPr>
            <a:normAutofit fontScale="90000"/>
          </a:bodyPr>
          <a:lstStyle/>
          <a:p>
            <a:r>
              <a:rPr lang="pt-BR" sz="4400" b="1" dirty="0"/>
              <a:t>Obrigado!</a:t>
            </a:r>
            <a:br>
              <a:rPr lang="pt-BR" sz="4400" b="1" dirty="0"/>
            </a:br>
            <a:br>
              <a:rPr lang="pt-BR" sz="4400" b="1" dirty="0"/>
            </a:br>
            <a:br>
              <a:rPr lang="pt-BR" sz="4400" b="1" dirty="0"/>
            </a:br>
            <a:br>
              <a:rPr lang="pt-BR" sz="4400" b="1" dirty="0"/>
            </a:br>
            <a:br>
              <a:rPr lang="pt-BR" sz="4400" b="1" dirty="0"/>
            </a:br>
            <a:r>
              <a:rPr lang="pt-BR" sz="4400" b="1" dirty="0"/>
              <a:t>Dúvidas, críticas e sugestões?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846" y="404664"/>
            <a:ext cx="7560840" cy="648072"/>
          </a:xfrm>
        </p:spPr>
        <p:txBody>
          <a:bodyPr/>
          <a:lstStyle/>
          <a:p>
            <a:r>
              <a:rPr lang="pt-BR" sz="32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O que é o </a:t>
            </a:r>
            <a:r>
              <a:rPr lang="pt-BR" sz="3200" b="1" dirty="0" err="1">
                <a:solidFill>
                  <a:schemeClr val="tx1"/>
                </a:solidFill>
                <a:latin typeface="Baskerville Old Face" panose="02020602080505020303" pitchFamily="18" charset="0"/>
              </a:rPr>
              <a:t>etarismo</a:t>
            </a:r>
            <a:r>
              <a:rPr lang="pt-BR" sz="32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 e como ele se manifesta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pt-BR" sz="2800" b="1" dirty="0">
                <a:latin typeface="Baskerville Old Face" panose="02020602080505020303" pitchFamily="18" charset="0"/>
              </a:rPr>
              <a:t>Condição semelhante ao racismo e sexismo, direcionado à pessoas idosas.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pt-BR" sz="2800" b="1" dirty="0">
                <a:latin typeface="Baskerville Old Face" panose="02020602080505020303" pitchFamily="18" charset="0"/>
              </a:rPr>
              <a:t>Contratações;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pt-BR" sz="2800" b="1" dirty="0">
                <a:latin typeface="Baskerville Old Face" panose="02020602080505020303" pitchFamily="18" charset="0"/>
              </a:rPr>
              <a:t>Relações de amizade;</a:t>
            </a:r>
          </a:p>
          <a:p>
            <a:endParaRPr lang="pt-BR" dirty="0"/>
          </a:p>
        </p:txBody>
      </p:sp>
      <p:pic>
        <p:nvPicPr>
          <p:cNvPr id="4" name="Picture 2" descr="iStock">
            <a:extLst>
              <a:ext uri="{FF2B5EF4-FFF2-40B4-BE49-F238E27FC236}">
                <a16:creationId xmlns:a16="http://schemas.microsoft.com/office/drawing/2014/main" id="{70398A58-4982-4114-8ABC-83188E9B3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34067"/>
            <a:ext cx="6264696" cy="28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59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err="1">
                <a:solidFill>
                  <a:schemeClr val="tx1"/>
                </a:solidFill>
                <a:latin typeface="Baskerville Old Face" panose="02020602080505020303" pitchFamily="18" charset="0"/>
              </a:rPr>
              <a:t>Etarismo</a:t>
            </a:r>
            <a:r>
              <a:rPr lang="pt-BR" sz="32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 e comportamento de risco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b="1" dirty="0">
                <a:latin typeface="Baskerville Old Face" panose="02020602080505020303" pitchFamily="18" charset="0"/>
              </a:rPr>
              <a:t>“Brincadeiras” desagradáveis.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>
                <a:latin typeface="Baskerville Old Face" panose="02020602080505020303" pitchFamily="18" charset="0"/>
              </a:rPr>
              <a:t>Sentimento de exclusão devido à idade</a:t>
            </a:r>
          </a:p>
          <a:p>
            <a:endParaRPr lang="pt-BR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35D72AAD-929D-4D4C-8778-4D467295D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0" y="2674057"/>
            <a:ext cx="665797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04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“Idoso não gera renda”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>
                <a:hlinkClick r:id="rId2"/>
              </a:rPr>
              <a:t>https://www.diariodoaco.com.br/noticia/0089248-dados-mostram-quanto-o-inss-economiza-com-as-mortes-de-idosos-pela-covid19</a:t>
            </a:r>
            <a:endParaRPr lang="pt-BR" dirty="0"/>
          </a:p>
          <a:p>
            <a:endParaRPr lang="pt-BR" dirty="0"/>
          </a:p>
          <a:p>
            <a:r>
              <a:rPr lang="pt-BR" dirty="0">
                <a:hlinkClick r:id="rId3"/>
              </a:rPr>
              <a:t>https://g1.globo.com/google/amp/economia/noticia/2020/08/19/sem-aposentadoria-morte-de-idosos-por-covid-19-abala-vida-economica-de-familias-mais-pobres.ghtml</a:t>
            </a: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649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Covid-19 aumentou a discriminação ao idoso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b="1" dirty="0">
                <a:latin typeface="Baskerville Old Face" panose="02020602080505020303" pitchFamily="18" charset="0"/>
                <a:hlinkClick r:id="rId2"/>
              </a:rPr>
              <a:t>https://politica.estadao.com.br/blogs/estadao-verifica/coronavirus-e-falso-alerta-sobre-perda-de-aposentadoria-para-idosos-que-sairem-as-ruas-durante-quarentena/?amp</a:t>
            </a:r>
            <a:endParaRPr lang="pt-BR" sz="3200" b="1" dirty="0">
              <a:latin typeface="Baskerville Old Face" panose="02020602080505020303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pt-BR" sz="3200" b="1" dirty="0">
              <a:latin typeface="Baskerville Old Face" panose="02020602080505020303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>
                <a:latin typeface="Baskerville Old Face" panose="02020602080505020303" pitchFamily="18" charset="0"/>
              </a:rPr>
              <a:t>Maior isolamento de uma população já mais reclusa.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>
                <a:latin typeface="Baskerville Old Face" panose="02020602080505020303" pitchFamily="18" charset="0"/>
              </a:rPr>
              <a:t>Midiaticamente os idosos são colocados como vetores do vírus e responsáveis pela exaustão do sistema de saúde.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02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Como combater o </a:t>
            </a:r>
            <a:r>
              <a:rPr lang="pt-BR" sz="3200" b="1" dirty="0" err="1">
                <a:solidFill>
                  <a:schemeClr val="tx1"/>
                </a:solidFill>
                <a:latin typeface="Baskerville Old Face" panose="02020602080505020303" pitchFamily="18" charset="0"/>
              </a:rPr>
              <a:t>etarismo</a:t>
            </a:r>
            <a:r>
              <a:rPr lang="pt-BR" sz="32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b="1" dirty="0">
                <a:latin typeface="Baskerville Old Face" panose="02020602080505020303" pitchFamily="18" charset="0"/>
              </a:rPr>
              <a:t>Cidades inimigas do idoso</a:t>
            </a:r>
          </a:p>
          <a:p>
            <a:endParaRPr lang="pt-BR" dirty="0"/>
          </a:p>
        </p:txBody>
      </p:sp>
      <p:pic>
        <p:nvPicPr>
          <p:cNvPr id="4" name="Picture 17" descr="88% dos municípios que têm transporte por ônibus descumprem lei de  acessibilidade, diz IBGE | Economia | G1">
            <a:extLst>
              <a:ext uri="{FF2B5EF4-FFF2-40B4-BE49-F238E27FC236}">
                <a16:creationId xmlns:a16="http://schemas.microsoft.com/office/drawing/2014/main" id="{03CD03D9-66A2-4641-A4FA-F1227D091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35719"/>
            <a:ext cx="3742452" cy="236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eatriz Segall se feriu feio ao levar uma queda na calçada no Rio em meados de 2013">
            <a:extLst>
              <a:ext uri="{FF2B5EF4-FFF2-40B4-BE49-F238E27FC236}">
                <a16:creationId xmlns:a16="http://schemas.microsoft.com/office/drawing/2014/main" id="{BE319DBF-32EA-4413-8C16-9C66CF62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81" y="2455151"/>
            <a:ext cx="277121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roblemas em calçadas persistem">
            <a:extLst>
              <a:ext uri="{FF2B5EF4-FFF2-40B4-BE49-F238E27FC236}">
                <a16:creationId xmlns:a16="http://schemas.microsoft.com/office/drawing/2014/main" id="{F7CAEEFA-61C1-4F97-9110-9A17F7961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582" y="2197256"/>
            <a:ext cx="2980994" cy="198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E764D8AA-84C7-4976-A949-E6D4739B0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2" y="4173011"/>
            <a:ext cx="3379029" cy="22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8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Como combater o </a:t>
            </a:r>
            <a:r>
              <a:rPr lang="pt-BR" sz="3200" b="1" dirty="0" err="1">
                <a:solidFill>
                  <a:schemeClr val="tx1"/>
                </a:solidFill>
                <a:latin typeface="Baskerville Old Face" panose="02020602080505020303" pitchFamily="18" charset="0"/>
              </a:rPr>
              <a:t>etarismo</a:t>
            </a:r>
            <a:r>
              <a:rPr lang="pt-BR" sz="32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pt-BR" b="1" dirty="0">
                <a:latin typeface="Baskerville Old Face" panose="02020602080505020303" pitchFamily="18" charset="0"/>
              </a:rPr>
              <a:t>Incentivo ao convívio entre gerações na família e sociedade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b="1" dirty="0">
                <a:latin typeface="Baskerville Old Face" panose="02020602080505020303" pitchFamily="18" charset="0"/>
              </a:rPr>
              <a:t>Cidade amiga do idoso - </a:t>
            </a:r>
            <a:r>
              <a:rPr lang="pt-BR" dirty="0">
                <a:latin typeface="Baskerville Old Face" panose="02020602080505020303" pitchFamily="18" charset="0"/>
              </a:rPr>
              <a:t>espaços ao ar livre e edifícios; transportes; habitação; participação social; respeito e integração social; participação cívica e emprego; comunicação e informação; apoio da comunidade e serviços de saúde.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6586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A7268D0-9495-495E-BB2A-6E524ABE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/>
          <a:lstStyle/>
          <a:p>
            <a:r>
              <a:rPr lang="en-US" dirty="0" err="1"/>
              <a:t>Envelhecimento</a:t>
            </a:r>
            <a:r>
              <a:rPr lang="en-US" dirty="0"/>
              <a:t> </a:t>
            </a:r>
            <a:r>
              <a:rPr lang="en-US" dirty="0" err="1"/>
              <a:t>ativo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1DCA327-FE66-4FCC-AF45-29CDD98AD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7880" y="1412776"/>
            <a:ext cx="6784224" cy="41044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138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A7268D0-9495-495E-BB2A-6E524ABE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 anchor="ctr">
            <a:normAutofit/>
          </a:bodyPr>
          <a:lstStyle/>
          <a:p>
            <a:r>
              <a:rPr lang="en-US" dirty="0" err="1"/>
              <a:t>Capacidade</a:t>
            </a:r>
            <a:r>
              <a:rPr lang="en-US" dirty="0"/>
              <a:t> </a:t>
            </a:r>
            <a:r>
              <a:rPr lang="en-US" dirty="0" err="1"/>
              <a:t>funcional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C672BAC-226F-4F8B-822B-594769805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" r="-2" b="13382"/>
          <a:stretch/>
        </p:blipFill>
        <p:spPr bwMode="auto">
          <a:xfrm>
            <a:off x="323528" y="1412776"/>
            <a:ext cx="8352928" cy="41044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0449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UNIMED">
      <a:dk1>
        <a:srgbClr val="006969"/>
      </a:dk1>
      <a:lt1>
        <a:srgbClr val="FFFFFF"/>
      </a:lt1>
      <a:dk2>
        <a:srgbClr val="410050"/>
      </a:dk2>
      <a:lt2>
        <a:srgbClr val="EBDCB9"/>
      </a:lt2>
      <a:accent1>
        <a:srgbClr val="BED700"/>
      </a:accent1>
      <a:accent2>
        <a:srgbClr val="EB0A64"/>
      </a:accent2>
      <a:accent3>
        <a:srgbClr val="006600"/>
      </a:accent3>
      <a:accent4>
        <a:srgbClr val="F5781E"/>
      </a:accent4>
      <a:accent5>
        <a:srgbClr val="A0238C"/>
      </a:accent5>
      <a:accent6>
        <a:srgbClr val="FFC30F"/>
      </a:accent6>
      <a:hlink>
        <a:srgbClr val="693C0F"/>
      </a:hlink>
      <a:folHlink>
        <a:srgbClr val="005028"/>
      </a:folHlink>
    </a:clrScheme>
    <a:fontScheme name="Personalizada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</TotalTime>
  <Words>261</Words>
  <Application>Microsoft Office PowerPoint</Application>
  <PresentationFormat>Apresentação na tela (4:3)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Baskerville Old Face</vt:lpstr>
      <vt:lpstr>Calibri</vt:lpstr>
      <vt:lpstr>Courier New</vt:lpstr>
      <vt:lpstr>Trebuchet MS</vt:lpstr>
      <vt:lpstr>Tema do Office</vt:lpstr>
      <vt:lpstr>ETARISMO</vt:lpstr>
      <vt:lpstr>O que é o etarismo e como ele se manifesta</vt:lpstr>
      <vt:lpstr>Etarismo e comportamento de risco</vt:lpstr>
      <vt:lpstr>“Idoso não gera renda”</vt:lpstr>
      <vt:lpstr>Covid-19 aumentou a discriminação ao idoso</vt:lpstr>
      <vt:lpstr>Como combater o etarismo?</vt:lpstr>
      <vt:lpstr>Como combater o etarismo?</vt:lpstr>
      <vt:lpstr>Envelhecimento ativo</vt:lpstr>
      <vt:lpstr>Capacidade funcional</vt:lpstr>
      <vt:lpstr>Quesitos – Cidade amiga do idoso</vt:lpstr>
      <vt:lpstr>A última foto de Nicolas Tesla</vt:lpstr>
      <vt:lpstr>Obrigado!     Dúvidas, críticas e sugestões?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Fernandes Di Fraia</dc:creator>
  <cp:lastModifiedBy>Nathan Roizenbruch</cp:lastModifiedBy>
  <cp:revision>96</cp:revision>
  <dcterms:created xsi:type="dcterms:W3CDTF">2014-02-13T16:35:54Z</dcterms:created>
  <dcterms:modified xsi:type="dcterms:W3CDTF">2022-02-10T18:59:03Z</dcterms:modified>
</cp:coreProperties>
</file>