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9" r:id="rId3"/>
    <p:sldId id="295" r:id="rId4"/>
    <p:sldId id="296" r:id="rId5"/>
    <p:sldId id="297" r:id="rId6"/>
    <p:sldId id="298" r:id="rId7"/>
    <p:sldId id="270" r:id="rId8"/>
    <p:sldId id="291" r:id="rId9"/>
    <p:sldId id="271" r:id="rId10"/>
    <p:sldId id="277" r:id="rId11"/>
    <p:sldId id="278" r:id="rId12"/>
    <p:sldId id="272" r:id="rId13"/>
    <p:sldId id="283" r:id="rId14"/>
    <p:sldId id="281" r:id="rId15"/>
    <p:sldId id="275" r:id="rId16"/>
    <p:sldId id="276" r:id="rId17"/>
    <p:sldId id="286" r:id="rId18"/>
    <p:sldId id="279" r:id="rId19"/>
    <p:sldId id="287" r:id="rId20"/>
    <p:sldId id="288" r:id="rId21"/>
    <p:sldId id="292" r:id="rId22"/>
    <p:sldId id="289" r:id="rId23"/>
    <p:sldId id="290" r:id="rId24"/>
    <p:sldId id="293" r:id="rId25"/>
    <p:sldId id="273" r:id="rId26"/>
    <p:sldId id="284" r:id="rId27"/>
    <p:sldId id="294" r:id="rId28"/>
    <p:sldId id="260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83542" autoAdjust="0"/>
  </p:normalViewPr>
  <p:slideViewPr>
    <p:cSldViewPr>
      <p:cViewPr varScale="1">
        <p:scale>
          <a:sx n="71" d="100"/>
          <a:sy n="71" d="100"/>
        </p:scale>
        <p:origin x="170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A845D-9D9F-4C62-95FC-B579741CF5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5A4023-B9CF-47BA-A6DA-75C3AEC1E58E}">
      <dgm:prSet/>
      <dgm:spPr/>
      <dgm:t>
        <a:bodyPr/>
        <a:lstStyle/>
        <a:p>
          <a:r>
            <a:rPr lang="pt-BR" dirty="0"/>
            <a:t>Os cânceres de colo de útero normalmente são de dois tipos:</a:t>
          </a:r>
          <a:endParaRPr lang="en-US" dirty="0"/>
        </a:p>
      </dgm:t>
    </dgm:pt>
    <dgm:pt modelId="{9C1278B8-CE73-43B6-8CEF-0D286171A39C}" type="parTrans" cxnId="{66FB06BE-31D3-439B-8972-80C1035445CC}">
      <dgm:prSet/>
      <dgm:spPr/>
      <dgm:t>
        <a:bodyPr/>
        <a:lstStyle/>
        <a:p>
          <a:endParaRPr lang="en-US"/>
        </a:p>
      </dgm:t>
    </dgm:pt>
    <dgm:pt modelId="{D2A6276E-FC08-4421-874F-415EA9FAC754}" type="sibTrans" cxnId="{66FB06BE-31D3-439B-8972-80C1035445CC}">
      <dgm:prSet/>
      <dgm:spPr/>
      <dgm:t>
        <a:bodyPr/>
        <a:lstStyle/>
        <a:p>
          <a:endParaRPr lang="en-US"/>
        </a:p>
      </dgm:t>
    </dgm:pt>
    <dgm:pt modelId="{03BE6E63-BEE8-4102-8964-205376AC299F}">
      <dgm:prSet/>
      <dgm:spPr/>
      <dgm:t>
        <a:bodyPr/>
        <a:lstStyle/>
        <a:p>
          <a:r>
            <a:rPr lang="pt-BR"/>
            <a:t>Carcinomas de células escamosas ocorrem na maioria dos casos e normalmente são ocasionados pela presença do vírus HPV.</a:t>
          </a:r>
          <a:endParaRPr lang="en-US"/>
        </a:p>
      </dgm:t>
    </dgm:pt>
    <dgm:pt modelId="{411862F5-E061-4668-B10A-D8C06DF93326}" type="parTrans" cxnId="{656544B4-D6F0-4597-B46F-7C4D0EED8E22}">
      <dgm:prSet/>
      <dgm:spPr/>
      <dgm:t>
        <a:bodyPr/>
        <a:lstStyle/>
        <a:p>
          <a:endParaRPr lang="en-US"/>
        </a:p>
      </dgm:t>
    </dgm:pt>
    <dgm:pt modelId="{9D5803BE-ED91-4D35-98A8-01935630DFF8}" type="sibTrans" cxnId="{656544B4-D6F0-4597-B46F-7C4D0EED8E22}">
      <dgm:prSet/>
      <dgm:spPr/>
      <dgm:t>
        <a:bodyPr/>
        <a:lstStyle/>
        <a:p>
          <a:endParaRPr lang="en-US"/>
        </a:p>
      </dgm:t>
    </dgm:pt>
    <dgm:pt modelId="{AEA87946-AABF-4176-8385-72BF27FB612B}">
      <dgm:prSet/>
      <dgm:spPr/>
      <dgm:t>
        <a:bodyPr/>
        <a:lstStyle/>
        <a:p>
          <a:r>
            <a:rPr lang="pt-BR"/>
            <a:t>Adenocarcinomas são cânceres de colo de útero menos comuns, mas que também podem aparecer.</a:t>
          </a:r>
          <a:endParaRPr lang="en-US"/>
        </a:p>
      </dgm:t>
    </dgm:pt>
    <dgm:pt modelId="{0BEBD9B5-2E96-4A3F-9E5B-91D14915728F}" type="parTrans" cxnId="{F6015436-5BB5-4D81-9272-54C473974F59}">
      <dgm:prSet/>
      <dgm:spPr/>
      <dgm:t>
        <a:bodyPr/>
        <a:lstStyle/>
        <a:p>
          <a:endParaRPr lang="en-US"/>
        </a:p>
      </dgm:t>
    </dgm:pt>
    <dgm:pt modelId="{767D53B1-FFE9-41FA-91EE-27D277A0B8B7}" type="sibTrans" cxnId="{F6015436-5BB5-4D81-9272-54C473974F59}">
      <dgm:prSet/>
      <dgm:spPr/>
      <dgm:t>
        <a:bodyPr/>
        <a:lstStyle/>
        <a:p>
          <a:endParaRPr lang="en-US"/>
        </a:p>
      </dgm:t>
    </dgm:pt>
    <dgm:pt modelId="{DAEEDA23-C1B9-4E50-8EF8-D14A8E2E2F11}" type="pres">
      <dgm:prSet presAssocID="{DE3A845D-9D9F-4C62-95FC-B579741CF594}" presName="root" presStyleCnt="0">
        <dgm:presLayoutVars>
          <dgm:dir/>
          <dgm:resizeHandles val="exact"/>
        </dgm:presLayoutVars>
      </dgm:prSet>
      <dgm:spPr/>
    </dgm:pt>
    <dgm:pt modelId="{55BB762C-3436-469A-880C-1A1A8AF96D43}" type="pres">
      <dgm:prSet presAssocID="{655A4023-B9CF-47BA-A6DA-75C3AEC1E58E}" presName="compNode" presStyleCnt="0"/>
      <dgm:spPr/>
    </dgm:pt>
    <dgm:pt modelId="{68C70AB3-AF03-464D-9005-06B4EF5B13FB}" type="pres">
      <dgm:prSet presAssocID="{655A4023-B9CF-47BA-A6DA-75C3AEC1E58E}" presName="bgRect" presStyleLbl="bgShp" presStyleIdx="0" presStyleCnt="3"/>
      <dgm:spPr/>
    </dgm:pt>
    <dgm:pt modelId="{476DFCCB-E38F-404C-BCB4-FDDFC07F27EB}" type="pres">
      <dgm:prSet presAssocID="{655A4023-B9CF-47BA-A6DA-75C3AEC1E5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43AE98C-25A9-4D15-ABE8-10973785DEF9}" type="pres">
      <dgm:prSet presAssocID="{655A4023-B9CF-47BA-A6DA-75C3AEC1E58E}" presName="spaceRect" presStyleCnt="0"/>
      <dgm:spPr/>
    </dgm:pt>
    <dgm:pt modelId="{1F8BE7D9-C8A9-4E3B-8DF3-D6829901120F}" type="pres">
      <dgm:prSet presAssocID="{655A4023-B9CF-47BA-A6DA-75C3AEC1E58E}" presName="parTx" presStyleLbl="revTx" presStyleIdx="0" presStyleCnt="3">
        <dgm:presLayoutVars>
          <dgm:chMax val="0"/>
          <dgm:chPref val="0"/>
        </dgm:presLayoutVars>
      </dgm:prSet>
      <dgm:spPr/>
    </dgm:pt>
    <dgm:pt modelId="{37F10938-66B6-4AE3-B08C-E83ABEAAA827}" type="pres">
      <dgm:prSet presAssocID="{D2A6276E-FC08-4421-874F-415EA9FAC754}" presName="sibTrans" presStyleCnt="0"/>
      <dgm:spPr/>
    </dgm:pt>
    <dgm:pt modelId="{AE03D273-1A68-424B-B415-CF38C9433FF9}" type="pres">
      <dgm:prSet presAssocID="{03BE6E63-BEE8-4102-8964-205376AC299F}" presName="compNode" presStyleCnt="0"/>
      <dgm:spPr/>
    </dgm:pt>
    <dgm:pt modelId="{9F3EB2B2-C3EA-4F6E-B572-5981A1CBEFA1}" type="pres">
      <dgm:prSet presAssocID="{03BE6E63-BEE8-4102-8964-205376AC299F}" presName="bgRect" presStyleLbl="bgShp" presStyleIdx="1" presStyleCnt="3"/>
      <dgm:spPr/>
    </dgm:pt>
    <dgm:pt modelId="{2F6221D8-2F9D-4BED-A91A-2AB73907BC66}" type="pres">
      <dgm:prSet presAssocID="{03BE6E63-BEE8-4102-8964-205376AC29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03D5C6EE-DD96-4F04-A181-77C69E5E8E8E}" type="pres">
      <dgm:prSet presAssocID="{03BE6E63-BEE8-4102-8964-205376AC299F}" presName="spaceRect" presStyleCnt="0"/>
      <dgm:spPr/>
    </dgm:pt>
    <dgm:pt modelId="{09723D0B-34C5-47D1-BC5B-4C72AB2B99E5}" type="pres">
      <dgm:prSet presAssocID="{03BE6E63-BEE8-4102-8964-205376AC299F}" presName="parTx" presStyleLbl="revTx" presStyleIdx="1" presStyleCnt="3">
        <dgm:presLayoutVars>
          <dgm:chMax val="0"/>
          <dgm:chPref val="0"/>
        </dgm:presLayoutVars>
      </dgm:prSet>
      <dgm:spPr/>
    </dgm:pt>
    <dgm:pt modelId="{36605865-9E25-4DFB-9F37-FA65152D416D}" type="pres">
      <dgm:prSet presAssocID="{9D5803BE-ED91-4D35-98A8-01935630DFF8}" presName="sibTrans" presStyleCnt="0"/>
      <dgm:spPr/>
    </dgm:pt>
    <dgm:pt modelId="{A37D1610-8938-4A60-8BA0-8E915E7B91D8}" type="pres">
      <dgm:prSet presAssocID="{AEA87946-AABF-4176-8385-72BF27FB612B}" presName="compNode" presStyleCnt="0"/>
      <dgm:spPr/>
    </dgm:pt>
    <dgm:pt modelId="{A771DEC1-529D-4C8C-8E3F-DE23E6BEF5F3}" type="pres">
      <dgm:prSet presAssocID="{AEA87946-AABF-4176-8385-72BF27FB612B}" presName="bgRect" presStyleLbl="bgShp" presStyleIdx="2" presStyleCnt="3" custLinFactNeighborY="3817"/>
      <dgm:spPr/>
    </dgm:pt>
    <dgm:pt modelId="{2AA1690E-D624-4464-8209-5E54C02840B4}" type="pres">
      <dgm:prSet presAssocID="{AEA87946-AABF-4176-8385-72BF27FB61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ene"/>
        </a:ext>
      </dgm:extLst>
    </dgm:pt>
    <dgm:pt modelId="{37A6B43E-CDB3-48C6-A344-88B9022A15E5}" type="pres">
      <dgm:prSet presAssocID="{AEA87946-AABF-4176-8385-72BF27FB612B}" presName="spaceRect" presStyleCnt="0"/>
      <dgm:spPr/>
    </dgm:pt>
    <dgm:pt modelId="{0CABAEB2-F141-4578-A594-34215761464A}" type="pres">
      <dgm:prSet presAssocID="{AEA87946-AABF-4176-8385-72BF27FB612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AE53A1F-14C7-4F1D-980B-49FBD2509F19}" type="presOf" srcId="{03BE6E63-BEE8-4102-8964-205376AC299F}" destId="{09723D0B-34C5-47D1-BC5B-4C72AB2B99E5}" srcOrd="0" destOrd="0" presId="urn:microsoft.com/office/officeart/2018/2/layout/IconVerticalSolidList"/>
    <dgm:cxn modelId="{F6015436-5BB5-4D81-9272-54C473974F59}" srcId="{DE3A845D-9D9F-4C62-95FC-B579741CF594}" destId="{AEA87946-AABF-4176-8385-72BF27FB612B}" srcOrd="2" destOrd="0" parTransId="{0BEBD9B5-2E96-4A3F-9E5B-91D14915728F}" sibTransId="{767D53B1-FFE9-41FA-91EE-27D277A0B8B7}"/>
    <dgm:cxn modelId="{7D720E3D-D500-4A3B-B558-9D50FA76F8A1}" type="presOf" srcId="{DE3A845D-9D9F-4C62-95FC-B579741CF594}" destId="{DAEEDA23-C1B9-4E50-8EF8-D14A8E2E2F11}" srcOrd="0" destOrd="0" presId="urn:microsoft.com/office/officeart/2018/2/layout/IconVerticalSolidList"/>
    <dgm:cxn modelId="{82A3E180-C559-457C-890D-962B775B21D8}" type="presOf" srcId="{655A4023-B9CF-47BA-A6DA-75C3AEC1E58E}" destId="{1F8BE7D9-C8A9-4E3B-8DF3-D6829901120F}" srcOrd="0" destOrd="0" presId="urn:microsoft.com/office/officeart/2018/2/layout/IconVerticalSolidList"/>
    <dgm:cxn modelId="{5C7DB09D-B413-4F7A-951E-509484F5EC2C}" type="presOf" srcId="{AEA87946-AABF-4176-8385-72BF27FB612B}" destId="{0CABAEB2-F141-4578-A594-34215761464A}" srcOrd="0" destOrd="0" presId="urn:microsoft.com/office/officeart/2018/2/layout/IconVerticalSolidList"/>
    <dgm:cxn modelId="{656544B4-D6F0-4597-B46F-7C4D0EED8E22}" srcId="{DE3A845D-9D9F-4C62-95FC-B579741CF594}" destId="{03BE6E63-BEE8-4102-8964-205376AC299F}" srcOrd="1" destOrd="0" parTransId="{411862F5-E061-4668-B10A-D8C06DF93326}" sibTransId="{9D5803BE-ED91-4D35-98A8-01935630DFF8}"/>
    <dgm:cxn modelId="{66FB06BE-31D3-439B-8972-80C1035445CC}" srcId="{DE3A845D-9D9F-4C62-95FC-B579741CF594}" destId="{655A4023-B9CF-47BA-A6DA-75C3AEC1E58E}" srcOrd="0" destOrd="0" parTransId="{9C1278B8-CE73-43B6-8CEF-0D286171A39C}" sibTransId="{D2A6276E-FC08-4421-874F-415EA9FAC754}"/>
    <dgm:cxn modelId="{B311A42E-F192-4C3E-8480-A11B6855CEEE}" type="presParOf" srcId="{DAEEDA23-C1B9-4E50-8EF8-D14A8E2E2F11}" destId="{55BB762C-3436-469A-880C-1A1A8AF96D43}" srcOrd="0" destOrd="0" presId="urn:microsoft.com/office/officeart/2018/2/layout/IconVerticalSolidList"/>
    <dgm:cxn modelId="{F1F77EC5-0CBA-4871-9218-7E96036BC6C6}" type="presParOf" srcId="{55BB762C-3436-469A-880C-1A1A8AF96D43}" destId="{68C70AB3-AF03-464D-9005-06B4EF5B13FB}" srcOrd="0" destOrd="0" presId="urn:microsoft.com/office/officeart/2018/2/layout/IconVerticalSolidList"/>
    <dgm:cxn modelId="{09B4F19A-D3AB-49E5-881E-3CDCFFDE2A5D}" type="presParOf" srcId="{55BB762C-3436-469A-880C-1A1A8AF96D43}" destId="{476DFCCB-E38F-404C-BCB4-FDDFC07F27EB}" srcOrd="1" destOrd="0" presId="urn:microsoft.com/office/officeart/2018/2/layout/IconVerticalSolidList"/>
    <dgm:cxn modelId="{37A880D7-C1EC-49F9-87B7-DCE2C53D0498}" type="presParOf" srcId="{55BB762C-3436-469A-880C-1A1A8AF96D43}" destId="{A43AE98C-25A9-4D15-ABE8-10973785DEF9}" srcOrd="2" destOrd="0" presId="urn:microsoft.com/office/officeart/2018/2/layout/IconVerticalSolidList"/>
    <dgm:cxn modelId="{512994EF-2F2F-4984-ACB8-6717054B6D93}" type="presParOf" srcId="{55BB762C-3436-469A-880C-1A1A8AF96D43}" destId="{1F8BE7D9-C8A9-4E3B-8DF3-D6829901120F}" srcOrd="3" destOrd="0" presId="urn:microsoft.com/office/officeart/2018/2/layout/IconVerticalSolidList"/>
    <dgm:cxn modelId="{8D005390-7F27-4BFB-B3CD-68A5ECB9F3D1}" type="presParOf" srcId="{DAEEDA23-C1B9-4E50-8EF8-D14A8E2E2F11}" destId="{37F10938-66B6-4AE3-B08C-E83ABEAAA827}" srcOrd="1" destOrd="0" presId="urn:microsoft.com/office/officeart/2018/2/layout/IconVerticalSolidList"/>
    <dgm:cxn modelId="{4F3E3D5B-A7D7-4F29-AAF1-12B14F93D96F}" type="presParOf" srcId="{DAEEDA23-C1B9-4E50-8EF8-D14A8E2E2F11}" destId="{AE03D273-1A68-424B-B415-CF38C9433FF9}" srcOrd="2" destOrd="0" presId="urn:microsoft.com/office/officeart/2018/2/layout/IconVerticalSolidList"/>
    <dgm:cxn modelId="{11666458-5F21-458F-BDE8-B727DF10CE79}" type="presParOf" srcId="{AE03D273-1A68-424B-B415-CF38C9433FF9}" destId="{9F3EB2B2-C3EA-4F6E-B572-5981A1CBEFA1}" srcOrd="0" destOrd="0" presId="urn:microsoft.com/office/officeart/2018/2/layout/IconVerticalSolidList"/>
    <dgm:cxn modelId="{717D2B4B-A88A-496B-AD75-DFDCA6142BFB}" type="presParOf" srcId="{AE03D273-1A68-424B-B415-CF38C9433FF9}" destId="{2F6221D8-2F9D-4BED-A91A-2AB73907BC66}" srcOrd="1" destOrd="0" presId="urn:microsoft.com/office/officeart/2018/2/layout/IconVerticalSolidList"/>
    <dgm:cxn modelId="{40EFE236-1BA0-45D7-ADC7-59BB56A4E1CE}" type="presParOf" srcId="{AE03D273-1A68-424B-B415-CF38C9433FF9}" destId="{03D5C6EE-DD96-4F04-A181-77C69E5E8E8E}" srcOrd="2" destOrd="0" presId="urn:microsoft.com/office/officeart/2018/2/layout/IconVerticalSolidList"/>
    <dgm:cxn modelId="{38297DBE-7B14-43EF-AFD8-D47C38E790C4}" type="presParOf" srcId="{AE03D273-1A68-424B-B415-CF38C9433FF9}" destId="{09723D0B-34C5-47D1-BC5B-4C72AB2B99E5}" srcOrd="3" destOrd="0" presId="urn:microsoft.com/office/officeart/2018/2/layout/IconVerticalSolidList"/>
    <dgm:cxn modelId="{92A9009D-AC35-4A6C-B11B-7162D1B115F3}" type="presParOf" srcId="{DAEEDA23-C1B9-4E50-8EF8-D14A8E2E2F11}" destId="{36605865-9E25-4DFB-9F37-FA65152D416D}" srcOrd="3" destOrd="0" presId="urn:microsoft.com/office/officeart/2018/2/layout/IconVerticalSolidList"/>
    <dgm:cxn modelId="{7BD8802F-299B-44DB-A08F-A5CE2134BD8E}" type="presParOf" srcId="{DAEEDA23-C1B9-4E50-8EF8-D14A8E2E2F11}" destId="{A37D1610-8938-4A60-8BA0-8E915E7B91D8}" srcOrd="4" destOrd="0" presId="urn:microsoft.com/office/officeart/2018/2/layout/IconVerticalSolidList"/>
    <dgm:cxn modelId="{670E5ABC-5EC3-466A-8B7E-F3C0C2C9FE2E}" type="presParOf" srcId="{A37D1610-8938-4A60-8BA0-8E915E7B91D8}" destId="{A771DEC1-529D-4C8C-8E3F-DE23E6BEF5F3}" srcOrd="0" destOrd="0" presId="urn:microsoft.com/office/officeart/2018/2/layout/IconVerticalSolidList"/>
    <dgm:cxn modelId="{4D9FB02D-4E2D-4C93-8BDF-8A3884DB46FB}" type="presParOf" srcId="{A37D1610-8938-4A60-8BA0-8E915E7B91D8}" destId="{2AA1690E-D624-4464-8209-5E54C02840B4}" srcOrd="1" destOrd="0" presId="urn:microsoft.com/office/officeart/2018/2/layout/IconVerticalSolidList"/>
    <dgm:cxn modelId="{27063385-28E9-415B-B443-8F64B1148033}" type="presParOf" srcId="{A37D1610-8938-4A60-8BA0-8E915E7B91D8}" destId="{37A6B43E-CDB3-48C6-A344-88B9022A15E5}" srcOrd="2" destOrd="0" presId="urn:microsoft.com/office/officeart/2018/2/layout/IconVerticalSolidList"/>
    <dgm:cxn modelId="{327ACBCE-6CC6-4DFB-A808-9C80B9D23711}" type="presParOf" srcId="{A37D1610-8938-4A60-8BA0-8E915E7B91D8}" destId="{0CABAEB2-F141-4578-A594-3421576146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BEE25-D2E4-407E-8802-BB59EC4F38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BD674D0-75CE-4A40-95CD-D8753CB31A5D}">
      <dgm:prSet/>
      <dgm:spPr/>
      <dgm:t>
        <a:bodyPr/>
        <a:lstStyle/>
        <a:p>
          <a:r>
            <a:rPr lang="pt-BR"/>
            <a:t>Os fatores de risco para câncer de colo de útero envolvem:</a:t>
          </a:r>
          <a:endParaRPr lang="en-US"/>
        </a:p>
      </dgm:t>
    </dgm:pt>
    <dgm:pt modelId="{5FB4BFCF-8F28-4734-8787-112726D43CE0}" type="parTrans" cxnId="{8D8564A0-1297-4DCE-8950-3479D58C5DAC}">
      <dgm:prSet/>
      <dgm:spPr/>
      <dgm:t>
        <a:bodyPr/>
        <a:lstStyle/>
        <a:p>
          <a:endParaRPr lang="en-US"/>
        </a:p>
      </dgm:t>
    </dgm:pt>
    <dgm:pt modelId="{F0B13E50-3E53-44F5-9175-8BB70454EFEC}" type="sibTrans" cxnId="{8D8564A0-1297-4DCE-8950-3479D58C5DAC}">
      <dgm:prSet/>
      <dgm:spPr/>
      <dgm:t>
        <a:bodyPr/>
        <a:lstStyle/>
        <a:p>
          <a:endParaRPr lang="en-US"/>
        </a:p>
      </dgm:t>
    </dgm:pt>
    <dgm:pt modelId="{BDDFC0B5-03E3-4C26-BDE8-2174D6296AC1}">
      <dgm:prSet/>
      <dgm:spPr/>
      <dgm:t>
        <a:bodyPr/>
        <a:lstStyle/>
        <a:p>
          <a:r>
            <a:rPr lang="pt-BR"/>
            <a:t>Início precoce da vida sexual, que aumenta o risco de ter HPV;</a:t>
          </a:r>
          <a:endParaRPr lang="en-US"/>
        </a:p>
      </dgm:t>
    </dgm:pt>
    <dgm:pt modelId="{9D317259-5283-402B-81D3-F7FFE3336FA0}" type="parTrans" cxnId="{BE6C347A-DC1D-4379-A93C-8CF43D498237}">
      <dgm:prSet/>
      <dgm:spPr/>
      <dgm:t>
        <a:bodyPr/>
        <a:lstStyle/>
        <a:p>
          <a:endParaRPr lang="en-US"/>
        </a:p>
      </dgm:t>
    </dgm:pt>
    <dgm:pt modelId="{75849353-F81F-4C8B-81C3-9776DC6DB77F}" type="sibTrans" cxnId="{BE6C347A-DC1D-4379-A93C-8CF43D498237}">
      <dgm:prSet/>
      <dgm:spPr/>
      <dgm:t>
        <a:bodyPr/>
        <a:lstStyle/>
        <a:p>
          <a:endParaRPr lang="en-US"/>
        </a:p>
      </dgm:t>
    </dgm:pt>
    <dgm:pt modelId="{61BC06D0-86CC-4F06-B610-C535644E5175}">
      <dgm:prSet/>
      <dgm:spPr/>
      <dgm:t>
        <a:bodyPr/>
        <a:lstStyle/>
        <a:p>
          <a:r>
            <a:rPr lang="pt-BR"/>
            <a:t>Grande quantidade de parceiros sexuais também aumenta o risco de contrair HPV;</a:t>
          </a:r>
          <a:endParaRPr lang="en-US"/>
        </a:p>
      </dgm:t>
    </dgm:pt>
    <dgm:pt modelId="{2A38C5B2-8E47-4A5A-8B93-4C0F4039F06E}" type="parTrans" cxnId="{9613723D-A7B6-49C7-9D09-27CB67538AC8}">
      <dgm:prSet/>
      <dgm:spPr/>
      <dgm:t>
        <a:bodyPr/>
        <a:lstStyle/>
        <a:p>
          <a:endParaRPr lang="en-US"/>
        </a:p>
      </dgm:t>
    </dgm:pt>
    <dgm:pt modelId="{E96A8950-5DC1-4904-823B-02EDAFD41968}" type="sibTrans" cxnId="{9613723D-A7B6-49C7-9D09-27CB67538AC8}">
      <dgm:prSet/>
      <dgm:spPr/>
      <dgm:t>
        <a:bodyPr/>
        <a:lstStyle/>
        <a:p>
          <a:endParaRPr lang="en-US"/>
        </a:p>
      </dgm:t>
    </dgm:pt>
    <dgm:pt modelId="{5C9336CA-D664-4B61-90E6-1E22089F3C92}">
      <dgm:prSet/>
      <dgm:spPr/>
      <dgm:t>
        <a:bodyPr/>
        <a:lstStyle/>
        <a:p>
          <a:r>
            <a:rPr lang="pt-BR"/>
            <a:t>Presença de outras DSTs, como gonorreia, sífilis, clamídia ou HIV aumentam o risco do HPV;</a:t>
          </a:r>
          <a:endParaRPr lang="en-US"/>
        </a:p>
      </dgm:t>
    </dgm:pt>
    <dgm:pt modelId="{8371868F-8311-44B3-AF12-8D07DDFB3B45}" type="parTrans" cxnId="{42F93515-A0D4-4CEE-A7E5-15F2542B72CD}">
      <dgm:prSet/>
      <dgm:spPr/>
      <dgm:t>
        <a:bodyPr/>
        <a:lstStyle/>
        <a:p>
          <a:endParaRPr lang="en-US"/>
        </a:p>
      </dgm:t>
    </dgm:pt>
    <dgm:pt modelId="{67869556-AFDE-4DE6-A351-571B1CE732FD}" type="sibTrans" cxnId="{42F93515-A0D4-4CEE-A7E5-15F2542B72CD}">
      <dgm:prSet/>
      <dgm:spPr/>
      <dgm:t>
        <a:bodyPr/>
        <a:lstStyle/>
        <a:p>
          <a:endParaRPr lang="en-US"/>
        </a:p>
      </dgm:t>
    </dgm:pt>
    <dgm:pt modelId="{13478526-3872-4AB5-8BC5-57FD8AB3B2E3}" type="pres">
      <dgm:prSet presAssocID="{B6FBEE25-D2E4-407E-8802-BB59EC4F38CB}" presName="root" presStyleCnt="0">
        <dgm:presLayoutVars>
          <dgm:dir/>
          <dgm:resizeHandles val="exact"/>
        </dgm:presLayoutVars>
      </dgm:prSet>
      <dgm:spPr/>
    </dgm:pt>
    <dgm:pt modelId="{B2FBCC69-81BA-402D-8CC7-4785AC6C0B3F}" type="pres">
      <dgm:prSet presAssocID="{EBD674D0-75CE-4A40-95CD-D8753CB31A5D}" presName="compNode" presStyleCnt="0"/>
      <dgm:spPr/>
    </dgm:pt>
    <dgm:pt modelId="{9A8BAF45-A66B-4268-920C-29E9A5EF1B78}" type="pres">
      <dgm:prSet presAssocID="{EBD674D0-75CE-4A40-95CD-D8753CB31A5D}" presName="bgRect" presStyleLbl="bgShp" presStyleIdx="0" presStyleCnt="4" custLinFactNeighborY="-5183"/>
      <dgm:spPr/>
    </dgm:pt>
    <dgm:pt modelId="{06D38844-DB87-4315-90CB-55CF5366873D}" type="pres">
      <dgm:prSet presAssocID="{EBD674D0-75CE-4A40-95CD-D8753CB31A5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347FD8B9-3DE3-4363-8859-644E76D978CD}" type="pres">
      <dgm:prSet presAssocID="{EBD674D0-75CE-4A40-95CD-D8753CB31A5D}" presName="spaceRect" presStyleCnt="0"/>
      <dgm:spPr/>
    </dgm:pt>
    <dgm:pt modelId="{1903B534-7C6E-4E3D-9F67-080CCC2854D5}" type="pres">
      <dgm:prSet presAssocID="{EBD674D0-75CE-4A40-95CD-D8753CB31A5D}" presName="parTx" presStyleLbl="revTx" presStyleIdx="0" presStyleCnt="4">
        <dgm:presLayoutVars>
          <dgm:chMax val="0"/>
          <dgm:chPref val="0"/>
        </dgm:presLayoutVars>
      </dgm:prSet>
      <dgm:spPr/>
    </dgm:pt>
    <dgm:pt modelId="{D89811E6-6047-4E45-A9A7-1DAA458786EC}" type="pres">
      <dgm:prSet presAssocID="{F0B13E50-3E53-44F5-9175-8BB70454EFEC}" presName="sibTrans" presStyleCnt="0"/>
      <dgm:spPr/>
    </dgm:pt>
    <dgm:pt modelId="{B99C7A39-1A20-46CF-8A55-CCE6C581A6B0}" type="pres">
      <dgm:prSet presAssocID="{BDDFC0B5-03E3-4C26-BDE8-2174D6296AC1}" presName="compNode" presStyleCnt="0"/>
      <dgm:spPr/>
    </dgm:pt>
    <dgm:pt modelId="{5B39FBF8-34A8-405A-9E4E-C6D905ECF959}" type="pres">
      <dgm:prSet presAssocID="{BDDFC0B5-03E3-4C26-BDE8-2174D6296AC1}" presName="bgRect" presStyleLbl="bgShp" presStyleIdx="1" presStyleCnt="4"/>
      <dgm:spPr/>
    </dgm:pt>
    <dgm:pt modelId="{21D85EB7-EB02-4000-B214-2DE2C067C221}" type="pres">
      <dgm:prSet presAssocID="{BDDFC0B5-03E3-4C26-BDE8-2174D6296A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ação"/>
        </a:ext>
      </dgm:extLst>
    </dgm:pt>
    <dgm:pt modelId="{628FB36B-B81D-4668-A4B0-7024A9ACED78}" type="pres">
      <dgm:prSet presAssocID="{BDDFC0B5-03E3-4C26-BDE8-2174D6296AC1}" presName="spaceRect" presStyleCnt="0"/>
      <dgm:spPr/>
    </dgm:pt>
    <dgm:pt modelId="{62F0678A-B663-4205-9244-E497BF7037A8}" type="pres">
      <dgm:prSet presAssocID="{BDDFC0B5-03E3-4C26-BDE8-2174D6296AC1}" presName="parTx" presStyleLbl="revTx" presStyleIdx="1" presStyleCnt="4">
        <dgm:presLayoutVars>
          <dgm:chMax val="0"/>
          <dgm:chPref val="0"/>
        </dgm:presLayoutVars>
      </dgm:prSet>
      <dgm:spPr/>
    </dgm:pt>
    <dgm:pt modelId="{1C5CED70-BB63-4EE8-A896-5FAC8CD556CE}" type="pres">
      <dgm:prSet presAssocID="{75849353-F81F-4C8B-81C3-9776DC6DB77F}" presName="sibTrans" presStyleCnt="0"/>
      <dgm:spPr/>
    </dgm:pt>
    <dgm:pt modelId="{841EF4A3-4C19-4943-B625-2A96E986C546}" type="pres">
      <dgm:prSet presAssocID="{61BC06D0-86CC-4F06-B610-C535644E5175}" presName="compNode" presStyleCnt="0"/>
      <dgm:spPr/>
    </dgm:pt>
    <dgm:pt modelId="{AC6BA975-6176-4286-9376-1E6223EBC312}" type="pres">
      <dgm:prSet presAssocID="{61BC06D0-86CC-4F06-B610-C535644E5175}" presName="bgRect" presStyleLbl="bgShp" presStyleIdx="2" presStyleCnt="4"/>
      <dgm:spPr/>
    </dgm:pt>
    <dgm:pt modelId="{056748F6-C545-4563-9AF1-B34C613FFCF7}" type="pres">
      <dgm:prSet presAssocID="{61BC06D0-86CC-4F06-B610-C535644E51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dência ascendente"/>
        </a:ext>
      </dgm:extLst>
    </dgm:pt>
    <dgm:pt modelId="{19C33D7C-16AB-4C0F-A664-E6938609F6C8}" type="pres">
      <dgm:prSet presAssocID="{61BC06D0-86CC-4F06-B610-C535644E5175}" presName="spaceRect" presStyleCnt="0"/>
      <dgm:spPr/>
    </dgm:pt>
    <dgm:pt modelId="{E9A4F0B1-82C4-4B75-AB3B-0BEA1199DC40}" type="pres">
      <dgm:prSet presAssocID="{61BC06D0-86CC-4F06-B610-C535644E5175}" presName="parTx" presStyleLbl="revTx" presStyleIdx="2" presStyleCnt="4">
        <dgm:presLayoutVars>
          <dgm:chMax val="0"/>
          <dgm:chPref val="0"/>
        </dgm:presLayoutVars>
      </dgm:prSet>
      <dgm:spPr/>
    </dgm:pt>
    <dgm:pt modelId="{8695A23B-77FD-4F99-A75C-B69C68073D3D}" type="pres">
      <dgm:prSet presAssocID="{E96A8950-5DC1-4904-823B-02EDAFD41968}" presName="sibTrans" presStyleCnt="0"/>
      <dgm:spPr/>
    </dgm:pt>
    <dgm:pt modelId="{E78F35CA-7D54-46DB-8BC8-E33AEADC3DF4}" type="pres">
      <dgm:prSet presAssocID="{5C9336CA-D664-4B61-90E6-1E22089F3C92}" presName="compNode" presStyleCnt="0"/>
      <dgm:spPr/>
    </dgm:pt>
    <dgm:pt modelId="{C6FBC17E-863A-42EA-9B4A-8008C3C70C57}" type="pres">
      <dgm:prSet presAssocID="{5C9336CA-D664-4B61-90E6-1E22089F3C92}" presName="bgRect" presStyleLbl="bgShp" presStyleIdx="3" presStyleCnt="4"/>
      <dgm:spPr/>
    </dgm:pt>
    <dgm:pt modelId="{42878FC6-A7F0-4FC6-BC2A-32ACF7B32D8E}" type="pres">
      <dgm:prSet presAssocID="{5C9336CA-D664-4B61-90E6-1E22089F3C9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634A19B8-694E-4A64-ADCB-9A3E45343749}" type="pres">
      <dgm:prSet presAssocID="{5C9336CA-D664-4B61-90E6-1E22089F3C92}" presName="spaceRect" presStyleCnt="0"/>
      <dgm:spPr/>
    </dgm:pt>
    <dgm:pt modelId="{921266DB-3ACF-4E05-A592-C63A95A6D498}" type="pres">
      <dgm:prSet presAssocID="{5C9336CA-D664-4B61-90E6-1E22089F3C9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2F93515-A0D4-4CEE-A7E5-15F2542B72CD}" srcId="{B6FBEE25-D2E4-407E-8802-BB59EC4F38CB}" destId="{5C9336CA-D664-4B61-90E6-1E22089F3C92}" srcOrd="3" destOrd="0" parTransId="{8371868F-8311-44B3-AF12-8D07DDFB3B45}" sibTransId="{67869556-AFDE-4DE6-A351-571B1CE732FD}"/>
    <dgm:cxn modelId="{7D8F8937-4739-4053-9C47-5337627C2C1A}" type="presOf" srcId="{B6FBEE25-D2E4-407E-8802-BB59EC4F38CB}" destId="{13478526-3872-4AB5-8BC5-57FD8AB3B2E3}" srcOrd="0" destOrd="0" presId="urn:microsoft.com/office/officeart/2018/2/layout/IconVerticalSolidList"/>
    <dgm:cxn modelId="{9613723D-A7B6-49C7-9D09-27CB67538AC8}" srcId="{B6FBEE25-D2E4-407E-8802-BB59EC4F38CB}" destId="{61BC06D0-86CC-4F06-B610-C535644E5175}" srcOrd="2" destOrd="0" parTransId="{2A38C5B2-8E47-4A5A-8B93-4C0F4039F06E}" sibTransId="{E96A8950-5DC1-4904-823B-02EDAFD41968}"/>
    <dgm:cxn modelId="{46C91C6D-43F5-4FBB-995A-4009EEE20DB0}" type="presOf" srcId="{BDDFC0B5-03E3-4C26-BDE8-2174D6296AC1}" destId="{62F0678A-B663-4205-9244-E497BF7037A8}" srcOrd="0" destOrd="0" presId="urn:microsoft.com/office/officeart/2018/2/layout/IconVerticalSolidList"/>
    <dgm:cxn modelId="{8FA01252-EE6F-476E-8CA0-CF652F3AE2A4}" type="presOf" srcId="{EBD674D0-75CE-4A40-95CD-D8753CB31A5D}" destId="{1903B534-7C6E-4E3D-9F67-080CCC2854D5}" srcOrd="0" destOrd="0" presId="urn:microsoft.com/office/officeart/2018/2/layout/IconVerticalSolidList"/>
    <dgm:cxn modelId="{BE6C347A-DC1D-4379-A93C-8CF43D498237}" srcId="{B6FBEE25-D2E4-407E-8802-BB59EC4F38CB}" destId="{BDDFC0B5-03E3-4C26-BDE8-2174D6296AC1}" srcOrd="1" destOrd="0" parTransId="{9D317259-5283-402B-81D3-F7FFE3336FA0}" sibTransId="{75849353-F81F-4C8B-81C3-9776DC6DB77F}"/>
    <dgm:cxn modelId="{E96D838A-A7AE-47AA-9903-2FDF6A816C9E}" type="presOf" srcId="{5C9336CA-D664-4B61-90E6-1E22089F3C92}" destId="{921266DB-3ACF-4E05-A592-C63A95A6D498}" srcOrd="0" destOrd="0" presId="urn:microsoft.com/office/officeart/2018/2/layout/IconVerticalSolidList"/>
    <dgm:cxn modelId="{8D8564A0-1297-4DCE-8950-3479D58C5DAC}" srcId="{B6FBEE25-D2E4-407E-8802-BB59EC4F38CB}" destId="{EBD674D0-75CE-4A40-95CD-D8753CB31A5D}" srcOrd="0" destOrd="0" parTransId="{5FB4BFCF-8F28-4734-8787-112726D43CE0}" sibTransId="{F0B13E50-3E53-44F5-9175-8BB70454EFEC}"/>
    <dgm:cxn modelId="{66957DEE-5B56-41BF-AFB7-4949069F0395}" type="presOf" srcId="{61BC06D0-86CC-4F06-B610-C535644E5175}" destId="{E9A4F0B1-82C4-4B75-AB3B-0BEA1199DC40}" srcOrd="0" destOrd="0" presId="urn:microsoft.com/office/officeart/2018/2/layout/IconVerticalSolidList"/>
    <dgm:cxn modelId="{0B40ED15-7C91-45FD-805B-0D7CB223F4CA}" type="presParOf" srcId="{13478526-3872-4AB5-8BC5-57FD8AB3B2E3}" destId="{B2FBCC69-81BA-402D-8CC7-4785AC6C0B3F}" srcOrd="0" destOrd="0" presId="urn:microsoft.com/office/officeart/2018/2/layout/IconVerticalSolidList"/>
    <dgm:cxn modelId="{78DDB41A-1667-4F46-8B93-5C044D70143F}" type="presParOf" srcId="{B2FBCC69-81BA-402D-8CC7-4785AC6C0B3F}" destId="{9A8BAF45-A66B-4268-920C-29E9A5EF1B78}" srcOrd="0" destOrd="0" presId="urn:microsoft.com/office/officeart/2018/2/layout/IconVerticalSolidList"/>
    <dgm:cxn modelId="{762D67FA-564C-4BD0-B208-468B9FDA2749}" type="presParOf" srcId="{B2FBCC69-81BA-402D-8CC7-4785AC6C0B3F}" destId="{06D38844-DB87-4315-90CB-55CF5366873D}" srcOrd="1" destOrd="0" presId="urn:microsoft.com/office/officeart/2018/2/layout/IconVerticalSolidList"/>
    <dgm:cxn modelId="{F8564D7D-A0BA-45AA-8B28-E395A067DBCE}" type="presParOf" srcId="{B2FBCC69-81BA-402D-8CC7-4785AC6C0B3F}" destId="{347FD8B9-3DE3-4363-8859-644E76D978CD}" srcOrd="2" destOrd="0" presId="urn:microsoft.com/office/officeart/2018/2/layout/IconVerticalSolidList"/>
    <dgm:cxn modelId="{77482B21-1E60-4AAA-88C2-8B7A5302E82F}" type="presParOf" srcId="{B2FBCC69-81BA-402D-8CC7-4785AC6C0B3F}" destId="{1903B534-7C6E-4E3D-9F67-080CCC2854D5}" srcOrd="3" destOrd="0" presId="urn:microsoft.com/office/officeart/2018/2/layout/IconVerticalSolidList"/>
    <dgm:cxn modelId="{8DECB878-013F-4B14-A963-74CC1BE83E0B}" type="presParOf" srcId="{13478526-3872-4AB5-8BC5-57FD8AB3B2E3}" destId="{D89811E6-6047-4E45-A9A7-1DAA458786EC}" srcOrd="1" destOrd="0" presId="urn:microsoft.com/office/officeart/2018/2/layout/IconVerticalSolidList"/>
    <dgm:cxn modelId="{71ECD75F-DB22-403E-8441-88CB545CA78F}" type="presParOf" srcId="{13478526-3872-4AB5-8BC5-57FD8AB3B2E3}" destId="{B99C7A39-1A20-46CF-8A55-CCE6C581A6B0}" srcOrd="2" destOrd="0" presId="urn:microsoft.com/office/officeart/2018/2/layout/IconVerticalSolidList"/>
    <dgm:cxn modelId="{C8C8939B-5EFF-4986-8754-A89BAE560FE2}" type="presParOf" srcId="{B99C7A39-1A20-46CF-8A55-CCE6C581A6B0}" destId="{5B39FBF8-34A8-405A-9E4E-C6D905ECF959}" srcOrd="0" destOrd="0" presId="urn:microsoft.com/office/officeart/2018/2/layout/IconVerticalSolidList"/>
    <dgm:cxn modelId="{A4F55CF1-FA49-4BC8-8DE1-1E072E5A7C18}" type="presParOf" srcId="{B99C7A39-1A20-46CF-8A55-CCE6C581A6B0}" destId="{21D85EB7-EB02-4000-B214-2DE2C067C221}" srcOrd="1" destOrd="0" presId="urn:microsoft.com/office/officeart/2018/2/layout/IconVerticalSolidList"/>
    <dgm:cxn modelId="{11C621F7-2EFB-49C5-8C3A-9AFDBA572C3A}" type="presParOf" srcId="{B99C7A39-1A20-46CF-8A55-CCE6C581A6B0}" destId="{628FB36B-B81D-4668-A4B0-7024A9ACED78}" srcOrd="2" destOrd="0" presId="urn:microsoft.com/office/officeart/2018/2/layout/IconVerticalSolidList"/>
    <dgm:cxn modelId="{93A4626C-8927-4E2F-B88C-219BCBEB0B90}" type="presParOf" srcId="{B99C7A39-1A20-46CF-8A55-CCE6C581A6B0}" destId="{62F0678A-B663-4205-9244-E497BF7037A8}" srcOrd="3" destOrd="0" presId="urn:microsoft.com/office/officeart/2018/2/layout/IconVerticalSolidList"/>
    <dgm:cxn modelId="{E1C3FFD5-9F1A-493A-862B-BA7371A9DE3E}" type="presParOf" srcId="{13478526-3872-4AB5-8BC5-57FD8AB3B2E3}" destId="{1C5CED70-BB63-4EE8-A896-5FAC8CD556CE}" srcOrd="3" destOrd="0" presId="urn:microsoft.com/office/officeart/2018/2/layout/IconVerticalSolidList"/>
    <dgm:cxn modelId="{39F8F9D4-ABD4-4AE4-9EF7-1B377FB1F172}" type="presParOf" srcId="{13478526-3872-4AB5-8BC5-57FD8AB3B2E3}" destId="{841EF4A3-4C19-4943-B625-2A96E986C546}" srcOrd="4" destOrd="0" presId="urn:microsoft.com/office/officeart/2018/2/layout/IconVerticalSolidList"/>
    <dgm:cxn modelId="{0F378174-076A-4F26-BA85-0E85FF465C46}" type="presParOf" srcId="{841EF4A3-4C19-4943-B625-2A96E986C546}" destId="{AC6BA975-6176-4286-9376-1E6223EBC312}" srcOrd="0" destOrd="0" presId="urn:microsoft.com/office/officeart/2018/2/layout/IconVerticalSolidList"/>
    <dgm:cxn modelId="{4C315107-A43A-449F-89DD-882B46E141AE}" type="presParOf" srcId="{841EF4A3-4C19-4943-B625-2A96E986C546}" destId="{056748F6-C545-4563-9AF1-B34C613FFCF7}" srcOrd="1" destOrd="0" presId="urn:microsoft.com/office/officeart/2018/2/layout/IconVerticalSolidList"/>
    <dgm:cxn modelId="{4F96F961-85A5-467F-AC86-24FD7DDBED8F}" type="presParOf" srcId="{841EF4A3-4C19-4943-B625-2A96E986C546}" destId="{19C33D7C-16AB-4C0F-A664-E6938609F6C8}" srcOrd="2" destOrd="0" presId="urn:microsoft.com/office/officeart/2018/2/layout/IconVerticalSolidList"/>
    <dgm:cxn modelId="{AFFADF91-C876-41E8-8DDD-54F9A24FFF08}" type="presParOf" srcId="{841EF4A3-4C19-4943-B625-2A96E986C546}" destId="{E9A4F0B1-82C4-4B75-AB3B-0BEA1199DC40}" srcOrd="3" destOrd="0" presId="urn:microsoft.com/office/officeart/2018/2/layout/IconVerticalSolidList"/>
    <dgm:cxn modelId="{ED854CE4-B053-46A2-B0A4-D1B6D3A35957}" type="presParOf" srcId="{13478526-3872-4AB5-8BC5-57FD8AB3B2E3}" destId="{8695A23B-77FD-4F99-A75C-B69C68073D3D}" srcOrd="5" destOrd="0" presId="urn:microsoft.com/office/officeart/2018/2/layout/IconVerticalSolidList"/>
    <dgm:cxn modelId="{087C213E-9CC9-47B3-A07A-34C76F14CC56}" type="presParOf" srcId="{13478526-3872-4AB5-8BC5-57FD8AB3B2E3}" destId="{E78F35CA-7D54-46DB-8BC8-E33AEADC3DF4}" srcOrd="6" destOrd="0" presId="urn:microsoft.com/office/officeart/2018/2/layout/IconVerticalSolidList"/>
    <dgm:cxn modelId="{D1A6846B-958E-4714-A574-771E47C8C21C}" type="presParOf" srcId="{E78F35CA-7D54-46DB-8BC8-E33AEADC3DF4}" destId="{C6FBC17E-863A-42EA-9B4A-8008C3C70C57}" srcOrd="0" destOrd="0" presId="urn:microsoft.com/office/officeart/2018/2/layout/IconVerticalSolidList"/>
    <dgm:cxn modelId="{727BFE32-F7DD-4997-BFD2-2FC2AB5608E1}" type="presParOf" srcId="{E78F35CA-7D54-46DB-8BC8-E33AEADC3DF4}" destId="{42878FC6-A7F0-4FC6-BC2A-32ACF7B32D8E}" srcOrd="1" destOrd="0" presId="urn:microsoft.com/office/officeart/2018/2/layout/IconVerticalSolidList"/>
    <dgm:cxn modelId="{948C7412-B1EE-4F40-A474-A9E5C4B51143}" type="presParOf" srcId="{E78F35CA-7D54-46DB-8BC8-E33AEADC3DF4}" destId="{634A19B8-694E-4A64-ADCB-9A3E45343749}" srcOrd="2" destOrd="0" presId="urn:microsoft.com/office/officeart/2018/2/layout/IconVerticalSolidList"/>
    <dgm:cxn modelId="{03045E21-3861-40C8-A313-C2024065ECC4}" type="presParOf" srcId="{E78F35CA-7D54-46DB-8BC8-E33AEADC3DF4}" destId="{921266DB-3ACF-4E05-A592-C63A95A6D4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53B381-17F7-4986-B3AF-DCAFB5FB15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37C2AE8-094F-4A68-A05B-C7DC9E43AFF3}">
      <dgm:prSet/>
      <dgm:spPr/>
      <dgm:t>
        <a:bodyPr/>
        <a:lstStyle/>
        <a:p>
          <a:r>
            <a:rPr lang="pt-BR" dirty="0"/>
            <a:t>Sistema imunológico mais fraco, principalmente em pessoas que tem alguma condição de saúde que interfere em sua imunidade, faz com que o HPV tenha mais chances de se manifestar;</a:t>
          </a:r>
          <a:endParaRPr lang="en-US" dirty="0"/>
        </a:p>
      </dgm:t>
    </dgm:pt>
    <dgm:pt modelId="{C294ADC3-EDA4-4D86-8586-751E35FB18D2}" type="parTrans" cxnId="{AF8FA937-0870-43A1-BEF8-3E64118AC651}">
      <dgm:prSet/>
      <dgm:spPr/>
      <dgm:t>
        <a:bodyPr/>
        <a:lstStyle/>
        <a:p>
          <a:endParaRPr lang="en-US"/>
        </a:p>
      </dgm:t>
    </dgm:pt>
    <dgm:pt modelId="{A5F6C725-C88A-46F5-AC50-F91E8B586731}" type="sibTrans" cxnId="{AF8FA937-0870-43A1-BEF8-3E64118AC651}">
      <dgm:prSet/>
      <dgm:spPr/>
      <dgm:t>
        <a:bodyPr/>
        <a:lstStyle/>
        <a:p>
          <a:endParaRPr lang="en-US"/>
        </a:p>
      </dgm:t>
    </dgm:pt>
    <dgm:pt modelId="{9C252128-9259-49AC-9328-B6525ACCD5A4}">
      <dgm:prSet/>
      <dgm:spPr/>
      <dgm:t>
        <a:bodyPr/>
        <a:lstStyle/>
        <a:p>
          <a:r>
            <a:rPr lang="pt-BR"/>
            <a:t>Tabagismo; </a:t>
          </a:r>
          <a:endParaRPr lang="en-US"/>
        </a:p>
      </dgm:t>
    </dgm:pt>
    <dgm:pt modelId="{CD6E31EC-FC96-48EA-AF31-74D52CA6008E}" type="parTrans" cxnId="{8B54DFDE-92EF-474F-86A0-9F508DE3C679}">
      <dgm:prSet/>
      <dgm:spPr/>
      <dgm:t>
        <a:bodyPr/>
        <a:lstStyle/>
        <a:p>
          <a:endParaRPr lang="en-US"/>
        </a:p>
      </dgm:t>
    </dgm:pt>
    <dgm:pt modelId="{96CA18C0-DEF8-4FC1-ACB4-FBEC9DBF0957}" type="sibTrans" cxnId="{8B54DFDE-92EF-474F-86A0-9F508DE3C679}">
      <dgm:prSet/>
      <dgm:spPr/>
      <dgm:t>
        <a:bodyPr/>
        <a:lstStyle/>
        <a:p>
          <a:endParaRPr lang="en-US"/>
        </a:p>
      </dgm:t>
    </dgm:pt>
    <dgm:pt modelId="{558353F3-0228-4204-97FA-61D4789A037E}">
      <dgm:prSet/>
      <dgm:spPr/>
      <dgm:t>
        <a:bodyPr/>
        <a:lstStyle/>
        <a:p>
          <a:r>
            <a:rPr lang="pt-BR"/>
            <a:t>Histórico de três ou mais gestações;</a:t>
          </a:r>
          <a:endParaRPr lang="en-US"/>
        </a:p>
      </dgm:t>
    </dgm:pt>
    <dgm:pt modelId="{AC1EC875-C44A-40C8-98A6-077E5B26A78E}" type="parTrans" cxnId="{CEAD53D5-8A51-4E62-B457-F1DA334EE52E}">
      <dgm:prSet/>
      <dgm:spPr/>
      <dgm:t>
        <a:bodyPr/>
        <a:lstStyle/>
        <a:p>
          <a:endParaRPr lang="en-US"/>
        </a:p>
      </dgm:t>
    </dgm:pt>
    <dgm:pt modelId="{BA3CD45B-6A46-46A9-A984-7CB673E09F91}" type="sibTrans" cxnId="{CEAD53D5-8A51-4E62-B457-F1DA334EE52E}">
      <dgm:prSet/>
      <dgm:spPr/>
      <dgm:t>
        <a:bodyPr/>
        <a:lstStyle/>
        <a:p>
          <a:endParaRPr lang="en-US"/>
        </a:p>
      </dgm:t>
    </dgm:pt>
    <dgm:pt modelId="{7C9C119E-B939-452C-932B-F51BB5803100}">
      <dgm:prSet/>
      <dgm:spPr/>
      <dgm:t>
        <a:bodyPr/>
        <a:lstStyle/>
        <a:p>
          <a:r>
            <a:rPr lang="pt-BR"/>
            <a:t>Histórico familiar de câncer de colo de útero.</a:t>
          </a:r>
          <a:endParaRPr lang="en-US"/>
        </a:p>
      </dgm:t>
    </dgm:pt>
    <dgm:pt modelId="{DBDF708C-3869-4DD0-8F7A-79390F6E8577}" type="parTrans" cxnId="{2778CE2C-23DD-4427-835E-8C502B1DD0D1}">
      <dgm:prSet/>
      <dgm:spPr/>
      <dgm:t>
        <a:bodyPr/>
        <a:lstStyle/>
        <a:p>
          <a:endParaRPr lang="en-US"/>
        </a:p>
      </dgm:t>
    </dgm:pt>
    <dgm:pt modelId="{08489D80-F4C7-4538-8549-555D82DE17A4}" type="sibTrans" cxnId="{2778CE2C-23DD-4427-835E-8C502B1DD0D1}">
      <dgm:prSet/>
      <dgm:spPr/>
      <dgm:t>
        <a:bodyPr/>
        <a:lstStyle/>
        <a:p>
          <a:endParaRPr lang="en-US"/>
        </a:p>
      </dgm:t>
    </dgm:pt>
    <dgm:pt modelId="{20A3ADC8-4400-422B-AF57-0029FC89BC53}" type="pres">
      <dgm:prSet presAssocID="{5653B381-17F7-4986-B3AF-DCAFB5FB1581}" presName="root" presStyleCnt="0">
        <dgm:presLayoutVars>
          <dgm:dir/>
          <dgm:resizeHandles val="exact"/>
        </dgm:presLayoutVars>
      </dgm:prSet>
      <dgm:spPr/>
    </dgm:pt>
    <dgm:pt modelId="{11A08118-DA8D-4B35-B5F4-295855B74234}" type="pres">
      <dgm:prSet presAssocID="{D37C2AE8-094F-4A68-A05B-C7DC9E43AFF3}" presName="compNode" presStyleCnt="0"/>
      <dgm:spPr/>
    </dgm:pt>
    <dgm:pt modelId="{C351E0E4-7864-488B-A61F-938E83CEEE74}" type="pres">
      <dgm:prSet presAssocID="{D37C2AE8-094F-4A68-A05B-C7DC9E43AFF3}" presName="bgRect" presStyleLbl="bgShp" presStyleIdx="0" presStyleCnt="4"/>
      <dgm:spPr/>
    </dgm:pt>
    <dgm:pt modelId="{12F448F9-5F9E-4500-A7FD-976728833246}" type="pres">
      <dgm:prSet presAssocID="{D37C2AE8-094F-4A68-A05B-C7DC9E43AFF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02137C1-47DD-4927-8097-E6ADDABEEBAA}" type="pres">
      <dgm:prSet presAssocID="{D37C2AE8-094F-4A68-A05B-C7DC9E43AFF3}" presName="spaceRect" presStyleCnt="0"/>
      <dgm:spPr/>
    </dgm:pt>
    <dgm:pt modelId="{6B291A75-B51E-459D-A46B-A26A2A791CAA}" type="pres">
      <dgm:prSet presAssocID="{D37C2AE8-094F-4A68-A05B-C7DC9E43AFF3}" presName="parTx" presStyleLbl="revTx" presStyleIdx="0" presStyleCnt="4">
        <dgm:presLayoutVars>
          <dgm:chMax val="0"/>
          <dgm:chPref val="0"/>
        </dgm:presLayoutVars>
      </dgm:prSet>
      <dgm:spPr/>
    </dgm:pt>
    <dgm:pt modelId="{78B8AFA9-48AA-4EC7-B2B6-BAB090E4DF8D}" type="pres">
      <dgm:prSet presAssocID="{A5F6C725-C88A-46F5-AC50-F91E8B586731}" presName="sibTrans" presStyleCnt="0"/>
      <dgm:spPr/>
    </dgm:pt>
    <dgm:pt modelId="{CCA23811-06BC-4949-8CD4-23C6ED3F2DC6}" type="pres">
      <dgm:prSet presAssocID="{9C252128-9259-49AC-9328-B6525ACCD5A4}" presName="compNode" presStyleCnt="0"/>
      <dgm:spPr/>
    </dgm:pt>
    <dgm:pt modelId="{345E2F12-7673-4B51-8FEF-6B386CA9FB07}" type="pres">
      <dgm:prSet presAssocID="{9C252128-9259-49AC-9328-B6525ACCD5A4}" presName="bgRect" presStyleLbl="bgShp" presStyleIdx="1" presStyleCnt="4" custLinFactNeighborY="5993"/>
      <dgm:spPr/>
    </dgm:pt>
    <dgm:pt modelId="{11DB7A2C-AD1E-4A8A-913D-3F05411EDFBA}" type="pres">
      <dgm:prSet presAssocID="{9C252128-9259-49AC-9328-B6525ACCD5A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89FEFD68-1B0F-4746-83DD-47A55B4B0D8B}" type="pres">
      <dgm:prSet presAssocID="{9C252128-9259-49AC-9328-B6525ACCD5A4}" presName="spaceRect" presStyleCnt="0"/>
      <dgm:spPr/>
    </dgm:pt>
    <dgm:pt modelId="{788E8B2E-F90F-4837-BE6B-32B30C7F2E9B}" type="pres">
      <dgm:prSet presAssocID="{9C252128-9259-49AC-9328-B6525ACCD5A4}" presName="parTx" presStyleLbl="revTx" presStyleIdx="1" presStyleCnt="4">
        <dgm:presLayoutVars>
          <dgm:chMax val="0"/>
          <dgm:chPref val="0"/>
        </dgm:presLayoutVars>
      </dgm:prSet>
      <dgm:spPr/>
    </dgm:pt>
    <dgm:pt modelId="{EF93CEE7-59C7-42B1-B926-7A48D97EFD0B}" type="pres">
      <dgm:prSet presAssocID="{96CA18C0-DEF8-4FC1-ACB4-FBEC9DBF0957}" presName="sibTrans" presStyleCnt="0"/>
      <dgm:spPr/>
    </dgm:pt>
    <dgm:pt modelId="{79B04BC0-F4DF-4EB0-83B4-5439E94916F2}" type="pres">
      <dgm:prSet presAssocID="{558353F3-0228-4204-97FA-61D4789A037E}" presName="compNode" presStyleCnt="0"/>
      <dgm:spPr/>
    </dgm:pt>
    <dgm:pt modelId="{3A9246F9-0659-43D2-9E47-344CE209BB8B}" type="pres">
      <dgm:prSet presAssocID="{558353F3-0228-4204-97FA-61D4789A037E}" presName="bgRect" presStyleLbl="bgShp" presStyleIdx="2" presStyleCnt="4"/>
      <dgm:spPr/>
    </dgm:pt>
    <dgm:pt modelId="{83224851-62C2-44B0-8E5B-08F8323DB381}" type="pres">
      <dgm:prSet presAssocID="{558353F3-0228-4204-97FA-61D4789A037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6EE20951-17DC-4584-A205-6F4B2BD681A5}" type="pres">
      <dgm:prSet presAssocID="{558353F3-0228-4204-97FA-61D4789A037E}" presName="spaceRect" presStyleCnt="0"/>
      <dgm:spPr/>
    </dgm:pt>
    <dgm:pt modelId="{5EBFA36E-CF01-42B3-BEBF-BB38F62D6C65}" type="pres">
      <dgm:prSet presAssocID="{558353F3-0228-4204-97FA-61D4789A037E}" presName="parTx" presStyleLbl="revTx" presStyleIdx="2" presStyleCnt="4">
        <dgm:presLayoutVars>
          <dgm:chMax val="0"/>
          <dgm:chPref val="0"/>
        </dgm:presLayoutVars>
      </dgm:prSet>
      <dgm:spPr/>
    </dgm:pt>
    <dgm:pt modelId="{BB56F626-B4A8-4D67-A22D-F99364245F6A}" type="pres">
      <dgm:prSet presAssocID="{BA3CD45B-6A46-46A9-A984-7CB673E09F91}" presName="sibTrans" presStyleCnt="0"/>
      <dgm:spPr/>
    </dgm:pt>
    <dgm:pt modelId="{BCD9BF02-AF37-4380-950F-BB749032D07B}" type="pres">
      <dgm:prSet presAssocID="{7C9C119E-B939-452C-932B-F51BB5803100}" presName="compNode" presStyleCnt="0"/>
      <dgm:spPr/>
    </dgm:pt>
    <dgm:pt modelId="{B2771DAF-CC41-48B3-B919-C6EB4229C455}" type="pres">
      <dgm:prSet presAssocID="{7C9C119E-B939-452C-932B-F51BB5803100}" presName="bgRect" presStyleLbl="bgShp" presStyleIdx="3" presStyleCnt="4"/>
      <dgm:spPr/>
    </dgm:pt>
    <dgm:pt modelId="{91804BD3-9479-4432-BC29-AB3A7213C42F}" type="pres">
      <dgm:prSet presAssocID="{7C9C119E-B939-452C-932B-F51BB580310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01A2B99-8AA1-4889-9EA9-DB8760DA9BB4}" type="pres">
      <dgm:prSet presAssocID="{7C9C119E-B939-452C-932B-F51BB5803100}" presName="spaceRect" presStyleCnt="0"/>
      <dgm:spPr/>
    </dgm:pt>
    <dgm:pt modelId="{51951276-D12C-49C0-B1CC-0E65D0799F7E}" type="pres">
      <dgm:prSet presAssocID="{7C9C119E-B939-452C-932B-F51BB580310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B650A20-5543-484F-8836-4C22DE2519F9}" type="presOf" srcId="{558353F3-0228-4204-97FA-61D4789A037E}" destId="{5EBFA36E-CF01-42B3-BEBF-BB38F62D6C65}" srcOrd="0" destOrd="0" presId="urn:microsoft.com/office/officeart/2018/2/layout/IconVerticalSolidList"/>
    <dgm:cxn modelId="{2778CE2C-23DD-4427-835E-8C502B1DD0D1}" srcId="{5653B381-17F7-4986-B3AF-DCAFB5FB1581}" destId="{7C9C119E-B939-452C-932B-F51BB5803100}" srcOrd="3" destOrd="0" parTransId="{DBDF708C-3869-4DD0-8F7A-79390F6E8577}" sibTransId="{08489D80-F4C7-4538-8549-555D82DE17A4}"/>
    <dgm:cxn modelId="{AF8FA937-0870-43A1-BEF8-3E64118AC651}" srcId="{5653B381-17F7-4986-B3AF-DCAFB5FB1581}" destId="{D37C2AE8-094F-4A68-A05B-C7DC9E43AFF3}" srcOrd="0" destOrd="0" parTransId="{C294ADC3-EDA4-4D86-8586-751E35FB18D2}" sibTransId="{A5F6C725-C88A-46F5-AC50-F91E8B586731}"/>
    <dgm:cxn modelId="{505BC45C-53AC-4F4D-A1E4-8210D3104EE8}" type="presOf" srcId="{D37C2AE8-094F-4A68-A05B-C7DC9E43AFF3}" destId="{6B291A75-B51E-459D-A46B-A26A2A791CAA}" srcOrd="0" destOrd="0" presId="urn:microsoft.com/office/officeart/2018/2/layout/IconVerticalSolidList"/>
    <dgm:cxn modelId="{C464DE5A-E8D1-47F2-81CC-065C1862C5B5}" type="presOf" srcId="{7C9C119E-B939-452C-932B-F51BB5803100}" destId="{51951276-D12C-49C0-B1CC-0E65D0799F7E}" srcOrd="0" destOrd="0" presId="urn:microsoft.com/office/officeart/2018/2/layout/IconVerticalSolidList"/>
    <dgm:cxn modelId="{0965BD97-6F27-47B0-AE4C-0E2AC25640A2}" type="presOf" srcId="{9C252128-9259-49AC-9328-B6525ACCD5A4}" destId="{788E8B2E-F90F-4837-BE6B-32B30C7F2E9B}" srcOrd="0" destOrd="0" presId="urn:microsoft.com/office/officeart/2018/2/layout/IconVerticalSolidList"/>
    <dgm:cxn modelId="{951B2898-AE43-4FD1-89B3-F3E3A881A2D7}" type="presOf" srcId="{5653B381-17F7-4986-B3AF-DCAFB5FB1581}" destId="{20A3ADC8-4400-422B-AF57-0029FC89BC53}" srcOrd="0" destOrd="0" presId="urn:microsoft.com/office/officeart/2018/2/layout/IconVerticalSolidList"/>
    <dgm:cxn modelId="{CEAD53D5-8A51-4E62-B457-F1DA334EE52E}" srcId="{5653B381-17F7-4986-B3AF-DCAFB5FB1581}" destId="{558353F3-0228-4204-97FA-61D4789A037E}" srcOrd="2" destOrd="0" parTransId="{AC1EC875-C44A-40C8-98A6-077E5B26A78E}" sibTransId="{BA3CD45B-6A46-46A9-A984-7CB673E09F91}"/>
    <dgm:cxn modelId="{8B54DFDE-92EF-474F-86A0-9F508DE3C679}" srcId="{5653B381-17F7-4986-B3AF-DCAFB5FB1581}" destId="{9C252128-9259-49AC-9328-B6525ACCD5A4}" srcOrd="1" destOrd="0" parTransId="{CD6E31EC-FC96-48EA-AF31-74D52CA6008E}" sibTransId="{96CA18C0-DEF8-4FC1-ACB4-FBEC9DBF0957}"/>
    <dgm:cxn modelId="{34749270-238F-49DA-B6BD-C2CED07FD757}" type="presParOf" srcId="{20A3ADC8-4400-422B-AF57-0029FC89BC53}" destId="{11A08118-DA8D-4B35-B5F4-295855B74234}" srcOrd="0" destOrd="0" presId="urn:microsoft.com/office/officeart/2018/2/layout/IconVerticalSolidList"/>
    <dgm:cxn modelId="{03093926-9ABB-4A90-BA0C-918C26477A19}" type="presParOf" srcId="{11A08118-DA8D-4B35-B5F4-295855B74234}" destId="{C351E0E4-7864-488B-A61F-938E83CEEE74}" srcOrd="0" destOrd="0" presId="urn:microsoft.com/office/officeart/2018/2/layout/IconVerticalSolidList"/>
    <dgm:cxn modelId="{9355B027-697B-4ED7-B634-0763C60BFFCB}" type="presParOf" srcId="{11A08118-DA8D-4B35-B5F4-295855B74234}" destId="{12F448F9-5F9E-4500-A7FD-976728833246}" srcOrd="1" destOrd="0" presId="urn:microsoft.com/office/officeart/2018/2/layout/IconVerticalSolidList"/>
    <dgm:cxn modelId="{F44BC3ED-8627-4EFB-A53F-46CF2775CF50}" type="presParOf" srcId="{11A08118-DA8D-4B35-B5F4-295855B74234}" destId="{B02137C1-47DD-4927-8097-E6ADDABEEBAA}" srcOrd="2" destOrd="0" presId="urn:microsoft.com/office/officeart/2018/2/layout/IconVerticalSolidList"/>
    <dgm:cxn modelId="{D1D4941B-B2BB-4755-89F1-9A4E2A0DF691}" type="presParOf" srcId="{11A08118-DA8D-4B35-B5F4-295855B74234}" destId="{6B291A75-B51E-459D-A46B-A26A2A791CAA}" srcOrd="3" destOrd="0" presId="urn:microsoft.com/office/officeart/2018/2/layout/IconVerticalSolidList"/>
    <dgm:cxn modelId="{D8744D5F-3509-499D-882D-8EB0FF3D6514}" type="presParOf" srcId="{20A3ADC8-4400-422B-AF57-0029FC89BC53}" destId="{78B8AFA9-48AA-4EC7-B2B6-BAB090E4DF8D}" srcOrd="1" destOrd="0" presId="urn:microsoft.com/office/officeart/2018/2/layout/IconVerticalSolidList"/>
    <dgm:cxn modelId="{28090E58-3B8A-4ECA-A723-90390F3BB629}" type="presParOf" srcId="{20A3ADC8-4400-422B-AF57-0029FC89BC53}" destId="{CCA23811-06BC-4949-8CD4-23C6ED3F2DC6}" srcOrd="2" destOrd="0" presId="urn:microsoft.com/office/officeart/2018/2/layout/IconVerticalSolidList"/>
    <dgm:cxn modelId="{474A97B1-E83A-4E38-812C-4191BBCDDD06}" type="presParOf" srcId="{CCA23811-06BC-4949-8CD4-23C6ED3F2DC6}" destId="{345E2F12-7673-4B51-8FEF-6B386CA9FB07}" srcOrd="0" destOrd="0" presId="urn:microsoft.com/office/officeart/2018/2/layout/IconVerticalSolidList"/>
    <dgm:cxn modelId="{D82B937A-F0CB-4ED8-B5B3-DEDF3E3771B2}" type="presParOf" srcId="{CCA23811-06BC-4949-8CD4-23C6ED3F2DC6}" destId="{11DB7A2C-AD1E-4A8A-913D-3F05411EDFBA}" srcOrd="1" destOrd="0" presId="urn:microsoft.com/office/officeart/2018/2/layout/IconVerticalSolidList"/>
    <dgm:cxn modelId="{AED286FC-709D-454E-BA38-045B78EC37A9}" type="presParOf" srcId="{CCA23811-06BC-4949-8CD4-23C6ED3F2DC6}" destId="{89FEFD68-1B0F-4746-83DD-47A55B4B0D8B}" srcOrd="2" destOrd="0" presId="urn:microsoft.com/office/officeart/2018/2/layout/IconVerticalSolidList"/>
    <dgm:cxn modelId="{A1FDB04E-4DF7-4C7B-997C-5DE0486774B3}" type="presParOf" srcId="{CCA23811-06BC-4949-8CD4-23C6ED3F2DC6}" destId="{788E8B2E-F90F-4837-BE6B-32B30C7F2E9B}" srcOrd="3" destOrd="0" presId="urn:microsoft.com/office/officeart/2018/2/layout/IconVerticalSolidList"/>
    <dgm:cxn modelId="{55BC0857-F423-4A6A-957C-722D087E4D7E}" type="presParOf" srcId="{20A3ADC8-4400-422B-AF57-0029FC89BC53}" destId="{EF93CEE7-59C7-42B1-B926-7A48D97EFD0B}" srcOrd="3" destOrd="0" presId="urn:microsoft.com/office/officeart/2018/2/layout/IconVerticalSolidList"/>
    <dgm:cxn modelId="{460CDA67-F3DE-4422-B201-575A15E164F3}" type="presParOf" srcId="{20A3ADC8-4400-422B-AF57-0029FC89BC53}" destId="{79B04BC0-F4DF-4EB0-83B4-5439E94916F2}" srcOrd="4" destOrd="0" presId="urn:microsoft.com/office/officeart/2018/2/layout/IconVerticalSolidList"/>
    <dgm:cxn modelId="{A1395D94-603A-4D84-9DA7-E40DCAA07897}" type="presParOf" srcId="{79B04BC0-F4DF-4EB0-83B4-5439E94916F2}" destId="{3A9246F9-0659-43D2-9E47-344CE209BB8B}" srcOrd="0" destOrd="0" presId="urn:microsoft.com/office/officeart/2018/2/layout/IconVerticalSolidList"/>
    <dgm:cxn modelId="{A3CAF703-0BFA-4912-B407-51C20CA7C7AD}" type="presParOf" srcId="{79B04BC0-F4DF-4EB0-83B4-5439E94916F2}" destId="{83224851-62C2-44B0-8E5B-08F8323DB381}" srcOrd="1" destOrd="0" presId="urn:microsoft.com/office/officeart/2018/2/layout/IconVerticalSolidList"/>
    <dgm:cxn modelId="{C3CF1333-209A-4860-872B-11B4E3420B26}" type="presParOf" srcId="{79B04BC0-F4DF-4EB0-83B4-5439E94916F2}" destId="{6EE20951-17DC-4584-A205-6F4B2BD681A5}" srcOrd="2" destOrd="0" presId="urn:microsoft.com/office/officeart/2018/2/layout/IconVerticalSolidList"/>
    <dgm:cxn modelId="{EEE7CA8C-4964-4E65-BE2A-7A06FB965969}" type="presParOf" srcId="{79B04BC0-F4DF-4EB0-83B4-5439E94916F2}" destId="{5EBFA36E-CF01-42B3-BEBF-BB38F62D6C65}" srcOrd="3" destOrd="0" presId="urn:microsoft.com/office/officeart/2018/2/layout/IconVerticalSolidList"/>
    <dgm:cxn modelId="{3F1F1AB4-4E10-420B-9F3E-CFA653D7BC59}" type="presParOf" srcId="{20A3ADC8-4400-422B-AF57-0029FC89BC53}" destId="{BB56F626-B4A8-4D67-A22D-F99364245F6A}" srcOrd="5" destOrd="0" presId="urn:microsoft.com/office/officeart/2018/2/layout/IconVerticalSolidList"/>
    <dgm:cxn modelId="{1D7AD1E8-9A35-42A1-8657-FE9171385AB3}" type="presParOf" srcId="{20A3ADC8-4400-422B-AF57-0029FC89BC53}" destId="{BCD9BF02-AF37-4380-950F-BB749032D07B}" srcOrd="6" destOrd="0" presId="urn:microsoft.com/office/officeart/2018/2/layout/IconVerticalSolidList"/>
    <dgm:cxn modelId="{31D07A38-3058-4FFF-9AA8-501459B7B792}" type="presParOf" srcId="{BCD9BF02-AF37-4380-950F-BB749032D07B}" destId="{B2771DAF-CC41-48B3-B919-C6EB4229C455}" srcOrd="0" destOrd="0" presId="urn:microsoft.com/office/officeart/2018/2/layout/IconVerticalSolidList"/>
    <dgm:cxn modelId="{604DC7D5-87F5-470D-A0D4-BC00D9B9BAB3}" type="presParOf" srcId="{BCD9BF02-AF37-4380-950F-BB749032D07B}" destId="{91804BD3-9479-4432-BC29-AB3A7213C42F}" srcOrd="1" destOrd="0" presId="urn:microsoft.com/office/officeart/2018/2/layout/IconVerticalSolidList"/>
    <dgm:cxn modelId="{BB5E8374-5124-46CC-9E0E-7DC48543694C}" type="presParOf" srcId="{BCD9BF02-AF37-4380-950F-BB749032D07B}" destId="{E01A2B99-8AA1-4889-9EA9-DB8760DA9BB4}" srcOrd="2" destOrd="0" presId="urn:microsoft.com/office/officeart/2018/2/layout/IconVerticalSolidList"/>
    <dgm:cxn modelId="{09E68F35-CCDC-423E-A726-72B558928708}" type="presParOf" srcId="{BCD9BF02-AF37-4380-950F-BB749032D07B}" destId="{51951276-D12C-49C0-B1CC-0E65D0799F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70AB3-AF03-464D-9005-06B4EF5B13FB}">
      <dsp:nvSpPr>
        <dsp:cNvPr id="0" name=""/>
        <dsp:cNvSpPr/>
      </dsp:nvSpPr>
      <dsp:spPr>
        <a:xfrm>
          <a:off x="0" y="773"/>
          <a:ext cx="5068763" cy="1810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DFCCB-E38F-404C-BCB4-FDDFC07F27EB}">
      <dsp:nvSpPr>
        <dsp:cNvPr id="0" name=""/>
        <dsp:cNvSpPr/>
      </dsp:nvSpPr>
      <dsp:spPr>
        <a:xfrm>
          <a:off x="547538" y="408033"/>
          <a:ext cx="995524" cy="9955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BE7D9-C8A9-4E3B-8DF3-D6829901120F}">
      <dsp:nvSpPr>
        <dsp:cNvPr id="0" name=""/>
        <dsp:cNvSpPr/>
      </dsp:nvSpPr>
      <dsp:spPr>
        <a:xfrm>
          <a:off x="2090601" y="773"/>
          <a:ext cx="2978161" cy="18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63" tIns="191563" rIns="191563" bIns="1915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Os cânceres de colo de útero normalmente são de dois tipos:</a:t>
          </a:r>
          <a:endParaRPr lang="en-US" sz="1700" kern="1200" dirty="0"/>
        </a:p>
      </dsp:txBody>
      <dsp:txXfrm>
        <a:off x="2090601" y="773"/>
        <a:ext cx="2978161" cy="1810044"/>
      </dsp:txXfrm>
    </dsp:sp>
    <dsp:sp modelId="{9F3EB2B2-C3EA-4F6E-B572-5981A1CBEFA1}">
      <dsp:nvSpPr>
        <dsp:cNvPr id="0" name=""/>
        <dsp:cNvSpPr/>
      </dsp:nvSpPr>
      <dsp:spPr>
        <a:xfrm>
          <a:off x="0" y="2263329"/>
          <a:ext cx="5068763" cy="1810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221D8-2F9D-4BED-A91A-2AB73907BC66}">
      <dsp:nvSpPr>
        <dsp:cNvPr id="0" name=""/>
        <dsp:cNvSpPr/>
      </dsp:nvSpPr>
      <dsp:spPr>
        <a:xfrm>
          <a:off x="547538" y="2670589"/>
          <a:ext cx="995524" cy="9955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23D0B-34C5-47D1-BC5B-4C72AB2B99E5}">
      <dsp:nvSpPr>
        <dsp:cNvPr id="0" name=""/>
        <dsp:cNvSpPr/>
      </dsp:nvSpPr>
      <dsp:spPr>
        <a:xfrm>
          <a:off x="2090601" y="2263329"/>
          <a:ext cx="2978161" cy="18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63" tIns="191563" rIns="191563" bIns="1915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Carcinomas de células escamosas ocorrem na maioria dos casos e normalmente são ocasionados pela presença do vírus HPV.</a:t>
          </a:r>
          <a:endParaRPr lang="en-US" sz="1700" kern="1200"/>
        </a:p>
      </dsp:txBody>
      <dsp:txXfrm>
        <a:off x="2090601" y="2263329"/>
        <a:ext cx="2978161" cy="1810044"/>
      </dsp:txXfrm>
    </dsp:sp>
    <dsp:sp modelId="{A771DEC1-529D-4C8C-8E3F-DE23E6BEF5F3}">
      <dsp:nvSpPr>
        <dsp:cNvPr id="0" name=""/>
        <dsp:cNvSpPr/>
      </dsp:nvSpPr>
      <dsp:spPr>
        <a:xfrm>
          <a:off x="0" y="4526659"/>
          <a:ext cx="5068763" cy="18100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1690E-D624-4464-8209-5E54C02840B4}">
      <dsp:nvSpPr>
        <dsp:cNvPr id="0" name=""/>
        <dsp:cNvSpPr/>
      </dsp:nvSpPr>
      <dsp:spPr>
        <a:xfrm>
          <a:off x="547538" y="4933145"/>
          <a:ext cx="995524" cy="9955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BAEB2-F141-4578-A594-34215761464A}">
      <dsp:nvSpPr>
        <dsp:cNvPr id="0" name=""/>
        <dsp:cNvSpPr/>
      </dsp:nvSpPr>
      <dsp:spPr>
        <a:xfrm>
          <a:off x="2090601" y="4525885"/>
          <a:ext cx="2978161" cy="18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63" tIns="191563" rIns="191563" bIns="1915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Adenocarcinomas são cânceres de colo de útero menos comuns, mas que também podem aparecer.</a:t>
          </a:r>
          <a:endParaRPr lang="en-US" sz="1700" kern="1200"/>
        </a:p>
      </dsp:txBody>
      <dsp:txXfrm>
        <a:off x="2090601" y="4525885"/>
        <a:ext cx="2978161" cy="1810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BAF45-A66B-4268-920C-29E9A5EF1B78}">
      <dsp:nvSpPr>
        <dsp:cNvPr id="0" name=""/>
        <dsp:cNvSpPr/>
      </dsp:nvSpPr>
      <dsp:spPr>
        <a:xfrm>
          <a:off x="0" y="0"/>
          <a:ext cx="5068763" cy="133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38844-DB87-4315-90CB-55CF5366873D}">
      <dsp:nvSpPr>
        <dsp:cNvPr id="0" name=""/>
        <dsp:cNvSpPr/>
      </dsp:nvSpPr>
      <dsp:spPr>
        <a:xfrm>
          <a:off x="403213" y="302540"/>
          <a:ext cx="733114" cy="7331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3B534-7C6E-4E3D-9F67-080CCC2854D5}">
      <dsp:nvSpPr>
        <dsp:cNvPr id="0" name=""/>
        <dsp:cNvSpPr/>
      </dsp:nvSpPr>
      <dsp:spPr>
        <a:xfrm>
          <a:off x="1539540" y="2629"/>
          <a:ext cx="3529222" cy="133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69" tIns="141069" rIns="141069" bIns="1410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Os fatores de risco para câncer de colo de útero envolvem:</a:t>
          </a:r>
          <a:endParaRPr lang="en-US" sz="1900" kern="1200"/>
        </a:p>
      </dsp:txBody>
      <dsp:txXfrm>
        <a:off x="1539540" y="2629"/>
        <a:ext cx="3529222" cy="1332935"/>
      </dsp:txXfrm>
    </dsp:sp>
    <dsp:sp modelId="{5B39FBF8-34A8-405A-9E4E-C6D905ECF959}">
      <dsp:nvSpPr>
        <dsp:cNvPr id="0" name=""/>
        <dsp:cNvSpPr/>
      </dsp:nvSpPr>
      <dsp:spPr>
        <a:xfrm>
          <a:off x="0" y="1668799"/>
          <a:ext cx="5068763" cy="133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85EB7-EB02-4000-B214-2DE2C067C221}">
      <dsp:nvSpPr>
        <dsp:cNvPr id="0" name=""/>
        <dsp:cNvSpPr/>
      </dsp:nvSpPr>
      <dsp:spPr>
        <a:xfrm>
          <a:off x="403213" y="1968709"/>
          <a:ext cx="733114" cy="7331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0678A-B663-4205-9244-E497BF7037A8}">
      <dsp:nvSpPr>
        <dsp:cNvPr id="0" name=""/>
        <dsp:cNvSpPr/>
      </dsp:nvSpPr>
      <dsp:spPr>
        <a:xfrm>
          <a:off x="1539540" y="1668799"/>
          <a:ext cx="3529222" cy="133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69" tIns="141069" rIns="141069" bIns="1410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Início precoce da vida sexual, que aumenta o risco de ter HPV;</a:t>
          </a:r>
          <a:endParaRPr lang="en-US" sz="1900" kern="1200"/>
        </a:p>
      </dsp:txBody>
      <dsp:txXfrm>
        <a:off x="1539540" y="1668799"/>
        <a:ext cx="3529222" cy="1332935"/>
      </dsp:txXfrm>
    </dsp:sp>
    <dsp:sp modelId="{AC6BA975-6176-4286-9376-1E6223EBC312}">
      <dsp:nvSpPr>
        <dsp:cNvPr id="0" name=""/>
        <dsp:cNvSpPr/>
      </dsp:nvSpPr>
      <dsp:spPr>
        <a:xfrm>
          <a:off x="0" y="3334968"/>
          <a:ext cx="5068763" cy="133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748F6-C545-4563-9AF1-B34C613FFCF7}">
      <dsp:nvSpPr>
        <dsp:cNvPr id="0" name=""/>
        <dsp:cNvSpPr/>
      </dsp:nvSpPr>
      <dsp:spPr>
        <a:xfrm>
          <a:off x="403213" y="3634879"/>
          <a:ext cx="733114" cy="7331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4F0B1-82C4-4B75-AB3B-0BEA1199DC40}">
      <dsp:nvSpPr>
        <dsp:cNvPr id="0" name=""/>
        <dsp:cNvSpPr/>
      </dsp:nvSpPr>
      <dsp:spPr>
        <a:xfrm>
          <a:off x="1539540" y="3334968"/>
          <a:ext cx="3529222" cy="133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69" tIns="141069" rIns="141069" bIns="1410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Grande quantidade de parceiros sexuais também aumenta o risco de contrair HPV;</a:t>
          </a:r>
          <a:endParaRPr lang="en-US" sz="1900" kern="1200"/>
        </a:p>
      </dsp:txBody>
      <dsp:txXfrm>
        <a:off x="1539540" y="3334968"/>
        <a:ext cx="3529222" cy="1332935"/>
      </dsp:txXfrm>
    </dsp:sp>
    <dsp:sp modelId="{C6FBC17E-863A-42EA-9B4A-8008C3C70C57}">
      <dsp:nvSpPr>
        <dsp:cNvPr id="0" name=""/>
        <dsp:cNvSpPr/>
      </dsp:nvSpPr>
      <dsp:spPr>
        <a:xfrm>
          <a:off x="0" y="5001138"/>
          <a:ext cx="5068763" cy="13329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78FC6-A7F0-4FC6-BC2A-32ACF7B32D8E}">
      <dsp:nvSpPr>
        <dsp:cNvPr id="0" name=""/>
        <dsp:cNvSpPr/>
      </dsp:nvSpPr>
      <dsp:spPr>
        <a:xfrm>
          <a:off x="403213" y="5301048"/>
          <a:ext cx="733114" cy="7331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266DB-3ACF-4E05-A592-C63A95A6D498}">
      <dsp:nvSpPr>
        <dsp:cNvPr id="0" name=""/>
        <dsp:cNvSpPr/>
      </dsp:nvSpPr>
      <dsp:spPr>
        <a:xfrm>
          <a:off x="1539540" y="5001138"/>
          <a:ext cx="3529222" cy="133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69" tIns="141069" rIns="141069" bIns="1410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Presença de outras DSTs, como gonorreia, sífilis, clamídia ou HIV aumentam o risco do HPV;</a:t>
          </a:r>
          <a:endParaRPr lang="en-US" sz="1900" kern="1200"/>
        </a:p>
      </dsp:txBody>
      <dsp:txXfrm>
        <a:off x="1539540" y="5001138"/>
        <a:ext cx="3529222" cy="133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E0E4-7864-488B-A61F-938E83CEEE74}">
      <dsp:nvSpPr>
        <dsp:cNvPr id="0" name=""/>
        <dsp:cNvSpPr/>
      </dsp:nvSpPr>
      <dsp:spPr>
        <a:xfrm>
          <a:off x="0" y="2629"/>
          <a:ext cx="5068763" cy="133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448F9-5F9E-4500-A7FD-976728833246}">
      <dsp:nvSpPr>
        <dsp:cNvPr id="0" name=""/>
        <dsp:cNvSpPr/>
      </dsp:nvSpPr>
      <dsp:spPr>
        <a:xfrm>
          <a:off x="403213" y="302540"/>
          <a:ext cx="733114" cy="7331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91A75-B51E-459D-A46B-A26A2A791CAA}">
      <dsp:nvSpPr>
        <dsp:cNvPr id="0" name=""/>
        <dsp:cNvSpPr/>
      </dsp:nvSpPr>
      <dsp:spPr>
        <a:xfrm>
          <a:off x="1539540" y="2629"/>
          <a:ext cx="3529222" cy="133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69" tIns="141069" rIns="141069" bIns="1410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Sistema imunológico mais fraco, principalmente em pessoas que tem alguma condição de saúde que interfere em sua imunidade, faz com que o HPV tenha mais chances de se manifestar;</a:t>
          </a:r>
          <a:endParaRPr lang="en-US" sz="1400" kern="1200" dirty="0"/>
        </a:p>
      </dsp:txBody>
      <dsp:txXfrm>
        <a:off x="1539540" y="2629"/>
        <a:ext cx="3529222" cy="1332935"/>
      </dsp:txXfrm>
    </dsp:sp>
    <dsp:sp modelId="{345E2F12-7673-4B51-8FEF-6B386CA9FB07}">
      <dsp:nvSpPr>
        <dsp:cNvPr id="0" name=""/>
        <dsp:cNvSpPr/>
      </dsp:nvSpPr>
      <dsp:spPr>
        <a:xfrm>
          <a:off x="0" y="1748682"/>
          <a:ext cx="5068763" cy="133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B7A2C-AD1E-4A8A-913D-3F05411EDFBA}">
      <dsp:nvSpPr>
        <dsp:cNvPr id="0" name=""/>
        <dsp:cNvSpPr/>
      </dsp:nvSpPr>
      <dsp:spPr>
        <a:xfrm>
          <a:off x="403213" y="1968709"/>
          <a:ext cx="733114" cy="7331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E8B2E-F90F-4837-BE6B-32B30C7F2E9B}">
      <dsp:nvSpPr>
        <dsp:cNvPr id="0" name=""/>
        <dsp:cNvSpPr/>
      </dsp:nvSpPr>
      <dsp:spPr>
        <a:xfrm>
          <a:off x="1539540" y="1668799"/>
          <a:ext cx="3529222" cy="133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69" tIns="141069" rIns="141069" bIns="1410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Tabagismo; </a:t>
          </a:r>
          <a:endParaRPr lang="en-US" sz="1400" kern="1200"/>
        </a:p>
      </dsp:txBody>
      <dsp:txXfrm>
        <a:off x="1539540" y="1668799"/>
        <a:ext cx="3529222" cy="1332935"/>
      </dsp:txXfrm>
    </dsp:sp>
    <dsp:sp modelId="{3A9246F9-0659-43D2-9E47-344CE209BB8B}">
      <dsp:nvSpPr>
        <dsp:cNvPr id="0" name=""/>
        <dsp:cNvSpPr/>
      </dsp:nvSpPr>
      <dsp:spPr>
        <a:xfrm>
          <a:off x="0" y="3334968"/>
          <a:ext cx="5068763" cy="133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24851-62C2-44B0-8E5B-08F8323DB381}">
      <dsp:nvSpPr>
        <dsp:cNvPr id="0" name=""/>
        <dsp:cNvSpPr/>
      </dsp:nvSpPr>
      <dsp:spPr>
        <a:xfrm>
          <a:off x="403213" y="3634879"/>
          <a:ext cx="733114" cy="7331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FA36E-CF01-42B3-BEBF-BB38F62D6C65}">
      <dsp:nvSpPr>
        <dsp:cNvPr id="0" name=""/>
        <dsp:cNvSpPr/>
      </dsp:nvSpPr>
      <dsp:spPr>
        <a:xfrm>
          <a:off x="1539540" y="3334968"/>
          <a:ext cx="3529222" cy="133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69" tIns="141069" rIns="141069" bIns="1410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Histórico de três ou mais gestações;</a:t>
          </a:r>
          <a:endParaRPr lang="en-US" sz="1400" kern="1200"/>
        </a:p>
      </dsp:txBody>
      <dsp:txXfrm>
        <a:off x="1539540" y="3334968"/>
        <a:ext cx="3529222" cy="1332935"/>
      </dsp:txXfrm>
    </dsp:sp>
    <dsp:sp modelId="{B2771DAF-CC41-48B3-B919-C6EB4229C455}">
      <dsp:nvSpPr>
        <dsp:cNvPr id="0" name=""/>
        <dsp:cNvSpPr/>
      </dsp:nvSpPr>
      <dsp:spPr>
        <a:xfrm>
          <a:off x="0" y="5001138"/>
          <a:ext cx="5068763" cy="13329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04BD3-9479-4432-BC29-AB3A7213C42F}">
      <dsp:nvSpPr>
        <dsp:cNvPr id="0" name=""/>
        <dsp:cNvSpPr/>
      </dsp:nvSpPr>
      <dsp:spPr>
        <a:xfrm>
          <a:off x="403213" y="5301048"/>
          <a:ext cx="733114" cy="7331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51276-D12C-49C0-B1CC-0E65D0799F7E}">
      <dsp:nvSpPr>
        <dsp:cNvPr id="0" name=""/>
        <dsp:cNvSpPr/>
      </dsp:nvSpPr>
      <dsp:spPr>
        <a:xfrm>
          <a:off x="1539540" y="5001138"/>
          <a:ext cx="3529222" cy="133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69" tIns="141069" rIns="141069" bIns="1410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Histórico familiar de câncer de colo de útero.</a:t>
          </a:r>
          <a:endParaRPr lang="en-US" sz="1400" kern="1200"/>
        </a:p>
      </dsp:txBody>
      <dsp:txXfrm>
        <a:off x="1539540" y="5001138"/>
        <a:ext cx="3529222" cy="133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10/03/2021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10/03/2021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53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90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40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SAÚDE DA MULHER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927" y="947125"/>
            <a:ext cx="3915950" cy="1344975"/>
          </a:xfrm>
        </p:spPr>
        <p:txBody>
          <a:bodyPr>
            <a:normAutofit/>
          </a:bodyPr>
          <a:lstStyle/>
          <a:p>
            <a:r>
              <a:rPr lang="pt-BR" sz="3500" dirty="0">
                <a:solidFill>
                  <a:schemeClr val="tx1"/>
                </a:solidFill>
              </a:rPr>
              <a:t>CÂNCER DE MAMA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7" r="22929"/>
          <a:stretch/>
        </p:blipFill>
        <p:spPr bwMode="auto">
          <a:xfrm>
            <a:off x="363474" y="1118545"/>
            <a:ext cx="3845052" cy="44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2912" y="2492896"/>
            <a:ext cx="3926617" cy="3789113"/>
          </a:xfrm>
        </p:spPr>
        <p:txBody>
          <a:bodyPr>
            <a:normAutofit/>
          </a:bodyPr>
          <a:lstStyle/>
          <a:p>
            <a:r>
              <a:rPr lang="pt-BR" sz="2300" b="1" dirty="0">
                <a:solidFill>
                  <a:schemeClr val="tx1"/>
                </a:solidFill>
              </a:rPr>
              <a:t>Como detectar um câncer de mama?</a:t>
            </a:r>
          </a:p>
          <a:p>
            <a:endParaRPr lang="pt-BR" sz="23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300" b="1" dirty="0">
                <a:solidFill>
                  <a:schemeClr val="tx1"/>
                </a:solidFill>
              </a:rPr>
              <a:t>Autoexame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300" b="1" dirty="0">
                <a:solidFill>
                  <a:schemeClr val="tx1"/>
                </a:solidFill>
              </a:rPr>
              <a:t>Exame clínico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300" b="1" dirty="0">
                <a:solidFill>
                  <a:schemeClr val="tx1"/>
                </a:solidFill>
              </a:rPr>
              <a:t>Mamografia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300" b="1" dirty="0">
                <a:solidFill>
                  <a:schemeClr val="tx1"/>
                </a:solidFill>
              </a:rPr>
              <a:t>Ultrassonografia</a:t>
            </a:r>
          </a:p>
        </p:txBody>
      </p:sp>
    </p:spTree>
    <p:extLst>
      <p:ext uri="{BB962C8B-B14F-4D97-AF65-F5344CB8AC3E}">
        <p14:creationId xmlns:p14="http://schemas.microsoft.com/office/powerpoint/2010/main" val="2558905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751" y="52287"/>
            <a:ext cx="7890527" cy="1325563"/>
          </a:xfrm>
        </p:spPr>
        <p:txBody>
          <a:bodyPr>
            <a:normAutofit/>
          </a:bodyPr>
          <a:lstStyle/>
          <a:p>
            <a:r>
              <a:rPr lang="pt-BR" dirty="0"/>
              <a:t>CÂNCER DE MAMA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191807"/>
            <a:ext cx="3702050" cy="3985155"/>
          </a:xfrm>
        </p:spPr>
        <p:txBody>
          <a:bodyPr>
            <a:noAutofit/>
          </a:bodyPr>
          <a:lstStyle/>
          <a:p>
            <a:r>
              <a:rPr lang="pt-BR" sz="2400" b="1" dirty="0"/>
              <a:t>Como é feito o autoexame das mamas?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O autoexame é essencial para que a mulher conheça sua mama e saiba detectar alguma alteração.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DA5337D-F5F4-438D-93E0-40AFFA37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300" y="2953477"/>
            <a:ext cx="3701978" cy="24618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9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439"/>
            <a:ext cx="4653738" cy="1344975"/>
          </a:xfrm>
        </p:spPr>
        <p:txBody>
          <a:bodyPr>
            <a:normAutofit/>
          </a:bodyPr>
          <a:lstStyle/>
          <a:p>
            <a:r>
              <a:rPr lang="pt-BR" sz="3500" dirty="0"/>
              <a:t>MAMOGRAFIA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r>
              <a:rPr lang="pt-BR" sz="2400" b="1" dirty="0"/>
              <a:t>A partir dos 50 anos.</a:t>
            </a:r>
          </a:p>
          <a:p>
            <a:r>
              <a:rPr lang="pt-BR" sz="2400" b="1" dirty="0"/>
              <a:t>É um exame dolorido?</a:t>
            </a:r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sz="2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3630" y="269279"/>
            <a:ext cx="3031807" cy="20161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805" y="2636912"/>
            <a:ext cx="3007901" cy="30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4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pt-BR" sz="2700" b="1">
                <a:solidFill>
                  <a:srgbClr val="FFFFFF"/>
                </a:solidFill>
              </a:rPr>
              <a:t>Por que fazer a mamografia?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95020" y="748703"/>
            <a:ext cx="5136536" cy="2484884"/>
          </a:xfrm>
        </p:spPr>
        <p:txBody>
          <a:bodyPr anchor="ctr">
            <a:normAutofit/>
          </a:bodyPr>
          <a:lstStyle/>
          <a:p>
            <a:r>
              <a:rPr lang="pt-BR" sz="2400" b="1" i="1" dirty="0"/>
              <a:t>A mamografia é o único exame que consegue detectar um nódulo menor do que 01 cm.</a:t>
            </a:r>
          </a:p>
          <a:p>
            <a:pPr marL="0" indent="0">
              <a:buNone/>
            </a:pPr>
            <a:endParaRPr lang="pt-BR" sz="17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711" y="3233587"/>
            <a:ext cx="5573266" cy="22989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69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150"/>
              <a:t>CÂNCER DE MAMA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8370" y="4509120"/>
            <a:ext cx="3444766" cy="2580308"/>
          </a:xfrm>
        </p:spPr>
        <p:txBody>
          <a:bodyPr anchor="ctr">
            <a:normAutofit/>
          </a:bodyPr>
          <a:lstStyle/>
          <a:p>
            <a:r>
              <a:rPr lang="pt-BR" sz="2000" b="1" i="1" dirty="0"/>
              <a:t>Ultrassonografia:</a:t>
            </a:r>
          </a:p>
          <a:p>
            <a:pPr marL="0" indent="0">
              <a:buNone/>
            </a:pPr>
            <a:r>
              <a:rPr lang="pt-BR" sz="2000" b="1" dirty="0"/>
              <a:t>Avaliação por imagem das lesões palpáveis identificadas no exame clínico feito pelo médico em mulheres com menos de 35 anos. </a:t>
            </a:r>
          </a:p>
          <a:p>
            <a:pPr marL="0" indent="0">
              <a:buNone/>
            </a:pPr>
            <a:endParaRPr lang="pt-BR" sz="1575" dirty="0"/>
          </a:p>
        </p:txBody>
      </p:sp>
    </p:spTree>
    <p:extLst>
      <p:ext uri="{BB962C8B-B14F-4D97-AF65-F5344CB8AC3E}">
        <p14:creationId xmlns:p14="http://schemas.microsoft.com/office/powerpoint/2010/main" val="6867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3" b="1419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324923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2819430" cy="1344975"/>
          </a:xfrm>
        </p:spPr>
        <p:txBody>
          <a:bodyPr>
            <a:normAutofit/>
          </a:bodyPr>
          <a:lstStyle/>
          <a:p>
            <a:r>
              <a:rPr lang="pt-BR" sz="3500"/>
              <a:t>CÂNCER DE MAMA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581" y="2121763"/>
            <a:ext cx="3056311" cy="409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i="1" dirty="0"/>
              <a:t>Sintomas:</a:t>
            </a:r>
          </a:p>
          <a:p>
            <a:pPr marL="0" indent="0">
              <a:buNone/>
            </a:pPr>
            <a:endParaRPr lang="pt-BR" sz="2000" b="1" i="1" dirty="0"/>
          </a:p>
          <a:p>
            <a:r>
              <a:rPr lang="pt-BR" sz="2000" b="1" dirty="0"/>
              <a:t>Nódulos (caroços)	</a:t>
            </a:r>
          </a:p>
          <a:p>
            <a:r>
              <a:rPr lang="pt-BR" sz="2000" b="1" dirty="0"/>
              <a:t>Vermelhidão</a:t>
            </a:r>
          </a:p>
          <a:p>
            <a:r>
              <a:rPr lang="pt-BR" sz="2000" b="1" dirty="0"/>
              <a:t>Inchaço</a:t>
            </a:r>
          </a:p>
          <a:p>
            <a:r>
              <a:rPr lang="pt-BR" sz="2000" b="1" dirty="0"/>
              <a:t>Irritação</a:t>
            </a:r>
          </a:p>
          <a:p>
            <a:r>
              <a:rPr lang="pt-BR" sz="2000" b="1" dirty="0"/>
              <a:t>Dor no mamilo</a:t>
            </a:r>
          </a:p>
          <a:p>
            <a:r>
              <a:rPr lang="pt-BR" sz="2000" b="1" dirty="0"/>
              <a:t>Inversão do mamilo</a:t>
            </a:r>
          </a:p>
          <a:p>
            <a:r>
              <a:rPr lang="pt-BR" sz="2000" b="1" dirty="0"/>
              <a:t>Descamação do mamilo</a:t>
            </a:r>
          </a:p>
          <a:p>
            <a:r>
              <a:rPr lang="pt-BR" sz="2000" b="1" dirty="0"/>
              <a:t>Nódulos nas axilas</a:t>
            </a:r>
          </a:p>
          <a:p>
            <a:pPr>
              <a:buFontTx/>
              <a:buChar char="-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1713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algn="ctr"/>
            <a:r>
              <a:rPr lang="pt-BR" sz="3100" dirty="0"/>
              <a:t>CÂNCER DE MAMA</a:t>
            </a:r>
          </a:p>
        </p:txBody>
      </p:sp>
      <p:pic>
        <p:nvPicPr>
          <p:cNvPr id="18434" name="Picture 2" descr="Uma imagem contendo pessoa, mulher, no interior, cortando&#10;&#10;Descrição gerada automaticamen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 b="22174"/>
          <a:stretch/>
        </p:blipFill>
        <p:spPr bwMode="auto">
          <a:xfrm>
            <a:off x="20" y="10"/>
            <a:ext cx="9143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15816" y="3743757"/>
            <a:ext cx="5614060" cy="310514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200" b="1" i="1" dirty="0"/>
              <a:t>Fatores de Risco:</a:t>
            </a:r>
          </a:p>
          <a:p>
            <a:pPr marL="0" indent="0">
              <a:lnSpc>
                <a:spcPct val="90000"/>
              </a:lnSpc>
              <a:buNone/>
            </a:pPr>
            <a:endParaRPr lang="pt-BR" sz="2200" b="1" dirty="0"/>
          </a:p>
          <a:p>
            <a:pPr>
              <a:lnSpc>
                <a:spcPct val="90000"/>
              </a:lnSpc>
            </a:pPr>
            <a:r>
              <a:rPr lang="pt-BR" sz="2200" b="1" dirty="0"/>
              <a:t>Menarca precoce</a:t>
            </a:r>
          </a:p>
          <a:p>
            <a:pPr>
              <a:lnSpc>
                <a:spcPct val="90000"/>
              </a:lnSpc>
            </a:pPr>
            <a:r>
              <a:rPr lang="pt-BR" sz="2200" b="1" dirty="0"/>
              <a:t>Histórico familiar</a:t>
            </a:r>
          </a:p>
          <a:p>
            <a:pPr>
              <a:lnSpc>
                <a:spcPct val="90000"/>
              </a:lnSpc>
            </a:pPr>
            <a:r>
              <a:rPr lang="pt-BR" sz="2200" b="1" dirty="0"/>
              <a:t>Fator reprodutivo</a:t>
            </a:r>
          </a:p>
          <a:p>
            <a:pPr>
              <a:lnSpc>
                <a:spcPct val="90000"/>
              </a:lnSpc>
            </a:pPr>
            <a:r>
              <a:rPr lang="pt-BR" sz="2200" b="1" dirty="0"/>
              <a:t>Hábitos de Vida</a:t>
            </a:r>
          </a:p>
          <a:p>
            <a:pPr>
              <a:lnSpc>
                <a:spcPct val="90000"/>
              </a:lnSpc>
            </a:pPr>
            <a:r>
              <a:rPr lang="pt-BR" sz="2200" b="1" dirty="0"/>
              <a:t>Menopausa tardia</a:t>
            </a:r>
          </a:p>
          <a:p>
            <a:pPr>
              <a:lnSpc>
                <a:spcPct val="90000"/>
              </a:lnSpc>
            </a:pPr>
            <a:r>
              <a:rPr lang="pt-BR" sz="2200" b="1" dirty="0"/>
              <a:t>Tratamentos hormonais</a:t>
            </a:r>
          </a:p>
          <a:p>
            <a:pPr>
              <a:lnSpc>
                <a:spcPct val="90000"/>
              </a:lnSpc>
            </a:pPr>
            <a:r>
              <a:rPr lang="pt-BR" sz="2200" b="1" dirty="0"/>
              <a:t>Ingestão excessiva de álcool.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29609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pt-BR" sz="3500">
                <a:solidFill>
                  <a:srgbClr val="FFFFFF"/>
                </a:solidFill>
              </a:rPr>
              <a:t>CÂNCER DE MAMA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 lnSpcReduction="10000"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prevenção do câncer de mama não é totalmente possível em função da multiplicidade de fatores relacionados ao surgimento da doença, mas baseia-se no controle dos fatores de risco.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Alimentação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Obesidade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Amamentação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Nutrição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Atividade Física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Consumo de bebidas alcoólicas.</a:t>
            </a:r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055527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9141" y="32069"/>
            <a:ext cx="7890527" cy="1325563"/>
          </a:xfrm>
        </p:spPr>
        <p:txBody>
          <a:bodyPr>
            <a:normAutofit/>
          </a:bodyPr>
          <a:lstStyle/>
          <a:p>
            <a:r>
              <a:rPr lang="pt-BR" dirty="0"/>
              <a:t>CÂNCER DE MAMA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191807"/>
            <a:ext cx="3702050" cy="3985155"/>
          </a:xfrm>
        </p:spPr>
        <p:txBody>
          <a:bodyPr>
            <a:normAutofit/>
          </a:bodyPr>
          <a:lstStyle/>
          <a:p>
            <a:r>
              <a:rPr lang="pt-BR" sz="2400" b="1" i="1" dirty="0"/>
              <a:t>Tratamento</a:t>
            </a:r>
          </a:p>
          <a:p>
            <a:pPr marL="0" indent="0">
              <a:buNone/>
            </a:pPr>
            <a:endParaRPr lang="pt-BR" sz="24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Mastectomia parcial ou total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Radioterapia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Quimioterapia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Hormonioterapia</a:t>
            </a:r>
          </a:p>
          <a:p>
            <a:pPr marL="0" indent="0">
              <a:buNone/>
            </a:pPr>
            <a:endParaRPr lang="pt-BR" sz="17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r="25585" b="3"/>
          <a:stretch/>
        </p:blipFill>
        <p:spPr bwMode="auto">
          <a:xfrm>
            <a:off x="5117752" y="1671891"/>
            <a:ext cx="3549493" cy="39851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913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7150B9-1D1B-49D5-B41C-821E9F672F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36CBBD-3740-43CB-96FC-CC4B08A6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150"/>
              <a:t>CÂNCER DO COLO DO ÚTERO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71E55-B816-403E-9454-F5ED9E919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1" y="4277679"/>
            <a:ext cx="3444766" cy="25803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700" dirty="0"/>
              <a:t>O câncer de colo de útero é um tipo de tumor maligno que ocorre na parte inferior do útero, região em que ele se conecta com a vagina e que se abre para a saída do bebê ao final da gravidez.</a:t>
            </a:r>
          </a:p>
        </p:txBody>
      </p:sp>
    </p:spTree>
    <p:extLst>
      <p:ext uri="{BB962C8B-B14F-4D97-AF65-F5344CB8AC3E}">
        <p14:creationId xmlns:p14="http://schemas.microsoft.com/office/powerpoint/2010/main" val="227330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4E4107-32D5-4A19-81C0-3599CA7AE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r="1010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324923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2819430" cy="1344975"/>
          </a:xfrm>
        </p:spPr>
        <p:txBody>
          <a:bodyPr>
            <a:normAutofit/>
          </a:bodyPr>
          <a:lstStyle/>
          <a:p>
            <a:r>
              <a:rPr lang="pt-BR" sz="3500"/>
              <a:t>SAÚDE DA MULHER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582" y="2121763"/>
            <a:ext cx="2823620" cy="3773010"/>
          </a:xfrm>
        </p:spPr>
        <p:txBody>
          <a:bodyPr>
            <a:normAutofit/>
          </a:bodyPr>
          <a:lstStyle/>
          <a:p>
            <a:r>
              <a:rPr lang="pt-BR" sz="2200" b="1" dirty="0"/>
              <a:t>Quando falamos na saúde das mulheres, pensamos em prevenção e pequenos cuidados que adotamos no dia a dia fazem toda a diferença!</a:t>
            </a:r>
          </a:p>
          <a:p>
            <a:pPr mar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DBCF85-3AFC-4377-81E8-12A5B9D7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CÂNCER DO COLO DO ÚTERO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48C53A30-13CA-460A-A001-46AB2044C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022564"/>
              </p:ext>
            </p:extLst>
          </p:nvPr>
        </p:nvGraphicFramePr>
        <p:xfrm>
          <a:off x="3895725" y="260648"/>
          <a:ext cx="5068763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762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0AC20-FBCE-4389-A175-ADC6B9C0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/>
          <a:lstStyle/>
          <a:p>
            <a:pPr algn="ctr"/>
            <a:r>
              <a:rPr lang="pt-BR"/>
              <a:t>CÂNCER DO COLO DO ÚTERO</a:t>
            </a:r>
            <a:endParaRPr lang="pt-BR" dirty="0"/>
          </a:p>
        </p:txBody>
      </p:sp>
      <p:pic>
        <p:nvPicPr>
          <p:cNvPr id="6" name="Espaço Reservado para Conteúdo 10">
            <a:extLst>
              <a:ext uri="{FF2B5EF4-FFF2-40B4-BE49-F238E27FC236}">
                <a16:creationId xmlns:a16="http://schemas.microsoft.com/office/drawing/2014/main" id="{564E992C-C1D5-4769-A467-880956352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5" y="1484784"/>
            <a:ext cx="6864763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46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62570C-5F75-4EDA-9421-E0834698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CÂNCER DO COLO DO ÚTERO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7BCDCF8-62D1-4B98-99A6-24DEAB5B9C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836018"/>
              </p:ext>
            </p:extLst>
          </p:nvPr>
        </p:nvGraphicFramePr>
        <p:xfrm>
          <a:off x="3895725" y="260648"/>
          <a:ext cx="5068763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590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F4CB5-0048-4125-AD8C-B2A538CB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CÂNCER DO COLO DO ÚTERO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6987D03-53F2-4AEF-ABDC-6CD03F8C2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196753"/>
              </p:ext>
            </p:extLst>
          </p:nvPr>
        </p:nvGraphicFramePr>
        <p:xfrm>
          <a:off x="3895725" y="260648"/>
          <a:ext cx="5068763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439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garrafa, no interior, mesa, branco&#10;&#10;Descrição gerada automaticamente">
            <a:extLst>
              <a:ext uri="{FF2B5EF4-FFF2-40B4-BE49-F238E27FC236}">
                <a16:creationId xmlns:a16="http://schemas.microsoft.com/office/drawing/2014/main" id="{81FC772D-184F-4527-8020-53059D2AC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9091" r="628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100871-891A-4F0A-BA29-D6054A8E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4964858" cy="1344975"/>
          </a:xfrm>
        </p:spPr>
        <p:txBody>
          <a:bodyPr>
            <a:normAutofit/>
          </a:bodyPr>
          <a:lstStyle/>
          <a:p>
            <a:pPr algn="ctr"/>
            <a:r>
              <a:rPr lang="pt-BR" sz="3500" dirty="0"/>
              <a:t>CÂNCER DO COLO DO ÚTERO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2C88D5-689A-4A43-A749-E61015C23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2121763"/>
            <a:ext cx="4965379" cy="3773010"/>
          </a:xfrm>
        </p:spPr>
        <p:txBody>
          <a:bodyPr>
            <a:normAutofit/>
          </a:bodyPr>
          <a:lstStyle/>
          <a:p>
            <a:r>
              <a:rPr lang="pt-BR" sz="2400" dirty="0"/>
              <a:t>O Ministério da Saúde disponibiliza a vacina contra o HPV no Sistema Único de Saúde (SUS). A vacina está disponível para meninas com idade entre 9 e 14 anos e meninos de 11 a 14 anos. O esquema é de duas doses, administradas com intervalo de seis meses entre elas.</a:t>
            </a:r>
          </a:p>
        </p:txBody>
      </p:sp>
    </p:spTree>
    <p:extLst>
      <p:ext uri="{BB962C8B-B14F-4D97-AF65-F5344CB8AC3E}">
        <p14:creationId xmlns:p14="http://schemas.microsoft.com/office/powerpoint/2010/main" val="733842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pessoa, no interior, mão, mesa&#10;&#10;Descrição gerada automaticamente">
            <a:extLst>
              <a:ext uri="{FF2B5EF4-FFF2-40B4-BE49-F238E27FC236}">
                <a16:creationId xmlns:a16="http://schemas.microsoft.com/office/drawing/2014/main" id="{9DE61BB0-ADAF-42A4-B786-64DDB52A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5107"/>
          <a:stretch/>
        </p:blipFill>
        <p:spPr>
          <a:xfrm>
            <a:off x="-1" y="-16032"/>
            <a:ext cx="9144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150"/>
              <a:t>CÂNCER DO COLO DO ÚTERO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4055" y="5018790"/>
            <a:ext cx="3444766" cy="1957191"/>
          </a:xfrm>
        </p:spPr>
        <p:txBody>
          <a:bodyPr anchor="ctr">
            <a:normAutofit/>
          </a:bodyPr>
          <a:lstStyle/>
          <a:p>
            <a:r>
              <a:rPr lang="pt-BR" sz="2200" dirty="0"/>
              <a:t>Qual a idade certa para realizar o exame PAPANICOLAU?</a:t>
            </a:r>
          </a:p>
          <a:p>
            <a:endParaRPr lang="pt-BR" sz="1575" dirty="0"/>
          </a:p>
          <a:p>
            <a:pPr marL="0" indent="0">
              <a:buNone/>
            </a:pPr>
            <a:endParaRPr lang="pt-BR" sz="1575" dirty="0"/>
          </a:p>
          <a:p>
            <a:pPr marL="0" indent="0">
              <a:buNone/>
            </a:pPr>
            <a:endParaRPr lang="pt-BR" sz="1575" dirty="0"/>
          </a:p>
          <a:p>
            <a:pPr marL="0" indent="0">
              <a:buNone/>
            </a:pPr>
            <a:endParaRPr lang="pt-BR" sz="1575" dirty="0"/>
          </a:p>
          <a:p>
            <a:pPr marL="0" indent="0">
              <a:buNone/>
            </a:pPr>
            <a:endParaRPr lang="pt-BR" sz="1575" dirty="0"/>
          </a:p>
        </p:txBody>
      </p:sp>
    </p:spTree>
    <p:extLst>
      <p:ext uri="{BB962C8B-B14F-4D97-AF65-F5344CB8AC3E}">
        <p14:creationId xmlns:p14="http://schemas.microsoft.com/office/powerpoint/2010/main" val="2453039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6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AC6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485" y="4277356"/>
            <a:ext cx="747522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>
                <a:solidFill>
                  <a:srgbClr val="AC6E84"/>
                </a:solidFill>
                <a:latin typeface="+mj-lt"/>
              </a:rPr>
              <a:t>CÂNCER DO COLO DO ÚTERO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2147" y="6039750"/>
            <a:ext cx="6575895" cy="4408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i="1" dirty="0">
                <a:solidFill>
                  <a:srgbClr val="AC6E84"/>
                </a:solidFill>
                <a:latin typeface="+mn-lt"/>
              </a:rPr>
              <a:t>Como é </a:t>
            </a:r>
            <a:r>
              <a:rPr lang="en-US" sz="2000" b="1" i="1" dirty="0" err="1">
                <a:solidFill>
                  <a:srgbClr val="AC6E84"/>
                </a:solidFill>
                <a:latin typeface="+mn-lt"/>
              </a:rPr>
              <a:t>feito</a:t>
            </a:r>
            <a:r>
              <a:rPr lang="en-US" sz="2000" b="1" i="1" dirty="0">
                <a:solidFill>
                  <a:srgbClr val="AC6E84"/>
                </a:solidFill>
                <a:latin typeface="+mn-lt"/>
              </a:rPr>
              <a:t> o </a:t>
            </a:r>
            <a:r>
              <a:rPr lang="en-US" sz="2000" b="1" i="1" dirty="0" err="1">
                <a:solidFill>
                  <a:srgbClr val="AC6E84"/>
                </a:solidFill>
                <a:latin typeface="+mn-lt"/>
              </a:rPr>
              <a:t>Papanicolau</a:t>
            </a:r>
            <a:r>
              <a:rPr lang="en-US" sz="2000" b="1" i="1" dirty="0">
                <a:solidFill>
                  <a:srgbClr val="AC6E84"/>
                </a:solidFill>
                <a:latin typeface="+mn-lt"/>
              </a:rPr>
              <a:t>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A9095B-B963-4726-9BC9-212CB5138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1" r="2" b="8239"/>
          <a:stretch/>
        </p:blipFill>
        <p:spPr>
          <a:xfrm>
            <a:off x="182880" y="256540"/>
            <a:ext cx="877824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69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, faca&#10;&#10;Descrição gerada automaticamente">
            <a:extLst>
              <a:ext uri="{FF2B5EF4-FFF2-40B4-BE49-F238E27FC236}">
                <a16:creationId xmlns:a16="http://schemas.microsoft.com/office/drawing/2014/main" id="{AA336B90-B4E4-44BC-A948-38CDDDFE6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r="12922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6B0317-4BC7-48CF-AB95-108DE011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150"/>
              <a:t>SAÚDE DA MULHER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B97FB-2BD2-4F7A-9359-581FBBC2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70" y="4560001"/>
            <a:ext cx="3444766" cy="1964879"/>
          </a:xfrm>
        </p:spPr>
        <p:txBody>
          <a:bodyPr anchor="ctr">
            <a:normAutofit/>
          </a:bodyPr>
          <a:lstStyle/>
          <a:p>
            <a:r>
              <a:rPr lang="pt-BR" sz="1700" b="1" dirty="0"/>
              <a:t>A prevenção é sempre o melhor remédio, então cuidem-se!</a:t>
            </a:r>
          </a:p>
          <a:p>
            <a:r>
              <a:rPr lang="pt-BR" sz="1700" b="1" dirty="0"/>
              <a:t>Façam um acompanhamento com seu médico e preste atenção nos sinais do seu corpo.</a:t>
            </a:r>
          </a:p>
          <a:p>
            <a:pPr marL="0" indent="0">
              <a:buNone/>
            </a:pPr>
            <a:endParaRPr lang="pt-BR" sz="1575" dirty="0"/>
          </a:p>
        </p:txBody>
      </p:sp>
    </p:spTree>
    <p:extLst>
      <p:ext uri="{BB962C8B-B14F-4D97-AF65-F5344CB8AC3E}">
        <p14:creationId xmlns:p14="http://schemas.microsoft.com/office/powerpoint/2010/main" val="4059620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OBRIGADA!</a:t>
            </a:r>
            <a:br>
              <a:rPr lang="pt-BR" dirty="0"/>
            </a:br>
            <a:r>
              <a:rPr lang="pt-BR" dirty="0"/>
              <a:t>Elisa Resende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lisaresende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CEA8E378-7EF1-49D5-8216-83BD4C381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r="2366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1E4789-D6CF-414C-9EF2-782DE931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48680"/>
            <a:ext cx="2888343" cy="132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3000"/>
              <a:t>PROMOCÃO DA SAÚDE E PREVENÇÃO DE DOENÇAS</a:t>
            </a:r>
            <a:endParaRPr lang="pt-BR" sz="3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563180-70A9-4F0E-BFBC-B833E79BD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41" y="2417417"/>
            <a:ext cx="3199904" cy="43647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/>
              <a:t>5 PASSOS:</a:t>
            </a:r>
          </a:p>
          <a:p>
            <a:pPr marL="0" indent="0">
              <a:buNone/>
            </a:pPr>
            <a:endParaRPr lang="pt-BR"/>
          </a:p>
          <a:p>
            <a:pPr>
              <a:buFont typeface="Wingdings" panose="05000000000000000000" pitchFamily="2" charset="2"/>
              <a:buChar char="ü"/>
            </a:pPr>
            <a:r>
              <a:rPr lang="pt-BR"/>
              <a:t>Alimentação Saudável;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/>
              <a:t>Boa reposição Hídrica;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/>
              <a:t>Atividade Física Regular;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/>
              <a:t>Controle do Estresse;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/>
              <a:t>Equilíbrio do Sono.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784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essoa de olhos abertos&#10;&#10;Descrição gerada automaticamente">
            <a:extLst>
              <a:ext uri="{FF2B5EF4-FFF2-40B4-BE49-F238E27FC236}">
                <a16:creationId xmlns:a16="http://schemas.microsoft.com/office/drawing/2014/main" id="{B101B6AF-BB2C-4D1D-A793-C2E323675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r="35385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7C0DA8-39AE-4DCF-9636-24748D73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00" y="156238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CLIMATÉRIO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0DB0B1-66A7-47E4-AEED-AD248A3DE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33277"/>
            <a:ext cx="3144822" cy="4408086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Climatério é o período de transição em que a mulher passa da fase reprodutiva para a fase de pós-menopausa. Dessa forma, a menopausa (última menstruação) é um fato que ocorre durante o climatério.</a:t>
            </a:r>
          </a:p>
        </p:txBody>
      </p:sp>
    </p:spTree>
    <p:extLst>
      <p:ext uri="{BB962C8B-B14F-4D97-AF65-F5344CB8AC3E}">
        <p14:creationId xmlns:p14="http://schemas.microsoft.com/office/powerpoint/2010/main" val="328128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1B58A-8AAF-4A59-BA9A-82E111A3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Diagrama, Linha do tempo&#10;&#10;Descrição gerada automaticamente">
            <a:extLst>
              <a:ext uri="{FF2B5EF4-FFF2-40B4-BE49-F238E27FC236}">
                <a16:creationId xmlns:a16="http://schemas.microsoft.com/office/drawing/2014/main" id="{F5E89DA0-A8B2-40F9-8178-C3B95C57D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" y="0"/>
            <a:ext cx="9135746" cy="6858000"/>
          </a:xfrm>
        </p:spPr>
      </p:pic>
    </p:spTree>
    <p:extLst>
      <p:ext uri="{BB962C8B-B14F-4D97-AF65-F5344CB8AC3E}">
        <p14:creationId xmlns:p14="http://schemas.microsoft.com/office/powerpoint/2010/main" val="243705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98CAB-67D8-4497-878B-BF14BD9C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CLIMATÉRIO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457BB9-C89C-48AB-837F-0C3B6C27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680520"/>
          </a:xfrm>
        </p:spPr>
        <p:txBody>
          <a:bodyPr>
            <a:normAutofit fontScale="70000" lnSpcReduction="20000"/>
          </a:bodyPr>
          <a:lstStyle/>
          <a:p>
            <a:r>
              <a:rPr lang="pt-BR" sz="3900" i="1" u="sng" dirty="0">
                <a:solidFill>
                  <a:schemeClr val="tx1"/>
                </a:solidFill>
              </a:rPr>
              <a:t>Como enfrentar essa fase:</a:t>
            </a:r>
          </a:p>
          <a:p>
            <a:pPr marL="0" indent="0">
              <a:buNone/>
            </a:pPr>
            <a:endParaRPr lang="pt-BR" sz="32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Beba bastante água;</a:t>
            </a:r>
          </a:p>
          <a:p>
            <a:pPr marL="0" indent="0">
              <a:buNone/>
            </a:pP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- Use roupas leves e procure ambiente fresco e ventilado;</a:t>
            </a:r>
          </a:p>
          <a:p>
            <a:pPr marL="0" indent="0">
              <a:buNone/>
            </a:pP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- Pratique exercícios físicos leves regularmente;</a:t>
            </a:r>
          </a:p>
          <a:p>
            <a:pPr marL="0" indent="0">
              <a:buNone/>
            </a:pP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- Evite fumo, álcool ou outras drogas;</a:t>
            </a:r>
          </a:p>
          <a:p>
            <a:pPr marL="0" indent="0">
              <a:buNone/>
            </a:pP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- Mantenha uma Alimentação Saudável;</a:t>
            </a:r>
          </a:p>
          <a:p>
            <a:pPr marL="0" indent="0">
              <a:buNone/>
            </a:pP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- Tome sol, mas lembre-se do Protetor Solar sempre!</a:t>
            </a:r>
          </a:p>
          <a:p>
            <a:endParaRPr lang="pt-BR" dirty="0"/>
          </a:p>
        </p:txBody>
      </p:sp>
      <p:pic>
        <p:nvPicPr>
          <p:cNvPr id="5" name="Imagem 4" descr="Mulher sentada no chão&#10;&#10;Descrição gerada automaticamente com confiança baixa">
            <a:extLst>
              <a:ext uri="{FF2B5EF4-FFF2-40B4-BE49-F238E27FC236}">
                <a16:creationId xmlns:a16="http://schemas.microsoft.com/office/drawing/2014/main" id="{C85B43D9-B3B7-41B3-9F7A-8C38C318B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68" y="3429000"/>
            <a:ext cx="2190600" cy="1459487"/>
          </a:xfrm>
          <a:prstGeom prst="rect">
            <a:avLst/>
          </a:prstGeom>
        </p:spPr>
      </p:pic>
      <p:pic>
        <p:nvPicPr>
          <p:cNvPr id="7" name="Imagem 6" descr="Garrafa transparente com líquido azul&#10;&#10;Descrição gerada automaticamente com confiança média">
            <a:extLst>
              <a:ext uri="{FF2B5EF4-FFF2-40B4-BE49-F238E27FC236}">
                <a16:creationId xmlns:a16="http://schemas.microsoft.com/office/drawing/2014/main" id="{531885CB-969C-4788-BEA2-7C9593BB6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50" y="1436640"/>
            <a:ext cx="1840806" cy="1224136"/>
          </a:xfrm>
          <a:prstGeom prst="rect">
            <a:avLst/>
          </a:prstGeom>
        </p:spPr>
      </p:pic>
      <p:pic>
        <p:nvPicPr>
          <p:cNvPr id="9" name="Imagem 8" descr="Panela com legumes&#10;&#10;Descrição gerada automaticamente">
            <a:extLst>
              <a:ext uri="{FF2B5EF4-FFF2-40B4-BE49-F238E27FC236}">
                <a16:creationId xmlns:a16="http://schemas.microsoft.com/office/drawing/2014/main" id="{B6AA8939-18F6-424E-8CD6-FA53014FC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9992" y="5633864"/>
            <a:ext cx="1836204" cy="1224136"/>
          </a:xfrm>
          <a:prstGeom prst="rect">
            <a:avLst/>
          </a:prstGeom>
        </p:spPr>
      </p:pic>
      <p:pic>
        <p:nvPicPr>
          <p:cNvPr id="11" name="Imagem 10" descr="Mulher sentada na areia da praia&#10;&#10;Descrição gerada automaticamente">
            <a:extLst>
              <a:ext uri="{FF2B5EF4-FFF2-40B4-BE49-F238E27FC236}">
                <a16:creationId xmlns:a16="http://schemas.microsoft.com/office/drawing/2014/main" id="{16DDDB83-C1B1-4EE2-A8FB-6F093E93FC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03" y="5633864"/>
            <a:ext cx="1854314" cy="12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/>
              <a:t>SAÚDE DA MULHER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D93581-D18C-48BD-B11A-4E5BBB429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4"/>
          <a:stretch/>
        </p:blipFill>
        <p:spPr bwMode="auto">
          <a:xfrm>
            <a:off x="20" y="10"/>
            <a:ext cx="9143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pt-BR" sz="2200" b="1" dirty="0"/>
              <a:t>Os tipos de Câncer mais comuns entre as mulheres são:</a:t>
            </a:r>
          </a:p>
          <a:p>
            <a:pPr marL="0" indent="0">
              <a:buNone/>
            </a:pPr>
            <a:endParaRPr lang="pt-BR" sz="2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200" b="1" dirty="0"/>
              <a:t>Câncer de Mama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b="1" dirty="0"/>
              <a:t>Câncer de Colo de Útero</a:t>
            </a:r>
          </a:p>
          <a:p>
            <a:pPr>
              <a:buFontTx/>
              <a:buChar char="-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segurando, par, urso, rosa&#10;&#10;Descrição gerada automaticamente">
            <a:extLst>
              <a:ext uri="{FF2B5EF4-FFF2-40B4-BE49-F238E27FC236}">
                <a16:creationId xmlns:a16="http://schemas.microsoft.com/office/drawing/2014/main" id="{71C3D6CE-523C-4AC9-A2D1-6D3A0B4F54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-1" y="-32076"/>
            <a:ext cx="9144000" cy="6890075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1015B2-3068-460D-82F9-7D04FA05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150"/>
              <a:t>CÂNCER DE MAMA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CFAF8C-7CD4-48DA-9141-A9031378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5" y="4437112"/>
            <a:ext cx="3444766" cy="2580321"/>
          </a:xfrm>
        </p:spPr>
        <p:txBody>
          <a:bodyPr anchor="ctr">
            <a:normAutofit/>
          </a:bodyPr>
          <a:lstStyle/>
          <a:p>
            <a:r>
              <a:rPr lang="pt-BR" sz="2000" b="1" dirty="0"/>
              <a:t>O câncer de mama é uma doença causada pela multiplicação desordenada de células da mama. Esse processo gera células anormais que se multiplicam, formando um tumor. </a:t>
            </a:r>
          </a:p>
          <a:p>
            <a:pPr marL="0" indent="0">
              <a:buNone/>
            </a:pPr>
            <a:endParaRPr lang="pt-BR" sz="1575" dirty="0"/>
          </a:p>
        </p:txBody>
      </p:sp>
    </p:spTree>
    <p:extLst>
      <p:ext uri="{BB962C8B-B14F-4D97-AF65-F5344CB8AC3E}">
        <p14:creationId xmlns:p14="http://schemas.microsoft.com/office/powerpoint/2010/main" val="284713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/>
              <a:t>CÂNCER DE MAMA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32337"/>
          <a:stretch/>
        </p:blipFill>
        <p:spPr bwMode="auto">
          <a:xfrm>
            <a:off x="20" y="10"/>
            <a:ext cx="9143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b="1" dirty="0"/>
              <a:t>Quais exames ajudam a detectar estas doenças no início da sua evolução, antes mesmo que apareçam os sintomas clínicos da doença?</a:t>
            </a:r>
          </a:p>
        </p:txBody>
      </p:sp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801</Words>
  <Application>Microsoft Office PowerPoint</Application>
  <PresentationFormat>Apresentação na tela (4:3)</PresentationFormat>
  <Paragraphs>125</Paragraphs>
  <Slides>28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</vt:lpstr>
      <vt:lpstr>Tema do Office</vt:lpstr>
      <vt:lpstr>SAÚDE DA MULHER</vt:lpstr>
      <vt:lpstr>SAÚDE DA MULHER</vt:lpstr>
      <vt:lpstr>PROMOCÃO DA SAÚDE E PREVENÇÃO DE DOENÇAS</vt:lpstr>
      <vt:lpstr>CLIMATÉRIO</vt:lpstr>
      <vt:lpstr>Apresentação do PowerPoint</vt:lpstr>
      <vt:lpstr>CLIMATÉRIO</vt:lpstr>
      <vt:lpstr>SAÚDE DA MULHER</vt:lpstr>
      <vt:lpstr>CÂNCER DE MAMA</vt:lpstr>
      <vt:lpstr>CÂNCER DE MAMA</vt:lpstr>
      <vt:lpstr>CÂNCER DE MAMA</vt:lpstr>
      <vt:lpstr>CÂNCER DE MAMA</vt:lpstr>
      <vt:lpstr>MAMOGRAFIA</vt:lpstr>
      <vt:lpstr>Por que fazer a mamografia?</vt:lpstr>
      <vt:lpstr>CÂNCER DE MAMA</vt:lpstr>
      <vt:lpstr>CÂNCER DE MAMA</vt:lpstr>
      <vt:lpstr>CÂNCER DE MAMA</vt:lpstr>
      <vt:lpstr>CÂNCER DE MAMA</vt:lpstr>
      <vt:lpstr>CÂNCER DE MAMA</vt:lpstr>
      <vt:lpstr>CÂNCER DO COLO DO ÚTERO</vt:lpstr>
      <vt:lpstr>CÂNCER DO COLO DO ÚTERO</vt:lpstr>
      <vt:lpstr>CÂNCER DO COLO DO ÚTERO</vt:lpstr>
      <vt:lpstr>CÂNCER DO COLO DO ÚTERO</vt:lpstr>
      <vt:lpstr>CÂNCER DO COLO DO ÚTERO</vt:lpstr>
      <vt:lpstr>CÂNCER DO COLO DO ÚTERO</vt:lpstr>
      <vt:lpstr>CÂNCER DO COLO DO ÚTERO</vt:lpstr>
      <vt:lpstr>CÂNCER DO COLO DO ÚTERO</vt:lpstr>
      <vt:lpstr>SAÚDE DA MULHER</vt:lpstr>
      <vt:lpstr> OBRIGADA! Elisa Resende @lisaresende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DA MULHER  Câncer de Mama e Colo do Colo do Útero</dc:title>
  <dc:creator>Elisa Resende</dc:creator>
  <cp:lastModifiedBy>Ricardo Santos</cp:lastModifiedBy>
  <cp:revision>8</cp:revision>
  <dcterms:created xsi:type="dcterms:W3CDTF">2019-10-16T02:50:55Z</dcterms:created>
  <dcterms:modified xsi:type="dcterms:W3CDTF">2021-03-10T17:40:37Z</dcterms:modified>
</cp:coreProperties>
</file>