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69" r:id="rId3"/>
    <p:sldId id="270" r:id="rId4"/>
    <p:sldId id="271" r:id="rId5"/>
    <p:sldId id="288" r:id="rId6"/>
    <p:sldId id="287" r:id="rId7"/>
    <p:sldId id="291" r:id="rId8"/>
    <p:sldId id="292" r:id="rId9"/>
    <p:sldId id="293" r:id="rId10"/>
    <p:sldId id="289" r:id="rId11"/>
    <p:sldId id="294" r:id="rId12"/>
    <p:sldId id="296" r:id="rId13"/>
    <p:sldId id="297" r:id="rId14"/>
    <p:sldId id="298" r:id="rId15"/>
    <p:sldId id="299" r:id="rId16"/>
    <p:sldId id="300" r:id="rId17"/>
    <p:sldId id="301" r:id="rId18"/>
    <p:sldId id="302" r:id="rId19"/>
    <p:sldId id="303" r:id="rId20"/>
    <p:sldId id="283" r:id="rId21"/>
    <p:sldId id="284" r:id="rId22"/>
    <p:sldId id="304" r:id="rId23"/>
    <p:sldId id="285" r:id="rId24"/>
    <p:sldId id="290" r:id="rId25"/>
    <p:sldId id="286" r:id="rId26"/>
    <p:sldId id="278" r:id="rId27"/>
    <p:sldId id="260" r:id="rId2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5781E"/>
    <a:srgbClr val="006600"/>
    <a:srgbClr val="BED700"/>
    <a:srgbClr val="000000"/>
    <a:srgbClr val="006969"/>
    <a:srgbClr val="00040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Estilo Médio 4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7853C-536D-4A76-A0AE-DD22124D55A5}" styleName="Estilo com Tema 1 - Ênfas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C083E6E3-FA7D-4D7B-A595-EF9225AFEA82}" styleName="Estilo Claro 1 - Ênfas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2833802-FEF1-4C79-8D5D-14CF1EAF98D9}" styleName="Estilo Claro 2 - Ênfas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FECB4D8-DB02-4DC6-A0A2-4F2EBAE1DC90}" styleName="Estilo Médio 1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5" autoAdjust="0"/>
    <p:restoredTop sz="83542" autoAdjust="0"/>
  </p:normalViewPr>
  <p:slideViewPr>
    <p:cSldViewPr>
      <p:cViewPr>
        <p:scale>
          <a:sx n="60" d="100"/>
          <a:sy n="60" d="100"/>
        </p:scale>
        <p:origin x="-15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-2616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AA76E2-9DEC-4463-9DCD-7D548F43281C}" type="datetimeFigureOut">
              <a:rPr lang="pt-BR" smtClean="0"/>
              <a:pPr/>
              <a:t>10/11/2021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3FB507-53C4-4197-9665-F6F5CC99642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889149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0DDA98-B0AF-4A76-A6ED-3E5359826329}" type="datetimeFigureOut">
              <a:rPr lang="pt-BR" smtClean="0"/>
              <a:pPr/>
              <a:t>10/11/2021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179638-55DD-46EC-951F-417A3244450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114334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179638-55DD-46EC-951F-417A32444509}" type="slidenum">
              <a:rPr lang="pt-BR" smtClean="0"/>
              <a:pPr/>
              <a:t>24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:\MKT\ÚTEIS\TEMPLATES 2014\OPCAO_3\PPT_3\PPT3-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75656" y="1628800"/>
            <a:ext cx="6120680" cy="1584175"/>
          </a:xfrm>
        </p:spPr>
        <p:txBody>
          <a:bodyPr/>
          <a:lstStyle>
            <a:lvl1pPr>
              <a:defRPr>
                <a:solidFill>
                  <a:srgbClr val="BED700"/>
                </a:solidFill>
                <a:latin typeface="Trebuchet MS" pitchFamily="34" charset="0"/>
              </a:defRPr>
            </a:lvl1pPr>
          </a:lstStyle>
          <a:p>
            <a:r>
              <a:rPr lang="pt-BR" dirty="0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75656" y="3212976"/>
            <a:ext cx="6120680" cy="648072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Trebuchet MS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64288" y="5805264"/>
            <a:ext cx="1728192" cy="8056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:\MKT\ÚTEIS\TEMPLATES 2014\OPCAO_3\PPT_3\PPT3-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7560840" cy="648072"/>
          </a:xfrm>
        </p:spPr>
        <p:txBody>
          <a:bodyPr>
            <a:noAutofit/>
          </a:bodyPr>
          <a:lstStyle>
            <a:lvl1pPr algn="l">
              <a:defRPr sz="3200">
                <a:solidFill>
                  <a:srgbClr val="006969"/>
                </a:solidFill>
                <a:latin typeface="Trebuchet MS" pitchFamily="34" charset="0"/>
              </a:defRPr>
            </a:lvl1pPr>
          </a:lstStyle>
          <a:p>
            <a:r>
              <a:rPr lang="pt-BR" dirty="0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412776"/>
            <a:ext cx="8352928" cy="4104456"/>
          </a:xfrm>
        </p:spPr>
        <p:txBody>
          <a:bodyPr/>
          <a:lstStyle>
            <a:lvl1pPr>
              <a:defRPr>
                <a:solidFill>
                  <a:srgbClr val="006969"/>
                </a:solidFill>
                <a:latin typeface="Trebuchet MS" pitchFamily="34" charset="0"/>
              </a:defRPr>
            </a:lvl1pPr>
            <a:lvl2pPr>
              <a:defRPr>
                <a:solidFill>
                  <a:srgbClr val="006969"/>
                </a:solidFill>
                <a:latin typeface="Trebuchet MS" pitchFamily="34" charset="0"/>
              </a:defRPr>
            </a:lvl2pPr>
            <a:lvl3pPr>
              <a:defRPr>
                <a:solidFill>
                  <a:srgbClr val="006969"/>
                </a:solidFill>
                <a:latin typeface="Trebuchet MS" pitchFamily="34" charset="0"/>
              </a:defRPr>
            </a:lvl3pPr>
            <a:lvl4pPr>
              <a:defRPr>
                <a:solidFill>
                  <a:srgbClr val="006969"/>
                </a:solidFill>
                <a:latin typeface="Trebuchet MS" pitchFamily="34" charset="0"/>
              </a:defRPr>
            </a:lvl4pPr>
            <a:lvl5pPr>
              <a:defRPr>
                <a:solidFill>
                  <a:srgbClr val="006969"/>
                </a:solidFill>
                <a:latin typeface="Trebuchet MS" pitchFamily="34" charset="0"/>
              </a:defRPr>
            </a:lvl5pPr>
          </a:lstStyle>
          <a:p>
            <a:pPr lvl="0"/>
            <a:r>
              <a:rPr lang="pt-BR" dirty="0"/>
              <a:t>Clique para editar os estilos do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64288" y="5805264"/>
            <a:ext cx="1728192" cy="8056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S:\MKT\ÚTEIS\TEMPLATES 2014\OPCAO_3\PPT_3\PPT3-03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7560840" cy="648072"/>
          </a:xfrm>
        </p:spPr>
        <p:txBody>
          <a:bodyPr>
            <a:noAutofit/>
          </a:bodyPr>
          <a:lstStyle>
            <a:lvl1pPr algn="l">
              <a:defRPr sz="3200">
                <a:solidFill>
                  <a:srgbClr val="006600"/>
                </a:solidFill>
                <a:latin typeface="Trebuchet MS" pitchFamily="34" charset="0"/>
              </a:defRPr>
            </a:lvl1pPr>
          </a:lstStyle>
          <a:p>
            <a:r>
              <a:rPr lang="pt-BR" dirty="0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412776"/>
            <a:ext cx="8352928" cy="4104456"/>
          </a:xfrm>
        </p:spPr>
        <p:txBody>
          <a:bodyPr/>
          <a:lstStyle>
            <a:lvl1pPr>
              <a:defRPr>
                <a:solidFill>
                  <a:srgbClr val="006600"/>
                </a:solidFill>
                <a:latin typeface="Trebuchet MS" pitchFamily="34" charset="0"/>
              </a:defRPr>
            </a:lvl1pPr>
            <a:lvl2pPr>
              <a:defRPr>
                <a:solidFill>
                  <a:srgbClr val="006600"/>
                </a:solidFill>
                <a:latin typeface="Trebuchet MS" pitchFamily="34" charset="0"/>
              </a:defRPr>
            </a:lvl2pPr>
            <a:lvl3pPr>
              <a:defRPr>
                <a:solidFill>
                  <a:srgbClr val="006600"/>
                </a:solidFill>
                <a:latin typeface="Trebuchet MS" pitchFamily="34" charset="0"/>
              </a:defRPr>
            </a:lvl3pPr>
            <a:lvl4pPr>
              <a:defRPr>
                <a:solidFill>
                  <a:srgbClr val="006600"/>
                </a:solidFill>
                <a:latin typeface="Trebuchet MS" pitchFamily="34" charset="0"/>
              </a:defRPr>
            </a:lvl4pPr>
            <a:lvl5pPr>
              <a:defRPr>
                <a:solidFill>
                  <a:srgbClr val="006600"/>
                </a:solidFill>
                <a:latin typeface="Trebuchet MS" pitchFamily="34" charset="0"/>
              </a:defRPr>
            </a:lvl5pPr>
          </a:lstStyle>
          <a:p>
            <a:pPr lvl="0"/>
            <a:r>
              <a:rPr lang="pt-BR" dirty="0"/>
              <a:t>Clique para editar os estilos do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64288" y="5805264"/>
            <a:ext cx="1728192" cy="8056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:\MKT\ÚTEIS\TEMPLATES 2014\OPCAO_3\PPT_3\PPT3-04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7560840" cy="648072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r>
              <a:rPr lang="pt-BR" dirty="0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412776"/>
            <a:ext cx="8352928" cy="4104456"/>
          </a:xfrm>
        </p:spPr>
        <p:txBody>
          <a:bodyPr/>
          <a:lstStyle>
            <a:lvl1pPr>
              <a:defRPr>
                <a:solidFill>
                  <a:srgbClr val="006969"/>
                </a:solidFill>
                <a:latin typeface="Trebuchet MS" pitchFamily="34" charset="0"/>
              </a:defRPr>
            </a:lvl1pPr>
            <a:lvl2pPr>
              <a:defRPr>
                <a:solidFill>
                  <a:srgbClr val="006969"/>
                </a:solidFill>
                <a:latin typeface="Trebuchet MS" pitchFamily="34" charset="0"/>
              </a:defRPr>
            </a:lvl2pPr>
            <a:lvl3pPr>
              <a:defRPr>
                <a:solidFill>
                  <a:srgbClr val="006969"/>
                </a:solidFill>
                <a:latin typeface="Trebuchet MS" pitchFamily="34" charset="0"/>
              </a:defRPr>
            </a:lvl3pPr>
            <a:lvl4pPr>
              <a:defRPr>
                <a:solidFill>
                  <a:srgbClr val="006969"/>
                </a:solidFill>
                <a:latin typeface="Trebuchet MS" pitchFamily="34" charset="0"/>
              </a:defRPr>
            </a:lvl4pPr>
            <a:lvl5pPr>
              <a:defRPr>
                <a:solidFill>
                  <a:srgbClr val="006969"/>
                </a:solidFill>
                <a:latin typeface="Trebuchet MS" pitchFamily="34" charset="0"/>
              </a:defRPr>
            </a:lvl5pPr>
          </a:lstStyle>
          <a:p>
            <a:pPr lvl="0"/>
            <a:r>
              <a:rPr lang="pt-BR" dirty="0"/>
              <a:t>Clique para editar os estilos do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64288" y="5805264"/>
            <a:ext cx="1728192" cy="8056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:\MKT\ÚTEIS\TEMPLATES 2014\OPCAO_3\PPT_3\PPT3-05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51720" y="3356992"/>
            <a:ext cx="5112568" cy="936104"/>
          </a:xfrm>
        </p:spPr>
        <p:txBody>
          <a:bodyPr/>
          <a:lstStyle>
            <a:lvl1pPr>
              <a:defRPr>
                <a:solidFill>
                  <a:srgbClr val="BED700"/>
                </a:solidFill>
                <a:latin typeface="Trebuchet MS" pitchFamily="34" charset="0"/>
              </a:defRPr>
            </a:lvl1pPr>
          </a:lstStyle>
          <a:p>
            <a:r>
              <a:rPr lang="pt-BR" dirty="0"/>
              <a:t>Clique para editar o estilo do título mestre</a:t>
            </a:r>
          </a:p>
        </p:txBody>
      </p:sp>
      <p:pic>
        <p:nvPicPr>
          <p:cNvPr id="4" name="Imagem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75856" y="5402436"/>
            <a:ext cx="2592288" cy="1208481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073D3-BE16-45D7-882B-0BB5FFDB8B44}" type="datetimeFigureOut">
              <a:rPr lang="pt-BR" smtClean="0"/>
              <a:pPr/>
              <a:t>10/11/2021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0D3A6-9C26-45FC-A2EF-A667BE863FA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56" r:id="rId4"/>
    <p:sldLayoutId id="2147483654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1619672" y="2060848"/>
            <a:ext cx="6120680" cy="1584175"/>
          </a:xfrm>
        </p:spPr>
        <p:txBody>
          <a:bodyPr>
            <a:normAutofit fontScale="90000"/>
          </a:bodyPr>
          <a:lstStyle/>
          <a:p>
            <a:r>
              <a:rPr lang="pt-BR" sz="6000" dirty="0" smtClean="0">
                <a:latin typeface="Times New Roman" pitchFamily="18" charset="0"/>
                <a:cs typeface="Times New Roman" pitchFamily="18" charset="0"/>
              </a:rPr>
              <a:t>VITAMINAS, MINERAIS E FIBRAS</a:t>
            </a:r>
            <a:endParaRPr lang="pt-BR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b="1" dirty="0" smtClean="0">
                <a:latin typeface="Times New Roman" pitchFamily="18" charset="0"/>
                <a:cs typeface="Times New Roman" pitchFamily="18" charset="0"/>
              </a:rPr>
              <a:t>Funções, carências e fontes  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352928" cy="5805264"/>
          </a:xfrm>
        </p:spPr>
        <p:txBody>
          <a:bodyPr>
            <a:normAutofit/>
          </a:bodyPr>
          <a:lstStyle/>
          <a:p>
            <a:pPr algn="just"/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Vitamina C – ácido ascórbico </a:t>
            </a:r>
          </a:p>
          <a:p>
            <a:pPr algn="just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Formação de colágeno, antioxidante, absorção </a:t>
            </a: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de ferro</a:t>
            </a: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Sangramento das mucosas, 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cicatrização inadequada de</a:t>
            </a:r>
          </a:p>
          <a:p>
            <a:pPr algn="just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feridas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amolecimento 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das extremidades 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dos ossos 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</a:p>
          <a:p>
            <a:pPr algn="just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enfraquecimento e perda 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dentes.</a:t>
            </a:r>
            <a:endParaRPr lang="pt-BR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Fruta e sumos de fruta (laranja, acerola, limão,</a:t>
            </a:r>
          </a:p>
          <a:p>
            <a:pPr algn="just">
              <a:buNone/>
            </a:pP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caju, tec.), brócolis, couve de Bruxelas, pimentão</a:t>
            </a:r>
          </a:p>
          <a:p>
            <a:pPr algn="just">
              <a:buNone/>
            </a:pP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verde e vermelho, melão, morango, kiwi e </a:t>
            </a: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papaia</a:t>
            </a:r>
            <a:endParaRPr lang="pt-BR" sz="2800" dirty="0" smtClean="0">
              <a:solidFill>
                <a:srgbClr val="F5781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648768" cy="88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38859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b="1" dirty="0" smtClean="0">
                <a:latin typeface="Times New Roman" pitchFamily="18" charset="0"/>
                <a:cs typeface="Times New Roman" pitchFamily="18" charset="0"/>
              </a:rPr>
              <a:t>Funções, carências e fontes  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352928" cy="58052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Vitaminas do complexo B - 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B1 - tiamina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B2 - riboflavina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B3 – niacina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B5 – ácido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pantotênico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B6 – Piridoxina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B7 - Biotina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B9 - ácido fólico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B12 - cianocobalamina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648768" cy="88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38859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b="1" dirty="0" smtClean="0">
                <a:latin typeface="Times New Roman" pitchFamily="18" charset="0"/>
                <a:cs typeface="Times New Roman" pitchFamily="18" charset="0"/>
              </a:rPr>
              <a:t>Funções, carências e fontes                   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352928" cy="5805264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Vitamina B1 – Tiamina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Atua, principalmente, no metabolismo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de proteínas, carboidratos e lipídeos. Ajuda na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melhora das funções cerebrais, além de combater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a depressão e a fadiga e a regular os gastos de energia,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além de estimular o apetite. 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Sensação de formigamento, aumento dos batimentos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cardíacos, falta de apetite, falta de ar,  prisão de ventre,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fraqueza, inchaço nas pernas e nos pés,  sonolência, falta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 atenção  e memória, beribéri. </a:t>
            </a:r>
          </a:p>
          <a:p>
            <a:pPr algn="just">
              <a:buNone/>
            </a:pP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Carne de porco, feijão, gérmen de trigo, legumes e</a:t>
            </a:r>
          </a:p>
          <a:p>
            <a:pPr algn="just">
              <a:buNone/>
            </a:pP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cereais.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332656"/>
            <a:ext cx="776653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38859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b="1" dirty="0" smtClean="0">
                <a:latin typeface="Times New Roman" pitchFamily="18" charset="0"/>
                <a:cs typeface="Times New Roman" pitchFamily="18" charset="0"/>
              </a:rPr>
              <a:t>Funções, carências e fontes                   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352928" cy="580526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Vitamina B2 – Riboflavina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Auxilia na prevenção da doença catarata, na manutenção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e reparo da pele e na produção de adrenalina.  Essencial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no processo de gestação, por auxiliar na produção de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glóbulos vermelhos. Ela também mantém o metabolismo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adequado e a saúde da pele e da boca. 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Vermelhidão e inflamação na língua, feridas nos cantos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 boca e nos lábios, conjuntivite, vista cansada e até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mesmo anemia.  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Leite e derivados, ovos, carnes (em especial fígado) e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cereais fortificados.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332656"/>
            <a:ext cx="776653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38859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b="1" dirty="0" smtClean="0">
                <a:latin typeface="Times New Roman" pitchFamily="18" charset="0"/>
                <a:cs typeface="Times New Roman" pitchFamily="18" charset="0"/>
              </a:rPr>
              <a:t>Funções, carências e fontes                   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352928" cy="580526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Vitamina B3 – Niacina</a:t>
            </a:r>
          </a:p>
          <a:p>
            <a:pPr algn="just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Benefícios para a diminuição da gordura triglicérides,</a:t>
            </a:r>
          </a:p>
          <a:p>
            <a:pPr algn="just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e colesterol e atua no melhor funcionamento e</a:t>
            </a:r>
          </a:p>
          <a:p>
            <a:pPr algn="just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aproveitamento das enzimas. Controla a quantidade de</a:t>
            </a:r>
          </a:p>
          <a:p>
            <a:pPr algn="just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glicose no sangue, além de aliviar a enxaqueca e dar</a:t>
            </a:r>
          </a:p>
          <a:p>
            <a:pPr algn="just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energia às células.</a:t>
            </a:r>
            <a:r>
              <a:rPr lang="pt-BR" sz="2800" dirty="0" smtClean="0"/>
              <a:t> 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Prejuízo metabólico, dermatite bilateral simétrica na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cara, pescoço, mãos e pés, diarreia e demência.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Carne de peito de frango, fígado, atum, outras carnes,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peixe e aves, grãos inteiros, vegetais verdes.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332656"/>
            <a:ext cx="776653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38859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b="1" dirty="0" smtClean="0">
                <a:latin typeface="Times New Roman" pitchFamily="18" charset="0"/>
                <a:cs typeface="Times New Roman" pitchFamily="18" charset="0"/>
              </a:rPr>
              <a:t>Funções, carências e fontes                   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352928" cy="580526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Vitamina B5 – Ácido </a:t>
            </a:r>
            <a:r>
              <a:rPr lang="pt-BR" b="1" dirty="0" err="1" smtClean="0">
                <a:latin typeface="Times New Roman" pitchFamily="18" charset="0"/>
                <a:cs typeface="Times New Roman" pitchFamily="18" charset="0"/>
              </a:rPr>
              <a:t>pantotênico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Esta vitamina auxilia na formação de células vermelhas,</a:t>
            </a:r>
          </a:p>
          <a:p>
            <a:pPr algn="just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reduz a degeneração de cartilagens, além de ajudar na</a:t>
            </a:r>
          </a:p>
          <a:p>
            <a:pPr algn="just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construção de anticorpos. Manter a produção adequada</a:t>
            </a:r>
          </a:p>
          <a:p>
            <a:pPr algn="just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de hormônios e de vitamina D.</a:t>
            </a:r>
          </a:p>
          <a:p>
            <a:pPr algn="just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Insônia, fadiga, baixa produção de anticorpos, aumento</a:t>
            </a:r>
          </a:p>
          <a:p>
            <a:pPr algn="just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 infecções respiratórias.</a:t>
            </a:r>
          </a:p>
          <a:p>
            <a:pPr algn="just">
              <a:buNone/>
            </a:pP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carnes frescas, couve-flor, brócolis, cereais integrais,</a:t>
            </a:r>
          </a:p>
          <a:p>
            <a:pPr algn="just">
              <a:buNone/>
            </a:pP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ovos e leite.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332656"/>
            <a:ext cx="776653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38859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b="1" dirty="0" smtClean="0">
                <a:latin typeface="Times New Roman" pitchFamily="18" charset="0"/>
                <a:cs typeface="Times New Roman" pitchFamily="18" charset="0"/>
              </a:rPr>
              <a:t>Funções, carências e fontes                   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352928" cy="580526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Vitamina B6 – </a:t>
            </a:r>
            <a:r>
              <a:rPr lang="pt-BR" b="1" dirty="0" err="1" smtClean="0">
                <a:latin typeface="Times New Roman" pitchFamily="18" charset="0"/>
                <a:cs typeface="Times New Roman" pitchFamily="18" charset="0"/>
              </a:rPr>
              <a:t>Piroxidina</a:t>
            </a:r>
            <a:endParaRPr lang="pt-B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Desempenha importantes funções no organismo, como</a:t>
            </a:r>
          </a:p>
          <a:p>
            <a:pPr algn="just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contribuir para um metabolismo saudável, proteger os</a:t>
            </a:r>
          </a:p>
          <a:p>
            <a:pPr algn="just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neurônios e produzir neurotransmissores.</a:t>
            </a:r>
          </a:p>
          <a:p>
            <a:pPr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Anemia, cansaço, sonolência, distúrbios no sistema</a:t>
            </a:r>
          </a:p>
          <a:p>
            <a:pPr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nervoso, como confusão mental e depressão; nervosismo,</a:t>
            </a:r>
          </a:p>
          <a:p>
            <a:pPr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irritabilidade.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Fígado, salmão, frango e carnes vermelhas, batata,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ameixa, banana, avelã,  verduras, </a:t>
            </a:r>
            <a:r>
              <a:rPr lang="pt-BR" sz="2800" dirty="0" err="1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abacat</a:t>
            </a: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 , nozes,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332656"/>
            <a:ext cx="776653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38859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b="1" dirty="0" smtClean="0">
                <a:latin typeface="Times New Roman" pitchFamily="18" charset="0"/>
                <a:cs typeface="Times New Roman" pitchFamily="18" charset="0"/>
              </a:rPr>
              <a:t>Funções, carências e fontes                   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352928" cy="580526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Vitamina B7 – Biotina</a:t>
            </a:r>
          </a:p>
          <a:p>
            <a:pPr fontAlgn="base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Promove o crescimento celular, auxiliando na produção </a:t>
            </a:r>
          </a:p>
          <a:p>
            <a:pPr fontAlgn="base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de ácidos graxos e na redução de açúcar no sangue,</a:t>
            </a:r>
          </a:p>
          <a:p>
            <a:pPr fontAlgn="base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redução de dores musculares. </a:t>
            </a:r>
          </a:p>
          <a:p>
            <a:pPr fontAlgn="base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Queda de cabelo, perda de apetite, ressecamento dos</a:t>
            </a:r>
          </a:p>
          <a:p>
            <a:pPr fontAlgn="base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olhos, insônia, irritação na pele.</a:t>
            </a:r>
          </a:p>
          <a:p>
            <a:pPr fontAlgn="base">
              <a:buNone/>
            </a:pP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É produzida pela flora intestinal.  Por isso, é</a:t>
            </a:r>
          </a:p>
          <a:p>
            <a:pPr fontAlgn="base">
              <a:buNone/>
            </a:pP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importante comer alimentos ricos em fibras e consumir </a:t>
            </a:r>
          </a:p>
          <a:p>
            <a:pPr fontAlgn="base">
              <a:buNone/>
            </a:pP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pelo menos 35 ml/kg de peso de água por dia. Alimentos </a:t>
            </a:r>
          </a:p>
          <a:p>
            <a:pPr fontAlgn="base">
              <a:buNone/>
            </a:pP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como amendoim, amêndoas, castanhas, farinha de trigo, </a:t>
            </a:r>
          </a:p>
          <a:p>
            <a:pPr fontAlgn="base">
              <a:buNone/>
            </a:pP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cogumelos e cereais integrais são ricos em vitamina B7. </a:t>
            </a: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>
              <a:buNone/>
            </a:pPr>
            <a:endParaRPr lang="pt-BR" sz="2800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332656"/>
            <a:ext cx="776653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38859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b="1" dirty="0" smtClean="0">
                <a:latin typeface="Times New Roman" pitchFamily="18" charset="0"/>
                <a:cs typeface="Times New Roman" pitchFamily="18" charset="0"/>
              </a:rPr>
              <a:t>Funções, carências e fontes                   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352928" cy="5805264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Vitamina B9 – Ácido fólico, </a:t>
            </a:r>
            <a:r>
              <a:rPr lang="pt-BR" b="1" dirty="0" err="1" smtClean="0">
                <a:latin typeface="Times New Roman" pitchFamily="18" charset="0"/>
                <a:cs typeface="Times New Roman" pitchFamily="18" charset="0"/>
              </a:rPr>
              <a:t>folato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base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Essencial na síntese de DNA e no fornecimento de nutrientes</a:t>
            </a:r>
          </a:p>
          <a:p>
            <a:pPr algn="just" fontAlgn="base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necessários para garantir a manutenção do sistema imunológico,</a:t>
            </a:r>
          </a:p>
          <a:p>
            <a:pPr algn="just" fontAlgn="base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circulatório e nervoso, sendo importante  para manter a saúde do</a:t>
            </a:r>
          </a:p>
          <a:p>
            <a:pPr algn="just" fontAlgn="base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cérebro, das artérias e do sistema imunológico, prevenindo</a:t>
            </a:r>
          </a:p>
          <a:p>
            <a:pPr algn="just" fontAlgn="base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doenças como infarto, câncer e demência.</a:t>
            </a:r>
          </a:p>
          <a:p>
            <a:pPr algn="just" fontAlgn="base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deficiência por pouco tempo de ácido fólico pode causar alguns</a:t>
            </a:r>
          </a:p>
          <a:p>
            <a:pPr algn="just" fontAlgn="base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sintomas, como perda de apetite, fraqueza, dor de cabeça, náuseas,</a:t>
            </a:r>
          </a:p>
          <a:p>
            <a:pPr algn="just" fontAlgn="base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diarreia, vômitos e queda de cabelo. Já a deficiência da vitamina</a:t>
            </a:r>
          </a:p>
          <a:p>
            <a:pPr algn="just" fontAlgn="base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por longos períodos pode gerar doenças do coração, como infarto</a:t>
            </a:r>
          </a:p>
          <a:p>
            <a:pPr algn="just" fontAlgn="base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 derrame, além de causar anemia, depressão, doença de</a:t>
            </a:r>
          </a:p>
          <a:p>
            <a:pPr algn="just" fontAlgn="base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Alzheimer e alguns tipos de câncer. </a:t>
            </a:r>
            <a:r>
              <a:rPr lang="pt-B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stá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relacionada a problemas de</a:t>
            </a:r>
          </a:p>
          <a:p>
            <a:pPr algn="just" fontAlgn="base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saúde durante a gravidez, como pressão alta, aborto e parto</a:t>
            </a:r>
          </a:p>
          <a:p>
            <a:pPr algn="just" fontAlgn="base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prematuro.</a:t>
            </a:r>
          </a:p>
          <a:p>
            <a:pPr algn="just" fontAlgn="base">
              <a:buNone/>
            </a:pP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Espinafre, feijão, lentilha, levedura de cerveja e quiabo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332656"/>
            <a:ext cx="776653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38859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b="1" dirty="0" smtClean="0">
                <a:latin typeface="Times New Roman" pitchFamily="18" charset="0"/>
                <a:cs typeface="Times New Roman" pitchFamily="18" charset="0"/>
              </a:rPr>
              <a:t>Funções, carências e fontes                   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352928" cy="580526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Vitamina B12 – Cianocobalamina</a:t>
            </a:r>
          </a:p>
          <a:p>
            <a:pPr fontAlgn="base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Esta vitamina é responsável pelo auxílio do equilíbrio </a:t>
            </a:r>
          </a:p>
          <a:p>
            <a:pPr fontAlgn="base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hormonal, agindo sobre os glóbulos vermelhos e células</a:t>
            </a:r>
          </a:p>
          <a:p>
            <a:pPr fontAlgn="base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nervosas. </a:t>
            </a:r>
          </a:p>
          <a:p>
            <a:pPr fontAlgn="base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deficiência de B12 provoca cansaço, 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anemia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falta 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</a:p>
          <a:p>
            <a:pPr fontAlgn="base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energia 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 concentração. </a:t>
            </a:r>
          </a:p>
          <a:p>
            <a:pPr fontAlgn="base">
              <a:buNone/>
            </a:pP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É </a:t>
            </a: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produzida por bactérias. </a:t>
            </a: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Por isso, nem sempre </a:t>
            </a:r>
            <a:endParaRPr lang="pt-BR" sz="2800" dirty="0" smtClean="0">
              <a:solidFill>
                <a:srgbClr val="F5781E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conseguimos </a:t>
            </a: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encontrá-la em alimentos vegetais </a:t>
            </a: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fontAlgn="base">
              <a:buNone/>
            </a:pP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Os alimentos ricos em vitamina B12 são </a:t>
            </a: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especialmente</a:t>
            </a:r>
          </a:p>
          <a:p>
            <a:pPr fontAlgn="base">
              <a:buNone/>
            </a:pP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os </a:t>
            </a: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de origem animal, como peixes, carnes, ovos </a:t>
            </a: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e </a:t>
            </a:r>
          </a:p>
          <a:p>
            <a:pPr fontAlgn="base">
              <a:buNone/>
            </a:pP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laticínios</a:t>
            </a:r>
            <a:r>
              <a:rPr lang="pt-BR" sz="2800" dirty="0" smtClean="0">
                <a:solidFill>
                  <a:srgbClr val="F5781E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332656"/>
            <a:ext cx="776653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38859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b="1" dirty="0" smtClean="0">
                <a:latin typeface="Times New Roman" pitchFamily="18" charset="0"/>
                <a:cs typeface="Times New Roman" pitchFamily="18" charset="0"/>
              </a:rPr>
              <a:t>Alimentação saudável 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339725">
              <a:spcBef>
                <a:spcPts val="800"/>
              </a:spcBef>
              <a:buSzPct val="7500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pt-B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       O que é?</a:t>
            </a:r>
          </a:p>
          <a:p>
            <a:pPr indent="-339725">
              <a:spcBef>
                <a:spcPts val="800"/>
              </a:spcBef>
              <a:buSzPct val="7500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pt-B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indent="-339725">
              <a:spcBef>
                <a:spcPts val="800"/>
              </a:spcBef>
              <a:buSzPct val="7500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pt-B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		  Qualidade x Quantidade</a:t>
            </a:r>
          </a:p>
          <a:p>
            <a:pPr indent="-339725">
              <a:spcBef>
                <a:spcPts val="800"/>
              </a:spcBef>
              <a:buSzPct val="7500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endParaRPr lang="pt-BR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-339725">
              <a:spcBef>
                <a:spcPts val="800"/>
              </a:spcBef>
              <a:buSzPct val="7500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pt-B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         Macronutrientes x Micronutrientes</a:t>
            </a:r>
          </a:p>
          <a:p>
            <a:pPr indent="-339725">
              <a:spcBef>
                <a:spcPts val="800"/>
              </a:spcBef>
              <a:buSzPct val="7500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endParaRPr lang="pt-BR" dirty="0" smtClean="0">
              <a:solidFill>
                <a:srgbClr val="003300"/>
              </a:solidFill>
              <a:latin typeface="Verdana" pitchFamily="32" charset="0"/>
            </a:endParaRPr>
          </a:p>
          <a:p>
            <a:pPr indent="-339725">
              <a:spcBef>
                <a:spcPts val="800"/>
              </a:spcBef>
              <a:buSzPct val="7500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endParaRPr lang="pt-BR" dirty="0" smtClean="0">
              <a:solidFill>
                <a:srgbClr val="003300"/>
              </a:solidFill>
              <a:latin typeface="Verdana" pitchFamily="32" charset="0"/>
            </a:endParaRPr>
          </a:p>
          <a:p>
            <a:pPr indent="-339725">
              <a:spcBef>
                <a:spcPts val="800"/>
              </a:spcBef>
              <a:buSzPct val="7500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endParaRPr lang="pt-BR" dirty="0" smtClean="0">
              <a:solidFill>
                <a:srgbClr val="003300"/>
              </a:solidFill>
              <a:latin typeface="Verdana" pitchFamily="32" charset="0"/>
            </a:endParaRPr>
          </a:p>
          <a:p>
            <a:endParaRPr lang="pt-BR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340768"/>
            <a:ext cx="761777" cy="737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420888"/>
            <a:ext cx="761777" cy="737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573016"/>
            <a:ext cx="761777" cy="737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38859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b="1" smtClean="0">
                <a:latin typeface="Times New Roman" pitchFamily="18" charset="0"/>
                <a:cs typeface="Times New Roman" pitchFamily="18" charset="0"/>
              </a:rPr>
              <a:t>Minerais </a:t>
            </a:r>
            <a:r>
              <a:rPr lang="pt-BR" sz="4400" b="1" dirty="0" smtClean="0">
                <a:latin typeface="Times New Roman" pitchFamily="18" charset="0"/>
                <a:cs typeface="Times New Roman" pitchFamily="18" charset="0"/>
              </a:rPr>
              <a:t>- O que são?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339725">
              <a:spcBef>
                <a:spcPts val="800"/>
              </a:spcBef>
              <a:buSzPct val="7500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pt-B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indent="-339725">
              <a:spcBef>
                <a:spcPts val="800"/>
              </a:spcBef>
              <a:buSzPct val="7500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endParaRPr lang="pt-BR" dirty="0" smtClean="0">
              <a:solidFill>
                <a:srgbClr val="003300"/>
              </a:solidFill>
              <a:latin typeface="Verdana" pitchFamily="32" charset="0"/>
            </a:endParaRPr>
          </a:p>
          <a:p>
            <a:pPr indent="-339725">
              <a:spcBef>
                <a:spcPts val="800"/>
              </a:spcBef>
              <a:buSzPct val="7500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endParaRPr lang="pt-BR" dirty="0" smtClean="0">
              <a:solidFill>
                <a:srgbClr val="003300"/>
              </a:solidFill>
              <a:latin typeface="Verdana" pitchFamily="32" charset="0"/>
            </a:endParaRPr>
          </a:p>
          <a:p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1604963"/>
            <a:ext cx="2971205" cy="4360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38859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b="1" dirty="0" smtClean="0">
                <a:latin typeface="Times New Roman" pitchFamily="18" charset="0"/>
                <a:cs typeface="Times New Roman" pitchFamily="18" charset="0"/>
              </a:rPr>
              <a:t>Funções 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352928" cy="5805264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Cálcio</a:t>
            </a:r>
          </a:p>
          <a:p>
            <a:r>
              <a:rPr lang="pt-BR" dirty="0" smtClean="0"/>
              <a:t>Ferro</a:t>
            </a:r>
          </a:p>
          <a:p>
            <a:r>
              <a:rPr lang="pt-BR" dirty="0" smtClean="0"/>
              <a:t>Magnésio</a:t>
            </a:r>
          </a:p>
          <a:p>
            <a:r>
              <a:rPr lang="pt-BR" dirty="0" smtClean="0"/>
              <a:t>Fósforo </a:t>
            </a:r>
          </a:p>
          <a:p>
            <a:r>
              <a:rPr lang="pt-BR" dirty="0" smtClean="0"/>
              <a:t>Potássio</a:t>
            </a:r>
          </a:p>
          <a:p>
            <a:r>
              <a:rPr lang="pt-BR" dirty="0" smtClean="0"/>
              <a:t>Sódio</a:t>
            </a:r>
          </a:p>
          <a:p>
            <a:r>
              <a:rPr lang="pt-BR" dirty="0" smtClean="0"/>
              <a:t>Iodo</a:t>
            </a:r>
          </a:p>
          <a:p>
            <a:r>
              <a:rPr lang="pt-BR" dirty="0" smtClean="0"/>
              <a:t>Zinco </a:t>
            </a:r>
          </a:p>
          <a:p>
            <a:r>
              <a:rPr lang="pt-BR" dirty="0" smtClean="0"/>
              <a:t>Selênio</a:t>
            </a:r>
          </a:p>
          <a:p>
            <a:r>
              <a:rPr lang="pt-BR" dirty="0" err="1" smtClean="0"/>
              <a:t>Fluor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38859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b="1" dirty="0" smtClean="0">
                <a:latin typeface="Times New Roman" pitchFamily="18" charset="0"/>
                <a:cs typeface="Times New Roman" pitchFamily="18" charset="0"/>
              </a:rPr>
              <a:t>Principais minerais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352928" cy="5805264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São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nutrientes muito importantes para o organismo humano, pois contribuem para produção de hormônios, a formação de dentes e ossos e a regulação da pressão sanguínea. </a:t>
            </a:r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As principais fontes de sais minerais são os alimentos como verduras, frutas e cereais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integrais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e também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 carnes e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laticínios.</a:t>
            </a:r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859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b="1" dirty="0" smtClean="0">
                <a:latin typeface="Times New Roman" pitchFamily="18" charset="0"/>
                <a:cs typeface="Times New Roman" pitchFamily="18" charset="0"/>
              </a:rPr>
              <a:t>Fibras - O que são?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339725">
              <a:spcBef>
                <a:spcPts val="800"/>
              </a:spcBef>
              <a:buSzPct val="7500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pt-B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indent="-339725">
              <a:spcBef>
                <a:spcPts val="800"/>
              </a:spcBef>
              <a:buSzPct val="7500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endParaRPr lang="pt-BR" dirty="0" smtClean="0">
              <a:solidFill>
                <a:srgbClr val="003300"/>
              </a:solidFill>
              <a:latin typeface="Verdana" pitchFamily="32" charset="0"/>
            </a:endParaRPr>
          </a:p>
          <a:p>
            <a:pPr indent="-339725">
              <a:spcBef>
                <a:spcPts val="800"/>
              </a:spcBef>
              <a:buSzPct val="7500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endParaRPr lang="pt-BR" dirty="0" smtClean="0">
              <a:solidFill>
                <a:srgbClr val="003300"/>
              </a:solidFill>
              <a:latin typeface="Verdana" pitchFamily="32" charset="0"/>
            </a:endParaRPr>
          </a:p>
          <a:p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1604963"/>
            <a:ext cx="2971205" cy="4360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38859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b="1" dirty="0" smtClean="0">
                <a:latin typeface="Times New Roman" pitchFamily="18" charset="0"/>
                <a:cs typeface="Times New Roman" pitchFamily="18" charset="0"/>
              </a:rPr>
              <a:t>Fibras - Classificação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339725">
              <a:spcBef>
                <a:spcPts val="800"/>
              </a:spcBef>
              <a:buSzPct val="7500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pt-B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475928" y="1565176"/>
            <a:ext cx="8352928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39725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Pct val="75000"/>
              <a:buFont typeface="Arial" pitchFamily="34" charset="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r>
              <a:rPr lang="pt-BR" sz="32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solúveis X </a:t>
            </a:r>
            <a:r>
              <a:rPr lang="pt-BR" sz="32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kumimoji="0" lang="pt-BR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olúveis</a:t>
            </a:r>
            <a:endParaRPr kumimoji="0" lang="pt-BR" sz="3200" b="1" i="0" u="none" strike="noStrike" kern="1200" cap="none" spc="0" normalizeH="0" baseline="0" noProof="0" dirty="0" smtClean="0">
              <a:ln>
                <a:noFill/>
              </a:ln>
              <a:solidFill>
                <a:srgbClr val="0033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39725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Pct val="75000"/>
              <a:buFont typeface="Arial" pitchFamily="34" charset="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endParaRPr lang="pt-BR" sz="3200" b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39725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Pct val="75000"/>
              <a:buFont typeface="Arial" pitchFamily="34" charset="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endParaRPr kumimoji="0" lang="pt-BR" sz="3200" b="1" i="0" u="none" strike="noStrike" kern="1200" cap="none" spc="0" normalizeH="0" baseline="0" noProof="0" dirty="0" smtClean="0">
              <a:ln>
                <a:noFill/>
              </a:ln>
              <a:solidFill>
                <a:srgbClr val="0033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39725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Pct val="75000"/>
              <a:buFont typeface="Arial" pitchFamily="34" charset="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endParaRPr kumimoji="0" lang="pt-BR" sz="3200" b="1" i="0" u="none" strike="noStrike" kern="1200" cap="none" spc="0" normalizeH="0" baseline="0" noProof="0" dirty="0" smtClean="0">
              <a:ln>
                <a:noFill/>
              </a:ln>
              <a:solidFill>
                <a:srgbClr val="003300"/>
              </a:solidFill>
              <a:effectLst/>
              <a:uLnTx/>
              <a:uFillTx/>
              <a:latin typeface="Verdana" pitchFamily="32" charset="0"/>
              <a:ea typeface="+mn-ea"/>
              <a:cs typeface="+mn-cs"/>
            </a:endParaRPr>
          </a:p>
          <a:p>
            <a:pPr marL="342900" marR="0" lvl="0" indent="-339725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Pct val="75000"/>
              <a:buFont typeface="Arial" pitchFamily="34" charset="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rgbClr val="003300"/>
              </a:solidFill>
              <a:effectLst/>
              <a:uLnTx/>
              <a:uFillTx/>
              <a:latin typeface="Verdana" pitchFamily="32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rgbClr val="006969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2852936"/>
            <a:ext cx="6505575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38859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b="1" dirty="0" smtClean="0">
                <a:latin typeface="Times New Roman" pitchFamily="18" charset="0"/>
                <a:cs typeface="Times New Roman" pitchFamily="18" charset="0"/>
              </a:rPr>
              <a:t>Funções 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352928" cy="5805264"/>
          </a:xfrm>
        </p:spPr>
        <p:txBody>
          <a:bodyPr>
            <a:normAutofit/>
          </a:bodyPr>
          <a:lstStyle/>
          <a:p>
            <a:pPr>
              <a:buNone/>
            </a:pPr>
            <a:endParaRPr lang="pt-BR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Aumenta a sensação de saciedade</a:t>
            </a:r>
            <a:endParaRPr lang="pt-BR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Controle do apetite</a:t>
            </a:r>
          </a:p>
          <a:p>
            <a:pPr>
              <a:buNone/>
            </a:pPr>
            <a:r>
              <a:rPr lang="pt-B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Controle do funcionamento intestinal</a:t>
            </a:r>
          </a:p>
          <a:p>
            <a:pPr>
              <a:buNone/>
            </a:pPr>
            <a:r>
              <a:rPr lang="pt-B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Redução dos níveis de gorduras</a:t>
            </a:r>
          </a:p>
          <a:p>
            <a:pPr>
              <a:buNone/>
            </a:pPr>
            <a:r>
              <a:rPr lang="pt-B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Controle da absorção de glicose</a:t>
            </a:r>
          </a:p>
          <a:p>
            <a:pPr>
              <a:buNone/>
            </a:pPr>
            <a:r>
              <a:rPr lang="pt-B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Melhoram a saúde das microbiota intestinal</a:t>
            </a:r>
          </a:p>
          <a:p>
            <a:pPr>
              <a:buNone/>
            </a:pPr>
            <a:r>
              <a:rPr lang="pt-B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Eliminar toxinas presentes no intestino</a:t>
            </a:r>
            <a:endParaRPr lang="pt-BR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859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b="1" dirty="0" smtClean="0">
                <a:latin typeface="Times New Roman" pitchFamily="18" charset="0"/>
                <a:cs typeface="Times New Roman" pitchFamily="18" charset="0"/>
              </a:rPr>
              <a:t>Equilíbrio</a:t>
            </a:r>
            <a:endParaRPr lang="pt-BR" sz="4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Deficiência</a:t>
            </a:r>
          </a:p>
          <a:p>
            <a:endParaRPr lang="pt-BR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pt-BR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pt-BR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pt-BR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pt-B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Excesso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1484784"/>
            <a:ext cx="4213820" cy="3596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51720" y="3717032"/>
            <a:ext cx="5112568" cy="936104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Nenhum nutriente é vilão. O segredo é sempre o equilíbrio!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b="1" dirty="0" smtClean="0">
                <a:latin typeface="Times New Roman" pitchFamily="18" charset="0"/>
                <a:cs typeface="Times New Roman" pitchFamily="18" charset="0"/>
              </a:rPr>
              <a:t>Alimentação saudável 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indent="-339725">
              <a:spcBef>
                <a:spcPts val="800"/>
              </a:spcBef>
              <a:buSzPct val="7500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pt-B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pt-BR" sz="35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Macronutrientes</a:t>
            </a:r>
          </a:p>
          <a:p>
            <a:pPr indent="-339725">
              <a:spcBef>
                <a:spcPts val="800"/>
              </a:spcBef>
              <a:buSzPct val="7500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pt-BR" sz="35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indent="-339725">
              <a:spcBef>
                <a:spcPts val="800"/>
              </a:spcBef>
              <a:buSzPct val="7500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pt-BR" sz="35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Carboidratos</a:t>
            </a:r>
          </a:p>
          <a:p>
            <a:pPr indent="-339725">
              <a:spcBef>
                <a:spcPts val="800"/>
              </a:spcBef>
              <a:buSzPct val="7500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pt-BR" sz="35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Proteínas</a:t>
            </a:r>
          </a:p>
          <a:p>
            <a:pPr indent="-339725">
              <a:spcBef>
                <a:spcPts val="800"/>
              </a:spcBef>
              <a:buSzPct val="7500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pt-BR" sz="35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Lipídeos</a:t>
            </a:r>
          </a:p>
          <a:p>
            <a:pPr indent="-339725">
              <a:spcBef>
                <a:spcPts val="800"/>
              </a:spcBef>
              <a:buSzPct val="7500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pt-BR" sz="35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Vitaminas</a:t>
            </a:r>
          </a:p>
          <a:p>
            <a:pPr indent="-339725">
              <a:spcBef>
                <a:spcPts val="800"/>
              </a:spcBef>
              <a:buSzPct val="7500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pt-BR" sz="35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Minerais</a:t>
            </a:r>
          </a:p>
          <a:p>
            <a:pPr indent="-339725">
              <a:spcBef>
                <a:spcPts val="800"/>
              </a:spcBef>
              <a:buSzPct val="7500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pt-BR" sz="35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Fibras</a:t>
            </a:r>
          </a:p>
          <a:p>
            <a:pPr indent="-339725">
              <a:spcBef>
                <a:spcPts val="800"/>
              </a:spcBef>
              <a:buSzPct val="7500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endParaRPr lang="pt-BR" dirty="0" smtClean="0">
              <a:solidFill>
                <a:srgbClr val="003300"/>
              </a:solidFill>
              <a:latin typeface="Verdana" pitchFamily="32" charset="0"/>
            </a:endParaRPr>
          </a:p>
          <a:p>
            <a:pPr indent="-339725">
              <a:spcBef>
                <a:spcPts val="800"/>
              </a:spcBef>
              <a:buSzPct val="7500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endParaRPr lang="pt-BR" dirty="0" smtClean="0">
              <a:solidFill>
                <a:srgbClr val="003300"/>
              </a:solidFill>
              <a:latin typeface="Verdana" pitchFamily="32" charset="0"/>
            </a:endParaRPr>
          </a:p>
          <a:p>
            <a:endParaRPr lang="pt-BR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340768"/>
            <a:ext cx="761777" cy="737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38859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b="1" dirty="0" smtClean="0">
                <a:latin typeface="Times New Roman" pitchFamily="18" charset="0"/>
                <a:cs typeface="Times New Roman" pitchFamily="18" charset="0"/>
              </a:rPr>
              <a:t>Vitaminas - O que são?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339725">
              <a:spcBef>
                <a:spcPts val="800"/>
              </a:spcBef>
              <a:buSzPct val="7500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pt-B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indent="-339725">
              <a:spcBef>
                <a:spcPts val="800"/>
              </a:spcBef>
              <a:buSzPct val="7500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endParaRPr lang="pt-BR" dirty="0" smtClean="0">
              <a:solidFill>
                <a:srgbClr val="003300"/>
              </a:solidFill>
              <a:latin typeface="Verdana" pitchFamily="32" charset="0"/>
            </a:endParaRPr>
          </a:p>
          <a:p>
            <a:pPr indent="-339725">
              <a:spcBef>
                <a:spcPts val="800"/>
              </a:spcBef>
              <a:buSzPct val="7500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endParaRPr lang="pt-BR" dirty="0" smtClean="0">
              <a:solidFill>
                <a:srgbClr val="003300"/>
              </a:solidFill>
              <a:latin typeface="Verdana" pitchFamily="32" charset="0"/>
            </a:endParaRPr>
          </a:p>
          <a:p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1604963"/>
            <a:ext cx="2971205" cy="4360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38859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b="1" dirty="0" smtClean="0">
                <a:latin typeface="Times New Roman" pitchFamily="18" charset="0"/>
                <a:cs typeface="Times New Roman" pitchFamily="18" charset="0"/>
              </a:rPr>
              <a:t>Vitaminas - Classificação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339725">
              <a:spcBef>
                <a:spcPts val="800"/>
              </a:spcBef>
              <a:buSzPct val="7500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pt-B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indent="-339725">
              <a:spcBef>
                <a:spcPts val="800"/>
              </a:spcBef>
              <a:buSzPct val="7500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endParaRPr lang="pt-BR" dirty="0" smtClean="0">
              <a:solidFill>
                <a:srgbClr val="003300"/>
              </a:solidFill>
              <a:latin typeface="Verdana" pitchFamily="32" charset="0"/>
            </a:endParaRPr>
          </a:p>
          <a:p>
            <a:pPr indent="-339725">
              <a:spcBef>
                <a:spcPts val="800"/>
              </a:spcBef>
              <a:buSzPct val="7500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endParaRPr lang="pt-BR" dirty="0" smtClean="0">
              <a:solidFill>
                <a:srgbClr val="003300"/>
              </a:solidFill>
              <a:latin typeface="Verdana" pitchFamily="32" charset="0"/>
            </a:endParaRPr>
          </a:p>
          <a:p>
            <a:endParaRPr lang="pt-BR" dirty="0"/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475928" y="1565176"/>
            <a:ext cx="8352928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39725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Pct val="75000"/>
              <a:buFont typeface="Arial" pitchFamily="34" charset="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			</a:t>
            </a: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Lipossolúveis</a:t>
            </a:r>
          </a:p>
          <a:p>
            <a:pPr marL="342900" marR="0" lvl="0" indent="-339725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Pct val="75000"/>
              <a:buFont typeface="Arial" pitchFamily="34" charset="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endParaRPr lang="pt-BR" sz="3200" b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39725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Pct val="75000"/>
              <a:buFont typeface="Arial" pitchFamily="34" charset="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		</a:t>
            </a:r>
          </a:p>
          <a:p>
            <a:pPr marL="342900" marR="0" lvl="0" indent="-339725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Pct val="75000"/>
              <a:buFont typeface="Arial" pitchFamily="34" charset="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r>
              <a:rPr lang="pt-BR" sz="32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Hidrossolúveis</a:t>
            </a:r>
          </a:p>
          <a:p>
            <a:pPr marL="342900" marR="0" lvl="0" indent="-339725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Pct val="75000"/>
              <a:buFont typeface="Arial" pitchFamily="34" charset="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endParaRPr kumimoji="0" lang="pt-BR" sz="3200" b="1" i="0" u="none" strike="noStrike" kern="1200" cap="none" spc="0" normalizeH="0" baseline="0" noProof="0" dirty="0" smtClean="0">
              <a:ln>
                <a:noFill/>
              </a:ln>
              <a:solidFill>
                <a:srgbClr val="003300"/>
              </a:solidFill>
              <a:effectLst/>
              <a:uLnTx/>
              <a:uFillTx/>
              <a:latin typeface="Verdana" pitchFamily="32" charset="0"/>
              <a:ea typeface="+mn-ea"/>
              <a:cs typeface="+mn-cs"/>
            </a:endParaRPr>
          </a:p>
          <a:p>
            <a:pPr marL="342900" marR="0" lvl="0" indent="-339725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Pct val="75000"/>
              <a:buFont typeface="Arial" pitchFamily="34" charset="0"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rgbClr val="003300"/>
              </a:solidFill>
              <a:effectLst/>
              <a:uLnTx/>
              <a:uFillTx/>
              <a:latin typeface="Verdana" pitchFamily="32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rgbClr val="006969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268760"/>
            <a:ext cx="12382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564904"/>
            <a:ext cx="1057319" cy="1438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38859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b="1" dirty="0" smtClean="0">
                <a:latin typeface="Times New Roman" pitchFamily="18" charset="0"/>
                <a:cs typeface="Times New Roman" pitchFamily="18" charset="0"/>
              </a:rPr>
              <a:t>Funções, carências e fontes                   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352928" cy="580526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Vitamina A – Retinol</a:t>
            </a:r>
          </a:p>
          <a:p>
            <a:pPr algn="just" fontAlgn="t">
              <a:buNone/>
            </a:pP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Protege a saúde dos olhos, previne infecções e ajuda a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produzir glóbulos vermelhos, ajuda a prevenir danos às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células.</a:t>
            </a:r>
          </a:p>
          <a:p>
            <a:pPr algn="just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Cegueira ou cegueira noturna, irritação da garganta, </a:t>
            </a:r>
          </a:p>
          <a:p>
            <a:pPr algn="just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sinusite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abscessos 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nos ouvidos e na boca, secura das</a:t>
            </a:r>
          </a:p>
          <a:p>
            <a:pPr algn="just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pálpebras.</a:t>
            </a:r>
          </a:p>
          <a:p>
            <a:pPr algn="just">
              <a:buNone/>
            </a:pPr>
            <a:r>
              <a:rPr lang="pt-BR" sz="28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Cenoura, agrião, abóbora, manga, caqui, espinafre, </a:t>
            </a:r>
          </a:p>
          <a:p>
            <a:pPr algn="just">
              <a:buNone/>
            </a:pPr>
            <a:r>
              <a:rPr lang="pt-BR" sz="28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chicória, tomate, mamão, batata, abóbora, fígado, gema </a:t>
            </a:r>
          </a:p>
          <a:p>
            <a:pPr algn="just">
              <a:buNone/>
            </a:pPr>
            <a:r>
              <a:rPr lang="pt-BR" sz="28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de ovo, camarão, salmão e frutos do mar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332656"/>
            <a:ext cx="776653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38859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b="1" dirty="0" smtClean="0">
                <a:latin typeface="Times New Roman" pitchFamily="18" charset="0"/>
                <a:cs typeface="Times New Roman" pitchFamily="18" charset="0"/>
              </a:rPr>
              <a:t>Funções, carências e fontes                   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352928" cy="580526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Vitamina D – </a:t>
            </a:r>
            <a:r>
              <a:rPr lang="pt-BR" b="1" dirty="0" err="1" smtClean="0">
                <a:latin typeface="Times New Roman" pitchFamily="18" charset="0"/>
                <a:cs typeface="Times New Roman" pitchFamily="18" charset="0"/>
              </a:rPr>
              <a:t>Ergocalciferol</a:t>
            </a:r>
            <a:endParaRPr lang="pt-B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t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Atua na absorção de cálcio e fósforo, saúde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cardiovascular, músculo e gestação, </a:t>
            </a:r>
          </a:p>
          <a:p>
            <a:pPr algn="just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Fragilidade óssea, dor muscular, sensação de fadiga,</a:t>
            </a:r>
          </a:p>
          <a:p>
            <a:pPr algn="just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retardo no crescimento de crianças, osteoporoses em</a:t>
            </a:r>
          </a:p>
          <a:p>
            <a:pPr algn="just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adultos.</a:t>
            </a:r>
          </a:p>
          <a:p>
            <a:pPr algn="just">
              <a:buNone/>
            </a:pPr>
            <a:r>
              <a:rPr lang="pt-BR" sz="28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Peixes gordurosos (arenque, sardinha e salmão), leite,</a:t>
            </a:r>
          </a:p>
          <a:p>
            <a:pPr algn="just">
              <a:buNone/>
            </a:pPr>
            <a:r>
              <a:rPr lang="pt-BR" sz="28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Ovos, óleo de fígado de bacalhau.</a:t>
            </a:r>
          </a:p>
          <a:p>
            <a:pPr algn="just">
              <a:buNone/>
            </a:pPr>
            <a:r>
              <a:rPr lang="pt-BR" sz="28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Ela é produzida principalmente pela exposição à luz</a:t>
            </a:r>
          </a:p>
          <a:p>
            <a:pPr algn="just">
              <a:buNone/>
            </a:pPr>
            <a:r>
              <a:rPr lang="pt-BR" sz="28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solar. 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332656"/>
            <a:ext cx="776653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38859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b="1" dirty="0" smtClean="0">
                <a:latin typeface="Times New Roman" pitchFamily="18" charset="0"/>
                <a:cs typeface="Times New Roman" pitchFamily="18" charset="0"/>
              </a:rPr>
              <a:t>Funções, carências e fontes                   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352928" cy="580526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Vitamina E – Tocoferol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Antioxidante, favorece o metabolismo celular, auxilia a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fertilidade e previne a</a:t>
            </a:r>
            <a:r>
              <a:rPr lang="pt-BR" sz="2800" dirty="0" smtClean="0"/>
              <a:t> </a:t>
            </a: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doença de Alzheimer.</a:t>
            </a:r>
          </a:p>
          <a:p>
            <a:pPr algn="just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Problemas neurológicos e anemia em bebês prematuros.</a:t>
            </a:r>
          </a:p>
          <a:p>
            <a:pPr algn="just">
              <a:buNone/>
            </a:pPr>
            <a:r>
              <a:rPr lang="pt-BR" sz="28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Óleos vegetais, cereais integrais (germe de trigo),</a:t>
            </a:r>
          </a:p>
          <a:p>
            <a:pPr algn="just">
              <a:buNone/>
            </a:pPr>
            <a:r>
              <a:rPr lang="pt-BR" sz="28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verduras de folha verde , carnes, amendoim e nozes.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332656"/>
            <a:ext cx="776653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38859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b="1" dirty="0" smtClean="0">
                <a:latin typeface="Times New Roman" pitchFamily="18" charset="0"/>
                <a:cs typeface="Times New Roman" pitchFamily="18" charset="0"/>
              </a:rPr>
              <a:t>Funções, carências e fontes                   </a:t>
            </a:r>
            <a:endParaRPr lang="pt-BR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352928" cy="580526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Vitamina K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Contribui para a formação de fatores de coagulação,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auxilia a vitamina D a sintetizar uma proteína</a:t>
            </a:r>
          </a:p>
          <a:p>
            <a:pPr algn="just" fontAlgn="t">
              <a:buNone/>
            </a:pPr>
            <a:r>
              <a:rPr lang="pt-BR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reguladora nos ossos.</a:t>
            </a:r>
          </a:p>
          <a:p>
            <a:pPr algn="just">
              <a:buNone/>
            </a:pP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Prolongamento do tempo de coagulação.</a:t>
            </a:r>
          </a:p>
          <a:p>
            <a:pPr algn="just">
              <a:buNone/>
            </a:pPr>
            <a:r>
              <a:rPr lang="pt-BR" sz="28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Brócolis, couve de Bruxelas,  acelga, repolho e</a:t>
            </a:r>
          </a:p>
          <a:p>
            <a:pPr algn="just">
              <a:buNone/>
            </a:pPr>
            <a:r>
              <a:rPr lang="pt-BR" sz="28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espinafres.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332656"/>
            <a:ext cx="776653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38859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UNIMED">
      <a:dk1>
        <a:srgbClr val="006969"/>
      </a:dk1>
      <a:lt1>
        <a:srgbClr val="FFFFFF"/>
      </a:lt1>
      <a:dk2>
        <a:srgbClr val="410050"/>
      </a:dk2>
      <a:lt2>
        <a:srgbClr val="EBDCB9"/>
      </a:lt2>
      <a:accent1>
        <a:srgbClr val="BED700"/>
      </a:accent1>
      <a:accent2>
        <a:srgbClr val="EB0A64"/>
      </a:accent2>
      <a:accent3>
        <a:srgbClr val="006600"/>
      </a:accent3>
      <a:accent4>
        <a:srgbClr val="F5781E"/>
      </a:accent4>
      <a:accent5>
        <a:srgbClr val="A0238C"/>
      </a:accent5>
      <a:accent6>
        <a:srgbClr val="FFC30F"/>
      </a:accent6>
      <a:hlink>
        <a:srgbClr val="693C0F"/>
      </a:hlink>
      <a:folHlink>
        <a:srgbClr val="005028"/>
      </a:folHlink>
    </a:clrScheme>
    <a:fontScheme name="Personalizada 1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1778</TotalTime>
  <Words>672</Words>
  <Application>Microsoft Office PowerPoint</Application>
  <PresentationFormat>Apresentação na tela (4:3)</PresentationFormat>
  <Paragraphs>227</Paragraphs>
  <Slides>27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28" baseType="lpstr">
      <vt:lpstr>Tema do Office</vt:lpstr>
      <vt:lpstr>VITAMINAS, MINERAIS E FIBRAS</vt:lpstr>
      <vt:lpstr>Alimentação saudável </vt:lpstr>
      <vt:lpstr>Alimentação saudável </vt:lpstr>
      <vt:lpstr>Vitaminas - O que são?</vt:lpstr>
      <vt:lpstr>Vitaminas - Classificação</vt:lpstr>
      <vt:lpstr>Funções, carências e fontes                   </vt:lpstr>
      <vt:lpstr>Funções, carências e fontes                   </vt:lpstr>
      <vt:lpstr>Funções, carências e fontes                   </vt:lpstr>
      <vt:lpstr>Funções, carências e fontes                   </vt:lpstr>
      <vt:lpstr>Funções, carências e fontes  </vt:lpstr>
      <vt:lpstr>Funções, carências e fontes  </vt:lpstr>
      <vt:lpstr>Funções, carências e fontes                   </vt:lpstr>
      <vt:lpstr>Funções, carências e fontes                   </vt:lpstr>
      <vt:lpstr>Funções, carências e fontes                   </vt:lpstr>
      <vt:lpstr>Funções, carências e fontes                   </vt:lpstr>
      <vt:lpstr>Funções, carências e fontes                   </vt:lpstr>
      <vt:lpstr>Funções, carências e fontes                   </vt:lpstr>
      <vt:lpstr>Funções, carências e fontes                   </vt:lpstr>
      <vt:lpstr>Funções, carências e fontes                   </vt:lpstr>
      <vt:lpstr>Minerais - O que são?</vt:lpstr>
      <vt:lpstr>Funções </vt:lpstr>
      <vt:lpstr>Principais minerais</vt:lpstr>
      <vt:lpstr>Fibras - O que são?</vt:lpstr>
      <vt:lpstr>Fibras - Classificação</vt:lpstr>
      <vt:lpstr>Funções </vt:lpstr>
      <vt:lpstr>Equilíbrio</vt:lpstr>
      <vt:lpstr>Nenhum nutriente é vilão. O segredo é sempre o equilíbrio!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Julia Fernandes Di Fraia</dc:creator>
  <cp:lastModifiedBy>Fábio</cp:lastModifiedBy>
  <cp:revision>162</cp:revision>
  <dcterms:created xsi:type="dcterms:W3CDTF">2014-02-13T16:35:54Z</dcterms:created>
  <dcterms:modified xsi:type="dcterms:W3CDTF">2021-11-10T23:12:59Z</dcterms:modified>
</cp:coreProperties>
</file>