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0" r:id="rId3"/>
    <p:sldId id="278" r:id="rId4"/>
    <p:sldId id="273" r:id="rId5"/>
    <p:sldId id="271" r:id="rId6"/>
    <p:sldId id="274" r:id="rId7"/>
    <p:sldId id="285" r:id="rId8"/>
    <p:sldId id="284" r:id="rId9"/>
    <p:sldId id="275" r:id="rId10"/>
    <p:sldId id="277" r:id="rId11"/>
    <p:sldId id="280" r:id="rId12"/>
    <p:sldId id="281" r:id="rId13"/>
    <p:sldId id="279" r:id="rId14"/>
    <p:sldId id="282" r:id="rId15"/>
    <p:sldId id="286" r:id="rId16"/>
    <p:sldId id="295" r:id="rId17"/>
    <p:sldId id="287" r:id="rId18"/>
    <p:sldId id="288" r:id="rId19"/>
    <p:sldId id="289" r:id="rId20"/>
    <p:sldId id="292" r:id="rId21"/>
    <p:sldId id="315" r:id="rId22"/>
    <p:sldId id="316" r:id="rId23"/>
    <p:sldId id="296" r:id="rId24"/>
    <p:sldId id="298" r:id="rId25"/>
    <p:sldId id="299" r:id="rId26"/>
    <p:sldId id="300" r:id="rId27"/>
    <p:sldId id="301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260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0466" autoAdjust="0"/>
  </p:normalViewPr>
  <p:slideViewPr>
    <p:cSldViewPr>
      <p:cViewPr varScale="1">
        <p:scale>
          <a:sx n="69" d="100"/>
          <a:sy n="69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50000000000042E-2"/>
          <c:y val="3.437500000000001E-2"/>
          <c:w val="0.27193192257217841"/>
          <c:h val="0.909604330708661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Uso de susbstância ou sua retirada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Plan1!$B$2</c:f>
              <c:numCache>
                <c:formatCode>General</c:formatCode>
                <c:ptCount val="1"/>
                <c:pt idx="0">
                  <c:v>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82-41A2-9397-A3D2DA149E4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Alterações da face e estruturas cranianas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82-41A2-9397-A3D2DA149E4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Metabólicas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82-41A2-9397-A3D2DA149E43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Trauma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Plan1!$E$2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82-41A2-9397-A3D2DA149E43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Vascular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82-41A2-9397-A3D2DA149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956536"/>
        <c:axId val="423959280"/>
      </c:barChart>
      <c:catAx>
        <c:axId val="423956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3959280"/>
        <c:crosses val="autoZero"/>
        <c:auto val="1"/>
        <c:lblAlgn val="ctr"/>
        <c:lblOffset val="100"/>
        <c:noMultiLvlLbl val="0"/>
      </c:catAx>
      <c:valAx>
        <c:axId val="42395928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423956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701813102637716"/>
          <c:y val="6.3965059055118123E-2"/>
          <c:w val="0.539057977476187"/>
          <c:h val="0.872069881889763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F87EB-A78F-45D4-9026-4F0AA6D8A1C9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FED0A9DD-25F0-4906-99B5-6A7167B0D4C7}">
      <dgm:prSet phldrT="[Texto]"/>
      <dgm:spPr/>
      <dgm:t>
        <a:bodyPr/>
        <a:lstStyle/>
        <a:p>
          <a:r>
            <a:rPr lang="pt-BR" dirty="0" smtClean="0"/>
            <a:t>Exame de imagem do parênquima cerebral</a:t>
          </a:r>
        </a:p>
      </dgm:t>
    </dgm:pt>
    <dgm:pt modelId="{88A04FB4-DE76-452E-86FA-67DA2BF56AA2}" type="parTrans" cxnId="{B5CC1921-52B5-4A16-8D8A-96A155C86414}">
      <dgm:prSet/>
      <dgm:spPr/>
      <dgm:t>
        <a:bodyPr/>
        <a:lstStyle/>
        <a:p>
          <a:endParaRPr lang="pt-BR"/>
        </a:p>
      </dgm:t>
    </dgm:pt>
    <dgm:pt modelId="{8914CB26-A13B-43CE-8FF7-7EEB1697715D}" type="sibTrans" cxnId="{B5CC1921-52B5-4A16-8D8A-96A155C86414}">
      <dgm:prSet/>
      <dgm:spPr/>
      <dgm:t>
        <a:bodyPr/>
        <a:lstStyle/>
        <a:p>
          <a:endParaRPr lang="pt-BR"/>
        </a:p>
      </dgm:t>
    </dgm:pt>
    <dgm:pt modelId="{9560E75B-C655-4D06-9DD2-90E98425A06D}">
      <dgm:prSet phldrT="[Texto]"/>
      <dgm:spPr/>
      <dgm:t>
        <a:bodyPr/>
        <a:lstStyle/>
        <a:p>
          <a:r>
            <a:rPr lang="pt-BR" dirty="0" smtClean="0"/>
            <a:t>Líquor</a:t>
          </a:r>
          <a:endParaRPr lang="pt-BR" dirty="0"/>
        </a:p>
      </dgm:t>
    </dgm:pt>
    <dgm:pt modelId="{F0A20DCA-1715-457A-8E5C-2B4AE246EC01}" type="parTrans" cxnId="{37231893-90E1-4E60-8988-7953D03BEBA9}">
      <dgm:prSet/>
      <dgm:spPr/>
      <dgm:t>
        <a:bodyPr/>
        <a:lstStyle/>
        <a:p>
          <a:endParaRPr lang="pt-BR"/>
        </a:p>
      </dgm:t>
    </dgm:pt>
    <dgm:pt modelId="{A33B8A0D-AEA2-4132-97F8-273505A402E3}" type="sibTrans" cxnId="{37231893-90E1-4E60-8988-7953D03BEBA9}">
      <dgm:prSet/>
      <dgm:spPr/>
      <dgm:t>
        <a:bodyPr/>
        <a:lstStyle/>
        <a:p>
          <a:endParaRPr lang="pt-BR"/>
        </a:p>
      </dgm:t>
    </dgm:pt>
    <dgm:pt modelId="{3AD791F6-724B-4B72-9CAD-986D498FFE5C}">
      <dgm:prSet phldrT="[Texto]"/>
      <dgm:spPr/>
      <dgm:t>
        <a:bodyPr/>
        <a:lstStyle/>
        <a:p>
          <a:r>
            <a:rPr lang="pt-BR" dirty="0" smtClean="0"/>
            <a:t>O que identifica: Infecção (meningite), inflamação (vasculite) e infiltração tumoral no encéfalo e meninges</a:t>
          </a:r>
          <a:endParaRPr lang="pt-BR" dirty="0"/>
        </a:p>
      </dgm:t>
    </dgm:pt>
    <dgm:pt modelId="{56D1970D-8F37-4B13-BA4B-C09EDE46C922}" type="parTrans" cxnId="{3D080B3B-288E-4259-A798-03F2A29A7FD2}">
      <dgm:prSet/>
      <dgm:spPr/>
      <dgm:t>
        <a:bodyPr/>
        <a:lstStyle/>
        <a:p>
          <a:endParaRPr lang="pt-BR"/>
        </a:p>
      </dgm:t>
    </dgm:pt>
    <dgm:pt modelId="{A459488C-A9F1-4DD7-9CF0-32E1977CA646}" type="sibTrans" cxnId="{3D080B3B-288E-4259-A798-03F2A29A7FD2}">
      <dgm:prSet/>
      <dgm:spPr/>
      <dgm:t>
        <a:bodyPr/>
        <a:lstStyle/>
        <a:p>
          <a:endParaRPr lang="pt-BR"/>
        </a:p>
      </dgm:t>
    </dgm:pt>
    <dgm:pt modelId="{24EF4D4E-C45F-4A8C-A486-223C3019ACDD}">
      <dgm:prSet phldrT="[Texto]"/>
      <dgm:spPr/>
      <dgm:t>
        <a:bodyPr/>
        <a:lstStyle/>
        <a:p>
          <a:r>
            <a:rPr lang="pt-BR" dirty="0" smtClean="0"/>
            <a:t>Exame de imagem dos vasos sanguíneos</a:t>
          </a:r>
          <a:endParaRPr lang="pt-BR" dirty="0"/>
        </a:p>
      </dgm:t>
    </dgm:pt>
    <dgm:pt modelId="{CCEFA550-2965-40D0-9996-BCF8CB7BED5E}" type="parTrans" cxnId="{98978692-4042-4C44-8C8F-7F40EF91CC72}">
      <dgm:prSet/>
      <dgm:spPr/>
      <dgm:t>
        <a:bodyPr/>
        <a:lstStyle/>
        <a:p>
          <a:endParaRPr lang="pt-BR"/>
        </a:p>
      </dgm:t>
    </dgm:pt>
    <dgm:pt modelId="{0FF3170D-5C4A-4582-8603-488AE54B6DBF}" type="sibTrans" cxnId="{98978692-4042-4C44-8C8F-7F40EF91CC72}">
      <dgm:prSet/>
      <dgm:spPr/>
      <dgm:t>
        <a:bodyPr/>
        <a:lstStyle/>
        <a:p>
          <a:endParaRPr lang="pt-BR"/>
        </a:p>
      </dgm:t>
    </dgm:pt>
    <dgm:pt modelId="{C8B0C4D5-C33D-46CE-9A3D-E82FD10C80BA}">
      <dgm:prSet phldrT="[Texto]"/>
      <dgm:spPr/>
      <dgm:t>
        <a:bodyPr/>
        <a:lstStyle/>
        <a:p>
          <a:r>
            <a:rPr lang="pt-BR" dirty="0" smtClean="0"/>
            <a:t>Exames: Tomografia e Ressonância (preferencia contrastada)</a:t>
          </a:r>
          <a:endParaRPr lang="pt-BR" dirty="0"/>
        </a:p>
      </dgm:t>
    </dgm:pt>
    <dgm:pt modelId="{47D52D32-33C6-4A77-AA27-988264AB5D17}" type="parTrans" cxnId="{88563010-746E-4526-84D7-B30B30C9256E}">
      <dgm:prSet/>
      <dgm:spPr/>
      <dgm:t>
        <a:bodyPr/>
        <a:lstStyle/>
        <a:p>
          <a:endParaRPr lang="pt-BR"/>
        </a:p>
      </dgm:t>
    </dgm:pt>
    <dgm:pt modelId="{0C84A7C0-3DFC-4E0F-9F09-A3180878D9BB}" type="sibTrans" cxnId="{88563010-746E-4526-84D7-B30B30C9256E}">
      <dgm:prSet/>
      <dgm:spPr/>
      <dgm:t>
        <a:bodyPr/>
        <a:lstStyle/>
        <a:p>
          <a:endParaRPr lang="pt-BR"/>
        </a:p>
      </dgm:t>
    </dgm:pt>
    <dgm:pt modelId="{96965C31-69AE-4833-94DA-585992047AD6}">
      <dgm:prSet phldrT="[Texto]"/>
      <dgm:spPr/>
      <dgm:t>
        <a:bodyPr/>
        <a:lstStyle/>
        <a:p>
          <a:r>
            <a:rPr lang="pt-BR" dirty="0" smtClean="0"/>
            <a:t>O que identifica: lesão expansivas ( inflamação, infecção, tumor) e lesões vasculares (AVCi, AVCh)</a:t>
          </a:r>
          <a:endParaRPr lang="pt-BR" dirty="0"/>
        </a:p>
      </dgm:t>
    </dgm:pt>
    <dgm:pt modelId="{F61DDB74-B1C6-4502-9FE0-5BAA486B489A}" type="parTrans" cxnId="{942D9217-A471-45EE-AAAA-E0ACAE2FCB47}">
      <dgm:prSet/>
      <dgm:spPr/>
      <dgm:t>
        <a:bodyPr/>
        <a:lstStyle/>
        <a:p>
          <a:endParaRPr lang="pt-BR"/>
        </a:p>
      </dgm:t>
    </dgm:pt>
    <dgm:pt modelId="{41DC269A-20B7-4FD5-9592-4B840D450BEF}" type="sibTrans" cxnId="{942D9217-A471-45EE-AAAA-E0ACAE2FCB47}">
      <dgm:prSet/>
      <dgm:spPr/>
      <dgm:t>
        <a:bodyPr/>
        <a:lstStyle/>
        <a:p>
          <a:endParaRPr lang="pt-BR"/>
        </a:p>
      </dgm:t>
    </dgm:pt>
    <dgm:pt modelId="{8580300F-9E29-4186-924C-20F870BEA68B}">
      <dgm:prSet phldrT="[Texto]"/>
      <dgm:spPr/>
      <dgm:t>
        <a:bodyPr/>
        <a:lstStyle/>
        <a:p>
          <a:r>
            <a:rPr lang="pt-BR" dirty="0" smtClean="0"/>
            <a:t>Exames: Angiografia digital, Angio-CT e Angio-RNM</a:t>
          </a:r>
          <a:endParaRPr lang="pt-BR" dirty="0"/>
        </a:p>
      </dgm:t>
    </dgm:pt>
    <dgm:pt modelId="{D255DD9E-DDD6-4220-B6DA-0FE84A69FF61}" type="parTrans" cxnId="{BE5803FF-779B-4145-B834-DC9B13DAC05C}">
      <dgm:prSet/>
      <dgm:spPr/>
      <dgm:t>
        <a:bodyPr/>
        <a:lstStyle/>
        <a:p>
          <a:endParaRPr lang="pt-BR"/>
        </a:p>
      </dgm:t>
    </dgm:pt>
    <dgm:pt modelId="{354A2132-D6BC-4658-A91D-79083EB45113}" type="sibTrans" cxnId="{BE5803FF-779B-4145-B834-DC9B13DAC05C}">
      <dgm:prSet/>
      <dgm:spPr/>
      <dgm:t>
        <a:bodyPr/>
        <a:lstStyle/>
        <a:p>
          <a:endParaRPr lang="pt-BR"/>
        </a:p>
      </dgm:t>
    </dgm:pt>
    <dgm:pt modelId="{846D2D49-5531-48B7-81FF-4464BB910728}">
      <dgm:prSet phldrT="[Texto]"/>
      <dgm:spPr/>
      <dgm:t>
        <a:bodyPr/>
        <a:lstStyle/>
        <a:p>
          <a:r>
            <a:rPr lang="pt-BR" dirty="0" smtClean="0"/>
            <a:t>O que identifica: Aneurismas, Mal-Formações Vasculares, Trombose, Dissecção</a:t>
          </a:r>
          <a:endParaRPr lang="pt-BR" dirty="0"/>
        </a:p>
      </dgm:t>
    </dgm:pt>
    <dgm:pt modelId="{3ADFC5EC-4390-4214-A76C-A89F30E758D9}" type="parTrans" cxnId="{DD5A7695-8BEC-447E-BC57-B2E57ABF1A7E}">
      <dgm:prSet/>
      <dgm:spPr/>
      <dgm:t>
        <a:bodyPr/>
        <a:lstStyle/>
        <a:p>
          <a:endParaRPr lang="pt-BR"/>
        </a:p>
      </dgm:t>
    </dgm:pt>
    <dgm:pt modelId="{FB43366D-BD22-4F00-AA1A-D576C12665E8}" type="sibTrans" cxnId="{DD5A7695-8BEC-447E-BC57-B2E57ABF1A7E}">
      <dgm:prSet/>
      <dgm:spPr/>
      <dgm:t>
        <a:bodyPr/>
        <a:lstStyle/>
        <a:p>
          <a:endParaRPr lang="pt-BR"/>
        </a:p>
      </dgm:t>
    </dgm:pt>
    <dgm:pt modelId="{30A2366F-3868-424A-A29F-7B850BE06C6B}" type="pres">
      <dgm:prSet presAssocID="{7A3F87EB-A78F-45D4-9026-4F0AA6D8A1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7CDBF5-F89D-45F2-A757-9C0FAA7048B5}" type="pres">
      <dgm:prSet presAssocID="{FED0A9DD-25F0-4906-99B5-6A7167B0D4C7}" presName="parentLin" presStyleCnt="0"/>
      <dgm:spPr/>
    </dgm:pt>
    <dgm:pt modelId="{D15E79BC-5D1D-421C-B58D-0C5F463FECAE}" type="pres">
      <dgm:prSet presAssocID="{FED0A9DD-25F0-4906-99B5-6A7167B0D4C7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7D2070AC-AFC7-44BC-8C4C-592E9309716F}" type="pres">
      <dgm:prSet presAssocID="{FED0A9DD-25F0-4906-99B5-6A7167B0D4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8F2BDD-5E1D-4A3C-8F05-B97F183FED34}" type="pres">
      <dgm:prSet presAssocID="{FED0A9DD-25F0-4906-99B5-6A7167B0D4C7}" presName="negativeSpace" presStyleCnt="0"/>
      <dgm:spPr/>
    </dgm:pt>
    <dgm:pt modelId="{084446A3-2F15-46DF-9951-67AAABE982FA}" type="pres">
      <dgm:prSet presAssocID="{FED0A9DD-25F0-4906-99B5-6A7167B0D4C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21AEC5-1332-4CF2-84C9-599F4F2AC27B}" type="pres">
      <dgm:prSet presAssocID="{8914CB26-A13B-43CE-8FF7-7EEB1697715D}" presName="spaceBetweenRectangles" presStyleCnt="0"/>
      <dgm:spPr/>
    </dgm:pt>
    <dgm:pt modelId="{D9A14A97-A02C-46C5-A3B3-9BD9A75B356C}" type="pres">
      <dgm:prSet presAssocID="{9560E75B-C655-4D06-9DD2-90E98425A06D}" presName="parentLin" presStyleCnt="0"/>
      <dgm:spPr/>
    </dgm:pt>
    <dgm:pt modelId="{7E148E98-1679-434F-BB81-55968D95DC02}" type="pres">
      <dgm:prSet presAssocID="{9560E75B-C655-4D06-9DD2-90E98425A06D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E90186D0-5C34-406F-9BDA-7FB77A8DF6D3}" type="pres">
      <dgm:prSet presAssocID="{9560E75B-C655-4D06-9DD2-90E98425A0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993A37-5D00-4E8B-9058-A8B0309228C8}" type="pres">
      <dgm:prSet presAssocID="{9560E75B-C655-4D06-9DD2-90E98425A06D}" presName="negativeSpace" presStyleCnt="0"/>
      <dgm:spPr/>
    </dgm:pt>
    <dgm:pt modelId="{F9C61B69-75DF-4AA3-94A7-F879BB3AE724}" type="pres">
      <dgm:prSet presAssocID="{9560E75B-C655-4D06-9DD2-90E98425A06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17A78-0F38-42F2-BA29-A720838AEB3B}" type="pres">
      <dgm:prSet presAssocID="{A33B8A0D-AEA2-4132-97F8-273505A402E3}" presName="spaceBetweenRectangles" presStyleCnt="0"/>
      <dgm:spPr/>
    </dgm:pt>
    <dgm:pt modelId="{38006D37-E5FA-4F26-A55C-07A63FF19079}" type="pres">
      <dgm:prSet presAssocID="{24EF4D4E-C45F-4A8C-A486-223C3019ACDD}" presName="parentLin" presStyleCnt="0"/>
      <dgm:spPr/>
    </dgm:pt>
    <dgm:pt modelId="{DAC680F9-A2F8-4C37-8A85-0FBD9E48B6C0}" type="pres">
      <dgm:prSet presAssocID="{24EF4D4E-C45F-4A8C-A486-223C3019ACDD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66FD10AF-00CE-4FBB-AAA1-CB48B57B554D}" type="pres">
      <dgm:prSet presAssocID="{24EF4D4E-C45F-4A8C-A486-223C3019AC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95FCB3-6145-4F42-8EF2-08010182E344}" type="pres">
      <dgm:prSet presAssocID="{24EF4D4E-C45F-4A8C-A486-223C3019ACDD}" presName="negativeSpace" presStyleCnt="0"/>
      <dgm:spPr/>
    </dgm:pt>
    <dgm:pt modelId="{32F11BC2-B89D-4161-822F-E3FE6389424A}" type="pres">
      <dgm:prSet presAssocID="{24EF4D4E-C45F-4A8C-A486-223C3019ACD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F71989-6ECE-45AC-9323-86457624C7CC}" type="presOf" srcId="{FED0A9DD-25F0-4906-99B5-6A7167B0D4C7}" destId="{D15E79BC-5D1D-421C-B58D-0C5F463FECAE}" srcOrd="0" destOrd="0" presId="urn:microsoft.com/office/officeart/2005/8/layout/list1"/>
    <dgm:cxn modelId="{DD5A7695-8BEC-447E-BC57-B2E57ABF1A7E}" srcId="{24EF4D4E-C45F-4A8C-A486-223C3019ACDD}" destId="{846D2D49-5531-48B7-81FF-4464BB910728}" srcOrd="1" destOrd="0" parTransId="{3ADFC5EC-4390-4214-A76C-A89F30E758D9}" sibTransId="{FB43366D-BD22-4F00-AA1A-D576C12665E8}"/>
    <dgm:cxn modelId="{3D080B3B-288E-4259-A798-03F2A29A7FD2}" srcId="{9560E75B-C655-4D06-9DD2-90E98425A06D}" destId="{3AD791F6-724B-4B72-9CAD-986D498FFE5C}" srcOrd="0" destOrd="0" parTransId="{56D1970D-8F37-4B13-BA4B-C09EDE46C922}" sibTransId="{A459488C-A9F1-4DD7-9CF0-32E1977CA646}"/>
    <dgm:cxn modelId="{936E5335-733C-43E1-94AE-4E345B2D6669}" type="presOf" srcId="{24EF4D4E-C45F-4A8C-A486-223C3019ACDD}" destId="{DAC680F9-A2F8-4C37-8A85-0FBD9E48B6C0}" srcOrd="0" destOrd="0" presId="urn:microsoft.com/office/officeart/2005/8/layout/list1"/>
    <dgm:cxn modelId="{40798CEA-2E7C-42F0-9A16-18AD48C7221A}" type="presOf" srcId="{9560E75B-C655-4D06-9DD2-90E98425A06D}" destId="{E90186D0-5C34-406F-9BDA-7FB77A8DF6D3}" srcOrd="1" destOrd="0" presId="urn:microsoft.com/office/officeart/2005/8/layout/list1"/>
    <dgm:cxn modelId="{37231893-90E1-4E60-8988-7953D03BEBA9}" srcId="{7A3F87EB-A78F-45D4-9026-4F0AA6D8A1C9}" destId="{9560E75B-C655-4D06-9DD2-90E98425A06D}" srcOrd="1" destOrd="0" parTransId="{F0A20DCA-1715-457A-8E5C-2B4AE246EC01}" sibTransId="{A33B8A0D-AEA2-4132-97F8-273505A402E3}"/>
    <dgm:cxn modelId="{942D9217-A471-45EE-AAAA-E0ACAE2FCB47}" srcId="{FED0A9DD-25F0-4906-99B5-6A7167B0D4C7}" destId="{96965C31-69AE-4833-94DA-585992047AD6}" srcOrd="1" destOrd="0" parTransId="{F61DDB74-B1C6-4502-9FE0-5BAA486B489A}" sibTransId="{41DC269A-20B7-4FD5-9592-4B840D450BEF}"/>
    <dgm:cxn modelId="{4389443E-7CDC-44C1-A861-7B87BE4C8BD9}" type="presOf" srcId="{3AD791F6-724B-4B72-9CAD-986D498FFE5C}" destId="{F9C61B69-75DF-4AA3-94A7-F879BB3AE724}" srcOrd="0" destOrd="0" presId="urn:microsoft.com/office/officeart/2005/8/layout/list1"/>
    <dgm:cxn modelId="{C78F7CDB-2FAF-4BBE-BF97-F6012DD1F3D9}" type="presOf" srcId="{9560E75B-C655-4D06-9DD2-90E98425A06D}" destId="{7E148E98-1679-434F-BB81-55968D95DC02}" srcOrd="0" destOrd="0" presId="urn:microsoft.com/office/officeart/2005/8/layout/list1"/>
    <dgm:cxn modelId="{AB210397-2732-4FDE-9C8C-385DA302382A}" type="presOf" srcId="{8580300F-9E29-4186-924C-20F870BEA68B}" destId="{32F11BC2-B89D-4161-822F-E3FE6389424A}" srcOrd="0" destOrd="0" presId="urn:microsoft.com/office/officeart/2005/8/layout/list1"/>
    <dgm:cxn modelId="{BE5803FF-779B-4145-B834-DC9B13DAC05C}" srcId="{24EF4D4E-C45F-4A8C-A486-223C3019ACDD}" destId="{8580300F-9E29-4186-924C-20F870BEA68B}" srcOrd="0" destOrd="0" parTransId="{D255DD9E-DDD6-4220-B6DA-0FE84A69FF61}" sibTransId="{354A2132-D6BC-4658-A91D-79083EB45113}"/>
    <dgm:cxn modelId="{A3189950-DCD1-4C50-98FD-98510549708B}" type="presOf" srcId="{7A3F87EB-A78F-45D4-9026-4F0AA6D8A1C9}" destId="{30A2366F-3868-424A-A29F-7B850BE06C6B}" srcOrd="0" destOrd="0" presId="urn:microsoft.com/office/officeart/2005/8/layout/list1"/>
    <dgm:cxn modelId="{26613306-C40A-4ED9-94C2-3E934660B8B2}" type="presOf" srcId="{96965C31-69AE-4833-94DA-585992047AD6}" destId="{084446A3-2F15-46DF-9951-67AAABE982FA}" srcOrd="0" destOrd="1" presId="urn:microsoft.com/office/officeart/2005/8/layout/list1"/>
    <dgm:cxn modelId="{55498D90-6A48-4656-B577-278669AC8DBA}" type="presOf" srcId="{FED0A9DD-25F0-4906-99B5-6A7167B0D4C7}" destId="{7D2070AC-AFC7-44BC-8C4C-592E9309716F}" srcOrd="1" destOrd="0" presId="urn:microsoft.com/office/officeart/2005/8/layout/list1"/>
    <dgm:cxn modelId="{29AB1F28-99FF-475C-8305-85C85052811E}" type="presOf" srcId="{24EF4D4E-C45F-4A8C-A486-223C3019ACDD}" destId="{66FD10AF-00CE-4FBB-AAA1-CB48B57B554D}" srcOrd="1" destOrd="0" presId="urn:microsoft.com/office/officeart/2005/8/layout/list1"/>
    <dgm:cxn modelId="{AF8FD95D-A849-40C5-867B-382ACED8C949}" type="presOf" srcId="{846D2D49-5531-48B7-81FF-4464BB910728}" destId="{32F11BC2-B89D-4161-822F-E3FE6389424A}" srcOrd="0" destOrd="1" presId="urn:microsoft.com/office/officeart/2005/8/layout/list1"/>
    <dgm:cxn modelId="{88563010-746E-4526-84D7-B30B30C9256E}" srcId="{FED0A9DD-25F0-4906-99B5-6A7167B0D4C7}" destId="{C8B0C4D5-C33D-46CE-9A3D-E82FD10C80BA}" srcOrd="0" destOrd="0" parTransId="{47D52D32-33C6-4A77-AA27-988264AB5D17}" sibTransId="{0C84A7C0-3DFC-4E0F-9F09-A3180878D9BB}"/>
    <dgm:cxn modelId="{B5CC1921-52B5-4A16-8D8A-96A155C86414}" srcId="{7A3F87EB-A78F-45D4-9026-4F0AA6D8A1C9}" destId="{FED0A9DD-25F0-4906-99B5-6A7167B0D4C7}" srcOrd="0" destOrd="0" parTransId="{88A04FB4-DE76-452E-86FA-67DA2BF56AA2}" sibTransId="{8914CB26-A13B-43CE-8FF7-7EEB1697715D}"/>
    <dgm:cxn modelId="{98978692-4042-4C44-8C8F-7F40EF91CC72}" srcId="{7A3F87EB-A78F-45D4-9026-4F0AA6D8A1C9}" destId="{24EF4D4E-C45F-4A8C-A486-223C3019ACDD}" srcOrd="2" destOrd="0" parTransId="{CCEFA550-2965-40D0-9996-BCF8CB7BED5E}" sibTransId="{0FF3170D-5C4A-4582-8603-488AE54B6DBF}"/>
    <dgm:cxn modelId="{0FE598C3-5D2E-4B80-835F-C5B7A5410A8B}" type="presOf" srcId="{C8B0C4D5-C33D-46CE-9A3D-E82FD10C80BA}" destId="{084446A3-2F15-46DF-9951-67AAABE982FA}" srcOrd="0" destOrd="0" presId="urn:microsoft.com/office/officeart/2005/8/layout/list1"/>
    <dgm:cxn modelId="{8002F8EF-BF59-47D9-91BF-DFF26DB321DD}" type="presParOf" srcId="{30A2366F-3868-424A-A29F-7B850BE06C6B}" destId="{937CDBF5-F89D-45F2-A757-9C0FAA7048B5}" srcOrd="0" destOrd="0" presId="urn:microsoft.com/office/officeart/2005/8/layout/list1"/>
    <dgm:cxn modelId="{0DA31076-3BE2-41B8-8361-F9B81436F3AC}" type="presParOf" srcId="{937CDBF5-F89D-45F2-A757-9C0FAA7048B5}" destId="{D15E79BC-5D1D-421C-B58D-0C5F463FECAE}" srcOrd="0" destOrd="0" presId="urn:microsoft.com/office/officeart/2005/8/layout/list1"/>
    <dgm:cxn modelId="{E26A594E-5262-4527-B288-FC70DCFBB0B6}" type="presParOf" srcId="{937CDBF5-F89D-45F2-A757-9C0FAA7048B5}" destId="{7D2070AC-AFC7-44BC-8C4C-592E9309716F}" srcOrd="1" destOrd="0" presId="urn:microsoft.com/office/officeart/2005/8/layout/list1"/>
    <dgm:cxn modelId="{3256135D-4FD0-4881-A596-F770C5B3C982}" type="presParOf" srcId="{30A2366F-3868-424A-A29F-7B850BE06C6B}" destId="{1A8F2BDD-5E1D-4A3C-8F05-B97F183FED34}" srcOrd="1" destOrd="0" presId="urn:microsoft.com/office/officeart/2005/8/layout/list1"/>
    <dgm:cxn modelId="{F3A57D0F-CA41-4D97-B032-9CF63044E0A6}" type="presParOf" srcId="{30A2366F-3868-424A-A29F-7B850BE06C6B}" destId="{084446A3-2F15-46DF-9951-67AAABE982FA}" srcOrd="2" destOrd="0" presId="urn:microsoft.com/office/officeart/2005/8/layout/list1"/>
    <dgm:cxn modelId="{880600C4-BA59-4F68-98C8-1FA32C28BB40}" type="presParOf" srcId="{30A2366F-3868-424A-A29F-7B850BE06C6B}" destId="{8E21AEC5-1332-4CF2-84C9-599F4F2AC27B}" srcOrd="3" destOrd="0" presId="urn:microsoft.com/office/officeart/2005/8/layout/list1"/>
    <dgm:cxn modelId="{19D6D5BD-1F8D-47B2-BE67-DC9584FC66EF}" type="presParOf" srcId="{30A2366F-3868-424A-A29F-7B850BE06C6B}" destId="{D9A14A97-A02C-46C5-A3B3-9BD9A75B356C}" srcOrd="4" destOrd="0" presId="urn:microsoft.com/office/officeart/2005/8/layout/list1"/>
    <dgm:cxn modelId="{FE16FBF0-66F6-41BB-98B7-8B8E93E2D649}" type="presParOf" srcId="{D9A14A97-A02C-46C5-A3B3-9BD9A75B356C}" destId="{7E148E98-1679-434F-BB81-55968D95DC02}" srcOrd="0" destOrd="0" presId="urn:microsoft.com/office/officeart/2005/8/layout/list1"/>
    <dgm:cxn modelId="{6E1DBD14-2D15-4284-82FC-BE54A164EA7F}" type="presParOf" srcId="{D9A14A97-A02C-46C5-A3B3-9BD9A75B356C}" destId="{E90186D0-5C34-406F-9BDA-7FB77A8DF6D3}" srcOrd="1" destOrd="0" presId="urn:microsoft.com/office/officeart/2005/8/layout/list1"/>
    <dgm:cxn modelId="{E7E6E719-C4DB-4380-A98E-B6DFA68C581A}" type="presParOf" srcId="{30A2366F-3868-424A-A29F-7B850BE06C6B}" destId="{FE993A37-5D00-4E8B-9058-A8B0309228C8}" srcOrd="5" destOrd="0" presId="urn:microsoft.com/office/officeart/2005/8/layout/list1"/>
    <dgm:cxn modelId="{B33353C5-B270-480E-A5D6-2D2F66710D25}" type="presParOf" srcId="{30A2366F-3868-424A-A29F-7B850BE06C6B}" destId="{F9C61B69-75DF-4AA3-94A7-F879BB3AE724}" srcOrd="6" destOrd="0" presId="urn:microsoft.com/office/officeart/2005/8/layout/list1"/>
    <dgm:cxn modelId="{73A8B27A-032F-41DD-A3C9-F5512BE42454}" type="presParOf" srcId="{30A2366F-3868-424A-A29F-7B850BE06C6B}" destId="{D0E17A78-0F38-42F2-BA29-A720838AEB3B}" srcOrd="7" destOrd="0" presId="urn:microsoft.com/office/officeart/2005/8/layout/list1"/>
    <dgm:cxn modelId="{DF616512-CDCC-48E0-8778-287B967819E5}" type="presParOf" srcId="{30A2366F-3868-424A-A29F-7B850BE06C6B}" destId="{38006D37-E5FA-4F26-A55C-07A63FF19079}" srcOrd="8" destOrd="0" presId="urn:microsoft.com/office/officeart/2005/8/layout/list1"/>
    <dgm:cxn modelId="{D62FB2A8-1DD9-42BA-BB1C-DC74CFBFB7F4}" type="presParOf" srcId="{38006D37-E5FA-4F26-A55C-07A63FF19079}" destId="{DAC680F9-A2F8-4C37-8A85-0FBD9E48B6C0}" srcOrd="0" destOrd="0" presId="urn:microsoft.com/office/officeart/2005/8/layout/list1"/>
    <dgm:cxn modelId="{FF5CC5D1-24E0-4EB8-83C5-B09546F5A049}" type="presParOf" srcId="{38006D37-E5FA-4F26-A55C-07A63FF19079}" destId="{66FD10AF-00CE-4FBB-AAA1-CB48B57B554D}" srcOrd="1" destOrd="0" presId="urn:microsoft.com/office/officeart/2005/8/layout/list1"/>
    <dgm:cxn modelId="{EA39CE81-FE24-42D9-B26E-38E9D3710EE9}" type="presParOf" srcId="{30A2366F-3868-424A-A29F-7B850BE06C6B}" destId="{9595FCB3-6145-4F42-8EF2-08010182E344}" srcOrd="9" destOrd="0" presId="urn:microsoft.com/office/officeart/2005/8/layout/list1"/>
    <dgm:cxn modelId="{EAF62C57-5CAC-4570-8FED-B3784E4AE732}" type="presParOf" srcId="{30A2366F-3868-424A-A29F-7B850BE06C6B}" destId="{32F11BC2-B89D-4161-822F-E3FE638942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04/05/2021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04/05/2021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04/05/2021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11660" y="1124744"/>
            <a:ext cx="6120680" cy="800068"/>
          </a:xfrm>
        </p:spPr>
        <p:txBody>
          <a:bodyPr>
            <a:normAutofit/>
          </a:bodyPr>
          <a:lstStyle/>
          <a:p>
            <a:r>
              <a:rPr lang="pt-BR" dirty="0" smtClean="0"/>
              <a:t>Dor de cabeça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714620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ED7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Dr. Lauro Figueira Pinto 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ED7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ED7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Médico Neurologista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ED7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ED7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lauro_med@yahoo.com.br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BED7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Cefaleias secundárias: Sinais de alarme</a:t>
            </a:r>
            <a:endParaRPr lang="pt-BR" dirty="0"/>
          </a:p>
        </p:txBody>
      </p:sp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2071670" y="1412776"/>
            <a:ext cx="6604786" cy="4104456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Início após os 50 anos</a:t>
            </a:r>
          </a:p>
          <a:p>
            <a:r>
              <a:rPr lang="pt-BR" sz="2400" dirty="0" smtClean="0"/>
              <a:t>Mudança no padrão</a:t>
            </a:r>
          </a:p>
          <a:p>
            <a:r>
              <a:rPr lang="pt-BR" sz="2400" dirty="0" smtClean="0"/>
              <a:t>Cefaleia súbita, pior da vida</a:t>
            </a:r>
          </a:p>
          <a:p>
            <a:r>
              <a:rPr lang="pt-BR" sz="2400" dirty="0" smtClean="0"/>
              <a:t>Cefaleia progressiva</a:t>
            </a:r>
          </a:p>
          <a:p>
            <a:r>
              <a:rPr lang="pt-BR" sz="2400" dirty="0" smtClean="0"/>
              <a:t>Piora ao se deitar</a:t>
            </a:r>
          </a:p>
          <a:p>
            <a:r>
              <a:rPr lang="pt-BR" sz="2400" dirty="0" smtClean="0"/>
              <a:t>Despertar pela dor</a:t>
            </a:r>
          </a:p>
          <a:p>
            <a:r>
              <a:rPr lang="pt-BR" sz="2400" dirty="0" smtClean="0"/>
              <a:t>Perda de consciência / convulsão </a:t>
            </a:r>
          </a:p>
          <a:p>
            <a:r>
              <a:rPr lang="pt-BR" sz="2400" dirty="0" smtClean="0"/>
              <a:t>Febre </a:t>
            </a:r>
          </a:p>
          <a:p>
            <a:r>
              <a:rPr lang="pt-BR" sz="2400" dirty="0" smtClean="0"/>
              <a:t>Perda de peso</a:t>
            </a:r>
          </a:p>
          <a:p>
            <a:r>
              <a:rPr lang="pt-BR" sz="2400" dirty="0" smtClean="0"/>
              <a:t>Iniciada após trauma na cabeça</a:t>
            </a:r>
          </a:p>
        </p:txBody>
      </p:sp>
      <p:pic>
        <p:nvPicPr>
          <p:cNvPr id="4" name="Imagem 3" descr="red-flag-rul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55" r="35821"/>
          <a:stretch>
            <a:fillRect/>
          </a:stretch>
        </p:blipFill>
        <p:spPr>
          <a:xfrm>
            <a:off x="-32" y="1428736"/>
            <a:ext cx="1928826" cy="478634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14282" y="357166"/>
            <a:ext cx="4214842" cy="64807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Cefaleias Secundárias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3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Cefaleias secundárias: Sinais de alarme</a:t>
            </a:r>
            <a:endParaRPr lang="pt-BR" dirty="0"/>
          </a:p>
        </p:txBody>
      </p:sp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HIV /AIDS</a:t>
            </a:r>
          </a:p>
          <a:p>
            <a:r>
              <a:rPr lang="pt-BR" sz="2400" dirty="0" smtClean="0"/>
              <a:t>Imunossupressão:</a:t>
            </a:r>
          </a:p>
          <a:p>
            <a:pPr lvl="1"/>
            <a:r>
              <a:rPr lang="pt-BR" sz="2400" dirty="0" smtClean="0"/>
              <a:t>Transplantados</a:t>
            </a:r>
          </a:p>
          <a:p>
            <a:pPr lvl="1"/>
            <a:r>
              <a:rPr lang="pt-BR" sz="2400" dirty="0" smtClean="0"/>
              <a:t>Usuários de quimioterápicos </a:t>
            </a:r>
          </a:p>
          <a:p>
            <a:pPr lvl="1"/>
            <a:r>
              <a:rPr lang="pt-BR" sz="2400" dirty="0" smtClean="0"/>
              <a:t>Usuários de corticóide</a:t>
            </a:r>
          </a:p>
          <a:p>
            <a:r>
              <a:rPr lang="pt-BR" sz="2400" dirty="0" smtClean="0"/>
              <a:t>História pessoal de câncer</a:t>
            </a:r>
          </a:p>
          <a:p>
            <a:r>
              <a:rPr lang="pt-BR" sz="2400" dirty="0" smtClean="0"/>
              <a:t>Uso de anticoagulantes</a:t>
            </a:r>
          </a:p>
          <a:p>
            <a:r>
              <a:rPr lang="pt-BR" sz="2400" dirty="0" smtClean="0"/>
              <a:t>Hemofílicos</a:t>
            </a:r>
          </a:p>
        </p:txBody>
      </p:sp>
      <p:pic>
        <p:nvPicPr>
          <p:cNvPr id="4" name="Imagem 3" descr="red-flag-rul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55" r="35821"/>
          <a:stretch>
            <a:fillRect/>
          </a:stretch>
        </p:blipFill>
        <p:spPr>
          <a:xfrm>
            <a:off x="7215206" y="1428736"/>
            <a:ext cx="1928826" cy="478634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14282" y="357166"/>
            <a:ext cx="4214842" cy="64807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Cefaleias Secundárias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58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Cefaleias secundárias: Sinais de alarme</a:t>
            </a:r>
            <a:endParaRPr lang="pt-BR" dirty="0"/>
          </a:p>
        </p:txBody>
      </p:sp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2071670" y="1412776"/>
            <a:ext cx="6604786" cy="4104456"/>
          </a:xfrm>
        </p:spPr>
        <p:txBody>
          <a:bodyPr/>
          <a:lstStyle/>
          <a:p>
            <a:r>
              <a:rPr lang="pt-BR" sz="2400" dirty="0" smtClean="0"/>
              <a:t>Pressão muito alta</a:t>
            </a:r>
          </a:p>
          <a:p>
            <a:r>
              <a:rPr lang="pt-BR" sz="2400" dirty="0" smtClean="0"/>
              <a:t>Edema de papila </a:t>
            </a:r>
          </a:p>
          <a:p>
            <a:r>
              <a:rPr lang="pt-BR" sz="2400" dirty="0" smtClean="0"/>
              <a:t>Sinais neurológicos focais</a:t>
            </a:r>
          </a:p>
          <a:p>
            <a:r>
              <a:rPr lang="pt-BR" sz="2400" dirty="0" smtClean="0"/>
              <a:t>Confusão mental</a:t>
            </a:r>
          </a:p>
          <a:p>
            <a:r>
              <a:rPr lang="pt-BR" sz="2400" dirty="0" smtClean="0"/>
              <a:t>Sinais sistêmicos: </a:t>
            </a:r>
          </a:p>
          <a:p>
            <a:pPr lvl="1"/>
            <a:r>
              <a:rPr lang="pt-BR" sz="2400" dirty="0" smtClean="0"/>
              <a:t>Febre</a:t>
            </a:r>
          </a:p>
          <a:p>
            <a:pPr lvl="1"/>
            <a:r>
              <a:rPr lang="pt-BR" sz="2400" i="1" dirty="0" smtClean="0"/>
              <a:t>Rash</a:t>
            </a:r>
            <a:r>
              <a:rPr lang="pt-BR" sz="2400" dirty="0" smtClean="0"/>
              <a:t> cutâneo</a:t>
            </a:r>
          </a:p>
          <a:p>
            <a:pPr lvl="1"/>
            <a:r>
              <a:rPr lang="pt-BR" sz="2400" dirty="0" smtClean="0"/>
              <a:t>Rigidez de nuca</a:t>
            </a:r>
            <a:endParaRPr lang="pt-BR" sz="2400" dirty="0"/>
          </a:p>
        </p:txBody>
      </p:sp>
      <p:pic>
        <p:nvPicPr>
          <p:cNvPr id="4" name="Imagem 3" descr="red-flag-rul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55" r="35821"/>
          <a:stretch>
            <a:fillRect/>
          </a:stretch>
        </p:blipFill>
        <p:spPr>
          <a:xfrm>
            <a:off x="-32" y="1428736"/>
            <a:ext cx="1928826" cy="478634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14282" y="357166"/>
            <a:ext cx="4214842" cy="64807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Cefaleias Secundárias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3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Cefaleias secundárias: Investigação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170912"/>
              </p:ext>
            </p:extLst>
          </p:nvPr>
        </p:nvGraphicFramePr>
        <p:xfrm>
          <a:off x="142274" y="1340768"/>
          <a:ext cx="882221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Título 1"/>
          <p:cNvSpPr txBox="1">
            <a:spLocks/>
          </p:cNvSpPr>
          <p:nvPr/>
        </p:nvSpPr>
        <p:spPr>
          <a:xfrm>
            <a:off x="214282" y="357166"/>
            <a:ext cx="4214842" cy="64807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Cefaleias Secundárias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Migrânea ou Enxaqueca</a:t>
            </a:r>
          </a:p>
          <a:p>
            <a:r>
              <a:rPr lang="pt-BR" sz="2400" dirty="0" smtClean="0"/>
              <a:t>Cefaleia tipo tensional (CTT)</a:t>
            </a:r>
          </a:p>
          <a:p>
            <a:r>
              <a:rPr lang="pt-BR" sz="2400" dirty="0" smtClean="0"/>
              <a:t>Cefaleias </a:t>
            </a:r>
            <a:r>
              <a:rPr lang="pt-BR" sz="2400" dirty="0" err="1" smtClean="0"/>
              <a:t>trigêmino</a:t>
            </a:r>
            <a:r>
              <a:rPr lang="pt-BR" sz="2400" dirty="0" smtClean="0"/>
              <a:t>-autonômicas </a:t>
            </a:r>
          </a:p>
          <a:p>
            <a:r>
              <a:rPr lang="pt-BR" sz="2400" dirty="0" smtClean="0"/>
              <a:t>Outras cefaleias primárias</a:t>
            </a:r>
          </a:p>
          <a:p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4282" y="357166"/>
            <a:ext cx="4214842" cy="64807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Cefaleias Primárias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098" name="AutoShape 2" descr="CEFALE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100" name="AutoShape 4" descr="CEFALE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4101" name="Picture 5" descr="C:\Users\user\Downloads\ICHD - I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196752"/>
            <a:ext cx="2544781" cy="339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4"/>
            <a:ext cx="850542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É uma cefaléia primária comum</a:t>
            </a:r>
          </a:p>
          <a:p>
            <a:pPr lvl="1"/>
            <a:r>
              <a:rPr lang="pt-BR" sz="2400" dirty="0" smtClean="0"/>
              <a:t>18% das mulheres</a:t>
            </a:r>
          </a:p>
          <a:p>
            <a:pPr lvl="1"/>
            <a:r>
              <a:rPr lang="pt-BR" sz="2400" dirty="0" smtClean="0"/>
              <a:t>8% dos homens</a:t>
            </a:r>
          </a:p>
          <a:p>
            <a:pPr lvl="1"/>
            <a:endParaRPr lang="pt-BR" sz="2400" dirty="0" smtClean="0"/>
          </a:p>
          <a:p>
            <a:r>
              <a:rPr lang="pt-BR" sz="2400" dirty="0" smtClean="0"/>
              <a:t>Forte predisposição genética</a:t>
            </a:r>
          </a:p>
          <a:p>
            <a:pPr lvl="1"/>
            <a:r>
              <a:rPr lang="pt-BR" sz="2400" dirty="0" smtClean="0"/>
              <a:t>Risco relativo 1,9 a 3,8 vezes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Critério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606190" cy="410445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lphaUcPeriod"/>
            </a:pPr>
            <a:r>
              <a:rPr lang="pt-BR" dirty="0" smtClean="0"/>
              <a:t>Ao menos cinco crises preenchendo os critérios de B a D. </a:t>
            </a:r>
          </a:p>
          <a:p>
            <a:pPr marL="514350" indent="-514350">
              <a:buAutoNum type="alphaUcPeriod"/>
            </a:pPr>
            <a:r>
              <a:rPr lang="pt-BR" dirty="0" smtClean="0"/>
              <a:t>Crises de cefaleia durando 4-72 horas (sem tratamento ou com tratamento ineficaz). </a:t>
            </a:r>
          </a:p>
          <a:p>
            <a:pPr marL="514350" indent="-514350">
              <a:buAutoNum type="alphaUcPeriod"/>
            </a:pPr>
            <a:r>
              <a:rPr lang="pt-BR" dirty="0" smtClean="0"/>
              <a:t>C. A cefaleia possui ao menos duas das seguintes características: </a:t>
            </a:r>
          </a:p>
          <a:p>
            <a:pPr marL="514350" indent="-514350">
              <a:buNone/>
            </a:pPr>
            <a:r>
              <a:rPr lang="pt-BR" dirty="0" smtClean="0"/>
              <a:t>	1. localização unilateral </a:t>
            </a:r>
          </a:p>
          <a:p>
            <a:pPr marL="514350" indent="-514350">
              <a:buNone/>
            </a:pPr>
            <a:r>
              <a:rPr lang="pt-BR" dirty="0" smtClean="0"/>
              <a:t>	2. caráter pulsátil </a:t>
            </a:r>
          </a:p>
          <a:p>
            <a:pPr marL="514350" indent="-514350">
              <a:buNone/>
            </a:pPr>
            <a:r>
              <a:rPr lang="pt-BR" dirty="0" smtClean="0"/>
              <a:t>	3. intensidade da dor moderada ou forte </a:t>
            </a:r>
          </a:p>
          <a:p>
            <a:pPr marL="514350" indent="-514350">
              <a:buNone/>
            </a:pPr>
            <a:r>
              <a:rPr lang="pt-BR" dirty="0" smtClean="0"/>
              <a:t>	4. exacerbada por ou levando o indivíduo a evitar atividades físicas rotineiras (por exemplo: caminhar ou subir escadas)</a:t>
            </a:r>
          </a:p>
          <a:p>
            <a:pPr marL="514350" indent="-514350">
              <a:buNone/>
            </a:pPr>
            <a:r>
              <a:rPr lang="pt-BR" dirty="0" smtClean="0"/>
              <a:t>D. Durante a cefaleia, ao menos um dos seguintes: </a:t>
            </a:r>
          </a:p>
          <a:p>
            <a:pPr marL="514350" indent="-514350">
              <a:buNone/>
            </a:pPr>
            <a:r>
              <a:rPr lang="pt-BR" dirty="0" smtClean="0"/>
              <a:t>	1. náusea e/ou vômito </a:t>
            </a:r>
          </a:p>
          <a:p>
            <a:pPr marL="514350" indent="-514350">
              <a:buNone/>
            </a:pPr>
            <a:r>
              <a:rPr lang="pt-BR" dirty="0" smtClean="0"/>
              <a:t>	2. fotofobia e fonofobia </a:t>
            </a:r>
          </a:p>
          <a:p>
            <a:pPr marL="514350" indent="-514350">
              <a:buNone/>
            </a:pPr>
            <a:r>
              <a:rPr lang="pt-BR" dirty="0" smtClean="0"/>
              <a:t>E. Não melhor explicada por outro diagnóstico da ICHD-3.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Critério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606190" cy="410445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lphaUcPeriod"/>
            </a:pPr>
            <a:r>
              <a:rPr lang="pt-BR" dirty="0" smtClean="0"/>
              <a:t>Ao menos </a:t>
            </a:r>
            <a:r>
              <a:rPr lang="pt-BR" b="1" u="sng" dirty="0" smtClean="0">
                <a:solidFill>
                  <a:schemeClr val="accent3"/>
                </a:solidFill>
              </a:rPr>
              <a:t>cinco crises</a:t>
            </a:r>
            <a:r>
              <a:rPr lang="pt-BR" b="1" dirty="0" smtClean="0">
                <a:solidFill>
                  <a:schemeClr val="accent3"/>
                </a:solidFill>
              </a:rPr>
              <a:t> </a:t>
            </a:r>
            <a:r>
              <a:rPr lang="pt-BR" dirty="0" smtClean="0"/>
              <a:t>preenchendo os critérios de B a D. </a:t>
            </a:r>
          </a:p>
          <a:p>
            <a:pPr marL="514350" indent="-514350">
              <a:buAutoNum type="alphaUcPeriod"/>
            </a:pPr>
            <a:r>
              <a:rPr lang="pt-BR" dirty="0" smtClean="0"/>
              <a:t>Crises de cefaleia durando </a:t>
            </a:r>
            <a:r>
              <a:rPr lang="pt-BR" b="1" u="sng" dirty="0" smtClean="0">
                <a:solidFill>
                  <a:schemeClr val="accent3"/>
                </a:solidFill>
              </a:rPr>
              <a:t>4-72 horas</a:t>
            </a:r>
            <a:r>
              <a:rPr lang="pt-BR" b="1" u="sng" dirty="0" smtClean="0"/>
              <a:t> </a:t>
            </a:r>
            <a:r>
              <a:rPr lang="pt-BR" dirty="0" smtClean="0"/>
              <a:t>(sem tratamento ou com tratamento ineficaz). </a:t>
            </a:r>
          </a:p>
          <a:p>
            <a:pPr marL="514350" indent="-514350">
              <a:buAutoNum type="alphaUcPeriod"/>
            </a:pPr>
            <a:r>
              <a:rPr lang="pt-BR" dirty="0" smtClean="0"/>
              <a:t>C. A cefaleia possui ao menos duas das seguintes características: </a:t>
            </a:r>
          </a:p>
          <a:p>
            <a:pPr marL="514350" indent="-514350">
              <a:buNone/>
            </a:pPr>
            <a:r>
              <a:rPr lang="pt-BR" dirty="0" smtClean="0"/>
              <a:t>	1. localização </a:t>
            </a:r>
            <a:r>
              <a:rPr lang="pt-BR" b="1" u="sng" dirty="0" smtClean="0">
                <a:solidFill>
                  <a:schemeClr val="accent3"/>
                </a:solidFill>
              </a:rPr>
              <a:t>unilateral</a:t>
            </a:r>
            <a:r>
              <a:rPr lang="pt-BR" dirty="0" smtClean="0">
                <a:solidFill>
                  <a:schemeClr val="accent3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pt-BR" dirty="0" smtClean="0"/>
              <a:t>	2. caráter </a:t>
            </a:r>
            <a:r>
              <a:rPr lang="pt-BR" b="1" u="sng" dirty="0" smtClean="0">
                <a:solidFill>
                  <a:schemeClr val="accent3"/>
                </a:solidFill>
              </a:rPr>
              <a:t>pulsátil</a:t>
            </a:r>
            <a:r>
              <a:rPr lang="pt-BR" dirty="0" smtClean="0">
                <a:solidFill>
                  <a:schemeClr val="accent3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pt-BR" dirty="0" smtClean="0"/>
              <a:t>	3. intensidade da dor </a:t>
            </a:r>
            <a:r>
              <a:rPr lang="pt-BR" b="1" u="sng" dirty="0" smtClean="0">
                <a:solidFill>
                  <a:schemeClr val="accent3"/>
                </a:solidFill>
              </a:rPr>
              <a:t>moderada ou forte</a:t>
            </a:r>
            <a:r>
              <a:rPr lang="pt-BR" b="1" u="sng" dirty="0" smtClean="0"/>
              <a:t> </a:t>
            </a:r>
          </a:p>
          <a:p>
            <a:pPr marL="514350" indent="-514350">
              <a:buNone/>
            </a:pPr>
            <a:r>
              <a:rPr lang="pt-BR" dirty="0" smtClean="0"/>
              <a:t>	4. exacerbada por ou levando o indivíduo a </a:t>
            </a:r>
            <a:r>
              <a:rPr lang="pt-BR" b="1" u="sng" dirty="0" smtClean="0">
                <a:solidFill>
                  <a:srgbClr val="006600"/>
                </a:solidFill>
              </a:rPr>
              <a:t>evitar atividades físicas</a:t>
            </a:r>
            <a:r>
              <a:rPr lang="pt-BR" b="1" u="sng" dirty="0" smtClean="0"/>
              <a:t> </a:t>
            </a:r>
            <a:r>
              <a:rPr lang="pt-BR" dirty="0" smtClean="0"/>
              <a:t>rotineiras (por exemplo: caminhar ou subir escadas)</a:t>
            </a:r>
          </a:p>
          <a:p>
            <a:pPr marL="514350" indent="-514350">
              <a:buNone/>
            </a:pPr>
            <a:r>
              <a:rPr lang="pt-BR" dirty="0" smtClean="0"/>
              <a:t>D. Durante a cefaleia, ao menos um dos seguintes: </a:t>
            </a:r>
          </a:p>
          <a:p>
            <a:pPr marL="514350" indent="-514350">
              <a:buNone/>
            </a:pPr>
            <a:r>
              <a:rPr lang="pt-BR" dirty="0" smtClean="0"/>
              <a:t>	1. </a:t>
            </a:r>
            <a:r>
              <a:rPr lang="pt-BR" u="sng" dirty="0" smtClean="0">
                <a:solidFill>
                  <a:srgbClr val="006600"/>
                </a:solidFill>
              </a:rPr>
              <a:t>náusea e/ou vômito </a:t>
            </a:r>
          </a:p>
          <a:p>
            <a:pPr marL="514350" indent="-514350">
              <a:buNone/>
            </a:pPr>
            <a:r>
              <a:rPr lang="pt-BR" dirty="0" smtClean="0"/>
              <a:t>	2. </a:t>
            </a:r>
            <a:r>
              <a:rPr lang="pt-BR" u="sng" dirty="0" smtClean="0">
                <a:solidFill>
                  <a:srgbClr val="006600"/>
                </a:solidFill>
              </a:rPr>
              <a:t>fotofobia e fonofobia</a:t>
            </a:r>
            <a:r>
              <a:rPr lang="pt-BR" dirty="0" smtClean="0"/>
              <a:t> </a:t>
            </a:r>
          </a:p>
          <a:p>
            <a:pPr marL="514350" indent="-514350">
              <a:buNone/>
            </a:pPr>
            <a:r>
              <a:rPr lang="pt-BR" dirty="0" smtClean="0"/>
              <a:t>E. Não melhor explicada por outro diagnóstico da ICHD-3.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Clínica</a:t>
            </a:r>
            <a:endParaRPr lang="pt-BR" dirty="0"/>
          </a:p>
        </p:txBody>
      </p:sp>
      <p:pic>
        <p:nvPicPr>
          <p:cNvPr id="5" name="Imagem 4" descr="dor-de-cabe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578106"/>
            <a:ext cx="3172912" cy="3515587"/>
          </a:xfrm>
          <a:prstGeom prst="rect">
            <a:avLst/>
          </a:prstGeom>
        </p:spPr>
      </p:pic>
      <p:pic>
        <p:nvPicPr>
          <p:cNvPr id="6" name="Imagem 5" descr="vomi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0479" y="2785142"/>
            <a:ext cx="2749239" cy="2079112"/>
          </a:xfrm>
          <a:prstGeom prst="rect">
            <a:avLst/>
          </a:prstGeom>
        </p:spPr>
      </p:pic>
      <p:pic>
        <p:nvPicPr>
          <p:cNvPr id="7" name="Imagem 6" descr="fotofobi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909" y="2792552"/>
            <a:ext cx="2913331" cy="20717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57158" y="486425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2:3 </a:t>
            </a:r>
            <a:r>
              <a:rPr lang="pt-BR" sz="2000" dirty="0" smtClean="0">
                <a:sym typeface="Wingdings" pitchFamily="2" charset="2"/>
              </a:rPr>
              <a:t>VPP 93%</a:t>
            </a:r>
          </a:p>
          <a:p>
            <a:pPr algn="ctr"/>
            <a:r>
              <a:rPr lang="pt-BR" sz="2000" dirty="0" smtClean="0">
                <a:sym typeface="Wingdings" pitchFamily="2" charset="2"/>
              </a:rPr>
              <a:t>3:3  VPP 98%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2844" y="6488692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Lipton RB et al. </a:t>
            </a:r>
            <a:r>
              <a:rPr lang="pt-BR" i="1" dirty="0" smtClean="0"/>
              <a:t>Neurology. 2003.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8357"/>
            <a:ext cx="4572000" cy="454964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Conceitos: O que é cefaleia?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Cefaleia é o termo médico para dor de cabeça.</a:t>
            </a:r>
          </a:p>
          <a:p>
            <a:r>
              <a:rPr lang="pt-BR" sz="2400" dirty="0" smtClean="0"/>
              <a:t>Dores que ocorrem entre as sobrancelhas e a nuca.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948264" y="5301208"/>
            <a:ext cx="219573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Fases</a:t>
            </a:r>
            <a:endParaRPr lang="pt-BR" dirty="0"/>
          </a:p>
        </p:txBody>
      </p:sp>
      <p:pic>
        <p:nvPicPr>
          <p:cNvPr id="33794" name="Picture 2" descr="Sociedade Brasileira de Cefalé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26" t="5859" r="19023" b="24148"/>
          <a:stretch>
            <a:fillRect/>
          </a:stretch>
        </p:blipFill>
        <p:spPr bwMode="auto">
          <a:xfrm>
            <a:off x="0" y="1102708"/>
            <a:ext cx="9144000" cy="5350628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5230" y="6460951"/>
            <a:ext cx="2295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Aura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606190" cy="410445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Sintomas neurológicos focais positivos ou negativos de evolução gradual, duração menor que uma hora e com reversibilidade completa.</a:t>
            </a:r>
          </a:p>
          <a:p>
            <a:r>
              <a:rPr lang="pt-BR" sz="2400" dirty="0" smtClean="0"/>
              <a:t>Atinge até 1/3 dos pacientes</a:t>
            </a:r>
          </a:p>
          <a:p>
            <a:r>
              <a:rPr lang="pt-BR" sz="2400" dirty="0" smtClean="0"/>
              <a:t>Auras típicas: visuais, sensitivas e de fala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r="18540" b="44290"/>
          <a:stretch>
            <a:fillRect/>
          </a:stretch>
        </p:blipFill>
        <p:spPr bwMode="auto">
          <a:xfrm>
            <a:off x="5691225" y="2071678"/>
            <a:ext cx="3452775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Aura</a:t>
            </a:r>
            <a:endParaRPr lang="pt-BR" dirty="0"/>
          </a:p>
        </p:txBody>
      </p:sp>
      <p:pic>
        <p:nvPicPr>
          <p:cNvPr id="9" name="Picture 2" descr="Sociedade Brasileira de Cefalé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5209578" cy="2928958"/>
          </a:xfrm>
          <a:prstGeom prst="rect">
            <a:avLst/>
          </a:prstGeom>
          <a:noFill/>
        </p:spPr>
      </p:pic>
      <p:sp>
        <p:nvSpPr>
          <p:cNvPr id="10" name="Forma livre 9"/>
          <p:cNvSpPr/>
          <p:nvPr/>
        </p:nvSpPr>
        <p:spPr>
          <a:xfrm flipH="1">
            <a:off x="7429552" y="2214554"/>
            <a:ext cx="432000" cy="1008000"/>
          </a:xfrm>
          <a:custGeom>
            <a:avLst/>
            <a:gdLst>
              <a:gd name="connsiteX0" fmla="*/ 0 w 295275"/>
              <a:gd name="connsiteY0" fmla="*/ 7144 h 740569"/>
              <a:gd name="connsiteX1" fmla="*/ 11906 w 295275"/>
              <a:gd name="connsiteY1" fmla="*/ 740569 h 740569"/>
              <a:gd name="connsiteX2" fmla="*/ 69056 w 295275"/>
              <a:gd name="connsiteY2" fmla="*/ 740569 h 740569"/>
              <a:gd name="connsiteX3" fmla="*/ 100012 w 295275"/>
              <a:gd name="connsiteY3" fmla="*/ 723900 h 740569"/>
              <a:gd name="connsiteX4" fmla="*/ 138112 w 295275"/>
              <a:gd name="connsiteY4" fmla="*/ 695325 h 740569"/>
              <a:gd name="connsiteX5" fmla="*/ 183356 w 295275"/>
              <a:gd name="connsiteY5" fmla="*/ 652463 h 740569"/>
              <a:gd name="connsiteX6" fmla="*/ 204787 w 295275"/>
              <a:gd name="connsiteY6" fmla="*/ 609600 h 740569"/>
              <a:gd name="connsiteX7" fmla="*/ 219075 w 295275"/>
              <a:gd name="connsiteY7" fmla="*/ 547688 h 740569"/>
              <a:gd name="connsiteX8" fmla="*/ 233362 w 295275"/>
              <a:gd name="connsiteY8" fmla="*/ 526256 h 740569"/>
              <a:gd name="connsiteX9" fmla="*/ 280987 w 295275"/>
              <a:gd name="connsiteY9" fmla="*/ 485775 h 740569"/>
              <a:gd name="connsiteX10" fmla="*/ 295275 w 295275"/>
              <a:gd name="connsiteY10" fmla="*/ 395288 h 740569"/>
              <a:gd name="connsiteX11" fmla="*/ 295275 w 295275"/>
              <a:gd name="connsiteY11" fmla="*/ 335756 h 740569"/>
              <a:gd name="connsiteX12" fmla="*/ 273843 w 295275"/>
              <a:gd name="connsiteY12" fmla="*/ 342900 h 740569"/>
              <a:gd name="connsiteX13" fmla="*/ 264318 w 295275"/>
              <a:gd name="connsiteY13" fmla="*/ 359569 h 740569"/>
              <a:gd name="connsiteX14" fmla="*/ 245268 w 295275"/>
              <a:gd name="connsiteY14" fmla="*/ 369094 h 740569"/>
              <a:gd name="connsiteX15" fmla="*/ 250031 w 295275"/>
              <a:gd name="connsiteY15" fmla="*/ 285750 h 740569"/>
              <a:gd name="connsiteX16" fmla="*/ 252412 w 295275"/>
              <a:gd name="connsiteY16" fmla="*/ 233363 h 740569"/>
              <a:gd name="connsiteX17" fmla="*/ 245268 w 295275"/>
              <a:gd name="connsiteY17" fmla="*/ 161925 h 740569"/>
              <a:gd name="connsiteX18" fmla="*/ 221456 w 295275"/>
              <a:gd name="connsiteY18" fmla="*/ 107156 h 740569"/>
              <a:gd name="connsiteX19" fmla="*/ 190500 w 295275"/>
              <a:gd name="connsiteY19" fmla="*/ 64294 h 740569"/>
              <a:gd name="connsiteX20" fmla="*/ 138112 w 295275"/>
              <a:gd name="connsiteY20" fmla="*/ 28575 h 740569"/>
              <a:gd name="connsiteX21" fmla="*/ 54768 w 295275"/>
              <a:gd name="connsiteY21" fmla="*/ 0 h 740569"/>
              <a:gd name="connsiteX22" fmla="*/ 0 w 295275"/>
              <a:gd name="connsiteY22" fmla="*/ 7144 h 740569"/>
              <a:gd name="connsiteX0" fmla="*/ 0 w 295275"/>
              <a:gd name="connsiteY0" fmla="*/ 7120 h 740569"/>
              <a:gd name="connsiteX1" fmla="*/ 11906 w 295275"/>
              <a:gd name="connsiteY1" fmla="*/ 740569 h 740569"/>
              <a:gd name="connsiteX2" fmla="*/ 69056 w 295275"/>
              <a:gd name="connsiteY2" fmla="*/ 740569 h 740569"/>
              <a:gd name="connsiteX3" fmla="*/ 100012 w 295275"/>
              <a:gd name="connsiteY3" fmla="*/ 723900 h 740569"/>
              <a:gd name="connsiteX4" fmla="*/ 138112 w 295275"/>
              <a:gd name="connsiteY4" fmla="*/ 695325 h 740569"/>
              <a:gd name="connsiteX5" fmla="*/ 183356 w 295275"/>
              <a:gd name="connsiteY5" fmla="*/ 652463 h 740569"/>
              <a:gd name="connsiteX6" fmla="*/ 204787 w 295275"/>
              <a:gd name="connsiteY6" fmla="*/ 609600 h 740569"/>
              <a:gd name="connsiteX7" fmla="*/ 219075 w 295275"/>
              <a:gd name="connsiteY7" fmla="*/ 547688 h 740569"/>
              <a:gd name="connsiteX8" fmla="*/ 233362 w 295275"/>
              <a:gd name="connsiteY8" fmla="*/ 526256 h 740569"/>
              <a:gd name="connsiteX9" fmla="*/ 280987 w 295275"/>
              <a:gd name="connsiteY9" fmla="*/ 485775 h 740569"/>
              <a:gd name="connsiteX10" fmla="*/ 295275 w 295275"/>
              <a:gd name="connsiteY10" fmla="*/ 395288 h 740569"/>
              <a:gd name="connsiteX11" fmla="*/ 295275 w 295275"/>
              <a:gd name="connsiteY11" fmla="*/ 335756 h 740569"/>
              <a:gd name="connsiteX12" fmla="*/ 273843 w 295275"/>
              <a:gd name="connsiteY12" fmla="*/ 342900 h 740569"/>
              <a:gd name="connsiteX13" fmla="*/ 264318 w 295275"/>
              <a:gd name="connsiteY13" fmla="*/ 359569 h 740569"/>
              <a:gd name="connsiteX14" fmla="*/ 245268 w 295275"/>
              <a:gd name="connsiteY14" fmla="*/ 369094 h 740569"/>
              <a:gd name="connsiteX15" fmla="*/ 250031 w 295275"/>
              <a:gd name="connsiteY15" fmla="*/ 285750 h 740569"/>
              <a:gd name="connsiteX16" fmla="*/ 252412 w 295275"/>
              <a:gd name="connsiteY16" fmla="*/ 233363 h 740569"/>
              <a:gd name="connsiteX17" fmla="*/ 245268 w 295275"/>
              <a:gd name="connsiteY17" fmla="*/ 161925 h 740569"/>
              <a:gd name="connsiteX18" fmla="*/ 221456 w 295275"/>
              <a:gd name="connsiteY18" fmla="*/ 107156 h 740569"/>
              <a:gd name="connsiteX19" fmla="*/ 190500 w 295275"/>
              <a:gd name="connsiteY19" fmla="*/ 64294 h 740569"/>
              <a:gd name="connsiteX20" fmla="*/ 138112 w 295275"/>
              <a:gd name="connsiteY20" fmla="*/ 28575 h 740569"/>
              <a:gd name="connsiteX21" fmla="*/ 54768 w 295275"/>
              <a:gd name="connsiteY21" fmla="*/ 0 h 740569"/>
              <a:gd name="connsiteX22" fmla="*/ 0 w 295275"/>
              <a:gd name="connsiteY22" fmla="*/ 7120 h 74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5275" h="740569">
                <a:moveTo>
                  <a:pt x="0" y="7120"/>
                </a:moveTo>
                <a:lnTo>
                  <a:pt x="11906" y="740569"/>
                </a:lnTo>
                <a:lnTo>
                  <a:pt x="69056" y="740569"/>
                </a:lnTo>
                <a:lnTo>
                  <a:pt x="100012" y="723900"/>
                </a:lnTo>
                <a:lnTo>
                  <a:pt x="138112" y="695325"/>
                </a:lnTo>
                <a:cubicBezTo>
                  <a:pt x="181536" y="651902"/>
                  <a:pt x="160769" y="652463"/>
                  <a:pt x="183356" y="652463"/>
                </a:cubicBezTo>
                <a:lnTo>
                  <a:pt x="204787" y="609600"/>
                </a:lnTo>
                <a:lnTo>
                  <a:pt x="219075" y="547688"/>
                </a:lnTo>
                <a:lnTo>
                  <a:pt x="233362" y="526256"/>
                </a:lnTo>
                <a:lnTo>
                  <a:pt x="280987" y="485775"/>
                </a:lnTo>
                <a:lnTo>
                  <a:pt x="295275" y="395288"/>
                </a:lnTo>
                <a:lnTo>
                  <a:pt x="295275" y="335756"/>
                </a:lnTo>
                <a:lnTo>
                  <a:pt x="273843" y="342900"/>
                </a:lnTo>
                <a:lnTo>
                  <a:pt x="264318" y="359569"/>
                </a:lnTo>
                <a:lnTo>
                  <a:pt x="245268" y="369094"/>
                </a:lnTo>
                <a:lnTo>
                  <a:pt x="250031" y="285750"/>
                </a:lnTo>
                <a:lnTo>
                  <a:pt x="252412" y="233363"/>
                </a:lnTo>
                <a:lnTo>
                  <a:pt x="245268" y="161925"/>
                </a:lnTo>
                <a:lnTo>
                  <a:pt x="221456" y="107156"/>
                </a:lnTo>
                <a:lnTo>
                  <a:pt x="190500" y="64294"/>
                </a:lnTo>
                <a:lnTo>
                  <a:pt x="138112" y="28575"/>
                </a:lnTo>
                <a:lnTo>
                  <a:pt x="54768" y="0"/>
                </a:lnTo>
                <a:lnTo>
                  <a:pt x="0" y="7120"/>
                </a:ln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5830290" y="3528060"/>
            <a:ext cx="1196340" cy="3299460"/>
          </a:xfrm>
          <a:custGeom>
            <a:avLst/>
            <a:gdLst>
              <a:gd name="connsiteX0" fmla="*/ 312420 w 1196340"/>
              <a:gd name="connsiteY0" fmla="*/ 3299460 h 3299460"/>
              <a:gd name="connsiteX1" fmla="*/ 266700 w 1196340"/>
              <a:gd name="connsiteY1" fmla="*/ 3215640 h 3299460"/>
              <a:gd name="connsiteX2" fmla="*/ 236220 w 1196340"/>
              <a:gd name="connsiteY2" fmla="*/ 3215640 h 3299460"/>
              <a:gd name="connsiteX3" fmla="*/ 205740 w 1196340"/>
              <a:gd name="connsiteY3" fmla="*/ 3139440 h 3299460"/>
              <a:gd name="connsiteX4" fmla="*/ 251460 w 1196340"/>
              <a:gd name="connsiteY4" fmla="*/ 2880360 h 3299460"/>
              <a:gd name="connsiteX5" fmla="*/ 289560 w 1196340"/>
              <a:gd name="connsiteY5" fmla="*/ 2743200 h 3299460"/>
              <a:gd name="connsiteX6" fmla="*/ 243840 w 1196340"/>
              <a:gd name="connsiteY6" fmla="*/ 2720340 h 3299460"/>
              <a:gd name="connsiteX7" fmla="*/ 114300 w 1196340"/>
              <a:gd name="connsiteY7" fmla="*/ 2827020 h 3299460"/>
              <a:gd name="connsiteX8" fmla="*/ 45720 w 1196340"/>
              <a:gd name="connsiteY8" fmla="*/ 2842260 h 3299460"/>
              <a:gd name="connsiteX9" fmla="*/ 0 w 1196340"/>
              <a:gd name="connsiteY9" fmla="*/ 2804160 h 3299460"/>
              <a:gd name="connsiteX10" fmla="*/ 68580 w 1196340"/>
              <a:gd name="connsiteY10" fmla="*/ 2727960 h 3299460"/>
              <a:gd name="connsiteX11" fmla="*/ 220980 w 1196340"/>
              <a:gd name="connsiteY11" fmla="*/ 2598420 h 3299460"/>
              <a:gd name="connsiteX12" fmla="*/ 434340 w 1196340"/>
              <a:gd name="connsiteY12" fmla="*/ 2484120 h 3299460"/>
              <a:gd name="connsiteX13" fmla="*/ 579120 w 1196340"/>
              <a:gd name="connsiteY13" fmla="*/ 2202180 h 3299460"/>
              <a:gd name="connsiteX14" fmla="*/ 617220 w 1196340"/>
              <a:gd name="connsiteY14" fmla="*/ 1935480 h 3299460"/>
              <a:gd name="connsiteX15" fmla="*/ 647700 w 1196340"/>
              <a:gd name="connsiteY15" fmla="*/ 1744980 h 3299460"/>
              <a:gd name="connsiteX16" fmla="*/ 670560 w 1196340"/>
              <a:gd name="connsiteY16" fmla="*/ 1508760 h 3299460"/>
              <a:gd name="connsiteX17" fmla="*/ 731520 w 1196340"/>
              <a:gd name="connsiteY17" fmla="*/ 1485900 h 3299460"/>
              <a:gd name="connsiteX18" fmla="*/ 807720 w 1196340"/>
              <a:gd name="connsiteY18" fmla="*/ 1257300 h 3299460"/>
              <a:gd name="connsiteX19" fmla="*/ 937260 w 1196340"/>
              <a:gd name="connsiteY19" fmla="*/ 822960 h 3299460"/>
              <a:gd name="connsiteX20" fmla="*/ 990600 w 1196340"/>
              <a:gd name="connsiteY20" fmla="*/ 685800 h 3299460"/>
              <a:gd name="connsiteX21" fmla="*/ 1021080 w 1196340"/>
              <a:gd name="connsiteY21" fmla="*/ 434340 h 3299460"/>
              <a:gd name="connsiteX22" fmla="*/ 1066800 w 1196340"/>
              <a:gd name="connsiteY22" fmla="*/ 144780 h 3299460"/>
              <a:gd name="connsiteX23" fmla="*/ 1196340 w 1196340"/>
              <a:gd name="connsiteY23" fmla="*/ 0 h 3299460"/>
              <a:gd name="connsiteX24" fmla="*/ 1143000 w 1196340"/>
              <a:gd name="connsiteY24" fmla="*/ 457200 h 3299460"/>
              <a:gd name="connsiteX25" fmla="*/ 1127760 w 1196340"/>
              <a:gd name="connsiteY25" fmla="*/ 982980 h 3299460"/>
              <a:gd name="connsiteX26" fmla="*/ 1089660 w 1196340"/>
              <a:gd name="connsiteY26" fmla="*/ 1463040 h 3299460"/>
              <a:gd name="connsiteX27" fmla="*/ 1074420 w 1196340"/>
              <a:gd name="connsiteY27" fmla="*/ 1623060 h 3299460"/>
              <a:gd name="connsiteX28" fmla="*/ 1005840 w 1196340"/>
              <a:gd name="connsiteY28" fmla="*/ 1813560 h 3299460"/>
              <a:gd name="connsiteX29" fmla="*/ 853440 w 1196340"/>
              <a:gd name="connsiteY29" fmla="*/ 2232660 h 3299460"/>
              <a:gd name="connsiteX30" fmla="*/ 701040 w 1196340"/>
              <a:gd name="connsiteY30" fmla="*/ 2499360 h 3299460"/>
              <a:gd name="connsiteX31" fmla="*/ 624840 w 1196340"/>
              <a:gd name="connsiteY31" fmla="*/ 2705100 h 3299460"/>
              <a:gd name="connsiteX32" fmla="*/ 624840 w 1196340"/>
              <a:gd name="connsiteY32" fmla="*/ 2811780 h 3299460"/>
              <a:gd name="connsiteX33" fmla="*/ 563880 w 1196340"/>
              <a:gd name="connsiteY33" fmla="*/ 3078480 h 3299460"/>
              <a:gd name="connsiteX34" fmla="*/ 541020 w 1196340"/>
              <a:gd name="connsiteY34" fmla="*/ 3192780 h 3299460"/>
              <a:gd name="connsiteX35" fmla="*/ 510540 w 1196340"/>
              <a:gd name="connsiteY35" fmla="*/ 3192780 h 3299460"/>
              <a:gd name="connsiteX36" fmla="*/ 487680 w 1196340"/>
              <a:gd name="connsiteY36" fmla="*/ 3139440 h 3299460"/>
              <a:gd name="connsiteX37" fmla="*/ 480060 w 1196340"/>
              <a:gd name="connsiteY37" fmla="*/ 3162300 h 3299460"/>
              <a:gd name="connsiteX38" fmla="*/ 411480 w 1196340"/>
              <a:gd name="connsiteY38" fmla="*/ 3268980 h 3299460"/>
              <a:gd name="connsiteX39" fmla="*/ 381000 w 1196340"/>
              <a:gd name="connsiteY39" fmla="*/ 3208020 h 3299460"/>
              <a:gd name="connsiteX40" fmla="*/ 381000 w 1196340"/>
              <a:gd name="connsiteY40" fmla="*/ 3185160 h 3299460"/>
              <a:gd name="connsiteX41" fmla="*/ 381000 w 1196340"/>
              <a:gd name="connsiteY41" fmla="*/ 3185160 h 3299460"/>
              <a:gd name="connsiteX42" fmla="*/ 350520 w 1196340"/>
              <a:gd name="connsiteY42" fmla="*/ 3261360 h 3299460"/>
              <a:gd name="connsiteX43" fmla="*/ 312420 w 1196340"/>
              <a:gd name="connsiteY43" fmla="*/ 3299460 h 32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6340" h="3299460">
                <a:moveTo>
                  <a:pt x="312420" y="3299460"/>
                </a:moveTo>
                <a:lnTo>
                  <a:pt x="266700" y="3215640"/>
                </a:lnTo>
                <a:lnTo>
                  <a:pt x="236220" y="3215640"/>
                </a:lnTo>
                <a:lnTo>
                  <a:pt x="205740" y="3139440"/>
                </a:lnTo>
                <a:lnTo>
                  <a:pt x="251460" y="2880360"/>
                </a:lnTo>
                <a:lnTo>
                  <a:pt x="289560" y="2743200"/>
                </a:lnTo>
                <a:lnTo>
                  <a:pt x="243840" y="2720340"/>
                </a:lnTo>
                <a:lnTo>
                  <a:pt x="114300" y="2827020"/>
                </a:lnTo>
                <a:lnTo>
                  <a:pt x="45720" y="2842260"/>
                </a:lnTo>
                <a:lnTo>
                  <a:pt x="0" y="2804160"/>
                </a:lnTo>
                <a:lnTo>
                  <a:pt x="68580" y="2727960"/>
                </a:lnTo>
                <a:lnTo>
                  <a:pt x="220980" y="2598420"/>
                </a:lnTo>
                <a:lnTo>
                  <a:pt x="434340" y="2484120"/>
                </a:lnTo>
                <a:lnTo>
                  <a:pt x="579120" y="2202180"/>
                </a:lnTo>
                <a:lnTo>
                  <a:pt x="617220" y="1935480"/>
                </a:lnTo>
                <a:lnTo>
                  <a:pt x="647700" y="1744980"/>
                </a:lnTo>
                <a:lnTo>
                  <a:pt x="670560" y="1508760"/>
                </a:lnTo>
                <a:lnTo>
                  <a:pt x="731520" y="1485900"/>
                </a:lnTo>
                <a:lnTo>
                  <a:pt x="807720" y="1257300"/>
                </a:lnTo>
                <a:lnTo>
                  <a:pt x="937260" y="822960"/>
                </a:lnTo>
                <a:lnTo>
                  <a:pt x="990600" y="685800"/>
                </a:lnTo>
                <a:lnTo>
                  <a:pt x="1021080" y="434340"/>
                </a:lnTo>
                <a:lnTo>
                  <a:pt x="1066800" y="144780"/>
                </a:lnTo>
                <a:lnTo>
                  <a:pt x="1196340" y="0"/>
                </a:lnTo>
                <a:lnTo>
                  <a:pt x="1143000" y="457200"/>
                </a:lnTo>
                <a:cubicBezTo>
                  <a:pt x="1112226" y="988051"/>
                  <a:pt x="936966" y="982980"/>
                  <a:pt x="1127760" y="982980"/>
                </a:cubicBezTo>
                <a:lnTo>
                  <a:pt x="1089660" y="1463040"/>
                </a:lnTo>
                <a:lnTo>
                  <a:pt x="1074420" y="1623060"/>
                </a:lnTo>
                <a:lnTo>
                  <a:pt x="1005840" y="1813560"/>
                </a:lnTo>
                <a:lnTo>
                  <a:pt x="853440" y="2232660"/>
                </a:lnTo>
                <a:lnTo>
                  <a:pt x="701040" y="2499360"/>
                </a:lnTo>
                <a:lnTo>
                  <a:pt x="624840" y="2705100"/>
                </a:lnTo>
                <a:lnTo>
                  <a:pt x="624840" y="2811780"/>
                </a:lnTo>
                <a:lnTo>
                  <a:pt x="563880" y="3078480"/>
                </a:lnTo>
                <a:lnTo>
                  <a:pt x="541020" y="3192780"/>
                </a:lnTo>
                <a:lnTo>
                  <a:pt x="510540" y="3192780"/>
                </a:lnTo>
                <a:lnTo>
                  <a:pt x="487680" y="3139440"/>
                </a:lnTo>
                <a:lnTo>
                  <a:pt x="480060" y="3162300"/>
                </a:lnTo>
                <a:lnTo>
                  <a:pt x="411480" y="3268980"/>
                </a:lnTo>
                <a:lnTo>
                  <a:pt x="381000" y="3208020"/>
                </a:lnTo>
                <a:lnTo>
                  <a:pt x="381000" y="3185160"/>
                </a:lnTo>
                <a:lnTo>
                  <a:pt x="381000" y="3185160"/>
                </a:lnTo>
                <a:lnTo>
                  <a:pt x="350520" y="3261360"/>
                </a:lnTo>
                <a:lnTo>
                  <a:pt x="312420" y="3299460"/>
                </a:ln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 flipH="1">
            <a:off x="7426148" y="2214554"/>
            <a:ext cx="432000" cy="1008000"/>
          </a:xfrm>
          <a:custGeom>
            <a:avLst/>
            <a:gdLst>
              <a:gd name="connsiteX0" fmla="*/ 0 w 295275"/>
              <a:gd name="connsiteY0" fmla="*/ 7144 h 740569"/>
              <a:gd name="connsiteX1" fmla="*/ 11906 w 295275"/>
              <a:gd name="connsiteY1" fmla="*/ 740569 h 740569"/>
              <a:gd name="connsiteX2" fmla="*/ 69056 w 295275"/>
              <a:gd name="connsiteY2" fmla="*/ 740569 h 740569"/>
              <a:gd name="connsiteX3" fmla="*/ 100012 w 295275"/>
              <a:gd name="connsiteY3" fmla="*/ 723900 h 740569"/>
              <a:gd name="connsiteX4" fmla="*/ 138112 w 295275"/>
              <a:gd name="connsiteY4" fmla="*/ 695325 h 740569"/>
              <a:gd name="connsiteX5" fmla="*/ 183356 w 295275"/>
              <a:gd name="connsiteY5" fmla="*/ 652463 h 740569"/>
              <a:gd name="connsiteX6" fmla="*/ 204787 w 295275"/>
              <a:gd name="connsiteY6" fmla="*/ 609600 h 740569"/>
              <a:gd name="connsiteX7" fmla="*/ 219075 w 295275"/>
              <a:gd name="connsiteY7" fmla="*/ 547688 h 740569"/>
              <a:gd name="connsiteX8" fmla="*/ 233362 w 295275"/>
              <a:gd name="connsiteY8" fmla="*/ 526256 h 740569"/>
              <a:gd name="connsiteX9" fmla="*/ 280987 w 295275"/>
              <a:gd name="connsiteY9" fmla="*/ 485775 h 740569"/>
              <a:gd name="connsiteX10" fmla="*/ 295275 w 295275"/>
              <a:gd name="connsiteY10" fmla="*/ 395288 h 740569"/>
              <a:gd name="connsiteX11" fmla="*/ 295275 w 295275"/>
              <a:gd name="connsiteY11" fmla="*/ 335756 h 740569"/>
              <a:gd name="connsiteX12" fmla="*/ 273843 w 295275"/>
              <a:gd name="connsiteY12" fmla="*/ 342900 h 740569"/>
              <a:gd name="connsiteX13" fmla="*/ 264318 w 295275"/>
              <a:gd name="connsiteY13" fmla="*/ 359569 h 740569"/>
              <a:gd name="connsiteX14" fmla="*/ 245268 w 295275"/>
              <a:gd name="connsiteY14" fmla="*/ 369094 h 740569"/>
              <a:gd name="connsiteX15" fmla="*/ 250031 w 295275"/>
              <a:gd name="connsiteY15" fmla="*/ 285750 h 740569"/>
              <a:gd name="connsiteX16" fmla="*/ 252412 w 295275"/>
              <a:gd name="connsiteY16" fmla="*/ 233363 h 740569"/>
              <a:gd name="connsiteX17" fmla="*/ 245268 w 295275"/>
              <a:gd name="connsiteY17" fmla="*/ 161925 h 740569"/>
              <a:gd name="connsiteX18" fmla="*/ 221456 w 295275"/>
              <a:gd name="connsiteY18" fmla="*/ 107156 h 740569"/>
              <a:gd name="connsiteX19" fmla="*/ 190500 w 295275"/>
              <a:gd name="connsiteY19" fmla="*/ 64294 h 740569"/>
              <a:gd name="connsiteX20" fmla="*/ 138112 w 295275"/>
              <a:gd name="connsiteY20" fmla="*/ 28575 h 740569"/>
              <a:gd name="connsiteX21" fmla="*/ 54768 w 295275"/>
              <a:gd name="connsiteY21" fmla="*/ 0 h 740569"/>
              <a:gd name="connsiteX22" fmla="*/ 0 w 295275"/>
              <a:gd name="connsiteY22" fmla="*/ 7144 h 740569"/>
              <a:gd name="connsiteX0" fmla="*/ 0 w 295275"/>
              <a:gd name="connsiteY0" fmla="*/ 7120 h 740569"/>
              <a:gd name="connsiteX1" fmla="*/ 11906 w 295275"/>
              <a:gd name="connsiteY1" fmla="*/ 740569 h 740569"/>
              <a:gd name="connsiteX2" fmla="*/ 69056 w 295275"/>
              <a:gd name="connsiteY2" fmla="*/ 740569 h 740569"/>
              <a:gd name="connsiteX3" fmla="*/ 100012 w 295275"/>
              <a:gd name="connsiteY3" fmla="*/ 723900 h 740569"/>
              <a:gd name="connsiteX4" fmla="*/ 138112 w 295275"/>
              <a:gd name="connsiteY4" fmla="*/ 695325 h 740569"/>
              <a:gd name="connsiteX5" fmla="*/ 183356 w 295275"/>
              <a:gd name="connsiteY5" fmla="*/ 652463 h 740569"/>
              <a:gd name="connsiteX6" fmla="*/ 204787 w 295275"/>
              <a:gd name="connsiteY6" fmla="*/ 609600 h 740569"/>
              <a:gd name="connsiteX7" fmla="*/ 219075 w 295275"/>
              <a:gd name="connsiteY7" fmla="*/ 547688 h 740569"/>
              <a:gd name="connsiteX8" fmla="*/ 233362 w 295275"/>
              <a:gd name="connsiteY8" fmla="*/ 526256 h 740569"/>
              <a:gd name="connsiteX9" fmla="*/ 280987 w 295275"/>
              <a:gd name="connsiteY9" fmla="*/ 485775 h 740569"/>
              <a:gd name="connsiteX10" fmla="*/ 295275 w 295275"/>
              <a:gd name="connsiteY10" fmla="*/ 395288 h 740569"/>
              <a:gd name="connsiteX11" fmla="*/ 295275 w 295275"/>
              <a:gd name="connsiteY11" fmla="*/ 335756 h 740569"/>
              <a:gd name="connsiteX12" fmla="*/ 273843 w 295275"/>
              <a:gd name="connsiteY12" fmla="*/ 342900 h 740569"/>
              <a:gd name="connsiteX13" fmla="*/ 264318 w 295275"/>
              <a:gd name="connsiteY13" fmla="*/ 359569 h 740569"/>
              <a:gd name="connsiteX14" fmla="*/ 245268 w 295275"/>
              <a:gd name="connsiteY14" fmla="*/ 369094 h 740569"/>
              <a:gd name="connsiteX15" fmla="*/ 250031 w 295275"/>
              <a:gd name="connsiteY15" fmla="*/ 285750 h 740569"/>
              <a:gd name="connsiteX16" fmla="*/ 252412 w 295275"/>
              <a:gd name="connsiteY16" fmla="*/ 233363 h 740569"/>
              <a:gd name="connsiteX17" fmla="*/ 245268 w 295275"/>
              <a:gd name="connsiteY17" fmla="*/ 161925 h 740569"/>
              <a:gd name="connsiteX18" fmla="*/ 221456 w 295275"/>
              <a:gd name="connsiteY18" fmla="*/ 107156 h 740569"/>
              <a:gd name="connsiteX19" fmla="*/ 190500 w 295275"/>
              <a:gd name="connsiteY19" fmla="*/ 64294 h 740569"/>
              <a:gd name="connsiteX20" fmla="*/ 138112 w 295275"/>
              <a:gd name="connsiteY20" fmla="*/ 28575 h 740569"/>
              <a:gd name="connsiteX21" fmla="*/ 54768 w 295275"/>
              <a:gd name="connsiteY21" fmla="*/ 0 h 740569"/>
              <a:gd name="connsiteX22" fmla="*/ 0 w 295275"/>
              <a:gd name="connsiteY22" fmla="*/ 7120 h 74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5275" h="740569">
                <a:moveTo>
                  <a:pt x="0" y="7120"/>
                </a:moveTo>
                <a:lnTo>
                  <a:pt x="11906" y="740569"/>
                </a:lnTo>
                <a:lnTo>
                  <a:pt x="69056" y="740569"/>
                </a:lnTo>
                <a:lnTo>
                  <a:pt x="100012" y="723900"/>
                </a:lnTo>
                <a:lnTo>
                  <a:pt x="138112" y="695325"/>
                </a:lnTo>
                <a:cubicBezTo>
                  <a:pt x="181536" y="651902"/>
                  <a:pt x="160769" y="652463"/>
                  <a:pt x="183356" y="652463"/>
                </a:cubicBezTo>
                <a:lnTo>
                  <a:pt x="204787" y="609600"/>
                </a:lnTo>
                <a:lnTo>
                  <a:pt x="219075" y="547688"/>
                </a:lnTo>
                <a:lnTo>
                  <a:pt x="233362" y="526256"/>
                </a:lnTo>
                <a:lnTo>
                  <a:pt x="280987" y="485775"/>
                </a:lnTo>
                <a:lnTo>
                  <a:pt x="295275" y="395288"/>
                </a:lnTo>
                <a:lnTo>
                  <a:pt x="295275" y="335756"/>
                </a:lnTo>
                <a:lnTo>
                  <a:pt x="273843" y="342900"/>
                </a:lnTo>
                <a:lnTo>
                  <a:pt x="264318" y="359569"/>
                </a:lnTo>
                <a:lnTo>
                  <a:pt x="245268" y="369094"/>
                </a:lnTo>
                <a:lnTo>
                  <a:pt x="250031" y="285750"/>
                </a:lnTo>
                <a:lnTo>
                  <a:pt x="252412" y="233363"/>
                </a:lnTo>
                <a:lnTo>
                  <a:pt x="245268" y="161925"/>
                </a:lnTo>
                <a:lnTo>
                  <a:pt x="221456" y="107156"/>
                </a:lnTo>
                <a:lnTo>
                  <a:pt x="190500" y="64294"/>
                </a:lnTo>
                <a:lnTo>
                  <a:pt x="138112" y="28575"/>
                </a:lnTo>
                <a:lnTo>
                  <a:pt x="54768" y="0"/>
                </a:lnTo>
                <a:lnTo>
                  <a:pt x="0" y="7120"/>
                </a:ln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5826886" y="3528060"/>
            <a:ext cx="1196340" cy="3299460"/>
          </a:xfrm>
          <a:custGeom>
            <a:avLst/>
            <a:gdLst>
              <a:gd name="connsiteX0" fmla="*/ 312420 w 1196340"/>
              <a:gd name="connsiteY0" fmla="*/ 3299460 h 3299460"/>
              <a:gd name="connsiteX1" fmla="*/ 266700 w 1196340"/>
              <a:gd name="connsiteY1" fmla="*/ 3215640 h 3299460"/>
              <a:gd name="connsiteX2" fmla="*/ 236220 w 1196340"/>
              <a:gd name="connsiteY2" fmla="*/ 3215640 h 3299460"/>
              <a:gd name="connsiteX3" fmla="*/ 205740 w 1196340"/>
              <a:gd name="connsiteY3" fmla="*/ 3139440 h 3299460"/>
              <a:gd name="connsiteX4" fmla="*/ 251460 w 1196340"/>
              <a:gd name="connsiteY4" fmla="*/ 2880360 h 3299460"/>
              <a:gd name="connsiteX5" fmla="*/ 289560 w 1196340"/>
              <a:gd name="connsiteY5" fmla="*/ 2743200 h 3299460"/>
              <a:gd name="connsiteX6" fmla="*/ 243840 w 1196340"/>
              <a:gd name="connsiteY6" fmla="*/ 2720340 h 3299460"/>
              <a:gd name="connsiteX7" fmla="*/ 114300 w 1196340"/>
              <a:gd name="connsiteY7" fmla="*/ 2827020 h 3299460"/>
              <a:gd name="connsiteX8" fmla="*/ 45720 w 1196340"/>
              <a:gd name="connsiteY8" fmla="*/ 2842260 h 3299460"/>
              <a:gd name="connsiteX9" fmla="*/ 0 w 1196340"/>
              <a:gd name="connsiteY9" fmla="*/ 2804160 h 3299460"/>
              <a:gd name="connsiteX10" fmla="*/ 68580 w 1196340"/>
              <a:gd name="connsiteY10" fmla="*/ 2727960 h 3299460"/>
              <a:gd name="connsiteX11" fmla="*/ 220980 w 1196340"/>
              <a:gd name="connsiteY11" fmla="*/ 2598420 h 3299460"/>
              <a:gd name="connsiteX12" fmla="*/ 434340 w 1196340"/>
              <a:gd name="connsiteY12" fmla="*/ 2484120 h 3299460"/>
              <a:gd name="connsiteX13" fmla="*/ 579120 w 1196340"/>
              <a:gd name="connsiteY13" fmla="*/ 2202180 h 3299460"/>
              <a:gd name="connsiteX14" fmla="*/ 617220 w 1196340"/>
              <a:gd name="connsiteY14" fmla="*/ 1935480 h 3299460"/>
              <a:gd name="connsiteX15" fmla="*/ 647700 w 1196340"/>
              <a:gd name="connsiteY15" fmla="*/ 1744980 h 3299460"/>
              <a:gd name="connsiteX16" fmla="*/ 670560 w 1196340"/>
              <a:gd name="connsiteY16" fmla="*/ 1508760 h 3299460"/>
              <a:gd name="connsiteX17" fmla="*/ 731520 w 1196340"/>
              <a:gd name="connsiteY17" fmla="*/ 1485900 h 3299460"/>
              <a:gd name="connsiteX18" fmla="*/ 807720 w 1196340"/>
              <a:gd name="connsiteY18" fmla="*/ 1257300 h 3299460"/>
              <a:gd name="connsiteX19" fmla="*/ 937260 w 1196340"/>
              <a:gd name="connsiteY19" fmla="*/ 822960 h 3299460"/>
              <a:gd name="connsiteX20" fmla="*/ 990600 w 1196340"/>
              <a:gd name="connsiteY20" fmla="*/ 685800 h 3299460"/>
              <a:gd name="connsiteX21" fmla="*/ 1021080 w 1196340"/>
              <a:gd name="connsiteY21" fmla="*/ 434340 h 3299460"/>
              <a:gd name="connsiteX22" fmla="*/ 1066800 w 1196340"/>
              <a:gd name="connsiteY22" fmla="*/ 144780 h 3299460"/>
              <a:gd name="connsiteX23" fmla="*/ 1196340 w 1196340"/>
              <a:gd name="connsiteY23" fmla="*/ 0 h 3299460"/>
              <a:gd name="connsiteX24" fmla="*/ 1143000 w 1196340"/>
              <a:gd name="connsiteY24" fmla="*/ 457200 h 3299460"/>
              <a:gd name="connsiteX25" fmla="*/ 1127760 w 1196340"/>
              <a:gd name="connsiteY25" fmla="*/ 982980 h 3299460"/>
              <a:gd name="connsiteX26" fmla="*/ 1089660 w 1196340"/>
              <a:gd name="connsiteY26" fmla="*/ 1463040 h 3299460"/>
              <a:gd name="connsiteX27" fmla="*/ 1074420 w 1196340"/>
              <a:gd name="connsiteY27" fmla="*/ 1623060 h 3299460"/>
              <a:gd name="connsiteX28" fmla="*/ 1005840 w 1196340"/>
              <a:gd name="connsiteY28" fmla="*/ 1813560 h 3299460"/>
              <a:gd name="connsiteX29" fmla="*/ 853440 w 1196340"/>
              <a:gd name="connsiteY29" fmla="*/ 2232660 h 3299460"/>
              <a:gd name="connsiteX30" fmla="*/ 701040 w 1196340"/>
              <a:gd name="connsiteY30" fmla="*/ 2499360 h 3299460"/>
              <a:gd name="connsiteX31" fmla="*/ 624840 w 1196340"/>
              <a:gd name="connsiteY31" fmla="*/ 2705100 h 3299460"/>
              <a:gd name="connsiteX32" fmla="*/ 624840 w 1196340"/>
              <a:gd name="connsiteY32" fmla="*/ 2811780 h 3299460"/>
              <a:gd name="connsiteX33" fmla="*/ 563880 w 1196340"/>
              <a:gd name="connsiteY33" fmla="*/ 3078480 h 3299460"/>
              <a:gd name="connsiteX34" fmla="*/ 541020 w 1196340"/>
              <a:gd name="connsiteY34" fmla="*/ 3192780 h 3299460"/>
              <a:gd name="connsiteX35" fmla="*/ 510540 w 1196340"/>
              <a:gd name="connsiteY35" fmla="*/ 3192780 h 3299460"/>
              <a:gd name="connsiteX36" fmla="*/ 487680 w 1196340"/>
              <a:gd name="connsiteY36" fmla="*/ 3139440 h 3299460"/>
              <a:gd name="connsiteX37" fmla="*/ 480060 w 1196340"/>
              <a:gd name="connsiteY37" fmla="*/ 3162300 h 3299460"/>
              <a:gd name="connsiteX38" fmla="*/ 411480 w 1196340"/>
              <a:gd name="connsiteY38" fmla="*/ 3268980 h 3299460"/>
              <a:gd name="connsiteX39" fmla="*/ 381000 w 1196340"/>
              <a:gd name="connsiteY39" fmla="*/ 3208020 h 3299460"/>
              <a:gd name="connsiteX40" fmla="*/ 381000 w 1196340"/>
              <a:gd name="connsiteY40" fmla="*/ 3185160 h 3299460"/>
              <a:gd name="connsiteX41" fmla="*/ 381000 w 1196340"/>
              <a:gd name="connsiteY41" fmla="*/ 3185160 h 3299460"/>
              <a:gd name="connsiteX42" fmla="*/ 350520 w 1196340"/>
              <a:gd name="connsiteY42" fmla="*/ 3261360 h 3299460"/>
              <a:gd name="connsiteX43" fmla="*/ 312420 w 1196340"/>
              <a:gd name="connsiteY43" fmla="*/ 3299460 h 32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6340" h="3299460">
                <a:moveTo>
                  <a:pt x="312420" y="3299460"/>
                </a:moveTo>
                <a:lnTo>
                  <a:pt x="266700" y="3215640"/>
                </a:lnTo>
                <a:lnTo>
                  <a:pt x="236220" y="3215640"/>
                </a:lnTo>
                <a:lnTo>
                  <a:pt x="205740" y="3139440"/>
                </a:lnTo>
                <a:lnTo>
                  <a:pt x="251460" y="2880360"/>
                </a:lnTo>
                <a:lnTo>
                  <a:pt x="289560" y="2743200"/>
                </a:lnTo>
                <a:lnTo>
                  <a:pt x="243840" y="2720340"/>
                </a:lnTo>
                <a:lnTo>
                  <a:pt x="114300" y="2827020"/>
                </a:lnTo>
                <a:lnTo>
                  <a:pt x="45720" y="2842260"/>
                </a:lnTo>
                <a:lnTo>
                  <a:pt x="0" y="2804160"/>
                </a:lnTo>
                <a:lnTo>
                  <a:pt x="68580" y="2727960"/>
                </a:lnTo>
                <a:lnTo>
                  <a:pt x="220980" y="2598420"/>
                </a:lnTo>
                <a:lnTo>
                  <a:pt x="434340" y="2484120"/>
                </a:lnTo>
                <a:lnTo>
                  <a:pt x="579120" y="2202180"/>
                </a:lnTo>
                <a:lnTo>
                  <a:pt x="617220" y="1935480"/>
                </a:lnTo>
                <a:lnTo>
                  <a:pt x="647700" y="1744980"/>
                </a:lnTo>
                <a:lnTo>
                  <a:pt x="670560" y="1508760"/>
                </a:lnTo>
                <a:lnTo>
                  <a:pt x="731520" y="1485900"/>
                </a:lnTo>
                <a:lnTo>
                  <a:pt x="807720" y="1257300"/>
                </a:lnTo>
                <a:lnTo>
                  <a:pt x="937260" y="822960"/>
                </a:lnTo>
                <a:lnTo>
                  <a:pt x="990600" y="685800"/>
                </a:lnTo>
                <a:lnTo>
                  <a:pt x="1021080" y="434340"/>
                </a:lnTo>
                <a:lnTo>
                  <a:pt x="1066800" y="144780"/>
                </a:lnTo>
                <a:lnTo>
                  <a:pt x="1196340" y="0"/>
                </a:lnTo>
                <a:lnTo>
                  <a:pt x="1143000" y="457200"/>
                </a:lnTo>
                <a:cubicBezTo>
                  <a:pt x="1112226" y="988051"/>
                  <a:pt x="936966" y="982980"/>
                  <a:pt x="1127760" y="982980"/>
                </a:cubicBezTo>
                <a:lnTo>
                  <a:pt x="1089660" y="1463040"/>
                </a:lnTo>
                <a:lnTo>
                  <a:pt x="1074420" y="1623060"/>
                </a:lnTo>
                <a:lnTo>
                  <a:pt x="1005840" y="1813560"/>
                </a:lnTo>
                <a:lnTo>
                  <a:pt x="853440" y="2232660"/>
                </a:lnTo>
                <a:lnTo>
                  <a:pt x="701040" y="2499360"/>
                </a:lnTo>
                <a:lnTo>
                  <a:pt x="624840" y="2705100"/>
                </a:lnTo>
                <a:lnTo>
                  <a:pt x="624840" y="2811780"/>
                </a:lnTo>
                <a:lnTo>
                  <a:pt x="563880" y="3078480"/>
                </a:lnTo>
                <a:lnTo>
                  <a:pt x="541020" y="3192780"/>
                </a:lnTo>
                <a:lnTo>
                  <a:pt x="510540" y="3192780"/>
                </a:lnTo>
                <a:lnTo>
                  <a:pt x="487680" y="3139440"/>
                </a:lnTo>
                <a:lnTo>
                  <a:pt x="480060" y="3162300"/>
                </a:lnTo>
                <a:lnTo>
                  <a:pt x="411480" y="3268980"/>
                </a:lnTo>
                <a:lnTo>
                  <a:pt x="381000" y="3208020"/>
                </a:lnTo>
                <a:lnTo>
                  <a:pt x="381000" y="3185160"/>
                </a:lnTo>
                <a:lnTo>
                  <a:pt x="381000" y="3185160"/>
                </a:lnTo>
                <a:lnTo>
                  <a:pt x="350520" y="3261360"/>
                </a:lnTo>
                <a:lnTo>
                  <a:pt x="312420" y="3299460"/>
                </a:ln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 flipH="1">
            <a:off x="7426148" y="2214554"/>
            <a:ext cx="432000" cy="1008000"/>
          </a:xfrm>
          <a:custGeom>
            <a:avLst/>
            <a:gdLst>
              <a:gd name="connsiteX0" fmla="*/ 0 w 295275"/>
              <a:gd name="connsiteY0" fmla="*/ 7144 h 740569"/>
              <a:gd name="connsiteX1" fmla="*/ 11906 w 295275"/>
              <a:gd name="connsiteY1" fmla="*/ 740569 h 740569"/>
              <a:gd name="connsiteX2" fmla="*/ 69056 w 295275"/>
              <a:gd name="connsiteY2" fmla="*/ 740569 h 740569"/>
              <a:gd name="connsiteX3" fmla="*/ 100012 w 295275"/>
              <a:gd name="connsiteY3" fmla="*/ 723900 h 740569"/>
              <a:gd name="connsiteX4" fmla="*/ 138112 w 295275"/>
              <a:gd name="connsiteY4" fmla="*/ 695325 h 740569"/>
              <a:gd name="connsiteX5" fmla="*/ 183356 w 295275"/>
              <a:gd name="connsiteY5" fmla="*/ 652463 h 740569"/>
              <a:gd name="connsiteX6" fmla="*/ 204787 w 295275"/>
              <a:gd name="connsiteY6" fmla="*/ 609600 h 740569"/>
              <a:gd name="connsiteX7" fmla="*/ 219075 w 295275"/>
              <a:gd name="connsiteY7" fmla="*/ 547688 h 740569"/>
              <a:gd name="connsiteX8" fmla="*/ 233362 w 295275"/>
              <a:gd name="connsiteY8" fmla="*/ 526256 h 740569"/>
              <a:gd name="connsiteX9" fmla="*/ 280987 w 295275"/>
              <a:gd name="connsiteY9" fmla="*/ 485775 h 740569"/>
              <a:gd name="connsiteX10" fmla="*/ 295275 w 295275"/>
              <a:gd name="connsiteY10" fmla="*/ 395288 h 740569"/>
              <a:gd name="connsiteX11" fmla="*/ 295275 w 295275"/>
              <a:gd name="connsiteY11" fmla="*/ 335756 h 740569"/>
              <a:gd name="connsiteX12" fmla="*/ 273843 w 295275"/>
              <a:gd name="connsiteY12" fmla="*/ 342900 h 740569"/>
              <a:gd name="connsiteX13" fmla="*/ 264318 w 295275"/>
              <a:gd name="connsiteY13" fmla="*/ 359569 h 740569"/>
              <a:gd name="connsiteX14" fmla="*/ 245268 w 295275"/>
              <a:gd name="connsiteY14" fmla="*/ 369094 h 740569"/>
              <a:gd name="connsiteX15" fmla="*/ 250031 w 295275"/>
              <a:gd name="connsiteY15" fmla="*/ 285750 h 740569"/>
              <a:gd name="connsiteX16" fmla="*/ 252412 w 295275"/>
              <a:gd name="connsiteY16" fmla="*/ 233363 h 740569"/>
              <a:gd name="connsiteX17" fmla="*/ 245268 w 295275"/>
              <a:gd name="connsiteY17" fmla="*/ 161925 h 740569"/>
              <a:gd name="connsiteX18" fmla="*/ 221456 w 295275"/>
              <a:gd name="connsiteY18" fmla="*/ 107156 h 740569"/>
              <a:gd name="connsiteX19" fmla="*/ 190500 w 295275"/>
              <a:gd name="connsiteY19" fmla="*/ 64294 h 740569"/>
              <a:gd name="connsiteX20" fmla="*/ 138112 w 295275"/>
              <a:gd name="connsiteY20" fmla="*/ 28575 h 740569"/>
              <a:gd name="connsiteX21" fmla="*/ 54768 w 295275"/>
              <a:gd name="connsiteY21" fmla="*/ 0 h 740569"/>
              <a:gd name="connsiteX22" fmla="*/ 0 w 295275"/>
              <a:gd name="connsiteY22" fmla="*/ 7144 h 740569"/>
              <a:gd name="connsiteX0" fmla="*/ 0 w 295275"/>
              <a:gd name="connsiteY0" fmla="*/ 7120 h 740569"/>
              <a:gd name="connsiteX1" fmla="*/ 11906 w 295275"/>
              <a:gd name="connsiteY1" fmla="*/ 740569 h 740569"/>
              <a:gd name="connsiteX2" fmla="*/ 69056 w 295275"/>
              <a:gd name="connsiteY2" fmla="*/ 740569 h 740569"/>
              <a:gd name="connsiteX3" fmla="*/ 100012 w 295275"/>
              <a:gd name="connsiteY3" fmla="*/ 723900 h 740569"/>
              <a:gd name="connsiteX4" fmla="*/ 138112 w 295275"/>
              <a:gd name="connsiteY4" fmla="*/ 695325 h 740569"/>
              <a:gd name="connsiteX5" fmla="*/ 183356 w 295275"/>
              <a:gd name="connsiteY5" fmla="*/ 652463 h 740569"/>
              <a:gd name="connsiteX6" fmla="*/ 204787 w 295275"/>
              <a:gd name="connsiteY6" fmla="*/ 609600 h 740569"/>
              <a:gd name="connsiteX7" fmla="*/ 219075 w 295275"/>
              <a:gd name="connsiteY7" fmla="*/ 547688 h 740569"/>
              <a:gd name="connsiteX8" fmla="*/ 233362 w 295275"/>
              <a:gd name="connsiteY8" fmla="*/ 526256 h 740569"/>
              <a:gd name="connsiteX9" fmla="*/ 280987 w 295275"/>
              <a:gd name="connsiteY9" fmla="*/ 485775 h 740569"/>
              <a:gd name="connsiteX10" fmla="*/ 295275 w 295275"/>
              <a:gd name="connsiteY10" fmla="*/ 395288 h 740569"/>
              <a:gd name="connsiteX11" fmla="*/ 295275 w 295275"/>
              <a:gd name="connsiteY11" fmla="*/ 335756 h 740569"/>
              <a:gd name="connsiteX12" fmla="*/ 273843 w 295275"/>
              <a:gd name="connsiteY12" fmla="*/ 342900 h 740569"/>
              <a:gd name="connsiteX13" fmla="*/ 264318 w 295275"/>
              <a:gd name="connsiteY13" fmla="*/ 359569 h 740569"/>
              <a:gd name="connsiteX14" fmla="*/ 245268 w 295275"/>
              <a:gd name="connsiteY14" fmla="*/ 369094 h 740569"/>
              <a:gd name="connsiteX15" fmla="*/ 250031 w 295275"/>
              <a:gd name="connsiteY15" fmla="*/ 285750 h 740569"/>
              <a:gd name="connsiteX16" fmla="*/ 252412 w 295275"/>
              <a:gd name="connsiteY16" fmla="*/ 233363 h 740569"/>
              <a:gd name="connsiteX17" fmla="*/ 245268 w 295275"/>
              <a:gd name="connsiteY17" fmla="*/ 161925 h 740569"/>
              <a:gd name="connsiteX18" fmla="*/ 221456 w 295275"/>
              <a:gd name="connsiteY18" fmla="*/ 107156 h 740569"/>
              <a:gd name="connsiteX19" fmla="*/ 190500 w 295275"/>
              <a:gd name="connsiteY19" fmla="*/ 64294 h 740569"/>
              <a:gd name="connsiteX20" fmla="*/ 138112 w 295275"/>
              <a:gd name="connsiteY20" fmla="*/ 28575 h 740569"/>
              <a:gd name="connsiteX21" fmla="*/ 54768 w 295275"/>
              <a:gd name="connsiteY21" fmla="*/ 0 h 740569"/>
              <a:gd name="connsiteX22" fmla="*/ 0 w 295275"/>
              <a:gd name="connsiteY22" fmla="*/ 7120 h 74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5275" h="740569">
                <a:moveTo>
                  <a:pt x="0" y="7120"/>
                </a:moveTo>
                <a:lnTo>
                  <a:pt x="11906" y="740569"/>
                </a:lnTo>
                <a:lnTo>
                  <a:pt x="69056" y="740569"/>
                </a:lnTo>
                <a:lnTo>
                  <a:pt x="100012" y="723900"/>
                </a:lnTo>
                <a:lnTo>
                  <a:pt x="138112" y="695325"/>
                </a:lnTo>
                <a:cubicBezTo>
                  <a:pt x="181536" y="651902"/>
                  <a:pt x="160769" y="652463"/>
                  <a:pt x="183356" y="652463"/>
                </a:cubicBezTo>
                <a:lnTo>
                  <a:pt x="204787" y="609600"/>
                </a:lnTo>
                <a:lnTo>
                  <a:pt x="219075" y="547688"/>
                </a:lnTo>
                <a:lnTo>
                  <a:pt x="233362" y="526256"/>
                </a:lnTo>
                <a:lnTo>
                  <a:pt x="280987" y="485775"/>
                </a:lnTo>
                <a:lnTo>
                  <a:pt x="295275" y="395288"/>
                </a:lnTo>
                <a:lnTo>
                  <a:pt x="295275" y="335756"/>
                </a:lnTo>
                <a:lnTo>
                  <a:pt x="273843" y="342900"/>
                </a:lnTo>
                <a:lnTo>
                  <a:pt x="264318" y="359569"/>
                </a:lnTo>
                <a:lnTo>
                  <a:pt x="245268" y="369094"/>
                </a:lnTo>
                <a:lnTo>
                  <a:pt x="250031" y="285750"/>
                </a:lnTo>
                <a:lnTo>
                  <a:pt x="252412" y="233363"/>
                </a:lnTo>
                <a:lnTo>
                  <a:pt x="245268" y="161925"/>
                </a:lnTo>
                <a:lnTo>
                  <a:pt x="221456" y="107156"/>
                </a:lnTo>
                <a:lnTo>
                  <a:pt x="190500" y="64294"/>
                </a:lnTo>
                <a:lnTo>
                  <a:pt x="138112" y="28575"/>
                </a:lnTo>
                <a:lnTo>
                  <a:pt x="54768" y="0"/>
                </a:lnTo>
                <a:lnTo>
                  <a:pt x="0" y="7120"/>
                </a:ln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5826886" y="3528060"/>
            <a:ext cx="1196340" cy="3299460"/>
          </a:xfrm>
          <a:custGeom>
            <a:avLst/>
            <a:gdLst>
              <a:gd name="connsiteX0" fmla="*/ 312420 w 1196340"/>
              <a:gd name="connsiteY0" fmla="*/ 3299460 h 3299460"/>
              <a:gd name="connsiteX1" fmla="*/ 266700 w 1196340"/>
              <a:gd name="connsiteY1" fmla="*/ 3215640 h 3299460"/>
              <a:gd name="connsiteX2" fmla="*/ 236220 w 1196340"/>
              <a:gd name="connsiteY2" fmla="*/ 3215640 h 3299460"/>
              <a:gd name="connsiteX3" fmla="*/ 205740 w 1196340"/>
              <a:gd name="connsiteY3" fmla="*/ 3139440 h 3299460"/>
              <a:gd name="connsiteX4" fmla="*/ 251460 w 1196340"/>
              <a:gd name="connsiteY4" fmla="*/ 2880360 h 3299460"/>
              <a:gd name="connsiteX5" fmla="*/ 289560 w 1196340"/>
              <a:gd name="connsiteY5" fmla="*/ 2743200 h 3299460"/>
              <a:gd name="connsiteX6" fmla="*/ 243840 w 1196340"/>
              <a:gd name="connsiteY6" fmla="*/ 2720340 h 3299460"/>
              <a:gd name="connsiteX7" fmla="*/ 114300 w 1196340"/>
              <a:gd name="connsiteY7" fmla="*/ 2827020 h 3299460"/>
              <a:gd name="connsiteX8" fmla="*/ 45720 w 1196340"/>
              <a:gd name="connsiteY8" fmla="*/ 2842260 h 3299460"/>
              <a:gd name="connsiteX9" fmla="*/ 0 w 1196340"/>
              <a:gd name="connsiteY9" fmla="*/ 2804160 h 3299460"/>
              <a:gd name="connsiteX10" fmla="*/ 68580 w 1196340"/>
              <a:gd name="connsiteY10" fmla="*/ 2727960 h 3299460"/>
              <a:gd name="connsiteX11" fmla="*/ 220980 w 1196340"/>
              <a:gd name="connsiteY11" fmla="*/ 2598420 h 3299460"/>
              <a:gd name="connsiteX12" fmla="*/ 434340 w 1196340"/>
              <a:gd name="connsiteY12" fmla="*/ 2484120 h 3299460"/>
              <a:gd name="connsiteX13" fmla="*/ 579120 w 1196340"/>
              <a:gd name="connsiteY13" fmla="*/ 2202180 h 3299460"/>
              <a:gd name="connsiteX14" fmla="*/ 617220 w 1196340"/>
              <a:gd name="connsiteY14" fmla="*/ 1935480 h 3299460"/>
              <a:gd name="connsiteX15" fmla="*/ 647700 w 1196340"/>
              <a:gd name="connsiteY15" fmla="*/ 1744980 h 3299460"/>
              <a:gd name="connsiteX16" fmla="*/ 670560 w 1196340"/>
              <a:gd name="connsiteY16" fmla="*/ 1508760 h 3299460"/>
              <a:gd name="connsiteX17" fmla="*/ 731520 w 1196340"/>
              <a:gd name="connsiteY17" fmla="*/ 1485900 h 3299460"/>
              <a:gd name="connsiteX18" fmla="*/ 807720 w 1196340"/>
              <a:gd name="connsiteY18" fmla="*/ 1257300 h 3299460"/>
              <a:gd name="connsiteX19" fmla="*/ 937260 w 1196340"/>
              <a:gd name="connsiteY19" fmla="*/ 822960 h 3299460"/>
              <a:gd name="connsiteX20" fmla="*/ 990600 w 1196340"/>
              <a:gd name="connsiteY20" fmla="*/ 685800 h 3299460"/>
              <a:gd name="connsiteX21" fmla="*/ 1021080 w 1196340"/>
              <a:gd name="connsiteY21" fmla="*/ 434340 h 3299460"/>
              <a:gd name="connsiteX22" fmla="*/ 1066800 w 1196340"/>
              <a:gd name="connsiteY22" fmla="*/ 144780 h 3299460"/>
              <a:gd name="connsiteX23" fmla="*/ 1196340 w 1196340"/>
              <a:gd name="connsiteY23" fmla="*/ 0 h 3299460"/>
              <a:gd name="connsiteX24" fmla="*/ 1143000 w 1196340"/>
              <a:gd name="connsiteY24" fmla="*/ 457200 h 3299460"/>
              <a:gd name="connsiteX25" fmla="*/ 1127760 w 1196340"/>
              <a:gd name="connsiteY25" fmla="*/ 982980 h 3299460"/>
              <a:gd name="connsiteX26" fmla="*/ 1089660 w 1196340"/>
              <a:gd name="connsiteY26" fmla="*/ 1463040 h 3299460"/>
              <a:gd name="connsiteX27" fmla="*/ 1074420 w 1196340"/>
              <a:gd name="connsiteY27" fmla="*/ 1623060 h 3299460"/>
              <a:gd name="connsiteX28" fmla="*/ 1005840 w 1196340"/>
              <a:gd name="connsiteY28" fmla="*/ 1813560 h 3299460"/>
              <a:gd name="connsiteX29" fmla="*/ 853440 w 1196340"/>
              <a:gd name="connsiteY29" fmla="*/ 2232660 h 3299460"/>
              <a:gd name="connsiteX30" fmla="*/ 701040 w 1196340"/>
              <a:gd name="connsiteY30" fmla="*/ 2499360 h 3299460"/>
              <a:gd name="connsiteX31" fmla="*/ 624840 w 1196340"/>
              <a:gd name="connsiteY31" fmla="*/ 2705100 h 3299460"/>
              <a:gd name="connsiteX32" fmla="*/ 624840 w 1196340"/>
              <a:gd name="connsiteY32" fmla="*/ 2811780 h 3299460"/>
              <a:gd name="connsiteX33" fmla="*/ 563880 w 1196340"/>
              <a:gd name="connsiteY33" fmla="*/ 3078480 h 3299460"/>
              <a:gd name="connsiteX34" fmla="*/ 541020 w 1196340"/>
              <a:gd name="connsiteY34" fmla="*/ 3192780 h 3299460"/>
              <a:gd name="connsiteX35" fmla="*/ 510540 w 1196340"/>
              <a:gd name="connsiteY35" fmla="*/ 3192780 h 3299460"/>
              <a:gd name="connsiteX36" fmla="*/ 487680 w 1196340"/>
              <a:gd name="connsiteY36" fmla="*/ 3139440 h 3299460"/>
              <a:gd name="connsiteX37" fmla="*/ 480060 w 1196340"/>
              <a:gd name="connsiteY37" fmla="*/ 3162300 h 3299460"/>
              <a:gd name="connsiteX38" fmla="*/ 411480 w 1196340"/>
              <a:gd name="connsiteY38" fmla="*/ 3268980 h 3299460"/>
              <a:gd name="connsiteX39" fmla="*/ 381000 w 1196340"/>
              <a:gd name="connsiteY39" fmla="*/ 3208020 h 3299460"/>
              <a:gd name="connsiteX40" fmla="*/ 381000 w 1196340"/>
              <a:gd name="connsiteY40" fmla="*/ 3185160 h 3299460"/>
              <a:gd name="connsiteX41" fmla="*/ 381000 w 1196340"/>
              <a:gd name="connsiteY41" fmla="*/ 3185160 h 3299460"/>
              <a:gd name="connsiteX42" fmla="*/ 350520 w 1196340"/>
              <a:gd name="connsiteY42" fmla="*/ 3261360 h 3299460"/>
              <a:gd name="connsiteX43" fmla="*/ 312420 w 1196340"/>
              <a:gd name="connsiteY43" fmla="*/ 3299460 h 32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6340" h="3299460">
                <a:moveTo>
                  <a:pt x="312420" y="3299460"/>
                </a:moveTo>
                <a:lnTo>
                  <a:pt x="266700" y="3215640"/>
                </a:lnTo>
                <a:lnTo>
                  <a:pt x="236220" y="3215640"/>
                </a:lnTo>
                <a:lnTo>
                  <a:pt x="205740" y="3139440"/>
                </a:lnTo>
                <a:lnTo>
                  <a:pt x="251460" y="2880360"/>
                </a:lnTo>
                <a:lnTo>
                  <a:pt x="289560" y="2743200"/>
                </a:lnTo>
                <a:lnTo>
                  <a:pt x="243840" y="2720340"/>
                </a:lnTo>
                <a:lnTo>
                  <a:pt x="114300" y="2827020"/>
                </a:lnTo>
                <a:lnTo>
                  <a:pt x="45720" y="2842260"/>
                </a:lnTo>
                <a:lnTo>
                  <a:pt x="0" y="2804160"/>
                </a:lnTo>
                <a:lnTo>
                  <a:pt x="68580" y="2727960"/>
                </a:lnTo>
                <a:lnTo>
                  <a:pt x="220980" y="2598420"/>
                </a:lnTo>
                <a:lnTo>
                  <a:pt x="434340" y="2484120"/>
                </a:lnTo>
                <a:lnTo>
                  <a:pt x="579120" y="2202180"/>
                </a:lnTo>
                <a:lnTo>
                  <a:pt x="617220" y="1935480"/>
                </a:lnTo>
                <a:lnTo>
                  <a:pt x="647700" y="1744980"/>
                </a:lnTo>
                <a:lnTo>
                  <a:pt x="670560" y="1508760"/>
                </a:lnTo>
                <a:lnTo>
                  <a:pt x="731520" y="1485900"/>
                </a:lnTo>
                <a:lnTo>
                  <a:pt x="807720" y="1257300"/>
                </a:lnTo>
                <a:lnTo>
                  <a:pt x="937260" y="822960"/>
                </a:lnTo>
                <a:lnTo>
                  <a:pt x="990600" y="685800"/>
                </a:lnTo>
                <a:lnTo>
                  <a:pt x="1021080" y="434340"/>
                </a:lnTo>
                <a:lnTo>
                  <a:pt x="1066800" y="144780"/>
                </a:lnTo>
                <a:lnTo>
                  <a:pt x="1196340" y="0"/>
                </a:lnTo>
                <a:lnTo>
                  <a:pt x="1143000" y="457200"/>
                </a:lnTo>
                <a:cubicBezTo>
                  <a:pt x="1112226" y="988051"/>
                  <a:pt x="936966" y="982980"/>
                  <a:pt x="1127760" y="982980"/>
                </a:cubicBezTo>
                <a:lnTo>
                  <a:pt x="1089660" y="1463040"/>
                </a:lnTo>
                <a:lnTo>
                  <a:pt x="1074420" y="1623060"/>
                </a:lnTo>
                <a:lnTo>
                  <a:pt x="1005840" y="1813560"/>
                </a:lnTo>
                <a:lnTo>
                  <a:pt x="853440" y="2232660"/>
                </a:lnTo>
                <a:lnTo>
                  <a:pt x="701040" y="2499360"/>
                </a:lnTo>
                <a:lnTo>
                  <a:pt x="624840" y="2705100"/>
                </a:lnTo>
                <a:lnTo>
                  <a:pt x="624840" y="2811780"/>
                </a:lnTo>
                <a:lnTo>
                  <a:pt x="563880" y="3078480"/>
                </a:lnTo>
                <a:lnTo>
                  <a:pt x="541020" y="3192780"/>
                </a:lnTo>
                <a:lnTo>
                  <a:pt x="510540" y="3192780"/>
                </a:lnTo>
                <a:lnTo>
                  <a:pt x="487680" y="3139440"/>
                </a:lnTo>
                <a:lnTo>
                  <a:pt x="480060" y="3162300"/>
                </a:lnTo>
                <a:lnTo>
                  <a:pt x="411480" y="3268980"/>
                </a:lnTo>
                <a:lnTo>
                  <a:pt x="381000" y="3208020"/>
                </a:lnTo>
                <a:lnTo>
                  <a:pt x="381000" y="3185160"/>
                </a:lnTo>
                <a:lnTo>
                  <a:pt x="381000" y="3185160"/>
                </a:lnTo>
                <a:lnTo>
                  <a:pt x="350520" y="3261360"/>
                </a:lnTo>
                <a:lnTo>
                  <a:pt x="312420" y="3299460"/>
                </a:ln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 flipH="1">
            <a:off x="7426148" y="2214554"/>
            <a:ext cx="432000" cy="1008000"/>
          </a:xfrm>
          <a:custGeom>
            <a:avLst/>
            <a:gdLst>
              <a:gd name="connsiteX0" fmla="*/ 0 w 295275"/>
              <a:gd name="connsiteY0" fmla="*/ 7144 h 740569"/>
              <a:gd name="connsiteX1" fmla="*/ 11906 w 295275"/>
              <a:gd name="connsiteY1" fmla="*/ 740569 h 740569"/>
              <a:gd name="connsiteX2" fmla="*/ 69056 w 295275"/>
              <a:gd name="connsiteY2" fmla="*/ 740569 h 740569"/>
              <a:gd name="connsiteX3" fmla="*/ 100012 w 295275"/>
              <a:gd name="connsiteY3" fmla="*/ 723900 h 740569"/>
              <a:gd name="connsiteX4" fmla="*/ 138112 w 295275"/>
              <a:gd name="connsiteY4" fmla="*/ 695325 h 740569"/>
              <a:gd name="connsiteX5" fmla="*/ 183356 w 295275"/>
              <a:gd name="connsiteY5" fmla="*/ 652463 h 740569"/>
              <a:gd name="connsiteX6" fmla="*/ 204787 w 295275"/>
              <a:gd name="connsiteY6" fmla="*/ 609600 h 740569"/>
              <a:gd name="connsiteX7" fmla="*/ 219075 w 295275"/>
              <a:gd name="connsiteY7" fmla="*/ 547688 h 740569"/>
              <a:gd name="connsiteX8" fmla="*/ 233362 w 295275"/>
              <a:gd name="connsiteY8" fmla="*/ 526256 h 740569"/>
              <a:gd name="connsiteX9" fmla="*/ 280987 w 295275"/>
              <a:gd name="connsiteY9" fmla="*/ 485775 h 740569"/>
              <a:gd name="connsiteX10" fmla="*/ 295275 w 295275"/>
              <a:gd name="connsiteY10" fmla="*/ 395288 h 740569"/>
              <a:gd name="connsiteX11" fmla="*/ 295275 w 295275"/>
              <a:gd name="connsiteY11" fmla="*/ 335756 h 740569"/>
              <a:gd name="connsiteX12" fmla="*/ 273843 w 295275"/>
              <a:gd name="connsiteY12" fmla="*/ 342900 h 740569"/>
              <a:gd name="connsiteX13" fmla="*/ 264318 w 295275"/>
              <a:gd name="connsiteY13" fmla="*/ 359569 h 740569"/>
              <a:gd name="connsiteX14" fmla="*/ 245268 w 295275"/>
              <a:gd name="connsiteY14" fmla="*/ 369094 h 740569"/>
              <a:gd name="connsiteX15" fmla="*/ 250031 w 295275"/>
              <a:gd name="connsiteY15" fmla="*/ 285750 h 740569"/>
              <a:gd name="connsiteX16" fmla="*/ 252412 w 295275"/>
              <a:gd name="connsiteY16" fmla="*/ 233363 h 740569"/>
              <a:gd name="connsiteX17" fmla="*/ 245268 w 295275"/>
              <a:gd name="connsiteY17" fmla="*/ 161925 h 740569"/>
              <a:gd name="connsiteX18" fmla="*/ 221456 w 295275"/>
              <a:gd name="connsiteY18" fmla="*/ 107156 h 740569"/>
              <a:gd name="connsiteX19" fmla="*/ 190500 w 295275"/>
              <a:gd name="connsiteY19" fmla="*/ 64294 h 740569"/>
              <a:gd name="connsiteX20" fmla="*/ 138112 w 295275"/>
              <a:gd name="connsiteY20" fmla="*/ 28575 h 740569"/>
              <a:gd name="connsiteX21" fmla="*/ 54768 w 295275"/>
              <a:gd name="connsiteY21" fmla="*/ 0 h 740569"/>
              <a:gd name="connsiteX22" fmla="*/ 0 w 295275"/>
              <a:gd name="connsiteY22" fmla="*/ 7144 h 740569"/>
              <a:gd name="connsiteX0" fmla="*/ 0 w 295275"/>
              <a:gd name="connsiteY0" fmla="*/ 7120 h 740569"/>
              <a:gd name="connsiteX1" fmla="*/ 11906 w 295275"/>
              <a:gd name="connsiteY1" fmla="*/ 740569 h 740569"/>
              <a:gd name="connsiteX2" fmla="*/ 69056 w 295275"/>
              <a:gd name="connsiteY2" fmla="*/ 740569 h 740569"/>
              <a:gd name="connsiteX3" fmla="*/ 100012 w 295275"/>
              <a:gd name="connsiteY3" fmla="*/ 723900 h 740569"/>
              <a:gd name="connsiteX4" fmla="*/ 138112 w 295275"/>
              <a:gd name="connsiteY4" fmla="*/ 695325 h 740569"/>
              <a:gd name="connsiteX5" fmla="*/ 183356 w 295275"/>
              <a:gd name="connsiteY5" fmla="*/ 652463 h 740569"/>
              <a:gd name="connsiteX6" fmla="*/ 204787 w 295275"/>
              <a:gd name="connsiteY6" fmla="*/ 609600 h 740569"/>
              <a:gd name="connsiteX7" fmla="*/ 219075 w 295275"/>
              <a:gd name="connsiteY7" fmla="*/ 547688 h 740569"/>
              <a:gd name="connsiteX8" fmla="*/ 233362 w 295275"/>
              <a:gd name="connsiteY8" fmla="*/ 526256 h 740569"/>
              <a:gd name="connsiteX9" fmla="*/ 280987 w 295275"/>
              <a:gd name="connsiteY9" fmla="*/ 485775 h 740569"/>
              <a:gd name="connsiteX10" fmla="*/ 295275 w 295275"/>
              <a:gd name="connsiteY10" fmla="*/ 395288 h 740569"/>
              <a:gd name="connsiteX11" fmla="*/ 295275 w 295275"/>
              <a:gd name="connsiteY11" fmla="*/ 335756 h 740569"/>
              <a:gd name="connsiteX12" fmla="*/ 273843 w 295275"/>
              <a:gd name="connsiteY12" fmla="*/ 342900 h 740569"/>
              <a:gd name="connsiteX13" fmla="*/ 264318 w 295275"/>
              <a:gd name="connsiteY13" fmla="*/ 359569 h 740569"/>
              <a:gd name="connsiteX14" fmla="*/ 245268 w 295275"/>
              <a:gd name="connsiteY14" fmla="*/ 369094 h 740569"/>
              <a:gd name="connsiteX15" fmla="*/ 250031 w 295275"/>
              <a:gd name="connsiteY15" fmla="*/ 285750 h 740569"/>
              <a:gd name="connsiteX16" fmla="*/ 252412 w 295275"/>
              <a:gd name="connsiteY16" fmla="*/ 233363 h 740569"/>
              <a:gd name="connsiteX17" fmla="*/ 245268 w 295275"/>
              <a:gd name="connsiteY17" fmla="*/ 161925 h 740569"/>
              <a:gd name="connsiteX18" fmla="*/ 221456 w 295275"/>
              <a:gd name="connsiteY18" fmla="*/ 107156 h 740569"/>
              <a:gd name="connsiteX19" fmla="*/ 190500 w 295275"/>
              <a:gd name="connsiteY19" fmla="*/ 64294 h 740569"/>
              <a:gd name="connsiteX20" fmla="*/ 138112 w 295275"/>
              <a:gd name="connsiteY20" fmla="*/ 28575 h 740569"/>
              <a:gd name="connsiteX21" fmla="*/ 54768 w 295275"/>
              <a:gd name="connsiteY21" fmla="*/ 0 h 740569"/>
              <a:gd name="connsiteX22" fmla="*/ 0 w 295275"/>
              <a:gd name="connsiteY22" fmla="*/ 7120 h 74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5275" h="740569">
                <a:moveTo>
                  <a:pt x="0" y="7120"/>
                </a:moveTo>
                <a:lnTo>
                  <a:pt x="11906" y="740569"/>
                </a:lnTo>
                <a:lnTo>
                  <a:pt x="69056" y="740569"/>
                </a:lnTo>
                <a:lnTo>
                  <a:pt x="100012" y="723900"/>
                </a:lnTo>
                <a:lnTo>
                  <a:pt x="138112" y="695325"/>
                </a:lnTo>
                <a:cubicBezTo>
                  <a:pt x="181536" y="651902"/>
                  <a:pt x="160769" y="652463"/>
                  <a:pt x="183356" y="652463"/>
                </a:cubicBezTo>
                <a:lnTo>
                  <a:pt x="204787" y="609600"/>
                </a:lnTo>
                <a:lnTo>
                  <a:pt x="219075" y="547688"/>
                </a:lnTo>
                <a:lnTo>
                  <a:pt x="233362" y="526256"/>
                </a:lnTo>
                <a:lnTo>
                  <a:pt x="280987" y="485775"/>
                </a:lnTo>
                <a:lnTo>
                  <a:pt x="295275" y="395288"/>
                </a:lnTo>
                <a:lnTo>
                  <a:pt x="295275" y="335756"/>
                </a:lnTo>
                <a:lnTo>
                  <a:pt x="273843" y="342900"/>
                </a:lnTo>
                <a:lnTo>
                  <a:pt x="264318" y="359569"/>
                </a:lnTo>
                <a:lnTo>
                  <a:pt x="245268" y="369094"/>
                </a:lnTo>
                <a:lnTo>
                  <a:pt x="250031" y="285750"/>
                </a:lnTo>
                <a:lnTo>
                  <a:pt x="252412" y="233363"/>
                </a:lnTo>
                <a:lnTo>
                  <a:pt x="245268" y="161925"/>
                </a:lnTo>
                <a:lnTo>
                  <a:pt x="221456" y="107156"/>
                </a:lnTo>
                <a:lnTo>
                  <a:pt x="190500" y="64294"/>
                </a:lnTo>
                <a:lnTo>
                  <a:pt x="138112" y="28575"/>
                </a:lnTo>
                <a:lnTo>
                  <a:pt x="54768" y="0"/>
                </a:lnTo>
                <a:lnTo>
                  <a:pt x="0" y="7120"/>
                </a:ln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orma livre 16"/>
          <p:cNvSpPr/>
          <p:nvPr/>
        </p:nvSpPr>
        <p:spPr>
          <a:xfrm>
            <a:off x="5826886" y="3528060"/>
            <a:ext cx="1196340" cy="3299460"/>
          </a:xfrm>
          <a:custGeom>
            <a:avLst/>
            <a:gdLst>
              <a:gd name="connsiteX0" fmla="*/ 312420 w 1196340"/>
              <a:gd name="connsiteY0" fmla="*/ 3299460 h 3299460"/>
              <a:gd name="connsiteX1" fmla="*/ 266700 w 1196340"/>
              <a:gd name="connsiteY1" fmla="*/ 3215640 h 3299460"/>
              <a:gd name="connsiteX2" fmla="*/ 236220 w 1196340"/>
              <a:gd name="connsiteY2" fmla="*/ 3215640 h 3299460"/>
              <a:gd name="connsiteX3" fmla="*/ 205740 w 1196340"/>
              <a:gd name="connsiteY3" fmla="*/ 3139440 h 3299460"/>
              <a:gd name="connsiteX4" fmla="*/ 251460 w 1196340"/>
              <a:gd name="connsiteY4" fmla="*/ 2880360 h 3299460"/>
              <a:gd name="connsiteX5" fmla="*/ 289560 w 1196340"/>
              <a:gd name="connsiteY5" fmla="*/ 2743200 h 3299460"/>
              <a:gd name="connsiteX6" fmla="*/ 243840 w 1196340"/>
              <a:gd name="connsiteY6" fmla="*/ 2720340 h 3299460"/>
              <a:gd name="connsiteX7" fmla="*/ 114300 w 1196340"/>
              <a:gd name="connsiteY7" fmla="*/ 2827020 h 3299460"/>
              <a:gd name="connsiteX8" fmla="*/ 45720 w 1196340"/>
              <a:gd name="connsiteY8" fmla="*/ 2842260 h 3299460"/>
              <a:gd name="connsiteX9" fmla="*/ 0 w 1196340"/>
              <a:gd name="connsiteY9" fmla="*/ 2804160 h 3299460"/>
              <a:gd name="connsiteX10" fmla="*/ 68580 w 1196340"/>
              <a:gd name="connsiteY10" fmla="*/ 2727960 h 3299460"/>
              <a:gd name="connsiteX11" fmla="*/ 220980 w 1196340"/>
              <a:gd name="connsiteY11" fmla="*/ 2598420 h 3299460"/>
              <a:gd name="connsiteX12" fmla="*/ 434340 w 1196340"/>
              <a:gd name="connsiteY12" fmla="*/ 2484120 h 3299460"/>
              <a:gd name="connsiteX13" fmla="*/ 579120 w 1196340"/>
              <a:gd name="connsiteY13" fmla="*/ 2202180 h 3299460"/>
              <a:gd name="connsiteX14" fmla="*/ 617220 w 1196340"/>
              <a:gd name="connsiteY14" fmla="*/ 1935480 h 3299460"/>
              <a:gd name="connsiteX15" fmla="*/ 647700 w 1196340"/>
              <a:gd name="connsiteY15" fmla="*/ 1744980 h 3299460"/>
              <a:gd name="connsiteX16" fmla="*/ 670560 w 1196340"/>
              <a:gd name="connsiteY16" fmla="*/ 1508760 h 3299460"/>
              <a:gd name="connsiteX17" fmla="*/ 731520 w 1196340"/>
              <a:gd name="connsiteY17" fmla="*/ 1485900 h 3299460"/>
              <a:gd name="connsiteX18" fmla="*/ 807720 w 1196340"/>
              <a:gd name="connsiteY18" fmla="*/ 1257300 h 3299460"/>
              <a:gd name="connsiteX19" fmla="*/ 937260 w 1196340"/>
              <a:gd name="connsiteY19" fmla="*/ 822960 h 3299460"/>
              <a:gd name="connsiteX20" fmla="*/ 990600 w 1196340"/>
              <a:gd name="connsiteY20" fmla="*/ 685800 h 3299460"/>
              <a:gd name="connsiteX21" fmla="*/ 1021080 w 1196340"/>
              <a:gd name="connsiteY21" fmla="*/ 434340 h 3299460"/>
              <a:gd name="connsiteX22" fmla="*/ 1066800 w 1196340"/>
              <a:gd name="connsiteY22" fmla="*/ 144780 h 3299460"/>
              <a:gd name="connsiteX23" fmla="*/ 1196340 w 1196340"/>
              <a:gd name="connsiteY23" fmla="*/ 0 h 3299460"/>
              <a:gd name="connsiteX24" fmla="*/ 1143000 w 1196340"/>
              <a:gd name="connsiteY24" fmla="*/ 457200 h 3299460"/>
              <a:gd name="connsiteX25" fmla="*/ 1127760 w 1196340"/>
              <a:gd name="connsiteY25" fmla="*/ 982980 h 3299460"/>
              <a:gd name="connsiteX26" fmla="*/ 1089660 w 1196340"/>
              <a:gd name="connsiteY26" fmla="*/ 1463040 h 3299460"/>
              <a:gd name="connsiteX27" fmla="*/ 1074420 w 1196340"/>
              <a:gd name="connsiteY27" fmla="*/ 1623060 h 3299460"/>
              <a:gd name="connsiteX28" fmla="*/ 1005840 w 1196340"/>
              <a:gd name="connsiteY28" fmla="*/ 1813560 h 3299460"/>
              <a:gd name="connsiteX29" fmla="*/ 853440 w 1196340"/>
              <a:gd name="connsiteY29" fmla="*/ 2232660 h 3299460"/>
              <a:gd name="connsiteX30" fmla="*/ 701040 w 1196340"/>
              <a:gd name="connsiteY30" fmla="*/ 2499360 h 3299460"/>
              <a:gd name="connsiteX31" fmla="*/ 624840 w 1196340"/>
              <a:gd name="connsiteY31" fmla="*/ 2705100 h 3299460"/>
              <a:gd name="connsiteX32" fmla="*/ 624840 w 1196340"/>
              <a:gd name="connsiteY32" fmla="*/ 2811780 h 3299460"/>
              <a:gd name="connsiteX33" fmla="*/ 563880 w 1196340"/>
              <a:gd name="connsiteY33" fmla="*/ 3078480 h 3299460"/>
              <a:gd name="connsiteX34" fmla="*/ 541020 w 1196340"/>
              <a:gd name="connsiteY34" fmla="*/ 3192780 h 3299460"/>
              <a:gd name="connsiteX35" fmla="*/ 510540 w 1196340"/>
              <a:gd name="connsiteY35" fmla="*/ 3192780 h 3299460"/>
              <a:gd name="connsiteX36" fmla="*/ 487680 w 1196340"/>
              <a:gd name="connsiteY36" fmla="*/ 3139440 h 3299460"/>
              <a:gd name="connsiteX37" fmla="*/ 480060 w 1196340"/>
              <a:gd name="connsiteY37" fmla="*/ 3162300 h 3299460"/>
              <a:gd name="connsiteX38" fmla="*/ 411480 w 1196340"/>
              <a:gd name="connsiteY38" fmla="*/ 3268980 h 3299460"/>
              <a:gd name="connsiteX39" fmla="*/ 381000 w 1196340"/>
              <a:gd name="connsiteY39" fmla="*/ 3208020 h 3299460"/>
              <a:gd name="connsiteX40" fmla="*/ 381000 w 1196340"/>
              <a:gd name="connsiteY40" fmla="*/ 3185160 h 3299460"/>
              <a:gd name="connsiteX41" fmla="*/ 381000 w 1196340"/>
              <a:gd name="connsiteY41" fmla="*/ 3185160 h 3299460"/>
              <a:gd name="connsiteX42" fmla="*/ 350520 w 1196340"/>
              <a:gd name="connsiteY42" fmla="*/ 3261360 h 3299460"/>
              <a:gd name="connsiteX43" fmla="*/ 312420 w 1196340"/>
              <a:gd name="connsiteY43" fmla="*/ 3299460 h 32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6340" h="3299460">
                <a:moveTo>
                  <a:pt x="312420" y="3299460"/>
                </a:moveTo>
                <a:lnTo>
                  <a:pt x="266700" y="3215640"/>
                </a:lnTo>
                <a:lnTo>
                  <a:pt x="236220" y="3215640"/>
                </a:lnTo>
                <a:lnTo>
                  <a:pt x="205740" y="3139440"/>
                </a:lnTo>
                <a:lnTo>
                  <a:pt x="251460" y="2880360"/>
                </a:lnTo>
                <a:lnTo>
                  <a:pt x="289560" y="2743200"/>
                </a:lnTo>
                <a:lnTo>
                  <a:pt x="243840" y="2720340"/>
                </a:lnTo>
                <a:lnTo>
                  <a:pt x="114300" y="2827020"/>
                </a:lnTo>
                <a:lnTo>
                  <a:pt x="45720" y="2842260"/>
                </a:lnTo>
                <a:lnTo>
                  <a:pt x="0" y="2804160"/>
                </a:lnTo>
                <a:lnTo>
                  <a:pt x="68580" y="2727960"/>
                </a:lnTo>
                <a:lnTo>
                  <a:pt x="220980" y="2598420"/>
                </a:lnTo>
                <a:lnTo>
                  <a:pt x="434340" y="2484120"/>
                </a:lnTo>
                <a:lnTo>
                  <a:pt x="579120" y="2202180"/>
                </a:lnTo>
                <a:lnTo>
                  <a:pt x="617220" y="1935480"/>
                </a:lnTo>
                <a:lnTo>
                  <a:pt x="647700" y="1744980"/>
                </a:lnTo>
                <a:lnTo>
                  <a:pt x="670560" y="1508760"/>
                </a:lnTo>
                <a:lnTo>
                  <a:pt x="731520" y="1485900"/>
                </a:lnTo>
                <a:lnTo>
                  <a:pt x="807720" y="1257300"/>
                </a:lnTo>
                <a:lnTo>
                  <a:pt x="937260" y="822960"/>
                </a:lnTo>
                <a:lnTo>
                  <a:pt x="990600" y="685800"/>
                </a:lnTo>
                <a:lnTo>
                  <a:pt x="1021080" y="434340"/>
                </a:lnTo>
                <a:lnTo>
                  <a:pt x="1066800" y="144780"/>
                </a:lnTo>
                <a:lnTo>
                  <a:pt x="1196340" y="0"/>
                </a:lnTo>
                <a:lnTo>
                  <a:pt x="1143000" y="457200"/>
                </a:lnTo>
                <a:cubicBezTo>
                  <a:pt x="1112226" y="988051"/>
                  <a:pt x="936966" y="982980"/>
                  <a:pt x="1127760" y="982980"/>
                </a:cubicBezTo>
                <a:lnTo>
                  <a:pt x="1089660" y="1463040"/>
                </a:lnTo>
                <a:lnTo>
                  <a:pt x="1074420" y="1623060"/>
                </a:lnTo>
                <a:lnTo>
                  <a:pt x="1005840" y="1813560"/>
                </a:lnTo>
                <a:lnTo>
                  <a:pt x="853440" y="2232660"/>
                </a:lnTo>
                <a:lnTo>
                  <a:pt x="701040" y="2499360"/>
                </a:lnTo>
                <a:lnTo>
                  <a:pt x="624840" y="2705100"/>
                </a:lnTo>
                <a:lnTo>
                  <a:pt x="624840" y="2811780"/>
                </a:lnTo>
                <a:lnTo>
                  <a:pt x="563880" y="3078480"/>
                </a:lnTo>
                <a:lnTo>
                  <a:pt x="541020" y="3192780"/>
                </a:lnTo>
                <a:lnTo>
                  <a:pt x="510540" y="3192780"/>
                </a:lnTo>
                <a:lnTo>
                  <a:pt x="487680" y="3139440"/>
                </a:lnTo>
                <a:lnTo>
                  <a:pt x="480060" y="3162300"/>
                </a:lnTo>
                <a:lnTo>
                  <a:pt x="411480" y="3268980"/>
                </a:lnTo>
                <a:lnTo>
                  <a:pt x="381000" y="3208020"/>
                </a:lnTo>
                <a:lnTo>
                  <a:pt x="381000" y="3185160"/>
                </a:lnTo>
                <a:lnTo>
                  <a:pt x="381000" y="3185160"/>
                </a:lnTo>
                <a:lnTo>
                  <a:pt x="350520" y="3261360"/>
                </a:lnTo>
                <a:lnTo>
                  <a:pt x="312420" y="3299460"/>
                </a:ln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 17"/>
          <p:cNvSpPr/>
          <p:nvPr/>
        </p:nvSpPr>
        <p:spPr>
          <a:xfrm flipH="1">
            <a:off x="7426148" y="2214554"/>
            <a:ext cx="432000" cy="1008000"/>
          </a:xfrm>
          <a:custGeom>
            <a:avLst/>
            <a:gdLst>
              <a:gd name="connsiteX0" fmla="*/ 0 w 295275"/>
              <a:gd name="connsiteY0" fmla="*/ 7144 h 740569"/>
              <a:gd name="connsiteX1" fmla="*/ 11906 w 295275"/>
              <a:gd name="connsiteY1" fmla="*/ 740569 h 740569"/>
              <a:gd name="connsiteX2" fmla="*/ 69056 w 295275"/>
              <a:gd name="connsiteY2" fmla="*/ 740569 h 740569"/>
              <a:gd name="connsiteX3" fmla="*/ 100012 w 295275"/>
              <a:gd name="connsiteY3" fmla="*/ 723900 h 740569"/>
              <a:gd name="connsiteX4" fmla="*/ 138112 w 295275"/>
              <a:gd name="connsiteY4" fmla="*/ 695325 h 740569"/>
              <a:gd name="connsiteX5" fmla="*/ 183356 w 295275"/>
              <a:gd name="connsiteY5" fmla="*/ 652463 h 740569"/>
              <a:gd name="connsiteX6" fmla="*/ 204787 w 295275"/>
              <a:gd name="connsiteY6" fmla="*/ 609600 h 740569"/>
              <a:gd name="connsiteX7" fmla="*/ 219075 w 295275"/>
              <a:gd name="connsiteY7" fmla="*/ 547688 h 740569"/>
              <a:gd name="connsiteX8" fmla="*/ 233362 w 295275"/>
              <a:gd name="connsiteY8" fmla="*/ 526256 h 740569"/>
              <a:gd name="connsiteX9" fmla="*/ 280987 w 295275"/>
              <a:gd name="connsiteY9" fmla="*/ 485775 h 740569"/>
              <a:gd name="connsiteX10" fmla="*/ 295275 w 295275"/>
              <a:gd name="connsiteY10" fmla="*/ 395288 h 740569"/>
              <a:gd name="connsiteX11" fmla="*/ 295275 w 295275"/>
              <a:gd name="connsiteY11" fmla="*/ 335756 h 740569"/>
              <a:gd name="connsiteX12" fmla="*/ 273843 w 295275"/>
              <a:gd name="connsiteY12" fmla="*/ 342900 h 740569"/>
              <a:gd name="connsiteX13" fmla="*/ 264318 w 295275"/>
              <a:gd name="connsiteY13" fmla="*/ 359569 h 740569"/>
              <a:gd name="connsiteX14" fmla="*/ 245268 w 295275"/>
              <a:gd name="connsiteY14" fmla="*/ 369094 h 740569"/>
              <a:gd name="connsiteX15" fmla="*/ 250031 w 295275"/>
              <a:gd name="connsiteY15" fmla="*/ 285750 h 740569"/>
              <a:gd name="connsiteX16" fmla="*/ 252412 w 295275"/>
              <a:gd name="connsiteY16" fmla="*/ 233363 h 740569"/>
              <a:gd name="connsiteX17" fmla="*/ 245268 w 295275"/>
              <a:gd name="connsiteY17" fmla="*/ 161925 h 740569"/>
              <a:gd name="connsiteX18" fmla="*/ 221456 w 295275"/>
              <a:gd name="connsiteY18" fmla="*/ 107156 h 740569"/>
              <a:gd name="connsiteX19" fmla="*/ 190500 w 295275"/>
              <a:gd name="connsiteY19" fmla="*/ 64294 h 740569"/>
              <a:gd name="connsiteX20" fmla="*/ 138112 w 295275"/>
              <a:gd name="connsiteY20" fmla="*/ 28575 h 740569"/>
              <a:gd name="connsiteX21" fmla="*/ 54768 w 295275"/>
              <a:gd name="connsiteY21" fmla="*/ 0 h 740569"/>
              <a:gd name="connsiteX22" fmla="*/ 0 w 295275"/>
              <a:gd name="connsiteY22" fmla="*/ 7144 h 740569"/>
              <a:gd name="connsiteX0" fmla="*/ 0 w 295275"/>
              <a:gd name="connsiteY0" fmla="*/ 7120 h 740569"/>
              <a:gd name="connsiteX1" fmla="*/ 11906 w 295275"/>
              <a:gd name="connsiteY1" fmla="*/ 740569 h 740569"/>
              <a:gd name="connsiteX2" fmla="*/ 69056 w 295275"/>
              <a:gd name="connsiteY2" fmla="*/ 740569 h 740569"/>
              <a:gd name="connsiteX3" fmla="*/ 100012 w 295275"/>
              <a:gd name="connsiteY3" fmla="*/ 723900 h 740569"/>
              <a:gd name="connsiteX4" fmla="*/ 138112 w 295275"/>
              <a:gd name="connsiteY4" fmla="*/ 695325 h 740569"/>
              <a:gd name="connsiteX5" fmla="*/ 183356 w 295275"/>
              <a:gd name="connsiteY5" fmla="*/ 652463 h 740569"/>
              <a:gd name="connsiteX6" fmla="*/ 204787 w 295275"/>
              <a:gd name="connsiteY6" fmla="*/ 609600 h 740569"/>
              <a:gd name="connsiteX7" fmla="*/ 219075 w 295275"/>
              <a:gd name="connsiteY7" fmla="*/ 547688 h 740569"/>
              <a:gd name="connsiteX8" fmla="*/ 233362 w 295275"/>
              <a:gd name="connsiteY8" fmla="*/ 526256 h 740569"/>
              <a:gd name="connsiteX9" fmla="*/ 280987 w 295275"/>
              <a:gd name="connsiteY9" fmla="*/ 485775 h 740569"/>
              <a:gd name="connsiteX10" fmla="*/ 295275 w 295275"/>
              <a:gd name="connsiteY10" fmla="*/ 395288 h 740569"/>
              <a:gd name="connsiteX11" fmla="*/ 295275 w 295275"/>
              <a:gd name="connsiteY11" fmla="*/ 335756 h 740569"/>
              <a:gd name="connsiteX12" fmla="*/ 273843 w 295275"/>
              <a:gd name="connsiteY12" fmla="*/ 342900 h 740569"/>
              <a:gd name="connsiteX13" fmla="*/ 264318 w 295275"/>
              <a:gd name="connsiteY13" fmla="*/ 359569 h 740569"/>
              <a:gd name="connsiteX14" fmla="*/ 245268 w 295275"/>
              <a:gd name="connsiteY14" fmla="*/ 369094 h 740569"/>
              <a:gd name="connsiteX15" fmla="*/ 250031 w 295275"/>
              <a:gd name="connsiteY15" fmla="*/ 285750 h 740569"/>
              <a:gd name="connsiteX16" fmla="*/ 252412 w 295275"/>
              <a:gd name="connsiteY16" fmla="*/ 233363 h 740569"/>
              <a:gd name="connsiteX17" fmla="*/ 245268 w 295275"/>
              <a:gd name="connsiteY17" fmla="*/ 161925 h 740569"/>
              <a:gd name="connsiteX18" fmla="*/ 221456 w 295275"/>
              <a:gd name="connsiteY18" fmla="*/ 107156 h 740569"/>
              <a:gd name="connsiteX19" fmla="*/ 190500 w 295275"/>
              <a:gd name="connsiteY19" fmla="*/ 64294 h 740569"/>
              <a:gd name="connsiteX20" fmla="*/ 138112 w 295275"/>
              <a:gd name="connsiteY20" fmla="*/ 28575 h 740569"/>
              <a:gd name="connsiteX21" fmla="*/ 54768 w 295275"/>
              <a:gd name="connsiteY21" fmla="*/ 0 h 740569"/>
              <a:gd name="connsiteX22" fmla="*/ 0 w 295275"/>
              <a:gd name="connsiteY22" fmla="*/ 7120 h 74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5275" h="740569">
                <a:moveTo>
                  <a:pt x="0" y="7120"/>
                </a:moveTo>
                <a:lnTo>
                  <a:pt x="11906" y="740569"/>
                </a:lnTo>
                <a:lnTo>
                  <a:pt x="69056" y="740569"/>
                </a:lnTo>
                <a:lnTo>
                  <a:pt x="100012" y="723900"/>
                </a:lnTo>
                <a:lnTo>
                  <a:pt x="138112" y="695325"/>
                </a:lnTo>
                <a:cubicBezTo>
                  <a:pt x="181536" y="651902"/>
                  <a:pt x="160769" y="652463"/>
                  <a:pt x="183356" y="652463"/>
                </a:cubicBezTo>
                <a:lnTo>
                  <a:pt x="204787" y="609600"/>
                </a:lnTo>
                <a:lnTo>
                  <a:pt x="219075" y="547688"/>
                </a:lnTo>
                <a:lnTo>
                  <a:pt x="233362" y="526256"/>
                </a:lnTo>
                <a:lnTo>
                  <a:pt x="280987" y="485775"/>
                </a:lnTo>
                <a:lnTo>
                  <a:pt x="295275" y="395288"/>
                </a:lnTo>
                <a:lnTo>
                  <a:pt x="295275" y="335756"/>
                </a:lnTo>
                <a:lnTo>
                  <a:pt x="273843" y="342900"/>
                </a:lnTo>
                <a:lnTo>
                  <a:pt x="264318" y="359569"/>
                </a:lnTo>
                <a:lnTo>
                  <a:pt x="245268" y="369094"/>
                </a:lnTo>
                <a:lnTo>
                  <a:pt x="250031" y="285750"/>
                </a:lnTo>
                <a:lnTo>
                  <a:pt x="252412" y="233363"/>
                </a:lnTo>
                <a:lnTo>
                  <a:pt x="245268" y="161925"/>
                </a:lnTo>
                <a:lnTo>
                  <a:pt x="221456" y="107156"/>
                </a:lnTo>
                <a:lnTo>
                  <a:pt x="190500" y="64294"/>
                </a:lnTo>
                <a:lnTo>
                  <a:pt x="138112" y="28575"/>
                </a:lnTo>
                <a:lnTo>
                  <a:pt x="54768" y="0"/>
                </a:lnTo>
                <a:lnTo>
                  <a:pt x="0" y="7120"/>
                </a:ln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5826886" y="3528060"/>
            <a:ext cx="1196340" cy="3299460"/>
          </a:xfrm>
          <a:custGeom>
            <a:avLst/>
            <a:gdLst>
              <a:gd name="connsiteX0" fmla="*/ 312420 w 1196340"/>
              <a:gd name="connsiteY0" fmla="*/ 3299460 h 3299460"/>
              <a:gd name="connsiteX1" fmla="*/ 266700 w 1196340"/>
              <a:gd name="connsiteY1" fmla="*/ 3215640 h 3299460"/>
              <a:gd name="connsiteX2" fmla="*/ 236220 w 1196340"/>
              <a:gd name="connsiteY2" fmla="*/ 3215640 h 3299460"/>
              <a:gd name="connsiteX3" fmla="*/ 205740 w 1196340"/>
              <a:gd name="connsiteY3" fmla="*/ 3139440 h 3299460"/>
              <a:gd name="connsiteX4" fmla="*/ 251460 w 1196340"/>
              <a:gd name="connsiteY4" fmla="*/ 2880360 h 3299460"/>
              <a:gd name="connsiteX5" fmla="*/ 289560 w 1196340"/>
              <a:gd name="connsiteY5" fmla="*/ 2743200 h 3299460"/>
              <a:gd name="connsiteX6" fmla="*/ 243840 w 1196340"/>
              <a:gd name="connsiteY6" fmla="*/ 2720340 h 3299460"/>
              <a:gd name="connsiteX7" fmla="*/ 114300 w 1196340"/>
              <a:gd name="connsiteY7" fmla="*/ 2827020 h 3299460"/>
              <a:gd name="connsiteX8" fmla="*/ 45720 w 1196340"/>
              <a:gd name="connsiteY8" fmla="*/ 2842260 h 3299460"/>
              <a:gd name="connsiteX9" fmla="*/ 0 w 1196340"/>
              <a:gd name="connsiteY9" fmla="*/ 2804160 h 3299460"/>
              <a:gd name="connsiteX10" fmla="*/ 68580 w 1196340"/>
              <a:gd name="connsiteY10" fmla="*/ 2727960 h 3299460"/>
              <a:gd name="connsiteX11" fmla="*/ 220980 w 1196340"/>
              <a:gd name="connsiteY11" fmla="*/ 2598420 h 3299460"/>
              <a:gd name="connsiteX12" fmla="*/ 434340 w 1196340"/>
              <a:gd name="connsiteY12" fmla="*/ 2484120 h 3299460"/>
              <a:gd name="connsiteX13" fmla="*/ 579120 w 1196340"/>
              <a:gd name="connsiteY13" fmla="*/ 2202180 h 3299460"/>
              <a:gd name="connsiteX14" fmla="*/ 617220 w 1196340"/>
              <a:gd name="connsiteY14" fmla="*/ 1935480 h 3299460"/>
              <a:gd name="connsiteX15" fmla="*/ 647700 w 1196340"/>
              <a:gd name="connsiteY15" fmla="*/ 1744980 h 3299460"/>
              <a:gd name="connsiteX16" fmla="*/ 670560 w 1196340"/>
              <a:gd name="connsiteY16" fmla="*/ 1508760 h 3299460"/>
              <a:gd name="connsiteX17" fmla="*/ 731520 w 1196340"/>
              <a:gd name="connsiteY17" fmla="*/ 1485900 h 3299460"/>
              <a:gd name="connsiteX18" fmla="*/ 807720 w 1196340"/>
              <a:gd name="connsiteY18" fmla="*/ 1257300 h 3299460"/>
              <a:gd name="connsiteX19" fmla="*/ 937260 w 1196340"/>
              <a:gd name="connsiteY19" fmla="*/ 822960 h 3299460"/>
              <a:gd name="connsiteX20" fmla="*/ 990600 w 1196340"/>
              <a:gd name="connsiteY20" fmla="*/ 685800 h 3299460"/>
              <a:gd name="connsiteX21" fmla="*/ 1021080 w 1196340"/>
              <a:gd name="connsiteY21" fmla="*/ 434340 h 3299460"/>
              <a:gd name="connsiteX22" fmla="*/ 1066800 w 1196340"/>
              <a:gd name="connsiteY22" fmla="*/ 144780 h 3299460"/>
              <a:gd name="connsiteX23" fmla="*/ 1196340 w 1196340"/>
              <a:gd name="connsiteY23" fmla="*/ 0 h 3299460"/>
              <a:gd name="connsiteX24" fmla="*/ 1143000 w 1196340"/>
              <a:gd name="connsiteY24" fmla="*/ 457200 h 3299460"/>
              <a:gd name="connsiteX25" fmla="*/ 1127760 w 1196340"/>
              <a:gd name="connsiteY25" fmla="*/ 982980 h 3299460"/>
              <a:gd name="connsiteX26" fmla="*/ 1089660 w 1196340"/>
              <a:gd name="connsiteY26" fmla="*/ 1463040 h 3299460"/>
              <a:gd name="connsiteX27" fmla="*/ 1074420 w 1196340"/>
              <a:gd name="connsiteY27" fmla="*/ 1623060 h 3299460"/>
              <a:gd name="connsiteX28" fmla="*/ 1005840 w 1196340"/>
              <a:gd name="connsiteY28" fmla="*/ 1813560 h 3299460"/>
              <a:gd name="connsiteX29" fmla="*/ 853440 w 1196340"/>
              <a:gd name="connsiteY29" fmla="*/ 2232660 h 3299460"/>
              <a:gd name="connsiteX30" fmla="*/ 701040 w 1196340"/>
              <a:gd name="connsiteY30" fmla="*/ 2499360 h 3299460"/>
              <a:gd name="connsiteX31" fmla="*/ 624840 w 1196340"/>
              <a:gd name="connsiteY31" fmla="*/ 2705100 h 3299460"/>
              <a:gd name="connsiteX32" fmla="*/ 624840 w 1196340"/>
              <a:gd name="connsiteY32" fmla="*/ 2811780 h 3299460"/>
              <a:gd name="connsiteX33" fmla="*/ 563880 w 1196340"/>
              <a:gd name="connsiteY33" fmla="*/ 3078480 h 3299460"/>
              <a:gd name="connsiteX34" fmla="*/ 541020 w 1196340"/>
              <a:gd name="connsiteY34" fmla="*/ 3192780 h 3299460"/>
              <a:gd name="connsiteX35" fmla="*/ 510540 w 1196340"/>
              <a:gd name="connsiteY35" fmla="*/ 3192780 h 3299460"/>
              <a:gd name="connsiteX36" fmla="*/ 487680 w 1196340"/>
              <a:gd name="connsiteY36" fmla="*/ 3139440 h 3299460"/>
              <a:gd name="connsiteX37" fmla="*/ 480060 w 1196340"/>
              <a:gd name="connsiteY37" fmla="*/ 3162300 h 3299460"/>
              <a:gd name="connsiteX38" fmla="*/ 411480 w 1196340"/>
              <a:gd name="connsiteY38" fmla="*/ 3268980 h 3299460"/>
              <a:gd name="connsiteX39" fmla="*/ 381000 w 1196340"/>
              <a:gd name="connsiteY39" fmla="*/ 3208020 h 3299460"/>
              <a:gd name="connsiteX40" fmla="*/ 381000 w 1196340"/>
              <a:gd name="connsiteY40" fmla="*/ 3185160 h 3299460"/>
              <a:gd name="connsiteX41" fmla="*/ 381000 w 1196340"/>
              <a:gd name="connsiteY41" fmla="*/ 3185160 h 3299460"/>
              <a:gd name="connsiteX42" fmla="*/ 350520 w 1196340"/>
              <a:gd name="connsiteY42" fmla="*/ 3261360 h 3299460"/>
              <a:gd name="connsiteX43" fmla="*/ 312420 w 1196340"/>
              <a:gd name="connsiteY43" fmla="*/ 3299460 h 32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6340" h="3299460">
                <a:moveTo>
                  <a:pt x="312420" y="3299460"/>
                </a:moveTo>
                <a:lnTo>
                  <a:pt x="266700" y="3215640"/>
                </a:lnTo>
                <a:lnTo>
                  <a:pt x="236220" y="3215640"/>
                </a:lnTo>
                <a:lnTo>
                  <a:pt x="205740" y="3139440"/>
                </a:lnTo>
                <a:lnTo>
                  <a:pt x="251460" y="2880360"/>
                </a:lnTo>
                <a:lnTo>
                  <a:pt x="289560" y="2743200"/>
                </a:lnTo>
                <a:lnTo>
                  <a:pt x="243840" y="2720340"/>
                </a:lnTo>
                <a:lnTo>
                  <a:pt x="114300" y="2827020"/>
                </a:lnTo>
                <a:lnTo>
                  <a:pt x="45720" y="2842260"/>
                </a:lnTo>
                <a:lnTo>
                  <a:pt x="0" y="2804160"/>
                </a:lnTo>
                <a:lnTo>
                  <a:pt x="68580" y="2727960"/>
                </a:lnTo>
                <a:lnTo>
                  <a:pt x="220980" y="2598420"/>
                </a:lnTo>
                <a:lnTo>
                  <a:pt x="434340" y="2484120"/>
                </a:lnTo>
                <a:lnTo>
                  <a:pt x="579120" y="2202180"/>
                </a:lnTo>
                <a:lnTo>
                  <a:pt x="617220" y="1935480"/>
                </a:lnTo>
                <a:lnTo>
                  <a:pt x="647700" y="1744980"/>
                </a:lnTo>
                <a:lnTo>
                  <a:pt x="670560" y="1508760"/>
                </a:lnTo>
                <a:lnTo>
                  <a:pt x="731520" y="1485900"/>
                </a:lnTo>
                <a:lnTo>
                  <a:pt x="807720" y="1257300"/>
                </a:lnTo>
                <a:lnTo>
                  <a:pt x="937260" y="822960"/>
                </a:lnTo>
                <a:lnTo>
                  <a:pt x="990600" y="685800"/>
                </a:lnTo>
                <a:lnTo>
                  <a:pt x="1021080" y="434340"/>
                </a:lnTo>
                <a:lnTo>
                  <a:pt x="1066800" y="144780"/>
                </a:lnTo>
                <a:lnTo>
                  <a:pt x="1196340" y="0"/>
                </a:lnTo>
                <a:lnTo>
                  <a:pt x="1143000" y="457200"/>
                </a:lnTo>
                <a:cubicBezTo>
                  <a:pt x="1112226" y="988051"/>
                  <a:pt x="936966" y="982980"/>
                  <a:pt x="1127760" y="982980"/>
                </a:cubicBezTo>
                <a:lnTo>
                  <a:pt x="1089660" y="1463040"/>
                </a:lnTo>
                <a:lnTo>
                  <a:pt x="1074420" y="1623060"/>
                </a:lnTo>
                <a:lnTo>
                  <a:pt x="1005840" y="1813560"/>
                </a:lnTo>
                <a:lnTo>
                  <a:pt x="853440" y="2232660"/>
                </a:lnTo>
                <a:lnTo>
                  <a:pt x="701040" y="2499360"/>
                </a:lnTo>
                <a:lnTo>
                  <a:pt x="624840" y="2705100"/>
                </a:lnTo>
                <a:lnTo>
                  <a:pt x="624840" y="2811780"/>
                </a:lnTo>
                <a:lnTo>
                  <a:pt x="563880" y="3078480"/>
                </a:lnTo>
                <a:lnTo>
                  <a:pt x="541020" y="3192780"/>
                </a:lnTo>
                <a:lnTo>
                  <a:pt x="510540" y="3192780"/>
                </a:lnTo>
                <a:lnTo>
                  <a:pt x="487680" y="3139440"/>
                </a:lnTo>
                <a:lnTo>
                  <a:pt x="480060" y="3162300"/>
                </a:lnTo>
                <a:lnTo>
                  <a:pt x="411480" y="3268980"/>
                </a:lnTo>
                <a:lnTo>
                  <a:pt x="381000" y="3208020"/>
                </a:lnTo>
                <a:lnTo>
                  <a:pt x="381000" y="3185160"/>
                </a:lnTo>
                <a:lnTo>
                  <a:pt x="381000" y="3185160"/>
                </a:lnTo>
                <a:lnTo>
                  <a:pt x="350520" y="3261360"/>
                </a:lnTo>
                <a:lnTo>
                  <a:pt x="312420" y="3299460"/>
                </a:ln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85728"/>
            <a:ext cx="31527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2563" y="285728"/>
            <a:ext cx="31527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85728"/>
            <a:ext cx="31527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57166"/>
            <a:ext cx="31527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57166"/>
            <a:ext cx="31527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Tratamento</a:t>
            </a:r>
            <a:endParaRPr lang="pt-B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11969"/>
            <a:ext cx="9144000" cy="554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72009" y="1311969"/>
            <a:ext cx="1907703" cy="103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7152" y="1295955"/>
            <a:ext cx="19945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Tratamento sintomático</a:t>
            </a:r>
            <a:endParaRPr lang="pt-BR" sz="24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135712" y="1271968"/>
            <a:ext cx="1907703" cy="103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92280" y="1295954"/>
            <a:ext cx="19945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Tratamento Profilático</a:t>
            </a:r>
            <a:endParaRPr lang="pt-BR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Tratamento sintomático</a:t>
            </a:r>
            <a:endParaRPr lang="pt-BR" dirty="0"/>
          </a:p>
        </p:txBody>
      </p:sp>
      <p:sp>
        <p:nvSpPr>
          <p:cNvPr id="6" name=" 3"/>
          <p:cNvSpPr/>
          <p:nvPr/>
        </p:nvSpPr>
        <p:spPr>
          <a:xfrm>
            <a:off x="203200" y="698500"/>
            <a:ext cx="8940800" cy="5461000"/>
          </a:xfrm>
          <a:prstGeom prst="swooshArrow">
            <a:avLst>
              <a:gd name="adj1" fmla="val 24790"/>
              <a:gd name="adj2" fmla="val 23116"/>
            </a:avLst>
          </a:prstGeom>
          <a:solidFill>
            <a:srgbClr val="FF0000">
              <a:alpha val="25000"/>
            </a:srgb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ipse 6"/>
          <p:cNvSpPr/>
          <p:nvPr/>
        </p:nvSpPr>
        <p:spPr>
          <a:xfrm>
            <a:off x="1142976" y="4610558"/>
            <a:ext cx="227177" cy="227177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Elipse 8"/>
          <p:cNvSpPr/>
          <p:nvPr/>
        </p:nvSpPr>
        <p:spPr>
          <a:xfrm>
            <a:off x="3175279" y="3071810"/>
            <a:ext cx="410667" cy="410667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/>
          <p:cNvSpPr/>
          <p:nvPr/>
        </p:nvSpPr>
        <p:spPr>
          <a:xfrm>
            <a:off x="5729733" y="2080132"/>
            <a:ext cx="567944" cy="56794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tângulo 18"/>
          <p:cNvSpPr/>
          <p:nvPr/>
        </p:nvSpPr>
        <p:spPr>
          <a:xfrm>
            <a:off x="5857884" y="2500306"/>
            <a:ext cx="3286116" cy="3795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0942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b="1" kern="1200" dirty="0" smtClean="0"/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/>
              <a:t>Crises fortes</a:t>
            </a:r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Medicações Específicas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Triptanos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Derivados do ergot</a:t>
            </a:r>
            <a:endParaRPr lang="pt-BR" sz="2000" kern="1200" dirty="0"/>
          </a:p>
        </p:txBody>
      </p:sp>
      <p:sp>
        <p:nvSpPr>
          <p:cNvPr id="20" name="Retângulo 19"/>
          <p:cNvSpPr/>
          <p:nvPr/>
        </p:nvSpPr>
        <p:spPr>
          <a:xfrm>
            <a:off x="3143240" y="3277143"/>
            <a:ext cx="2763024" cy="29707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604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b="1" kern="1200" dirty="0" smtClean="0"/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/>
              <a:t>Crises moderadas</a:t>
            </a:r>
            <a:r>
              <a:rPr lang="pt-BR" sz="2000" kern="1200" dirty="0" smtClean="0"/>
              <a:t>  </a:t>
            </a:r>
            <a:r>
              <a:rPr lang="pt-BR" sz="2000" kern="1200" dirty="0" err="1" smtClean="0"/>
              <a:t>Antiinflamatórios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Naproxeno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Cetoprofeno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Ibuprofeno</a:t>
            </a:r>
            <a:endParaRPr lang="pt-BR" sz="2000" kern="1200" dirty="0"/>
          </a:p>
        </p:txBody>
      </p:sp>
      <p:sp>
        <p:nvSpPr>
          <p:cNvPr id="21" name="Retângulo 20"/>
          <p:cNvSpPr/>
          <p:nvPr/>
        </p:nvSpPr>
        <p:spPr>
          <a:xfrm>
            <a:off x="1142976" y="5009899"/>
            <a:ext cx="2788346" cy="18481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377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/>
              <a:t>Crises leves </a:t>
            </a:r>
            <a:endParaRPr lang="pt-BR" sz="2400" b="1" dirty="0" smtClean="0"/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Analgésicos comuns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Dipirona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Paracetamol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AAS</a:t>
            </a:r>
            <a:endParaRPr lang="pt-BR" sz="2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 3"/>
          <p:cNvSpPr/>
          <p:nvPr/>
        </p:nvSpPr>
        <p:spPr>
          <a:xfrm>
            <a:off x="203200" y="116632"/>
            <a:ext cx="8940800" cy="5461000"/>
          </a:xfrm>
          <a:prstGeom prst="swooshArrow">
            <a:avLst>
              <a:gd name="adj1" fmla="val 24790"/>
              <a:gd name="adj2" fmla="val 23116"/>
            </a:avLst>
          </a:prstGeom>
          <a:solidFill>
            <a:srgbClr val="FF0000">
              <a:alpha val="25000"/>
            </a:srgb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Tratamento sintomático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1142976" y="4028690"/>
            <a:ext cx="227177" cy="227177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Elipse 8"/>
          <p:cNvSpPr/>
          <p:nvPr/>
        </p:nvSpPr>
        <p:spPr>
          <a:xfrm>
            <a:off x="3175279" y="2489942"/>
            <a:ext cx="410667" cy="410667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/>
          <p:cNvSpPr/>
          <p:nvPr/>
        </p:nvSpPr>
        <p:spPr>
          <a:xfrm>
            <a:off x="5729733" y="1498264"/>
            <a:ext cx="567944" cy="56794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tângulo 18"/>
          <p:cNvSpPr/>
          <p:nvPr/>
        </p:nvSpPr>
        <p:spPr>
          <a:xfrm>
            <a:off x="5857884" y="1918438"/>
            <a:ext cx="3286116" cy="3795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0942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b="1" kern="1200" dirty="0" smtClean="0"/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/>
              <a:t>Crises fortes</a:t>
            </a:r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Medicações Específicas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Triptanos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Derivados do ergot</a:t>
            </a:r>
            <a:endParaRPr lang="pt-BR" sz="2000" kern="1200" dirty="0"/>
          </a:p>
        </p:txBody>
      </p:sp>
      <p:sp>
        <p:nvSpPr>
          <p:cNvPr id="20" name="Retângulo 19"/>
          <p:cNvSpPr/>
          <p:nvPr/>
        </p:nvSpPr>
        <p:spPr>
          <a:xfrm>
            <a:off x="3143240" y="2695275"/>
            <a:ext cx="2763024" cy="29707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604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b="1" kern="1200" dirty="0" smtClean="0"/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/>
              <a:t>Crises moderadas</a:t>
            </a:r>
            <a:r>
              <a:rPr lang="pt-BR" sz="2000" kern="1200" dirty="0" smtClean="0"/>
              <a:t>  Antiinflamatórios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Naproxeno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Cetoprofeno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Ibuprofeno</a:t>
            </a:r>
            <a:endParaRPr lang="pt-BR" sz="2000" kern="1200" dirty="0"/>
          </a:p>
        </p:txBody>
      </p:sp>
      <p:sp>
        <p:nvSpPr>
          <p:cNvPr id="21" name="Retângulo 20"/>
          <p:cNvSpPr/>
          <p:nvPr/>
        </p:nvSpPr>
        <p:spPr>
          <a:xfrm>
            <a:off x="1142976" y="4428031"/>
            <a:ext cx="2788346" cy="18481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377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/>
              <a:t>Crises leves </a:t>
            </a:r>
            <a:endParaRPr lang="pt-BR" sz="2400" b="1" dirty="0" smtClean="0"/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Analgésicos comuns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Dipirona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Paracetamol</a:t>
            </a:r>
            <a:endParaRPr lang="pt-BR" sz="20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AAS</a:t>
            </a:r>
            <a:endParaRPr lang="pt-BR" sz="2000" kern="1200" dirty="0"/>
          </a:p>
        </p:txBody>
      </p:sp>
      <p:sp>
        <p:nvSpPr>
          <p:cNvPr id="12" name="Retângulo 11"/>
          <p:cNvSpPr/>
          <p:nvPr/>
        </p:nvSpPr>
        <p:spPr>
          <a:xfrm>
            <a:off x="0" y="1285860"/>
            <a:ext cx="3500430" cy="21431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604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/>
              <a:t>Se náuseas ou vômitos </a:t>
            </a:r>
          </a:p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err="1" smtClean="0"/>
              <a:t>Antiemético</a:t>
            </a:r>
            <a:endParaRPr lang="pt-BR" sz="2000" kern="1200" dirty="0" smtClean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Metoclopramida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 smtClean="0"/>
              <a:t>Dimenidrinato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kern="1200" dirty="0" smtClean="0"/>
              <a:t>Ondasetrona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643570" y="4534830"/>
            <a:ext cx="3500462" cy="227854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604" tIns="0" rIns="0" bIns="0" numCol="1" spcCol="1270" anchor="t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 smtClean="0"/>
              <a:t>Se tensão muscular</a:t>
            </a:r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 smtClean="0"/>
              <a:t>Relaxante muscular</a:t>
            </a: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 smtClean="0"/>
              <a:t>Ciclobenzaprina</a:t>
            </a: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 smtClean="0"/>
              <a:t>Carisoprodol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2000" kern="1200" dirty="0" smtClean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0" y="6342900"/>
            <a:ext cx="9144000" cy="4704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Evite a </a:t>
            </a:r>
            <a:r>
              <a:rPr lang="pt-BR" dirty="0" err="1" smtClean="0"/>
              <a:t>auto-medicação</a:t>
            </a:r>
            <a:r>
              <a:rPr lang="pt-BR" dirty="0" smtClean="0"/>
              <a:t>: caso persistam sintomas procure atendimento médico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ângulo 55"/>
          <p:cNvSpPr/>
          <p:nvPr/>
        </p:nvSpPr>
        <p:spPr>
          <a:xfrm>
            <a:off x="5643570" y="5072074"/>
            <a:ext cx="3500462" cy="178592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604" tIns="0" rIns="0" bIns="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2000" kern="12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Tratamento Profilático</a:t>
            </a: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357158" y="1643050"/>
            <a:ext cx="3245648" cy="753442"/>
            <a:chOff x="359978" y="2654"/>
            <a:chExt cx="3245648" cy="753442"/>
          </a:xfrm>
          <a:solidFill>
            <a:srgbClr val="006600"/>
          </a:solidFill>
        </p:grpSpPr>
        <p:sp>
          <p:nvSpPr>
            <p:cNvPr id="50" name="Retângulo de cantos arredondados 49"/>
            <p:cNvSpPr/>
            <p:nvPr/>
          </p:nvSpPr>
          <p:spPr>
            <a:xfrm>
              <a:off x="359978" y="2654"/>
              <a:ext cx="3245648" cy="7534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tângulo 50"/>
            <p:cNvSpPr/>
            <p:nvPr/>
          </p:nvSpPr>
          <p:spPr>
            <a:xfrm>
              <a:off x="382046" y="24722"/>
              <a:ext cx="3201512" cy="7093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Indicações</a:t>
              </a:r>
              <a:endParaRPr lang="pt-BR" sz="2800" kern="1200" dirty="0"/>
            </a:p>
          </p:txBody>
        </p:sp>
      </p:grpSp>
      <p:sp>
        <p:nvSpPr>
          <p:cNvPr id="15" name="Conector reto 5"/>
          <p:cNvSpPr/>
          <p:nvPr/>
        </p:nvSpPr>
        <p:spPr>
          <a:xfrm>
            <a:off x="681723" y="2396492"/>
            <a:ext cx="287052" cy="5650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5081"/>
                </a:lnTo>
                <a:lnTo>
                  <a:pt x="287052" y="565081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etângulo de cantos arredondados 47"/>
          <p:cNvSpPr/>
          <p:nvPr/>
        </p:nvSpPr>
        <p:spPr>
          <a:xfrm>
            <a:off x="968775" y="2584853"/>
            <a:ext cx="2596519" cy="753442"/>
          </a:xfrm>
          <a:prstGeom prst="roundRect">
            <a:avLst>
              <a:gd name="adj" fmla="val 1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ector reto 8"/>
          <p:cNvSpPr/>
          <p:nvPr/>
        </p:nvSpPr>
        <p:spPr>
          <a:xfrm>
            <a:off x="681723" y="2396492"/>
            <a:ext cx="287052" cy="15068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06884"/>
                </a:lnTo>
                <a:lnTo>
                  <a:pt x="287052" y="1506884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Retângulo de cantos arredondados 45"/>
          <p:cNvSpPr/>
          <p:nvPr/>
        </p:nvSpPr>
        <p:spPr>
          <a:xfrm>
            <a:off x="968775" y="3526656"/>
            <a:ext cx="2596519" cy="753442"/>
          </a:xfrm>
          <a:prstGeom prst="roundRect">
            <a:avLst>
              <a:gd name="adj" fmla="val 1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onector reto 11"/>
          <p:cNvSpPr/>
          <p:nvPr/>
        </p:nvSpPr>
        <p:spPr>
          <a:xfrm>
            <a:off x="681723" y="2396492"/>
            <a:ext cx="287052" cy="24486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48687"/>
                </a:lnTo>
                <a:lnTo>
                  <a:pt x="287052" y="2448687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tângulo de cantos arredondados 43"/>
          <p:cNvSpPr/>
          <p:nvPr/>
        </p:nvSpPr>
        <p:spPr>
          <a:xfrm>
            <a:off x="968775" y="4468459"/>
            <a:ext cx="2596519" cy="753442"/>
          </a:xfrm>
          <a:prstGeom prst="roundRect">
            <a:avLst>
              <a:gd name="adj" fmla="val 1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onector reto 14"/>
          <p:cNvSpPr/>
          <p:nvPr/>
        </p:nvSpPr>
        <p:spPr>
          <a:xfrm>
            <a:off x="681723" y="2396492"/>
            <a:ext cx="287052" cy="33904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90490"/>
                </a:lnTo>
                <a:lnTo>
                  <a:pt x="287052" y="339049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tângulo de cantos arredondados 41"/>
          <p:cNvSpPr/>
          <p:nvPr/>
        </p:nvSpPr>
        <p:spPr>
          <a:xfrm>
            <a:off x="968775" y="5410262"/>
            <a:ext cx="2596519" cy="753442"/>
          </a:xfrm>
          <a:prstGeom prst="roundRect">
            <a:avLst>
              <a:gd name="adj" fmla="val 1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upo 25"/>
          <p:cNvGrpSpPr/>
          <p:nvPr/>
        </p:nvGrpSpPr>
        <p:grpSpPr>
          <a:xfrm>
            <a:off x="4808419" y="1643050"/>
            <a:ext cx="3478357" cy="753442"/>
            <a:chOff x="4644006" y="2654"/>
            <a:chExt cx="3478357" cy="753442"/>
          </a:xfrm>
          <a:solidFill>
            <a:srgbClr val="006600"/>
          </a:solidFill>
        </p:grpSpPr>
        <p:sp>
          <p:nvSpPr>
            <p:cNvPr id="40" name="Retângulo de cantos arredondados 39"/>
            <p:cNvSpPr/>
            <p:nvPr/>
          </p:nvSpPr>
          <p:spPr>
            <a:xfrm>
              <a:off x="4644006" y="2654"/>
              <a:ext cx="3478357" cy="7534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tângulo 40"/>
            <p:cNvSpPr/>
            <p:nvPr/>
          </p:nvSpPr>
          <p:spPr>
            <a:xfrm>
              <a:off x="4666074" y="24722"/>
              <a:ext cx="3434221" cy="7093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Objetivos</a:t>
              </a:r>
              <a:endParaRPr lang="pt-BR" sz="2800" kern="1200" dirty="0"/>
            </a:p>
          </p:txBody>
        </p:sp>
      </p:grpSp>
      <p:sp>
        <p:nvSpPr>
          <p:cNvPr id="27" name="Conector reto 19"/>
          <p:cNvSpPr/>
          <p:nvPr/>
        </p:nvSpPr>
        <p:spPr>
          <a:xfrm>
            <a:off x="5156255" y="2396492"/>
            <a:ext cx="347835" cy="5650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5081"/>
                </a:lnTo>
                <a:lnTo>
                  <a:pt x="347835" y="565081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Grupo 27"/>
          <p:cNvGrpSpPr/>
          <p:nvPr/>
        </p:nvGrpSpPr>
        <p:grpSpPr>
          <a:xfrm>
            <a:off x="5504090" y="2584853"/>
            <a:ext cx="2782685" cy="753442"/>
            <a:chOff x="5339677" y="944457"/>
            <a:chExt cx="2782685" cy="753442"/>
          </a:xfrm>
        </p:grpSpPr>
        <p:sp>
          <p:nvSpPr>
            <p:cNvPr id="38" name="Retângulo de cantos arredondados 37"/>
            <p:cNvSpPr/>
            <p:nvPr/>
          </p:nvSpPr>
          <p:spPr>
            <a:xfrm>
              <a:off x="5339677" y="944457"/>
              <a:ext cx="2782685" cy="753442"/>
            </a:xfrm>
            <a:prstGeom prst="roundRect">
              <a:avLst>
                <a:gd name="adj" fmla="val 1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tângulo 38"/>
            <p:cNvSpPr/>
            <p:nvPr/>
          </p:nvSpPr>
          <p:spPr>
            <a:xfrm>
              <a:off x="5361745" y="966525"/>
              <a:ext cx="2738549" cy="70930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kern="1200" dirty="0" smtClean="0"/>
                <a:t>Redução de mais de 50% do número de crises.</a:t>
              </a:r>
              <a:endParaRPr lang="pt-BR" sz="1700" kern="1200" dirty="0"/>
            </a:p>
          </p:txBody>
        </p:sp>
      </p:grpSp>
      <p:sp>
        <p:nvSpPr>
          <p:cNvPr id="29" name="Conector reto 22"/>
          <p:cNvSpPr/>
          <p:nvPr/>
        </p:nvSpPr>
        <p:spPr>
          <a:xfrm>
            <a:off x="5156255" y="2396492"/>
            <a:ext cx="347835" cy="15068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06884"/>
                </a:lnTo>
                <a:lnTo>
                  <a:pt x="347835" y="1506884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upo 29"/>
          <p:cNvGrpSpPr/>
          <p:nvPr/>
        </p:nvGrpSpPr>
        <p:grpSpPr>
          <a:xfrm>
            <a:off x="5504090" y="3526656"/>
            <a:ext cx="2782685" cy="753442"/>
            <a:chOff x="5339677" y="1886260"/>
            <a:chExt cx="2782685" cy="753442"/>
          </a:xfrm>
        </p:grpSpPr>
        <p:sp>
          <p:nvSpPr>
            <p:cNvPr id="36" name="Retângulo de cantos arredondados 35"/>
            <p:cNvSpPr/>
            <p:nvPr/>
          </p:nvSpPr>
          <p:spPr>
            <a:xfrm>
              <a:off x="5339677" y="1886260"/>
              <a:ext cx="2782685" cy="753442"/>
            </a:xfrm>
            <a:prstGeom prst="roundRect">
              <a:avLst>
                <a:gd name="adj" fmla="val 1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tângulo 36"/>
            <p:cNvSpPr/>
            <p:nvPr/>
          </p:nvSpPr>
          <p:spPr>
            <a:xfrm>
              <a:off x="5361745" y="1908328"/>
              <a:ext cx="2738549" cy="70930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kern="1200" dirty="0" smtClean="0"/>
                <a:t>Melhora do controle com sintomáticos.</a:t>
              </a:r>
              <a:endParaRPr lang="pt-BR" sz="1700" kern="1200" dirty="0"/>
            </a:p>
          </p:txBody>
        </p:sp>
      </p:grpSp>
      <p:sp>
        <p:nvSpPr>
          <p:cNvPr id="31" name="Conector reto 25"/>
          <p:cNvSpPr/>
          <p:nvPr/>
        </p:nvSpPr>
        <p:spPr>
          <a:xfrm>
            <a:off x="5156255" y="2396492"/>
            <a:ext cx="347835" cy="24486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48687"/>
                </a:lnTo>
                <a:lnTo>
                  <a:pt x="347835" y="2448687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upo 31"/>
          <p:cNvGrpSpPr/>
          <p:nvPr/>
        </p:nvGrpSpPr>
        <p:grpSpPr>
          <a:xfrm>
            <a:off x="5504090" y="4468459"/>
            <a:ext cx="2782685" cy="753442"/>
            <a:chOff x="5339677" y="2828063"/>
            <a:chExt cx="2782685" cy="753442"/>
          </a:xfrm>
        </p:grpSpPr>
        <p:sp>
          <p:nvSpPr>
            <p:cNvPr id="34" name="Retângulo de cantos arredondados 33"/>
            <p:cNvSpPr/>
            <p:nvPr/>
          </p:nvSpPr>
          <p:spPr>
            <a:xfrm>
              <a:off x="5339677" y="2828063"/>
              <a:ext cx="2782685" cy="753442"/>
            </a:xfrm>
            <a:prstGeom prst="roundRect">
              <a:avLst>
                <a:gd name="adj" fmla="val 1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tângulo 34"/>
            <p:cNvSpPr/>
            <p:nvPr/>
          </p:nvSpPr>
          <p:spPr>
            <a:xfrm>
              <a:off x="5361745" y="2850131"/>
              <a:ext cx="2738549" cy="70930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kern="1200" dirty="0" smtClean="0"/>
                <a:t>Melhora da incapacidade e do funcionamento do indivíduo.</a:t>
              </a:r>
              <a:endParaRPr lang="pt-BR" sz="1700" kern="1200" dirty="0"/>
            </a:p>
          </p:txBody>
        </p:sp>
      </p:grpSp>
      <p:sp>
        <p:nvSpPr>
          <p:cNvPr id="33" name="Conector reto 28"/>
          <p:cNvSpPr/>
          <p:nvPr/>
        </p:nvSpPr>
        <p:spPr>
          <a:xfrm>
            <a:off x="5156255" y="2396492"/>
            <a:ext cx="347835" cy="33904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90490"/>
                </a:lnTo>
                <a:lnTo>
                  <a:pt x="347835" y="339049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2" name="Grupo 51"/>
          <p:cNvGrpSpPr/>
          <p:nvPr/>
        </p:nvGrpSpPr>
        <p:grpSpPr>
          <a:xfrm>
            <a:off x="5477154" y="5429264"/>
            <a:ext cx="2782685" cy="753442"/>
            <a:chOff x="5339677" y="3769866"/>
            <a:chExt cx="2782685" cy="753442"/>
          </a:xfrm>
        </p:grpSpPr>
        <p:sp>
          <p:nvSpPr>
            <p:cNvPr id="53" name="Retângulo de cantos arredondados 52"/>
            <p:cNvSpPr/>
            <p:nvPr/>
          </p:nvSpPr>
          <p:spPr>
            <a:xfrm>
              <a:off x="5339677" y="3769866"/>
              <a:ext cx="2782685" cy="753442"/>
            </a:xfrm>
            <a:prstGeom prst="roundRect">
              <a:avLst>
                <a:gd name="adj" fmla="val 1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etângulo 53"/>
            <p:cNvSpPr/>
            <p:nvPr/>
          </p:nvSpPr>
          <p:spPr>
            <a:xfrm>
              <a:off x="5361745" y="3791934"/>
              <a:ext cx="2738549" cy="70930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kern="1200" dirty="0" smtClean="0"/>
                <a:t>Prevenir evolução da doença.</a:t>
              </a:r>
              <a:endParaRPr lang="pt-BR" sz="1700" kern="1200" dirty="0"/>
            </a:p>
          </p:txBody>
        </p:sp>
      </p:grpSp>
      <p:sp>
        <p:nvSpPr>
          <p:cNvPr id="55" name="Retângulo 54"/>
          <p:cNvSpPr/>
          <p:nvPr/>
        </p:nvSpPr>
        <p:spPr>
          <a:xfrm>
            <a:off x="952203" y="2643182"/>
            <a:ext cx="2643206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dirty="0" smtClean="0"/>
              <a:t>Crises muito frequentes (mais de 2 por semana).</a:t>
            </a:r>
            <a:endParaRPr lang="pt-BR" sz="1700" dirty="0"/>
          </a:p>
        </p:txBody>
      </p:sp>
      <p:sp>
        <p:nvSpPr>
          <p:cNvPr id="3" name="Retângulo 2"/>
          <p:cNvSpPr/>
          <p:nvPr/>
        </p:nvSpPr>
        <p:spPr>
          <a:xfrm>
            <a:off x="1004185" y="3735440"/>
            <a:ext cx="249780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dirty="0"/>
              <a:t>Falha dos Sintomáticos.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46707" y="4537178"/>
            <a:ext cx="2761197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dirty="0"/>
              <a:t>Muita incapacidade nas crises, faltas frequentes.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37235" y="5610863"/>
            <a:ext cx="2231700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dirty="0"/>
              <a:t>Abuso de analgésicos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43570" y="4534830"/>
            <a:ext cx="3500462" cy="227854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604" tIns="0" rIns="0" bIns="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2000" kern="12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Tratamento Profilático</a:t>
            </a:r>
            <a:endParaRPr lang="pt-BR" dirty="0"/>
          </a:p>
        </p:txBody>
      </p:sp>
      <p:graphicFrame>
        <p:nvGraphicFramePr>
          <p:cNvPr id="49" name="Tabe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94423"/>
              </p:ext>
            </p:extLst>
          </p:nvPr>
        </p:nvGraphicFramePr>
        <p:xfrm>
          <a:off x="0" y="1"/>
          <a:ext cx="9143998" cy="630766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31946"/>
                <a:gridCol w="1811227"/>
                <a:gridCol w="3857652"/>
                <a:gridCol w="2643173"/>
              </a:tblGrid>
              <a:tr h="27806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Principais tratamentos profiláticos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>
                    <a:solidFill>
                      <a:srgbClr val="006600"/>
                    </a:solidFill>
                  </a:tcPr>
                </a:tc>
              </a:tr>
              <a:tr h="278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Classe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Medicações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Vantagens / Indicação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Desvantagens / CI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>
                    <a:solidFill>
                      <a:srgbClr val="006600"/>
                    </a:solidFill>
                  </a:tcPr>
                </a:tc>
              </a:tr>
              <a:tr h="103710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Anti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Depressivos</a:t>
                      </a:r>
                      <a:endParaRPr lang="pt-BR" sz="1800" b="1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Tricíclicos (TCA)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Amitriptilina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Nortriptilina</a:t>
                      </a:r>
                      <a:endParaRPr lang="pt-BR" sz="1800" b="1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Efetivos e baratos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CTT,</a:t>
                      </a:r>
                      <a:r>
                        <a:rPr lang="pt-BR" sz="1800" baseline="0" dirty="0" smtClean="0"/>
                        <a:t> fibromialgia ou depressão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↑ Peso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CI: Glaucoma, Bloq cardíaco, demência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/>
                </a:tc>
              </a:tr>
              <a:tr h="881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IRSN (Duais)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Duloxetina</a:t>
                      </a:r>
                      <a:r>
                        <a:rPr lang="pt-BR" sz="1800" kern="0" baseline="0" dirty="0" smtClean="0"/>
                        <a:t> Venlafaxina</a:t>
                      </a:r>
                      <a:endParaRPr lang="pt-BR" sz="1800" b="1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Menos efeitos colaterais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Sem as contra-indicações dos TCA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↑ Preço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latin typeface="+mn-lt"/>
                          <a:ea typeface="Calibri"/>
                          <a:cs typeface="Times New Roman"/>
                        </a:rPr>
                        <a:t>Náuseas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/>
                </a:tc>
              </a:tr>
              <a:tr h="67198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Anti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Epilépticos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Valproato</a:t>
                      </a:r>
                      <a:endParaRPr lang="pt-BR" sz="1800" b="1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Epilepsia,</a:t>
                      </a:r>
                      <a:r>
                        <a:rPr lang="pt-BR" sz="1800" baseline="0" dirty="0" smtClean="0"/>
                        <a:t> Transtorno Bipolar</a:t>
                      </a:r>
                      <a:endParaRPr lang="pt-BR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Efetivo</a:t>
                      </a:r>
                      <a:r>
                        <a:rPr lang="pt-BR" sz="1800" baseline="0" dirty="0" smtClean="0"/>
                        <a:t> e barato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Teratogênese</a:t>
                      </a:r>
                      <a:r>
                        <a:rPr lang="pt-BR" sz="1800" baseline="0" dirty="0" smtClean="0"/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/>
                        <a:t>Efeitos Estéticos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/>
                </a:tc>
              </a:tr>
              <a:tr h="6926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Topiramato</a:t>
                      </a:r>
                      <a:endParaRPr lang="pt-BR" sz="1800" b="1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Epilepsia,</a:t>
                      </a:r>
                      <a:r>
                        <a:rPr lang="pt-BR" sz="1800" baseline="0" dirty="0" smtClean="0"/>
                        <a:t> Transtorno Bipolar</a:t>
                      </a:r>
                      <a:endParaRPr lang="pt-BR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Não leva a ganho de peso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Raciocínio lento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Pedra nos rins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/>
                </a:tc>
              </a:tr>
              <a:tr h="30478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Anti</a:t>
                      </a:r>
                      <a:r>
                        <a:rPr lang="pt-BR" sz="1800" baseline="0" dirty="0" smtClean="0"/>
                        <a:t>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/>
                        <a:t>HAS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Propranolol</a:t>
                      </a:r>
                      <a:endParaRPr lang="pt-BR" sz="1800" b="1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HAS / Poucos efeitos colaterais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Asma, DAP,</a:t>
                      </a:r>
                      <a:r>
                        <a:rPr lang="pt-BR" sz="1800" baseline="0" dirty="0" smtClean="0"/>
                        <a:t> atletas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anchor="ctr"/>
                </a:tc>
              </a:tr>
              <a:tr h="5794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Verapamil</a:t>
                      </a:r>
                      <a:endParaRPr lang="pt-BR" sz="1800" b="1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Aura prolongada, atípica ou infarto migranoso</a:t>
                      </a:r>
                      <a:endParaRPr lang="pt-BR" sz="1800" b="0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Menos</a:t>
                      </a:r>
                      <a:r>
                        <a:rPr lang="pt-BR" sz="1800" kern="0" baseline="0" dirty="0" smtClean="0"/>
                        <a:t> efetivos que </a:t>
                      </a:r>
                      <a:r>
                        <a:rPr lang="el-GR" sz="1800" kern="0" baseline="0" dirty="0" smtClean="0"/>
                        <a:t>β</a:t>
                      </a:r>
                      <a:r>
                        <a:rPr lang="pt-BR" sz="1800" kern="0" baseline="0" dirty="0" smtClean="0"/>
                        <a:t>-Bloq</a:t>
                      </a:r>
                      <a:endParaRPr lang="pt-BR" sz="1800" b="0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</a:tr>
              <a:tr h="28229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Outros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0" dirty="0" smtClean="0"/>
                        <a:t>Flunarizina</a:t>
                      </a:r>
                      <a:endParaRPr lang="pt-BR" sz="1800" b="1" kern="0" dirty="0" smtClean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Efetivos</a:t>
                      </a:r>
                      <a:r>
                        <a:rPr lang="pt-BR" sz="1800" kern="0" baseline="0" dirty="0" smtClean="0"/>
                        <a:t> em crianças</a:t>
                      </a:r>
                      <a:endParaRPr lang="pt-BR" sz="1800" b="0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0" dirty="0" smtClean="0"/>
                        <a:t>Efeitos colaterais</a:t>
                      </a:r>
                      <a:endParaRPr lang="pt-BR" sz="1800" b="0" kern="0" dirty="0" smtClean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</a:tr>
              <a:tr h="579496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Toxina Botulínica</a:t>
                      </a:r>
                      <a:endParaRPr lang="pt-BR" sz="1800" b="1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Poucos</a:t>
                      </a:r>
                      <a:r>
                        <a:rPr lang="pt-BR" sz="1800" kern="0" baseline="0" dirty="0" smtClean="0"/>
                        <a:t> efeitos colaterais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baseline="0" dirty="0" smtClean="0"/>
                        <a:t>Longa duração</a:t>
                      </a:r>
                      <a:endParaRPr lang="pt-BR" sz="1800" b="0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Custo</a:t>
                      </a:r>
                      <a:r>
                        <a:rPr lang="pt-BR" sz="1800" kern="0" baseline="0" dirty="0" smtClean="0"/>
                        <a:t> muito alto</a:t>
                      </a:r>
                      <a:endParaRPr lang="pt-BR" sz="1800" b="0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</a:tr>
              <a:tr h="579496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509" marR="3150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Anticorpos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Monoclonais</a:t>
                      </a:r>
                      <a:endParaRPr lang="pt-BR" sz="1800" b="1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Mecanismo</a:t>
                      </a:r>
                      <a:r>
                        <a:rPr lang="pt-BR" sz="1800" kern="0" baseline="0" dirty="0" smtClean="0"/>
                        <a:t> novo, para enxaqueca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baseline="0" dirty="0" smtClean="0"/>
                        <a:t>Poucos efeitos colaterais</a:t>
                      </a:r>
                      <a:endParaRPr lang="pt-BR" sz="1800" b="0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 smtClean="0"/>
                        <a:t>Custo</a:t>
                      </a:r>
                      <a:r>
                        <a:rPr lang="pt-BR" sz="1800" kern="0" baseline="0" dirty="0" smtClean="0"/>
                        <a:t> muito alto</a:t>
                      </a:r>
                      <a:endParaRPr lang="pt-BR" sz="1800" b="0" kern="0" dirty="0">
                        <a:latin typeface="+mn-lt"/>
                        <a:ea typeface="Times New Roman"/>
                      </a:endParaRPr>
                    </a:p>
                  </a:txBody>
                  <a:tcPr marL="31509" marR="31509" marT="0" marB="0" anchor="ctr"/>
                </a:tc>
              </a:tr>
            </a:tbl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0" y="6342900"/>
            <a:ext cx="9144000" cy="4704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Evite a </a:t>
            </a:r>
            <a:r>
              <a:rPr lang="pt-BR" dirty="0" err="1"/>
              <a:t>auto-medicação</a:t>
            </a:r>
            <a:r>
              <a:rPr lang="pt-BR" dirty="0"/>
              <a:t>: caso persistam sintomas procure atendimento médico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Tratamento Profilático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159496"/>
          </a:xfrm>
        </p:spPr>
        <p:txBody>
          <a:bodyPr>
            <a:normAutofit lnSpcReduction="10000"/>
          </a:bodyPr>
          <a:lstStyle/>
          <a:p>
            <a:r>
              <a:rPr lang="pt-BR" sz="2600" b="1" dirty="0" smtClean="0"/>
              <a:t>Fitoterápicos e vitaminas:</a:t>
            </a:r>
          </a:p>
          <a:p>
            <a:pPr lvl="1"/>
            <a:r>
              <a:rPr lang="en-US" sz="2200" i="1" dirty="0" smtClean="0"/>
              <a:t>Petasites Hybridus</a:t>
            </a:r>
            <a:r>
              <a:rPr lang="en-US" sz="2200" dirty="0" smtClean="0"/>
              <a:t> (butterbur) </a:t>
            </a:r>
          </a:p>
          <a:p>
            <a:pPr lvl="1"/>
            <a:r>
              <a:rPr lang="pt-BR" sz="2200" dirty="0" smtClean="0"/>
              <a:t>MIG-99 (feverfew - </a:t>
            </a:r>
            <a:r>
              <a:rPr lang="pt-BR" sz="2200" i="1" dirty="0" smtClean="0"/>
              <a:t>tanacetum parthenium</a:t>
            </a:r>
            <a:r>
              <a:rPr lang="pt-BR" sz="2200" dirty="0" smtClean="0"/>
              <a:t>)</a:t>
            </a:r>
          </a:p>
          <a:p>
            <a:pPr lvl="1"/>
            <a:r>
              <a:rPr lang="en-US" sz="2200" dirty="0" smtClean="0"/>
              <a:t>Magnésio</a:t>
            </a:r>
          </a:p>
          <a:p>
            <a:pPr lvl="1"/>
            <a:r>
              <a:rPr lang="en-US" sz="2200" dirty="0" smtClean="0"/>
              <a:t>Riboflavina (Vit B2)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pt-BR" sz="2600" b="1" dirty="0" smtClean="0"/>
              <a:t>Não medicamentosa: </a:t>
            </a:r>
          </a:p>
          <a:p>
            <a:pPr lvl="1"/>
            <a:r>
              <a:rPr lang="pt-BR" sz="2200" dirty="0" smtClean="0"/>
              <a:t>Exercícios aeróbicos</a:t>
            </a:r>
          </a:p>
          <a:p>
            <a:pPr lvl="1"/>
            <a:r>
              <a:rPr lang="pt-BR" sz="2200" dirty="0" smtClean="0"/>
              <a:t>Alongamentos</a:t>
            </a:r>
          </a:p>
          <a:p>
            <a:pPr lvl="1"/>
            <a:r>
              <a:rPr lang="pt-BR" sz="2200" dirty="0" smtClean="0"/>
              <a:t>Acupuntura</a:t>
            </a:r>
          </a:p>
          <a:p>
            <a:pPr lvl="1"/>
            <a:r>
              <a:rPr lang="pt-BR" sz="2200" dirty="0" smtClean="0"/>
              <a:t>Técnicas de relaxamento</a:t>
            </a:r>
          </a:p>
          <a:p>
            <a:pPr lvl="1"/>
            <a:r>
              <a:rPr lang="pt-BR" sz="2200" dirty="0" smtClean="0"/>
              <a:t>Biofeedback</a:t>
            </a:r>
          </a:p>
          <a:p>
            <a:pPr lvl="1"/>
            <a:r>
              <a:rPr lang="pt-BR" sz="2200" dirty="0" smtClean="0"/>
              <a:t>Termoterapia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0" y="6342900"/>
            <a:ext cx="9144000" cy="4704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Evite a </a:t>
            </a:r>
            <a:r>
              <a:rPr lang="pt-BR" dirty="0" err="1"/>
              <a:t>auto-medicação</a:t>
            </a:r>
            <a:r>
              <a:rPr lang="pt-BR" dirty="0"/>
              <a:t>: caso persistam sintomas procure atendimento médico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Enxaqueca: Tratamento Profilático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Evitar deflagradores de crise:</a:t>
            </a:r>
          </a:p>
          <a:p>
            <a:pPr lvl="1"/>
            <a:r>
              <a:rPr lang="pt-BR" sz="2200" dirty="0" smtClean="0"/>
              <a:t>Cheiros fortes (perfumes, produtos de limpeza)</a:t>
            </a:r>
          </a:p>
          <a:p>
            <a:pPr lvl="1"/>
            <a:r>
              <a:rPr lang="pt-BR" sz="2200" dirty="0" smtClean="0"/>
              <a:t>Comida gordurosa (frituras, queijos amarelos, chocolate)</a:t>
            </a:r>
          </a:p>
          <a:p>
            <a:pPr lvl="1"/>
            <a:r>
              <a:rPr lang="pt-BR" sz="2200" dirty="0" smtClean="0"/>
              <a:t>Temperos (Sazon, Shoyo)</a:t>
            </a:r>
          </a:p>
          <a:p>
            <a:pPr lvl="1"/>
            <a:r>
              <a:rPr lang="pt-BR" sz="2200" dirty="0" smtClean="0"/>
              <a:t>Bebida alcoólica (vinho em especial)</a:t>
            </a:r>
          </a:p>
          <a:p>
            <a:pPr lvl="1"/>
            <a:r>
              <a:rPr lang="pt-BR" sz="2200" dirty="0" smtClean="0"/>
              <a:t>Estresse emocional e ansiedade</a:t>
            </a:r>
          </a:p>
          <a:p>
            <a:pPr lvl="1"/>
            <a:r>
              <a:rPr lang="pt-BR" sz="2200" dirty="0" smtClean="0"/>
              <a:t>Dormir pouco ou dormir muito</a:t>
            </a:r>
          </a:p>
          <a:p>
            <a:pPr lvl="1"/>
            <a:r>
              <a:rPr lang="pt-BR" sz="2200" dirty="0" smtClean="0"/>
              <a:t>Jejum prolongado</a:t>
            </a:r>
          </a:p>
          <a:p>
            <a:pPr lvl="1"/>
            <a:r>
              <a:rPr lang="pt-BR" sz="2200" dirty="0" smtClean="0"/>
              <a:t>Interrupção do café no final de semana</a:t>
            </a:r>
          </a:p>
          <a:p>
            <a:pPr lvl="1"/>
            <a:r>
              <a:rPr lang="pt-BR" sz="2200" dirty="0" smtClean="0"/>
              <a:t>Menstruação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68199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Conceitos: Fontes de dor na cabeça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1285860"/>
            <a:ext cx="192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Vasos sanguíneos</a:t>
            </a:r>
            <a:r>
              <a:rPr lang="pt-BR" sz="1600" dirty="0" smtClean="0"/>
              <a:t> </a:t>
            </a:r>
            <a:r>
              <a:rPr lang="pt-BR" sz="1400" dirty="0" smtClean="0"/>
              <a:t>que se tornam dilatados ou obstruídos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4143380"/>
            <a:ext cx="12144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Músculos </a:t>
            </a:r>
            <a:r>
              <a:rPr lang="pt-BR" sz="1400" dirty="0" smtClean="0"/>
              <a:t>do peso coço e da cabeça tensos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214942" y="1758253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Músculos </a:t>
            </a:r>
            <a:r>
              <a:rPr lang="pt-BR" sz="1400" dirty="0" smtClean="0"/>
              <a:t>em volta dos olhos  que ficam tensos devido a  excesso de trabalho ou dificuldades visuais.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572132" y="3357562"/>
            <a:ext cx="2000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Seios da face </a:t>
            </a:r>
            <a:r>
              <a:rPr lang="pt-BR" sz="1400" dirty="0" smtClean="0"/>
              <a:t>que ficam inchados por alergia, resfriados ou outras infecções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72132" y="4929198"/>
            <a:ext cx="2000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Dentes </a:t>
            </a:r>
            <a:r>
              <a:rPr lang="pt-BR" sz="1400" b="1" dirty="0" smtClean="0"/>
              <a:t>q</a:t>
            </a:r>
            <a:r>
              <a:rPr lang="pt-BR" sz="1400" dirty="0" smtClean="0"/>
              <a:t>uebrados ou com cáries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00562" y="564357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Nervos  </a:t>
            </a:r>
            <a:r>
              <a:rPr lang="pt-BR" sz="1400" dirty="0" smtClean="0"/>
              <a:t>lesionados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643042" y="6215082"/>
            <a:ext cx="292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Articulações </a:t>
            </a:r>
            <a:r>
              <a:rPr lang="pt-BR" sz="1400" dirty="0" smtClean="0"/>
              <a:t>da mandíbula e do pescoço com lesão ou sobrecarga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29058" y="1119830"/>
            <a:ext cx="3357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Meninges </a:t>
            </a:r>
            <a:r>
              <a:rPr lang="pt-BR" sz="1400" dirty="0" smtClean="0"/>
              <a:t>irritadas por infecção, sangramento ou distensão</a:t>
            </a:r>
          </a:p>
        </p:txBody>
      </p:sp>
      <p:cxnSp>
        <p:nvCxnSpPr>
          <p:cNvPr id="14" name="Conector reto 13"/>
          <p:cNvCxnSpPr>
            <a:stCxn id="13" idx="1"/>
          </p:cNvCxnSpPr>
          <p:nvPr/>
        </p:nvCxnSpPr>
        <p:spPr>
          <a:xfrm rot="10800000" flipV="1">
            <a:off x="3143240" y="1396828"/>
            <a:ext cx="785818" cy="17478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Tipo Tensão (CTT):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É a dor de cabeça mais prevalente: </a:t>
            </a:r>
          </a:p>
          <a:p>
            <a:pPr>
              <a:buNone/>
            </a:pPr>
            <a:r>
              <a:rPr lang="pt-BR" sz="2400" dirty="0" smtClean="0"/>
              <a:t>	12 – 78% ao longo da vida</a:t>
            </a:r>
          </a:p>
          <a:p>
            <a:pPr lvl="1"/>
            <a:endParaRPr lang="pt-BR" sz="2400" dirty="0" smtClean="0"/>
          </a:p>
          <a:p>
            <a:r>
              <a:rPr lang="pt-BR" sz="2400" dirty="0" smtClean="0"/>
              <a:t>Leve predominância do sexo feminino </a:t>
            </a:r>
          </a:p>
          <a:p>
            <a:pPr>
              <a:buNone/>
            </a:pPr>
            <a:r>
              <a:rPr lang="pt-BR" sz="2400" dirty="0" smtClean="0"/>
              <a:t>	5 mulheres : 4 homens</a:t>
            </a:r>
          </a:p>
          <a:p>
            <a:endParaRPr lang="pt-BR" sz="2400" dirty="0" smtClean="0"/>
          </a:p>
          <a:p>
            <a:r>
              <a:rPr lang="pt-BR" sz="2400" dirty="0" smtClean="0"/>
              <a:t>Amplo espectro de gravidade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500694" y="5572140"/>
            <a:ext cx="3643306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Tipo Tensão Vs Enxaqueca</a:t>
            </a:r>
            <a:endParaRPr lang="pt-BR" dirty="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0329" y="1219631"/>
            <a:ext cx="40095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3116"/>
            <a:ext cx="4248472" cy="448463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Enxaqueca</a:t>
            </a:r>
          </a:p>
          <a:p>
            <a:pPr marL="514350" indent="-514350">
              <a:buNone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ou Migrânea</a:t>
            </a:r>
          </a:p>
          <a:p>
            <a:pPr marL="514350" indent="-514350">
              <a:buNone/>
            </a:pPr>
            <a:endParaRPr lang="pt-BR" sz="1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pt-BR" sz="2200" dirty="0" smtClean="0">
                <a:solidFill>
                  <a:schemeClr val="accent4">
                    <a:lumMod val="75000"/>
                  </a:schemeClr>
                </a:solidFill>
              </a:rPr>
              <a:t>Pelo menos 5 crises </a:t>
            </a:r>
          </a:p>
          <a:p>
            <a:pPr marL="514350" indent="-514350">
              <a:buNone/>
            </a:pPr>
            <a:r>
              <a:rPr lang="pt-BR" sz="2200" dirty="0" smtClean="0">
                <a:solidFill>
                  <a:schemeClr val="accent4">
                    <a:lumMod val="75000"/>
                  </a:schemeClr>
                </a:solidFill>
              </a:rPr>
              <a:t>Duração: 4-72 horas </a:t>
            </a:r>
          </a:p>
          <a:p>
            <a:pPr marL="514350" indent="-514350">
              <a:buNone/>
            </a:pPr>
            <a:r>
              <a:rPr lang="pt-BR" sz="2200" dirty="0" smtClean="0">
                <a:solidFill>
                  <a:schemeClr val="accent4">
                    <a:lumMod val="75000"/>
                  </a:schemeClr>
                </a:solidFill>
              </a:rPr>
              <a:t>Unilateral </a:t>
            </a:r>
          </a:p>
          <a:p>
            <a:pPr marL="514350" indent="-514350">
              <a:buNone/>
            </a:pPr>
            <a:r>
              <a:rPr lang="pt-BR" sz="2200" dirty="0" smtClean="0">
                <a:solidFill>
                  <a:schemeClr val="accent4">
                    <a:lumMod val="75000"/>
                  </a:schemeClr>
                </a:solidFill>
              </a:rPr>
              <a:t>Pulsátil </a:t>
            </a:r>
          </a:p>
          <a:p>
            <a:pPr marL="514350" indent="-514350">
              <a:buNone/>
            </a:pPr>
            <a:r>
              <a:rPr lang="pt-BR" sz="2200" dirty="0" smtClean="0">
                <a:solidFill>
                  <a:schemeClr val="accent4">
                    <a:lumMod val="75000"/>
                  </a:schemeClr>
                </a:solidFill>
              </a:rPr>
              <a:t>Intensidade moderada ou forte </a:t>
            </a:r>
          </a:p>
          <a:p>
            <a:pPr marL="514350" indent="-514350">
              <a:buNone/>
            </a:pPr>
            <a:r>
              <a:rPr lang="pt-BR" sz="2200" dirty="0" smtClean="0">
                <a:solidFill>
                  <a:schemeClr val="accent4">
                    <a:lumMod val="75000"/>
                  </a:schemeClr>
                </a:solidFill>
              </a:rPr>
              <a:t>Piora com exercícios</a:t>
            </a:r>
          </a:p>
          <a:p>
            <a:pPr marL="514350" indent="-514350">
              <a:buNone/>
            </a:pPr>
            <a:r>
              <a:rPr lang="pt-BR" sz="2200" dirty="0" smtClean="0">
                <a:solidFill>
                  <a:schemeClr val="accent4">
                    <a:lumMod val="75000"/>
                  </a:schemeClr>
                </a:solidFill>
              </a:rPr>
              <a:t>Náuseas e/ou Vômitos</a:t>
            </a:r>
          </a:p>
          <a:p>
            <a:pPr marL="514350" indent="-514350">
              <a:buNone/>
            </a:pPr>
            <a:r>
              <a:rPr lang="pt-BR" sz="2200" dirty="0" smtClean="0">
                <a:solidFill>
                  <a:schemeClr val="accent4">
                    <a:lumMod val="75000"/>
                  </a:schemeClr>
                </a:solidFill>
              </a:rPr>
              <a:t>Fotofobia e Fonofobia</a:t>
            </a:r>
          </a:p>
          <a:p>
            <a:pPr marL="514350" indent="-514350">
              <a:buNone/>
            </a:pPr>
            <a:r>
              <a:rPr lang="pt-BR" sz="2200" dirty="0" smtClean="0">
                <a:solidFill>
                  <a:schemeClr val="accent4">
                    <a:lumMod val="75000"/>
                  </a:schemeClr>
                </a:solidFill>
              </a:rPr>
              <a:t>Pode ter aura</a:t>
            </a:r>
          </a:p>
          <a:p>
            <a:pPr marL="514350" indent="-514350">
              <a:buNone/>
            </a:pPr>
            <a:endParaRPr lang="pt-B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67477" y="2143116"/>
            <a:ext cx="4248472" cy="4484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Cefaleia 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Tipo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Tensão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9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Pelo menos 10 crises 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Duração: 30 min a 72 horas 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Bilateral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Pressão ou aperto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Intensidade </a:t>
            </a:r>
            <a:r>
              <a:rPr lang="pt-BR" sz="2200" dirty="0" smtClean="0">
                <a:solidFill>
                  <a:srgbClr val="006600"/>
                </a:solidFill>
                <a:latin typeface="Trebuchet MS" pitchFamily="34" charset="0"/>
              </a:rPr>
              <a:t>fraca ou 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moderada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200" dirty="0" smtClean="0">
                <a:solidFill>
                  <a:srgbClr val="006600"/>
                </a:solidFill>
                <a:latin typeface="Trebuchet MS" pitchFamily="34" charset="0"/>
              </a:rPr>
              <a:t>Não p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iora com exercícios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Ausência ou náuseas</a:t>
            </a:r>
            <a:r>
              <a:rPr kumimoji="0" lang="pt-BR" sz="22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leves</a:t>
            </a: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Fotofobia ou Fonofobia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200" dirty="0" smtClean="0">
                <a:solidFill>
                  <a:srgbClr val="006600"/>
                </a:solidFill>
                <a:latin typeface="Trebuchet MS" pitchFamily="34" charset="0"/>
              </a:rPr>
              <a:t>Em geral com tensão muscular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Tipo Tensão (CTT): Mecanismos</a:t>
            </a:r>
            <a:endParaRPr lang="pt-BR" dirty="0"/>
          </a:p>
        </p:txBody>
      </p:sp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4929190" y="1243011"/>
            <a:ext cx="4176000" cy="75723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pt-BR" sz="2400" dirty="0" smtClean="0">
                <a:sym typeface="Wingdings" pitchFamily="2" charset="2"/>
              </a:rPr>
              <a:t>Centrais </a:t>
            </a:r>
          </a:p>
          <a:p>
            <a:pPr lvl="0" algn="ctr">
              <a:buNone/>
            </a:pPr>
            <a:r>
              <a:rPr lang="pt-BR" sz="2400" dirty="0" smtClean="0">
                <a:sym typeface="Wingdings" pitchFamily="2" charset="2"/>
              </a:rPr>
              <a:t>na forma crônica</a:t>
            </a:r>
            <a:endParaRPr lang="pt-BR" sz="2400" dirty="0"/>
          </a:p>
        </p:txBody>
      </p:sp>
      <p:pic>
        <p:nvPicPr>
          <p:cNvPr id="6" name="Imagem 5" descr="sensitiz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348880"/>
            <a:ext cx="2488360" cy="2586055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-32" y="1214423"/>
            <a:ext cx="4176000" cy="757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400" dirty="0" smtClean="0"/>
              <a:t>P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eriféricos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 forma episódica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74" y="2708920"/>
            <a:ext cx="1724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9114" y="2708920"/>
            <a:ext cx="2395426" cy="24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Tipo Tensão (CTT): Tratamento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3834482" y="1643050"/>
            <a:ext cx="5095236" cy="1077443"/>
            <a:chOff x="2998660" y="148066"/>
            <a:chExt cx="5330952" cy="11668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Arredondar Retângulo no Mesmo Canto Lateral 21"/>
            <p:cNvSpPr/>
            <p:nvPr/>
          </p:nvSpPr>
          <p:spPr>
            <a:xfrm rot="5400000">
              <a:off x="5080711" y="-1933985"/>
              <a:ext cx="1166849" cy="5330952"/>
            </a:xfrm>
            <a:prstGeom prst="round2Same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redondar Retângulo no Mesmo Canto Lateral 4"/>
            <p:cNvSpPr/>
            <p:nvPr/>
          </p:nvSpPr>
          <p:spPr>
            <a:xfrm>
              <a:off x="2998660" y="205027"/>
              <a:ext cx="5273991" cy="105292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Analgésicos, AINES e relaxantes musculares</a:t>
              </a:r>
              <a:endParaRPr lang="pt-BR" sz="2400" kern="12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42844" y="1519545"/>
            <a:ext cx="3691638" cy="1346804"/>
            <a:chOff x="0" y="2209"/>
            <a:chExt cx="2998660" cy="14585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Retângulo de cantos arredondados 19"/>
            <p:cNvSpPr/>
            <p:nvPr/>
          </p:nvSpPr>
          <p:spPr>
            <a:xfrm>
              <a:off x="0" y="2209"/>
              <a:ext cx="2998660" cy="145856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71201" y="73410"/>
              <a:ext cx="2856258" cy="131616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bg2">
                      <a:lumMod val="10000"/>
                    </a:schemeClr>
                  </a:solidFill>
                </a:rPr>
                <a:t>Episódica Infrequente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bg2">
                      <a:lumMod val="10000"/>
                    </a:schemeClr>
                  </a:solidFill>
                </a:rPr>
                <a:t>&lt; 1 dia/mês</a:t>
              </a:r>
              <a:endParaRPr lang="pt-BR" sz="2400" kern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834482" y="3174541"/>
            <a:ext cx="5095236" cy="1077443"/>
            <a:chOff x="2998660" y="1679557"/>
            <a:chExt cx="5330952" cy="11668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Arredondar Retângulo no Mesmo Canto Lateral 17"/>
            <p:cNvSpPr/>
            <p:nvPr/>
          </p:nvSpPr>
          <p:spPr>
            <a:xfrm rot="5400000">
              <a:off x="5080711" y="-402494"/>
              <a:ext cx="1166849" cy="5330952"/>
            </a:xfrm>
            <a:prstGeom prst="round2Same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rredondar Retângulo no Mesmo Canto Lateral 8"/>
            <p:cNvSpPr/>
            <p:nvPr/>
          </p:nvSpPr>
          <p:spPr>
            <a:xfrm>
              <a:off x="2998660" y="1736518"/>
              <a:ext cx="5273991" cy="105292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Individualizar caso a caso</a:t>
              </a:r>
              <a:endParaRPr lang="pt-BR" sz="2400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42844" y="3051036"/>
            <a:ext cx="3691638" cy="1346804"/>
            <a:chOff x="0" y="1533700"/>
            <a:chExt cx="2998660" cy="14585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Retângulo de cantos arredondados 15"/>
            <p:cNvSpPr/>
            <p:nvPr/>
          </p:nvSpPr>
          <p:spPr>
            <a:xfrm>
              <a:off x="0" y="1533700"/>
              <a:ext cx="2998660" cy="14585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71201" y="1604901"/>
              <a:ext cx="2856258" cy="131616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bg2">
                      <a:lumMod val="10000"/>
                    </a:schemeClr>
                  </a:solidFill>
                </a:rPr>
                <a:t>Episódica Frequente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bg2">
                      <a:lumMod val="10000"/>
                    </a:schemeClr>
                  </a:solidFill>
                </a:rPr>
                <a:t>1 a 14 dias/mês</a:t>
              </a:r>
              <a:endParaRPr lang="pt-BR" sz="2400" kern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834482" y="4706030"/>
            <a:ext cx="5095236" cy="1077443"/>
            <a:chOff x="2998660" y="3211046"/>
            <a:chExt cx="5330952" cy="11668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Arredondar Retângulo no Mesmo Canto Lateral 13"/>
            <p:cNvSpPr/>
            <p:nvPr/>
          </p:nvSpPr>
          <p:spPr>
            <a:xfrm rot="5400000">
              <a:off x="5080711" y="1128995"/>
              <a:ext cx="1166849" cy="5330952"/>
            </a:xfrm>
            <a:prstGeom prst="round2Same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Arredondar Retângulo no Mesmo Canto Lateral 12"/>
            <p:cNvSpPr/>
            <p:nvPr/>
          </p:nvSpPr>
          <p:spPr>
            <a:xfrm>
              <a:off x="2998660" y="3268008"/>
              <a:ext cx="5273991" cy="105292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Tratamento profilático com antidepressivos</a:t>
              </a:r>
              <a:endParaRPr lang="pt-BR" sz="24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42844" y="4582526"/>
            <a:ext cx="3691638" cy="1346804"/>
            <a:chOff x="0" y="3065190"/>
            <a:chExt cx="2998660" cy="14585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tângulo de cantos arredondados 11"/>
            <p:cNvSpPr/>
            <p:nvPr/>
          </p:nvSpPr>
          <p:spPr>
            <a:xfrm>
              <a:off x="0" y="3065190"/>
              <a:ext cx="2998660" cy="145856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71201" y="3136391"/>
              <a:ext cx="2856258" cy="131616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bg2">
                      <a:lumMod val="10000"/>
                    </a:schemeClr>
                  </a:solidFill>
                </a:rPr>
                <a:t>Crônica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bg2">
                      <a:lumMod val="10000"/>
                    </a:schemeClr>
                  </a:solidFill>
                </a:rPr>
                <a:t>15 ou + dias/mês</a:t>
              </a:r>
              <a:endParaRPr lang="pt-BR" sz="2400" kern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606058" cy="648072"/>
          </a:xfrm>
        </p:spPr>
        <p:txBody>
          <a:bodyPr/>
          <a:lstStyle/>
          <a:p>
            <a:r>
              <a:rPr lang="pt-BR" dirty="0" smtClean="0"/>
              <a:t>Cefaleias Trigêmino-Autonômicas (CTAs)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 smtClean="0"/>
              <a:t>Grupo raro de cefaléias  primárias </a:t>
            </a:r>
          </a:p>
          <a:p>
            <a:pPr lvl="1"/>
            <a:r>
              <a:rPr lang="pt-BR" sz="2400" dirty="0" smtClean="0"/>
              <a:t>Cefaleia em Salvas</a:t>
            </a:r>
          </a:p>
          <a:p>
            <a:pPr lvl="1"/>
            <a:r>
              <a:rPr lang="pt-BR" sz="2400" dirty="0" smtClean="0"/>
              <a:t>Hemicrania Paroxística / Hemicrania Crônica</a:t>
            </a:r>
          </a:p>
          <a:p>
            <a:pPr lvl="1"/>
            <a:r>
              <a:rPr lang="pt-BR" sz="2400" dirty="0" smtClean="0"/>
              <a:t>SUNCT / SUNA</a:t>
            </a:r>
          </a:p>
          <a:p>
            <a:pPr lvl="0"/>
            <a:endParaRPr lang="pt-BR" sz="2400" dirty="0" smtClean="0"/>
          </a:p>
          <a:p>
            <a:pPr lvl="0"/>
            <a:r>
              <a:rPr lang="pt-BR" sz="2400" dirty="0" smtClean="0"/>
              <a:t>Têm como denominador comum:</a:t>
            </a:r>
          </a:p>
          <a:p>
            <a:pPr lvl="1"/>
            <a:r>
              <a:rPr lang="pt-BR" sz="2400" dirty="0" smtClean="0"/>
              <a:t>Dores paroxísticas (hora tem, hora não tem)</a:t>
            </a:r>
          </a:p>
          <a:p>
            <a:pPr lvl="1"/>
            <a:r>
              <a:rPr lang="pt-BR" sz="2400" dirty="0" smtClean="0"/>
              <a:t>Unilaterais, periorbitárias </a:t>
            </a:r>
          </a:p>
          <a:p>
            <a:pPr lvl="1"/>
            <a:r>
              <a:rPr lang="pt-BR" sz="2400" dirty="0" smtClean="0"/>
              <a:t>Fenômenos autonômicos</a:t>
            </a:r>
          </a:p>
          <a:p>
            <a:pPr lvl="1">
              <a:buNone/>
            </a:pPr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Cefaleias Trigêmino-Autonômicas (CTAs)</a:t>
            </a:r>
            <a:endParaRPr lang="pt-BR" dirty="0"/>
          </a:p>
        </p:txBody>
      </p:sp>
      <p:pic>
        <p:nvPicPr>
          <p:cNvPr id="11" name="Espaço Reservado para Conteúdo 8" descr="cluster headach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761461"/>
            <a:ext cx="5684480" cy="2953555"/>
          </a:xfrm>
        </p:spPr>
      </p:pic>
      <p:sp>
        <p:nvSpPr>
          <p:cNvPr id="12" name="CaixaDeTexto 11"/>
          <p:cNvSpPr txBox="1"/>
          <p:nvPr/>
        </p:nvSpPr>
        <p:spPr>
          <a:xfrm>
            <a:off x="71406" y="2928934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Hiperemia conjuntival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85720" y="371475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Lacrimejamento</a:t>
            </a:r>
            <a:endParaRPr lang="pt-BR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00100" y="447741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Miose</a:t>
            </a:r>
            <a:endParaRPr lang="pt-BR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285984" y="200024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Sudorese frontal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286380" y="1689075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Ptose e edema palpebral</a:t>
            </a:r>
            <a:endParaRPr lang="pt-BR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429124" y="5832479"/>
            <a:ext cx="266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Congestão nasal ou rinorréia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1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2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3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4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5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3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3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Crônica Diária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Critério operacional e não um tipo de dor de cabeça.</a:t>
            </a:r>
          </a:p>
          <a:p>
            <a:endParaRPr lang="pt-BR" sz="2400" dirty="0" smtClean="0"/>
          </a:p>
          <a:p>
            <a:r>
              <a:rPr lang="pt-BR" sz="2400" dirty="0" smtClean="0"/>
              <a:t>Cefaleia que ocorre 15 ou mais dias por mês por mais de 3 meses</a:t>
            </a:r>
          </a:p>
          <a:p>
            <a:endParaRPr lang="pt-BR" sz="2400" dirty="0" smtClean="0"/>
          </a:p>
          <a:p>
            <a:r>
              <a:rPr lang="pt-BR" sz="2400" dirty="0" smtClean="0"/>
              <a:t>Há cefaleia primária de base (maioria é enxaqueca)</a:t>
            </a:r>
          </a:p>
          <a:p>
            <a:endParaRPr lang="pt-BR" sz="2400" dirty="0" smtClean="0"/>
          </a:p>
          <a:p>
            <a:r>
              <a:rPr lang="pt-BR" sz="2400" dirty="0" smtClean="0"/>
              <a:t>Atinge cerca de 7% dos Brasileiro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Crônica Diária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Cronificação da dor:</a:t>
            </a:r>
          </a:p>
          <a:p>
            <a:pPr lvl="1"/>
            <a:r>
              <a:rPr lang="pt-BR" sz="2400" dirty="0" smtClean="0"/>
              <a:t>Transtornos psiquiátricos: Depressão, ansiedade</a:t>
            </a:r>
          </a:p>
          <a:p>
            <a:pPr lvl="1">
              <a:buNone/>
            </a:pPr>
            <a:endParaRPr lang="pt-BR" sz="2400" dirty="0" smtClean="0"/>
          </a:p>
          <a:p>
            <a:pPr lvl="1"/>
            <a:r>
              <a:rPr lang="pt-BR" sz="2400" dirty="0" smtClean="0"/>
              <a:t>Uso excessivo de medicação sintomática: Frequente (10 a 15 dias/mês) e continuado por mais de 3 meses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Associação com Fibromialgia, Cefaleia Cervicogênica e Síndrome dolorosa miofascial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/>
          <a:srcRect l="13888" r="13889"/>
          <a:stretch>
            <a:fillRect/>
          </a:stretch>
        </p:blipFill>
        <p:spPr bwMode="auto">
          <a:xfrm>
            <a:off x="5634000" y="2285992"/>
            <a:ext cx="3510031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Neuralgia do Trigêmeo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7177430" cy="480230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Dor neuropática </a:t>
            </a:r>
          </a:p>
          <a:p>
            <a:r>
              <a:rPr lang="pt-BR" sz="2400" dirty="0" smtClean="0"/>
              <a:t>Afeta uma ou mais divisões do Nervo trigêmeo</a:t>
            </a:r>
          </a:p>
          <a:p>
            <a:r>
              <a:rPr lang="pt-BR" sz="2400" dirty="0" smtClean="0"/>
              <a:t>Curta duração</a:t>
            </a:r>
          </a:p>
          <a:p>
            <a:r>
              <a:rPr lang="pt-BR" sz="2400" dirty="0" smtClean="0"/>
              <a:t>Início e fim abruptos</a:t>
            </a:r>
          </a:p>
          <a:p>
            <a:r>
              <a:rPr lang="pt-BR" sz="2400" dirty="0" smtClean="0"/>
              <a:t>Intensa, aguda e superficial</a:t>
            </a:r>
          </a:p>
          <a:p>
            <a:r>
              <a:rPr lang="pt-BR" sz="2400" dirty="0" smtClean="0"/>
              <a:t>Em pontada ou choque.</a:t>
            </a:r>
          </a:p>
          <a:p>
            <a:r>
              <a:rPr lang="pt-BR" sz="2400" dirty="0" smtClean="0"/>
              <a:t>Desencadeada por toque ou ações</a:t>
            </a:r>
          </a:p>
          <a:p>
            <a:r>
              <a:rPr lang="pt-BR" sz="2400" dirty="0" smtClean="0"/>
              <a:t>Sem outros déficit neurológicos</a:t>
            </a:r>
          </a:p>
          <a:p>
            <a:r>
              <a:rPr lang="pt-BR" sz="2400" dirty="0" smtClean="0"/>
              <a:t>Tratamento</a:t>
            </a:r>
          </a:p>
          <a:p>
            <a:pPr lvl="1"/>
            <a:r>
              <a:rPr lang="pt-BR" sz="2000" dirty="0" smtClean="0"/>
              <a:t>Clínico</a:t>
            </a:r>
          </a:p>
          <a:p>
            <a:pPr lvl="1"/>
            <a:r>
              <a:rPr lang="pt-BR" sz="2000" dirty="0" smtClean="0"/>
              <a:t>Cirúrgico para casos refratários</a:t>
            </a:r>
            <a:endParaRPr lang="pt-BR" sz="2000" dirty="0"/>
          </a:p>
        </p:txBody>
      </p:sp>
      <p:sp>
        <p:nvSpPr>
          <p:cNvPr id="37892" name="AutoShape 4" descr="Nevralgia do trigêmeo O tratamento + efic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7894" name="AutoShape 6" descr="Nevralgia do trigêmeo O tratamento + efic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7896" name="AutoShape 8" descr="Nevralgia do trigêmeo O tratamento + efic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707342"/>
            <a:ext cx="9144000" cy="936104"/>
          </a:xfrm>
        </p:spPr>
        <p:txBody>
          <a:bodyPr>
            <a:noAutofit/>
          </a:bodyPr>
          <a:lstStyle/>
          <a:p>
            <a:r>
              <a:rPr lang="pt-BR" sz="2400" dirty="0" smtClean="0"/>
              <a:t>Dr. Lauro Figueira Pinto </a:t>
            </a:r>
            <a:br>
              <a:rPr lang="pt-BR" sz="2400" dirty="0" smtClean="0"/>
            </a:br>
            <a:r>
              <a:rPr lang="pt-BR" sz="2400" dirty="0" smtClean="0"/>
              <a:t>Médico Neurologista</a:t>
            </a:r>
            <a:br>
              <a:rPr lang="pt-BR" sz="2400" dirty="0" smtClean="0"/>
            </a:br>
            <a:r>
              <a:rPr lang="pt-BR" sz="2400" dirty="0" smtClean="0"/>
              <a:t>lauro_med@yahoo.com.br</a:t>
            </a:r>
            <a:endParaRPr lang="pt-BR" sz="24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071670" y="349756"/>
            <a:ext cx="511256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ED7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Obrigado!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BED7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das cefaleias</a:t>
            </a:r>
            <a:endParaRPr lang="pt-BR" dirty="0"/>
          </a:p>
        </p:txBody>
      </p:sp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/>
          <a:p>
            <a:r>
              <a:rPr lang="pt-BR" sz="2400" dirty="0" smtClean="0"/>
              <a:t>1/3 dos atendimentos de um neurologista.</a:t>
            </a:r>
          </a:p>
          <a:p>
            <a:endParaRPr lang="pt-BR" sz="2400" dirty="0" smtClean="0"/>
          </a:p>
          <a:p>
            <a:r>
              <a:rPr lang="pt-BR" sz="2400" dirty="0" smtClean="0"/>
              <a:t>10% das consultas com clínico geral.</a:t>
            </a:r>
          </a:p>
          <a:p>
            <a:endParaRPr lang="pt-BR" sz="2400" dirty="0" smtClean="0"/>
          </a:p>
          <a:p>
            <a:r>
              <a:rPr lang="pt-BR" sz="2400" dirty="0" smtClean="0"/>
              <a:t>5% dos atendimentos de ponto socorro.</a:t>
            </a:r>
          </a:p>
          <a:p>
            <a:endParaRPr lang="pt-BR" sz="2400" dirty="0" smtClean="0"/>
          </a:p>
          <a:p>
            <a:r>
              <a:rPr lang="pt-BR" sz="2400" dirty="0" smtClean="0"/>
              <a:t>3ª maior causa de incapacidade no mundo.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09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dor de cabeça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441966" y="1628800"/>
            <a:ext cx="2417747" cy="1934765"/>
          </a:xfrm>
          <a:prstGeom prst="roundRect">
            <a:avLst/>
          </a:prstGeom>
          <a:solidFill>
            <a:srgbClr val="0066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dirty="0" smtClean="0"/>
              <a:t> Dor de cabeça é a própria</a:t>
            </a:r>
          </a:p>
          <a:p>
            <a:pPr algn="ctr"/>
            <a:r>
              <a:rPr lang="pt-BR" sz="2400" dirty="0" smtClean="0"/>
              <a:t>Doença</a:t>
            </a:r>
            <a:endParaRPr lang="pt-BR" sz="2400" dirty="0"/>
          </a:p>
        </p:txBody>
      </p:sp>
      <p:grpSp>
        <p:nvGrpSpPr>
          <p:cNvPr id="9" name="Grupo 8"/>
          <p:cNvGrpSpPr/>
          <p:nvPr/>
        </p:nvGrpSpPr>
        <p:grpSpPr>
          <a:xfrm>
            <a:off x="2689920" y="1628800"/>
            <a:ext cx="3657600" cy="1934765"/>
            <a:chOff x="2438400" y="496"/>
            <a:chExt cx="3657600" cy="1934765"/>
          </a:xfrm>
        </p:grpSpPr>
        <p:sp>
          <p:nvSpPr>
            <p:cNvPr id="19" name="Seta para a direita 18"/>
            <p:cNvSpPr/>
            <p:nvPr/>
          </p:nvSpPr>
          <p:spPr>
            <a:xfrm>
              <a:off x="2438400" y="496"/>
              <a:ext cx="3657600" cy="193476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006600">
                <a:alpha val="75000"/>
              </a:srgb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Seta para a direita 4"/>
            <p:cNvSpPr/>
            <p:nvPr/>
          </p:nvSpPr>
          <p:spPr>
            <a:xfrm>
              <a:off x="2438400" y="242342"/>
              <a:ext cx="2932063" cy="1451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200" kern="1200" dirty="0" smtClean="0">
                  <a:solidFill>
                    <a:schemeClr val="bg1"/>
                  </a:solidFill>
                </a:rPr>
                <a:t>	é </a:t>
              </a:r>
              <a:r>
                <a:rPr lang="pt-BR" sz="2200" kern="1200" dirty="0">
                  <a:solidFill>
                    <a:schemeClr val="bg1"/>
                  </a:solidFill>
                </a:rPr>
                <a:t>aquela que ocorre sem que haja uma doença ou causa específica</a:t>
              </a:r>
            </a:p>
          </p:txBody>
        </p:sp>
      </p:grpSp>
      <p:sp>
        <p:nvSpPr>
          <p:cNvPr id="17" name="Retângulo de cantos arredondados 16"/>
          <p:cNvSpPr/>
          <p:nvPr/>
        </p:nvSpPr>
        <p:spPr>
          <a:xfrm>
            <a:off x="251520" y="1628800"/>
            <a:ext cx="2438400" cy="1934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800" dirty="0" smtClean="0"/>
              <a:t>Cefaleia Primária</a:t>
            </a:r>
            <a:endParaRPr lang="pt-BR" sz="28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2689919" y="3757538"/>
            <a:ext cx="3657600" cy="1934765"/>
            <a:chOff x="2438399" y="2129234"/>
            <a:chExt cx="3657600" cy="1934765"/>
          </a:xfrm>
        </p:grpSpPr>
        <p:sp>
          <p:nvSpPr>
            <p:cNvPr id="15" name="Seta para a direita 14"/>
            <p:cNvSpPr/>
            <p:nvPr/>
          </p:nvSpPr>
          <p:spPr>
            <a:xfrm>
              <a:off x="2438399" y="2129234"/>
              <a:ext cx="3657600" cy="193476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>
                <a:alpha val="67000"/>
              </a:srgbClr>
            </a:solidFill>
          </p:spPr>
          <p:style>
            <a:lnRef idx="2">
              <a:schemeClr val="accent3">
                <a:tint val="40000"/>
                <a:alpha val="90000"/>
                <a:hueOff val="-6418337"/>
                <a:satOff val="77403"/>
                <a:lumOff val="7959"/>
                <a:alphaOff val="0"/>
              </a:schemeClr>
            </a:lnRef>
            <a:fillRef idx="1">
              <a:schemeClr val="accent3">
                <a:tint val="40000"/>
                <a:alpha val="90000"/>
                <a:hueOff val="-6418337"/>
                <a:satOff val="77403"/>
                <a:lumOff val="7959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6418337"/>
                <a:satOff val="77403"/>
                <a:lumOff val="795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eta para a direita 8"/>
            <p:cNvSpPr/>
            <p:nvPr/>
          </p:nvSpPr>
          <p:spPr>
            <a:xfrm>
              <a:off x="2438399" y="2371080"/>
              <a:ext cx="2932063" cy="1451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200" kern="1200" dirty="0" smtClean="0"/>
                <a:t>	</a:t>
              </a:r>
              <a:r>
                <a:rPr lang="pt-BR" sz="2200" kern="1200" dirty="0" smtClean="0">
                  <a:solidFill>
                    <a:schemeClr val="bg1"/>
                  </a:solidFill>
                </a:rPr>
                <a:t>é </a:t>
              </a:r>
              <a:r>
                <a:rPr lang="pt-BR" sz="2200" kern="1200" dirty="0">
                  <a:solidFill>
                    <a:schemeClr val="bg1"/>
                  </a:solidFill>
                </a:rPr>
                <a:t>aquela que ocorre em decorrência de uma doença </a:t>
              </a:r>
            </a:p>
          </p:txBody>
        </p:sp>
      </p:grpSp>
      <p:sp>
        <p:nvSpPr>
          <p:cNvPr id="24" name="Retângulo de cantos arredondados 23"/>
          <p:cNvSpPr/>
          <p:nvPr/>
        </p:nvSpPr>
        <p:spPr>
          <a:xfrm>
            <a:off x="6440533" y="3786190"/>
            <a:ext cx="2417747" cy="1934765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dirty="0" smtClean="0"/>
              <a:t> Dor de cabeça é sintoma da</a:t>
            </a:r>
          </a:p>
          <a:p>
            <a:pPr algn="ctr"/>
            <a:r>
              <a:rPr lang="pt-BR" sz="2400" dirty="0" smtClean="0"/>
              <a:t>Doença</a:t>
            </a:r>
            <a:endParaRPr lang="pt-BR" sz="2400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250087" y="3786190"/>
            <a:ext cx="2438400" cy="1934765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800" dirty="0" smtClean="0"/>
              <a:t>Cefaleia Secundária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dor de cabeça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2844" y="6488692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Pedraza MI, </a:t>
            </a:r>
            <a:r>
              <a:rPr lang="pt-BR" i="1" dirty="0"/>
              <a:t>Neurología. 2013.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49141"/>
              </p:ext>
            </p:extLst>
          </p:nvPr>
        </p:nvGraphicFramePr>
        <p:xfrm>
          <a:off x="3419872" y="1769675"/>
          <a:ext cx="54726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0765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95" y="4581128"/>
            <a:ext cx="205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6" y="1273672"/>
            <a:ext cx="2952327" cy="57115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Dores de cabeça na emergência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619672" y="4695852"/>
            <a:ext cx="1584176" cy="319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rgbClr val="000000"/>
                </a:solidFill>
              </a:rPr>
              <a:t>Cefaleia primária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19672" y="5032424"/>
            <a:ext cx="1584176" cy="268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rgbClr val="000000"/>
                </a:solidFill>
              </a:rPr>
              <a:t>Cefaleia Secundária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19672" y="5322556"/>
            <a:ext cx="1584176" cy="268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rgbClr val="000000"/>
                </a:solidFill>
              </a:rPr>
              <a:t>Outras Cefaleia</a:t>
            </a:r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643702" y="4357718"/>
            <a:ext cx="2500298" cy="250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das dores de cabeça</a:t>
            </a:r>
            <a:endParaRPr lang="pt-BR" dirty="0"/>
          </a:p>
        </p:txBody>
      </p:sp>
      <p:pic>
        <p:nvPicPr>
          <p:cNvPr id="3078" name="Picture 6" descr="Paciente consultando um médico feliz | Foto Prem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80"/>
            <a:ext cx="3002758" cy="2000240"/>
          </a:xfrm>
          <a:prstGeom prst="rect">
            <a:avLst/>
          </a:prstGeom>
          <a:noFill/>
        </p:spPr>
      </p:pic>
      <p:pic>
        <p:nvPicPr>
          <p:cNvPr id="3080" name="Picture 8" descr="O Exame Neurológico - Dra. Tissiana Ha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373766"/>
            <a:ext cx="3214710" cy="1912753"/>
          </a:xfrm>
          <a:prstGeom prst="rect">
            <a:avLst/>
          </a:prstGeom>
          <a:noFill/>
        </p:spPr>
      </p:pic>
      <p:sp>
        <p:nvSpPr>
          <p:cNvPr id="11" name="Espaço Reservado para Conteúdo 4"/>
          <p:cNvSpPr>
            <a:spLocks noGrp="1"/>
          </p:cNvSpPr>
          <p:nvPr>
            <p:ph idx="1"/>
          </p:nvPr>
        </p:nvSpPr>
        <p:spPr>
          <a:xfrm>
            <a:off x="214282" y="2132856"/>
            <a:ext cx="8715436" cy="3900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Diagnóstico essencialmente clínico, feito através de história clínica e exame neurológico.</a:t>
            </a:r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r>
              <a:rPr lang="pt-BR" sz="2400" dirty="0" smtClean="0"/>
              <a:t>Na imensa maioria das vezes não é necessária a realização de exames subsidiários.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14282" y="1214422"/>
            <a:ext cx="8715436" cy="64807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Cefaleias Primárias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69632" y="4780698"/>
            <a:ext cx="2374368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Diagnóstico</a:t>
            </a:r>
          </a:p>
          <a:p>
            <a:pPr algn="ctr"/>
            <a:r>
              <a:rPr lang="pt-BR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Clínico</a:t>
            </a:r>
            <a:endParaRPr lang="pt-BR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is 8"/>
          <p:cNvSpPr/>
          <p:nvPr/>
        </p:nvSpPr>
        <p:spPr>
          <a:xfrm>
            <a:off x="2928926" y="5072098"/>
            <a:ext cx="500098" cy="571504"/>
          </a:xfrm>
          <a:prstGeom prst="mathPlus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Igual 9"/>
          <p:cNvSpPr/>
          <p:nvPr/>
        </p:nvSpPr>
        <p:spPr>
          <a:xfrm>
            <a:off x="6429388" y="5143536"/>
            <a:ext cx="500066" cy="571504"/>
          </a:xfrm>
          <a:prstGeom prst="mathEqual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6643702" y="3429000"/>
            <a:ext cx="2500298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das dores de cabeça</a:t>
            </a:r>
            <a:endParaRPr lang="pt-BR" dirty="0"/>
          </a:p>
        </p:txBody>
      </p:sp>
      <p:sp>
        <p:nvSpPr>
          <p:cNvPr id="11" name="Espaço Reservado para Conteúdo 4"/>
          <p:cNvSpPr>
            <a:spLocks noGrp="1"/>
          </p:cNvSpPr>
          <p:nvPr>
            <p:ph idx="1"/>
          </p:nvPr>
        </p:nvSpPr>
        <p:spPr>
          <a:xfrm>
            <a:off x="214282" y="2100644"/>
            <a:ext cx="8715436" cy="3932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Através da suspeita clínica levantada por sinais de alarme, são pedidos exames subsidiários para o diagnóstico da causa da dor.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14282" y="1214422"/>
            <a:ext cx="8715436" cy="64807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Cefaleias Secundárias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7" name="Imagem 6" descr="red-flag-rul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55" r="35821"/>
          <a:stretch>
            <a:fillRect/>
          </a:stretch>
        </p:blipFill>
        <p:spPr>
          <a:xfrm>
            <a:off x="2071670" y="3357562"/>
            <a:ext cx="1266692" cy="3143272"/>
          </a:xfrm>
          <a:prstGeom prst="rect">
            <a:avLst/>
          </a:prstGeom>
        </p:spPr>
      </p:pic>
      <p:sp>
        <p:nvSpPr>
          <p:cNvPr id="25602" name="AutoShape 2" descr="Médico e enfermeira trabalhando com máquina de ressonância magnética 303849  - Download Vetores Gratis, Desenhos de Vetor, Modelos 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5604" name="AutoShape 4" descr="Médico e enfermeira trabalhando com máquina de ressonância magnética 303849  - Download Vetores Gratis, Desenhos de Vetor, Modelos 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 t="15790"/>
          <a:stretch>
            <a:fillRect/>
          </a:stretch>
        </p:blipFill>
        <p:spPr bwMode="auto">
          <a:xfrm>
            <a:off x="3714744" y="3500438"/>
            <a:ext cx="2524125" cy="152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 descr="Paciente consultando um médico feliz | Foto Prem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57" y="3475674"/>
            <a:ext cx="1860300" cy="1239210"/>
          </a:xfrm>
          <a:prstGeom prst="rect">
            <a:avLst/>
          </a:prstGeom>
          <a:noFill/>
        </p:spPr>
      </p:pic>
      <p:pic>
        <p:nvPicPr>
          <p:cNvPr id="14" name="Picture 8" descr="O Exame Neurológico - Dra. Tissiana Ha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228103"/>
            <a:ext cx="1898916" cy="1129855"/>
          </a:xfrm>
          <a:prstGeom prst="rect">
            <a:avLst/>
          </a:prstGeom>
          <a:noFill/>
        </p:spPr>
      </p:pic>
      <p:sp>
        <p:nvSpPr>
          <p:cNvPr id="15" name="Seta para a direita 14"/>
          <p:cNvSpPr/>
          <p:nvPr/>
        </p:nvSpPr>
        <p:spPr>
          <a:xfrm>
            <a:off x="2000232" y="4714884"/>
            <a:ext cx="428628" cy="571504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5607" name="Picture 7" descr="Análise do líquor (LCR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953034"/>
            <a:ext cx="2775837" cy="1619238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>
          <a:xfrm>
            <a:off x="3357554" y="4714884"/>
            <a:ext cx="428628" cy="571504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6572264" y="4143380"/>
            <a:ext cx="2571768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Diagnóstico</a:t>
            </a:r>
          </a:p>
          <a:p>
            <a:pPr algn="ctr"/>
            <a:r>
              <a:rPr lang="pt-BR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Clínico</a:t>
            </a:r>
          </a:p>
          <a:p>
            <a:pPr algn="ctr"/>
            <a:r>
              <a:rPr lang="pt-BR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Laboratorial</a:t>
            </a:r>
            <a:endParaRPr lang="pt-BR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6143636" y="4714884"/>
            <a:ext cx="428628" cy="571504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Mais 18"/>
          <p:cNvSpPr/>
          <p:nvPr/>
        </p:nvSpPr>
        <p:spPr>
          <a:xfrm>
            <a:off x="714348" y="4714884"/>
            <a:ext cx="500098" cy="571504"/>
          </a:xfrm>
          <a:prstGeom prst="mathPlus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4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Cefaleias secundárias: Sinais de alarme</a:t>
            </a:r>
            <a:endParaRPr lang="pt-BR" dirty="0"/>
          </a:p>
        </p:txBody>
      </p:sp>
      <p:pic>
        <p:nvPicPr>
          <p:cNvPr id="4" name="Imagem 3" descr="red_fla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4651" y="2276872"/>
            <a:ext cx="4758228" cy="317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14282" y="357166"/>
            <a:ext cx="4214842" cy="64807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Cefaleias Secundárias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93345" y="158130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6969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Quando devo procurar o médico?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27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1399</Words>
  <Application>Microsoft Office PowerPoint</Application>
  <PresentationFormat>Apresentação na tela (4:3)</PresentationFormat>
  <Paragraphs>372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Wingdings</vt:lpstr>
      <vt:lpstr>Tema do Office</vt:lpstr>
      <vt:lpstr>Dor de cabeça</vt:lpstr>
      <vt:lpstr>Conceitos: O que é cefaleia?</vt:lpstr>
      <vt:lpstr>Conceitos: Fontes de dor na cabeça</vt:lpstr>
      <vt:lpstr>Importância das cefaleias</vt:lpstr>
      <vt:lpstr>Tipos de dor de cabeça</vt:lpstr>
      <vt:lpstr>Tipos de dor de cabeça</vt:lpstr>
      <vt:lpstr>Diagnóstico das dores de cabeça</vt:lpstr>
      <vt:lpstr>Diagnóstico das dores de cabeça</vt:lpstr>
      <vt:lpstr>Cefaleias secundárias: Sinais de alarme</vt:lpstr>
      <vt:lpstr>Cefaleias secundárias: Sinais de alarme</vt:lpstr>
      <vt:lpstr>Cefaleias secundárias: Sinais de alarme</vt:lpstr>
      <vt:lpstr>Cefaleias secundárias: Sinais de alarme</vt:lpstr>
      <vt:lpstr>Cefaleias secundárias: Investigação</vt:lpstr>
      <vt:lpstr>Apresentação do PowerPoint</vt:lpstr>
      <vt:lpstr>Apresentação do PowerPoint</vt:lpstr>
      <vt:lpstr>Enxaqueca: Introdução</vt:lpstr>
      <vt:lpstr>Enxaqueca: Critério clínico</vt:lpstr>
      <vt:lpstr>Enxaqueca: Critério clínico</vt:lpstr>
      <vt:lpstr>Enxaqueca: Clínica</vt:lpstr>
      <vt:lpstr>Enxaqueca: Fases</vt:lpstr>
      <vt:lpstr>Enxaqueca: Aura</vt:lpstr>
      <vt:lpstr>Enxaqueca: Aura</vt:lpstr>
      <vt:lpstr>Enxaqueca: Tratamento</vt:lpstr>
      <vt:lpstr>Enxaqueca: Tratamento sintomático</vt:lpstr>
      <vt:lpstr>Enxaqueca: Tratamento sintomático</vt:lpstr>
      <vt:lpstr>Enxaqueca: Tratamento Profilático</vt:lpstr>
      <vt:lpstr>Enxaqueca: Tratamento Profilático</vt:lpstr>
      <vt:lpstr>Enxaqueca: Tratamento Profilático</vt:lpstr>
      <vt:lpstr>Enxaqueca: Tratamento Profilático</vt:lpstr>
      <vt:lpstr>Cefaleia Tipo Tensão (CTT): Introdução</vt:lpstr>
      <vt:lpstr>Cefaleia Tipo Tensão Vs Enxaqueca</vt:lpstr>
      <vt:lpstr>Cefaleia Tipo Tensão (CTT): Mecanismos</vt:lpstr>
      <vt:lpstr>Cefaleia Tipo Tensão (CTT): Tratamento</vt:lpstr>
      <vt:lpstr>Cefaleias Trigêmino-Autonômicas (CTAs)</vt:lpstr>
      <vt:lpstr>Cefaleias Trigêmino-Autonômicas (CTAs)</vt:lpstr>
      <vt:lpstr>Cefaleia Crônica Diária</vt:lpstr>
      <vt:lpstr>Cefaleia Crônica Diária</vt:lpstr>
      <vt:lpstr>Neuralgia do Trigêmeo</vt:lpstr>
      <vt:lpstr>Dr. Lauro Figueira Pinto  Médico Neurologista lauro_med@yahoo.com.br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NP Serviços Médicos</cp:lastModifiedBy>
  <cp:revision>119</cp:revision>
  <dcterms:created xsi:type="dcterms:W3CDTF">2014-02-13T16:35:54Z</dcterms:created>
  <dcterms:modified xsi:type="dcterms:W3CDTF">2021-05-04T18:53:56Z</dcterms:modified>
</cp:coreProperties>
</file>